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handoutMasterIdLst>
    <p:handoutMasterId r:id="rId47"/>
  </p:handoutMasterIdLst>
  <p:sldIdLst>
    <p:sldId id="256" r:id="rId5"/>
    <p:sldId id="658" r:id="rId6"/>
    <p:sldId id="734" r:id="rId7"/>
    <p:sldId id="259" r:id="rId8"/>
    <p:sldId id="298" r:id="rId9"/>
    <p:sldId id="733" r:id="rId10"/>
    <p:sldId id="731" r:id="rId11"/>
    <p:sldId id="346" r:id="rId12"/>
    <p:sldId id="718" r:id="rId13"/>
    <p:sldId id="735" r:id="rId14"/>
    <p:sldId id="351" r:id="rId15"/>
    <p:sldId id="352" r:id="rId16"/>
    <p:sldId id="732" r:id="rId17"/>
    <p:sldId id="274" r:id="rId18"/>
    <p:sldId id="696" r:id="rId19"/>
    <p:sldId id="721" r:id="rId20"/>
    <p:sldId id="287" r:id="rId21"/>
    <p:sldId id="289" r:id="rId22"/>
    <p:sldId id="290" r:id="rId23"/>
    <p:sldId id="262" r:id="rId24"/>
    <p:sldId id="291" r:id="rId25"/>
    <p:sldId id="261" r:id="rId26"/>
    <p:sldId id="270" r:id="rId27"/>
    <p:sldId id="723" r:id="rId28"/>
    <p:sldId id="724" r:id="rId29"/>
    <p:sldId id="266" r:id="rId30"/>
    <p:sldId id="267" r:id="rId31"/>
    <p:sldId id="294" r:id="rId32"/>
    <p:sldId id="269" r:id="rId33"/>
    <p:sldId id="299" r:id="rId34"/>
    <p:sldId id="725" r:id="rId35"/>
    <p:sldId id="295" r:id="rId36"/>
    <p:sldId id="282" r:id="rId37"/>
    <p:sldId id="726" r:id="rId38"/>
    <p:sldId id="727" r:id="rId39"/>
    <p:sldId id="263" r:id="rId40"/>
    <p:sldId id="265" r:id="rId41"/>
    <p:sldId id="728" r:id="rId42"/>
    <p:sldId id="729" r:id="rId43"/>
    <p:sldId id="414" r:id="rId44"/>
    <p:sldId id="669" r:id="rId45"/>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4CED1F-4EE0-4BF8-80E6-25CB2B7ABFA8}" v="57" dt="2025-06-02T13:58:59.7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31" autoAdjust="0"/>
    <p:restoredTop sz="79443" autoAdjust="0"/>
  </p:normalViewPr>
  <p:slideViewPr>
    <p:cSldViewPr snapToGrid="0">
      <p:cViewPr varScale="1">
        <p:scale>
          <a:sx n="99" d="100"/>
          <a:sy n="99" d="100"/>
        </p:scale>
        <p:origin x="984" y="90"/>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3133"/>
        <p:guide pos="216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D94CED1F-4EE0-4BF8-80E6-25CB2B7ABFA8}"/>
    <pc:docChg chg="delSld modSld">
      <pc:chgData name="Rhiannon Akers" userId="fb3c9d12-5c8c-42d7-8dc7-d872d7a3d202" providerId="ADAL" clId="{D94CED1F-4EE0-4BF8-80E6-25CB2B7ABFA8}" dt="2025-06-02T13:58:56.270" v="177" actId="115"/>
      <pc:docMkLst>
        <pc:docMk/>
      </pc:docMkLst>
      <pc:sldChg chg="modSp del">
        <pc:chgData name="Rhiannon Akers" userId="fb3c9d12-5c8c-42d7-8dc7-d872d7a3d202" providerId="ADAL" clId="{D94CED1F-4EE0-4BF8-80E6-25CB2B7ABFA8}" dt="2025-06-02T13:55:59.263" v="57" actId="47"/>
        <pc:sldMkLst>
          <pc:docMk/>
          <pc:sldMk cId="2665193815" sldId="286"/>
        </pc:sldMkLst>
        <pc:spChg chg="mod">
          <ac:chgData name="Rhiannon Akers" userId="fb3c9d12-5c8c-42d7-8dc7-d872d7a3d202" providerId="ADAL" clId="{D94CED1F-4EE0-4BF8-80E6-25CB2B7ABFA8}" dt="2025-06-02T13:55:19.520" v="56" actId="20577"/>
          <ac:spMkLst>
            <pc:docMk/>
            <pc:sldMk cId="2665193815" sldId="286"/>
            <ac:spMk id="3" creationId="{0E146608-B550-4B13-91C3-7F251537091C}"/>
          </ac:spMkLst>
        </pc:spChg>
      </pc:sldChg>
      <pc:sldChg chg="modNotesTx">
        <pc:chgData name="Rhiannon Akers" userId="fb3c9d12-5c8c-42d7-8dc7-d872d7a3d202" providerId="ADAL" clId="{D94CED1F-4EE0-4BF8-80E6-25CB2B7ABFA8}" dt="2025-06-02T13:58:56.270" v="177" actId="115"/>
        <pc:sldMkLst>
          <pc:docMk/>
          <pc:sldMk cId="630208741" sldId="287"/>
        </pc:sldMkLst>
      </pc:sldChg>
      <pc:sldChg chg="del">
        <pc:chgData name="Rhiannon Akers" userId="fb3c9d12-5c8c-42d7-8dc7-d872d7a3d202" providerId="ADAL" clId="{D94CED1F-4EE0-4BF8-80E6-25CB2B7ABFA8}" dt="2025-06-02T13:53:06.081" v="1" actId="47"/>
        <pc:sldMkLst>
          <pc:docMk/>
          <pc:sldMk cId="4011822720" sldId="349"/>
        </pc:sldMkLst>
      </pc:sldChg>
      <pc:sldChg chg="del">
        <pc:chgData name="Rhiannon Akers" userId="fb3c9d12-5c8c-42d7-8dc7-d872d7a3d202" providerId="ADAL" clId="{D94CED1F-4EE0-4BF8-80E6-25CB2B7ABFA8}" dt="2025-06-02T13:53:04.247" v="0" actId="47"/>
        <pc:sldMkLst>
          <pc:docMk/>
          <pc:sldMk cId="1058312417" sldId="350"/>
        </pc:sldMkLst>
      </pc:sldChg>
      <pc:sldChg chg="del">
        <pc:chgData name="Rhiannon Akers" userId="fb3c9d12-5c8c-42d7-8dc7-d872d7a3d202" providerId="ADAL" clId="{D94CED1F-4EE0-4BF8-80E6-25CB2B7ABFA8}" dt="2025-06-02T13:54:40.712" v="2" actId="47"/>
        <pc:sldMkLst>
          <pc:docMk/>
          <pc:sldMk cId="3386332086" sldId="722"/>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3AB30F-58DF-4A87-9E71-D1187A0FDCC8}" type="doc">
      <dgm:prSet loTypeId="urn:microsoft.com/office/officeart/2005/8/layout/vList2" loCatId="list" qsTypeId="urn:microsoft.com/office/officeart/2005/8/quickstyle/simple1" qsCatId="simple" csTypeId="urn:microsoft.com/office/officeart/2005/8/colors/accent2_1" csCatId="accent2" phldr="1"/>
      <dgm:spPr/>
      <dgm:t>
        <a:bodyPr/>
        <a:lstStyle/>
        <a:p>
          <a:endParaRPr lang="en-GB"/>
        </a:p>
      </dgm:t>
    </dgm:pt>
    <dgm:pt modelId="{F9C34D3D-3169-407D-A53E-95E9DE6ED64F}">
      <dgm:prSet phldrT="[Text]" custT="1"/>
      <dgm:spPr/>
      <dgm:t>
        <a:bodyPr/>
        <a:lstStyle/>
        <a:p>
          <a:endParaRPr lang="en-GB" sz="1600" b="1" dirty="0">
            <a:solidFill>
              <a:srgbClr val="FF0000"/>
            </a:solidFill>
          </a:endParaRPr>
        </a:p>
        <a:p>
          <a:r>
            <a:rPr lang="en-GB" sz="1600" b="1" dirty="0">
              <a:solidFill>
                <a:srgbClr val="FF0000"/>
              </a:solidFill>
            </a:rPr>
            <a:t>Advice teams </a:t>
          </a:r>
          <a:r>
            <a:rPr lang="en-GB" sz="1600" b="1" dirty="0">
              <a:solidFill>
                <a:schemeClr val="tx1"/>
              </a:solidFill>
            </a:rPr>
            <a:t>-</a:t>
          </a:r>
          <a:r>
            <a:rPr lang="en-GB" sz="1600" b="1" dirty="0">
              <a:solidFill>
                <a:srgbClr val="FF0000"/>
              </a:solidFill>
            </a:rPr>
            <a:t> </a:t>
          </a:r>
          <a:r>
            <a:rPr lang="en-GB" sz="1600" b="1" dirty="0"/>
            <a:t>Created to provide information to management, sometimes given authority to implement solutions problems identified</a:t>
          </a:r>
        </a:p>
        <a:p>
          <a:r>
            <a:rPr lang="en-GB" sz="1600" b="1" dirty="0"/>
            <a:t>No financial rewards</a:t>
          </a:r>
        </a:p>
        <a:p>
          <a:r>
            <a:rPr lang="en-GB" sz="1600" b="1" dirty="0"/>
            <a:t>Members receiving training problem solving</a:t>
          </a:r>
        </a:p>
        <a:p>
          <a:r>
            <a:rPr lang="en-GB" sz="1600" b="1" dirty="0"/>
            <a:t>Regular meetings</a:t>
          </a:r>
        </a:p>
      </dgm:t>
    </dgm:pt>
    <dgm:pt modelId="{83DBA72D-7264-4A79-AA17-3DC5FD14FD76}" type="parTrans" cxnId="{25B5429A-BF69-481E-B811-1126909AC312}">
      <dgm:prSet/>
      <dgm:spPr/>
      <dgm:t>
        <a:bodyPr/>
        <a:lstStyle/>
        <a:p>
          <a:endParaRPr lang="en-GB" sz="1600" b="1"/>
        </a:p>
      </dgm:t>
    </dgm:pt>
    <dgm:pt modelId="{289005D0-C310-402A-9B0E-9EF28F7AF412}" type="sibTrans" cxnId="{25B5429A-BF69-481E-B811-1126909AC312}">
      <dgm:prSet/>
      <dgm:spPr/>
      <dgm:t>
        <a:bodyPr/>
        <a:lstStyle/>
        <a:p>
          <a:endParaRPr lang="en-GB" sz="1600" b="1"/>
        </a:p>
      </dgm:t>
    </dgm:pt>
    <dgm:pt modelId="{36543C92-522A-43F4-A0B8-4F59C20297B9}">
      <dgm:prSet phldrT="[Text]" custT="1"/>
      <dgm:spPr/>
      <dgm:t>
        <a:bodyPr/>
        <a:lstStyle/>
        <a:p>
          <a:r>
            <a:rPr lang="en-GB" sz="1600" b="1" dirty="0">
              <a:solidFill>
                <a:srgbClr val="FF0000"/>
              </a:solidFill>
            </a:rPr>
            <a:t>Action Teams </a:t>
          </a:r>
          <a:r>
            <a:rPr lang="en-GB" sz="1600" b="1" dirty="0"/>
            <a:t>– specialised skills to contribute to achieving team objectives</a:t>
          </a:r>
        </a:p>
      </dgm:t>
    </dgm:pt>
    <dgm:pt modelId="{59EF81C0-A920-4340-8977-38C5651937B0}" type="parTrans" cxnId="{5E7ABE75-BDC6-471C-A697-49D7C7AB4384}">
      <dgm:prSet/>
      <dgm:spPr/>
      <dgm:t>
        <a:bodyPr/>
        <a:lstStyle/>
        <a:p>
          <a:endParaRPr lang="en-GB" sz="1600" b="1"/>
        </a:p>
      </dgm:t>
    </dgm:pt>
    <dgm:pt modelId="{C25E41D9-86D1-4C34-9D99-84B5DF2BE772}" type="sibTrans" cxnId="{5E7ABE75-BDC6-471C-A697-49D7C7AB4384}">
      <dgm:prSet/>
      <dgm:spPr/>
      <dgm:t>
        <a:bodyPr/>
        <a:lstStyle/>
        <a:p>
          <a:endParaRPr lang="en-GB" sz="1600" b="1"/>
        </a:p>
      </dgm:t>
    </dgm:pt>
    <dgm:pt modelId="{01C9A7E7-07C4-4B44-B9B2-3251ED9C09CF}">
      <dgm:prSet phldrT="[Text]" custT="1"/>
      <dgm:spPr/>
      <dgm:t>
        <a:bodyPr/>
        <a:lstStyle/>
        <a:p>
          <a:r>
            <a:rPr lang="en-GB" sz="1600" b="1">
              <a:solidFill>
                <a:srgbClr val="FF0000"/>
              </a:solidFill>
            </a:rPr>
            <a:t>Project team </a:t>
          </a:r>
          <a:r>
            <a:rPr lang="en-GB" sz="1600" b="1"/>
            <a:t>– brought together for a period of time looking at specific task commissioned by management – can be cross functional team across the organisation, increased productivity, improved coordination, reduced process times</a:t>
          </a:r>
          <a:endParaRPr lang="en-GB" sz="1600" b="1" dirty="0"/>
        </a:p>
      </dgm:t>
    </dgm:pt>
    <dgm:pt modelId="{3666EBA0-716A-4AF6-A408-627A09113907}" type="parTrans" cxnId="{4BE34EF3-94BA-4927-A6B7-9DDF5BBB8375}">
      <dgm:prSet/>
      <dgm:spPr/>
      <dgm:t>
        <a:bodyPr/>
        <a:lstStyle/>
        <a:p>
          <a:endParaRPr lang="en-GB" sz="1600" b="1"/>
        </a:p>
      </dgm:t>
    </dgm:pt>
    <dgm:pt modelId="{8928D65D-D3EB-45E5-B994-29E6642DD724}" type="sibTrans" cxnId="{4BE34EF3-94BA-4927-A6B7-9DDF5BBB8375}">
      <dgm:prSet/>
      <dgm:spPr/>
      <dgm:t>
        <a:bodyPr/>
        <a:lstStyle/>
        <a:p>
          <a:endParaRPr lang="en-GB" sz="1600" b="1"/>
        </a:p>
      </dgm:t>
    </dgm:pt>
    <dgm:pt modelId="{D96AF02B-51A2-42E9-AEEC-7A08DB74D291}">
      <dgm:prSet phldrT="[Text]" custT="1"/>
      <dgm:spPr/>
      <dgm:t>
        <a:bodyPr/>
        <a:lstStyle/>
        <a:p>
          <a:r>
            <a:rPr lang="en-GB" sz="1600" b="1">
              <a:solidFill>
                <a:srgbClr val="FF0000"/>
              </a:solidFill>
            </a:rPr>
            <a:t>Production team - </a:t>
          </a:r>
          <a:r>
            <a:rPr lang="en-GB" sz="1600" b="1"/>
            <a:t>- individuals performing on day to day operations (assembling) ,  high performance, collective working, assigned specific tasks</a:t>
          </a:r>
          <a:endParaRPr lang="en-GB" sz="1600" b="1" dirty="0"/>
        </a:p>
      </dgm:t>
    </dgm:pt>
    <dgm:pt modelId="{F4622251-F172-4947-9947-B4AFFF597D52}" type="parTrans" cxnId="{402D09CD-CDEB-4062-BF7B-B939DCC75ED5}">
      <dgm:prSet/>
      <dgm:spPr/>
      <dgm:t>
        <a:bodyPr/>
        <a:lstStyle/>
        <a:p>
          <a:endParaRPr lang="en-GB" sz="1600" b="1"/>
        </a:p>
      </dgm:t>
    </dgm:pt>
    <dgm:pt modelId="{F5BAA8DB-C3F4-44EB-9020-1A1260768460}" type="sibTrans" cxnId="{402D09CD-CDEB-4062-BF7B-B939DCC75ED5}">
      <dgm:prSet/>
      <dgm:spPr/>
      <dgm:t>
        <a:bodyPr/>
        <a:lstStyle/>
        <a:p>
          <a:endParaRPr lang="en-GB" sz="1600" b="1"/>
        </a:p>
      </dgm:t>
    </dgm:pt>
    <dgm:pt modelId="{E9196813-DAF9-4CDD-A461-51EA48BA390A}" type="pres">
      <dgm:prSet presAssocID="{D53AB30F-58DF-4A87-9E71-D1187A0FDCC8}" presName="linear" presStyleCnt="0">
        <dgm:presLayoutVars>
          <dgm:animLvl val="lvl"/>
          <dgm:resizeHandles val="exact"/>
        </dgm:presLayoutVars>
      </dgm:prSet>
      <dgm:spPr/>
    </dgm:pt>
    <dgm:pt modelId="{92C86A37-0074-4EA2-B233-5CE18A8FF7AF}" type="pres">
      <dgm:prSet presAssocID="{F9C34D3D-3169-407D-A53E-95E9DE6ED64F}" presName="parentText" presStyleLbl="node1" presStyleIdx="0" presStyleCnt="4">
        <dgm:presLayoutVars>
          <dgm:chMax val="0"/>
          <dgm:bulletEnabled val="1"/>
        </dgm:presLayoutVars>
      </dgm:prSet>
      <dgm:spPr/>
    </dgm:pt>
    <dgm:pt modelId="{A1DA4D9C-C653-4BEE-B4F3-536E5118521A}" type="pres">
      <dgm:prSet presAssocID="{289005D0-C310-402A-9B0E-9EF28F7AF412}" presName="spacer" presStyleCnt="0"/>
      <dgm:spPr/>
    </dgm:pt>
    <dgm:pt modelId="{922F79D0-285F-42A1-A5CA-7C016F56447A}" type="pres">
      <dgm:prSet presAssocID="{36543C92-522A-43F4-A0B8-4F59C20297B9}" presName="parentText" presStyleLbl="node1" presStyleIdx="1" presStyleCnt="4">
        <dgm:presLayoutVars>
          <dgm:chMax val="0"/>
          <dgm:bulletEnabled val="1"/>
        </dgm:presLayoutVars>
      </dgm:prSet>
      <dgm:spPr/>
    </dgm:pt>
    <dgm:pt modelId="{FF3F8B2C-53ED-4973-9C5C-04433FA0B7AE}" type="pres">
      <dgm:prSet presAssocID="{C25E41D9-86D1-4C34-9D99-84B5DF2BE772}" presName="spacer" presStyleCnt="0"/>
      <dgm:spPr/>
    </dgm:pt>
    <dgm:pt modelId="{B006D1CA-03D1-465A-8FC7-4D18C5962CFC}" type="pres">
      <dgm:prSet presAssocID="{01C9A7E7-07C4-4B44-B9B2-3251ED9C09CF}" presName="parentText" presStyleLbl="node1" presStyleIdx="2" presStyleCnt="4">
        <dgm:presLayoutVars>
          <dgm:chMax val="0"/>
          <dgm:bulletEnabled val="1"/>
        </dgm:presLayoutVars>
      </dgm:prSet>
      <dgm:spPr/>
    </dgm:pt>
    <dgm:pt modelId="{F47BD9BB-51B2-4A37-B2A0-57C27901AC28}" type="pres">
      <dgm:prSet presAssocID="{8928D65D-D3EB-45E5-B994-29E6642DD724}" presName="spacer" presStyleCnt="0"/>
      <dgm:spPr/>
    </dgm:pt>
    <dgm:pt modelId="{6B60AE86-0E9F-4316-92F9-852FEBC08E08}" type="pres">
      <dgm:prSet presAssocID="{D96AF02B-51A2-42E9-AEEC-7A08DB74D291}" presName="parentText" presStyleLbl="node1" presStyleIdx="3" presStyleCnt="4">
        <dgm:presLayoutVars>
          <dgm:chMax val="0"/>
          <dgm:bulletEnabled val="1"/>
        </dgm:presLayoutVars>
      </dgm:prSet>
      <dgm:spPr/>
    </dgm:pt>
  </dgm:ptLst>
  <dgm:cxnLst>
    <dgm:cxn modelId="{85CA951E-1606-4084-8E58-3677E94E544D}" type="presOf" srcId="{D53AB30F-58DF-4A87-9E71-D1187A0FDCC8}" destId="{E9196813-DAF9-4CDD-A461-51EA48BA390A}" srcOrd="0" destOrd="0" presId="urn:microsoft.com/office/officeart/2005/8/layout/vList2"/>
    <dgm:cxn modelId="{D6601940-DB93-4839-9015-4D3447E270DC}" type="presOf" srcId="{36543C92-522A-43F4-A0B8-4F59C20297B9}" destId="{922F79D0-285F-42A1-A5CA-7C016F56447A}" srcOrd="0" destOrd="0" presId="urn:microsoft.com/office/officeart/2005/8/layout/vList2"/>
    <dgm:cxn modelId="{E37D4540-073F-424D-8FE2-9692B1611A43}" type="presOf" srcId="{01C9A7E7-07C4-4B44-B9B2-3251ED9C09CF}" destId="{B006D1CA-03D1-465A-8FC7-4D18C5962CFC}" srcOrd="0" destOrd="0" presId="urn:microsoft.com/office/officeart/2005/8/layout/vList2"/>
    <dgm:cxn modelId="{5E7ABE75-BDC6-471C-A697-49D7C7AB4384}" srcId="{D53AB30F-58DF-4A87-9E71-D1187A0FDCC8}" destId="{36543C92-522A-43F4-A0B8-4F59C20297B9}" srcOrd="1" destOrd="0" parTransId="{59EF81C0-A920-4340-8977-38C5651937B0}" sibTransId="{C25E41D9-86D1-4C34-9D99-84B5DF2BE772}"/>
    <dgm:cxn modelId="{25B5429A-BF69-481E-B811-1126909AC312}" srcId="{D53AB30F-58DF-4A87-9E71-D1187A0FDCC8}" destId="{F9C34D3D-3169-407D-A53E-95E9DE6ED64F}" srcOrd="0" destOrd="0" parTransId="{83DBA72D-7264-4A79-AA17-3DC5FD14FD76}" sibTransId="{289005D0-C310-402A-9B0E-9EF28F7AF412}"/>
    <dgm:cxn modelId="{5CFB6BB9-1AD6-463B-8EDC-B5E15403E35F}" type="presOf" srcId="{F9C34D3D-3169-407D-A53E-95E9DE6ED64F}" destId="{92C86A37-0074-4EA2-B233-5CE18A8FF7AF}" srcOrd="0" destOrd="0" presId="urn:microsoft.com/office/officeart/2005/8/layout/vList2"/>
    <dgm:cxn modelId="{E407ADC9-DCC8-438E-AC92-3CC3EF2A1338}" type="presOf" srcId="{D96AF02B-51A2-42E9-AEEC-7A08DB74D291}" destId="{6B60AE86-0E9F-4316-92F9-852FEBC08E08}" srcOrd="0" destOrd="0" presId="urn:microsoft.com/office/officeart/2005/8/layout/vList2"/>
    <dgm:cxn modelId="{402D09CD-CDEB-4062-BF7B-B939DCC75ED5}" srcId="{D53AB30F-58DF-4A87-9E71-D1187A0FDCC8}" destId="{D96AF02B-51A2-42E9-AEEC-7A08DB74D291}" srcOrd="3" destOrd="0" parTransId="{F4622251-F172-4947-9947-B4AFFF597D52}" sibTransId="{F5BAA8DB-C3F4-44EB-9020-1A1260768460}"/>
    <dgm:cxn modelId="{4BE34EF3-94BA-4927-A6B7-9DDF5BBB8375}" srcId="{D53AB30F-58DF-4A87-9E71-D1187A0FDCC8}" destId="{01C9A7E7-07C4-4B44-B9B2-3251ED9C09CF}" srcOrd="2" destOrd="0" parTransId="{3666EBA0-716A-4AF6-A408-627A09113907}" sibTransId="{8928D65D-D3EB-45E5-B994-29E6642DD724}"/>
    <dgm:cxn modelId="{66A0BFC9-7B81-4DC4-A7F4-24C1D9719AE9}" type="presParOf" srcId="{E9196813-DAF9-4CDD-A461-51EA48BA390A}" destId="{92C86A37-0074-4EA2-B233-5CE18A8FF7AF}" srcOrd="0" destOrd="0" presId="urn:microsoft.com/office/officeart/2005/8/layout/vList2"/>
    <dgm:cxn modelId="{C901E576-71AC-4129-811B-CADD34157A2D}" type="presParOf" srcId="{E9196813-DAF9-4CDD-A461-51EA48BA390A}" destId="{A1DA4D9C-C653-4BEE-B4F3-536E5118521A}" srcOrd="1" destOrd="0" presId="urn:microsoft.com/office/officeart/2005/8/layout/vList2"/>
    <dgm:cxn modelId="{3934D13A-ECD1-4FE7-B0A0-64712D14A968}" type="presParOf" srcId="{E9196813-DAF9-4CDD-A461-51EA48BA390A}" destId="{922F79D0-285F-42A1-A5CA-7C016F56447A}" srcOrd="2" destOrd="0" presId="urn:microsoft.com/office/officeart/2005/8/layout/vList2"/>
    <dgm:cxn modelId="{583C0847-4B15-4251-B511-0BFAEF90EADD}" type="presParOf" srcId="{E9196813-DAF9-4CDD-A461-51EA48BA390A}" destId="{FF3F8B2C-53ED-4973-9C5C-04433FA0B7AE}" srcOrd="3" destOrd="0" presId="urn:microsoft.com/office/officeart/2005/8/layout/vList2"/>
    <dgm:cxn modelId="{B535BDD8-C911-4D84-9931-659E5ABA51A3}" type="presParOf" srcId="{E9196813-DAF9-4CDD-A461-51EA48BA390A}" destId="{B006D1CA-03D1-465A-8FC7-4D18C5962CFC}" srcOrd="4" destOrd="0" presId="urn:microsoft.com/office/officeart/2005/8/layout/vList2"/>
    <dgm:cxn modelId="{68FD4C62-39BA-434E-B751-E0E084B012B4}" type="presParOf" srcId="{E9196813-DAF9-4CDD-A461-51EA48BA390A}" destId="{F47BD9BB-51B2-4A37-B2A0-57C27901AC28}" srcOrd="5" destOrd="0" presId="urn:microsoft.com/office/officeart/2005/8/layout/vList2"/>
    <dgm:cxn modelId="{68E1E20D-51F3-4053-8670-4DA6C095A562}" type="presParOf" srcId="{E9196813-DAF9-4CDD-A461-51EA48BA390A}" destId="{6B60AE86-0E9F-4316-92F9-852FEBC08E0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ADDBFD-9AB7-4948-8D81-69DAAFFA9B65}" type="doc">
      <dgm:prSet loTypeId="urn:microsoft.com/office/officeart/2005/8/layout/hierarchy4" loCatId="list" qsTypeId="urn:microsoft.com/office/officeart/2005/8/quickstyle/simple1" qsCatId="simple" csTypeId="urn:microsoft.com/office/officeart/2005/8/colors/colorful2" csCatId="colorful" phldr="1"/>
      <dgm:spPr/>
      <dgm:t>
        <a:bodyPr/>
        <a:lstStyle/>
        <a:p>
          <a:endParaRPr lang="en-GB"/>
        </a:p>
      </dgm:t>
    </dgm:pt>
    <dgm:pt modelId="{85823A7E-ACEB-46C8-AC3F-2C26A7444594}">
      <dgm:prSet phldrT="[Text]"/>
      <dgm:spPr/>
      <dgm:t>
        <a:bodyPr/>
        <a:lstStyle/>
        <a:p>
          <a:r>
            <a:rPr lang="en-GB" b="1" dirty="0">
              <a:solidFill>
                <a:schemeClr val="tx1"/>
              </a:solidFill>
            </a:rPr>
            <a:t>Organisational context – </a:t>
          </a:r>
        </a:p>
        <a:p>
          <a:r>
            <a:rPr lang="en-GB" b="1" dirty="0">
              <a:solidFill>
                <a:schemeClr val="tx1"/>
              </a:solidFill>
            </a:rPr>
            <a:t>Culture/ task/ mission clarity/performance feedback/ reward/ recognition/ training/ physical environment</a:t>
          </a:r>
        </a:p>
      </dgm:t>
    </dgm:pt>
    <dgm:pt modelId="{438BF648-224B-452C-BA77-AD9621092368}" type="parTrans" cxnId="{414F4274-A0FB-45A6-906A-A37CC5C16E89}">
      <dgm:prSet/>
      <dgm:spPr/>
      <dgm:t>
        <a:bodyPr/>
        <a:lstStyle/>
        <a:p>
          <a:endParaRPr lang="en-GB"/>
        </a:p>
      </dgm:t>
    </dgm:pt>
    <dgm:pt modelId="{11AE0C16-6319-43E9-9D7C-A38EE19347FB}" type="sibTrans" cxnId="{414F4274-A0FB-45A6-906A-A37CC5C16E89}">
      <dgm:prSet/>
      <dgm:spPr/>
      <dgm:t>
        <a:bodyPr/>
        <a:lstStyle/>
        <a:p>
          <a:endParaRPr lang="en-GB"/>
        </a:p>
      </dgm:t>
    </dgm:pt>
    <dgm:pt modelId="{7AD2202F-0321-4998-8162-204EBED5684D}">
      <dgm:prSet phldrT="[Text]"/>
      <dgm:spPr/>
      <dgm:t>
        <a:bodyPr/>
        <a:lstStyle/>
        <a:p>
          <a:r>
            <a:rPr lang="en-GB" b="1" dirty="0">
              <a:solidFill>
                <a:schemeClr val="tx1"/>
              </a:solidFill>
            </a:rPr>
            <a:t>Boundaries- External &amp; Internal</a:t>
          </a:r>
        </a:p>
      </dgm:t>
    </dgm:pt>
    <dgm:pt modelId="{0A3250CD-5A12-47B4-BD79-F9EB11EA384B}" type="parTrans" cxnId="{6DE2234B-C96B-4E7E-BA65-0064C6237E43}">
      <dgm:prSet/>
      <dgm:spPr/>
      <dgm:t>
        <a:bodyPr/>
        <a:lstStyle/>
        <a:p>
          <a:endParaRPr lang="en-GB"/>
        </a:p>
      </dgm:t>
    </dgm:pt>
    <dgm:pt modelId="{79BE3E27-D5C2-4850-A15F-90DC2C9DDE6F}" type="sibTrans" cxnId="{6DE2234B-C96B-4E7E-BA65-0064C6237E43}">
      <dgm:prSet/>
      <dgm:spPr/>
      <dgm:t>
        <a:bodyPr/>
        <a:lstStyle/>
        <a:p>
          <a:endParaRPr lang="en-GB"/>
        </a:p>
      </dgm:t>
    </dgm:pt>
    <dgm:pt modelId="{8E05CF3F-8512-4B0A-843E-EAD64FE61FCF}">
      <dgm:prSet phldrT="[Text]"/>
      <dgm:spPr/>
      <dgm:t>
        <a:bodyPr/>
        <a:lstStyle/>
        <a:p>
          <a:r>
            <a:rPr lang="en-GB" b="1" dirty="0">
              <a:solidFill>
                <a:schemeClr val="tx1"/>
              </a:solidFill>
            </a:rPr>
            <a:t>Team development – interpersonal/ Norms/ Cohesion/ Roles</a:t>
          </a:r>
        </a:p>
      </dgm:t>
    </dgm:pt>
    <dgm:pt modelId="{71317634-C6BE-44F8-9B53-868CFE1B967D}" type="parTrans" cxnId="{7F399C7D-AC4E-427B-8428-1EDDCFFA6C69}">
      <dgm:prSet/>
      <dgm:spPr/>
      <dgm:t>
        <a:bodyPr/>
        <a:lstStyle/>
        <a:p>
          <a:endParaRPr lang="en-GB"/>
        </a:p>
      </dgm:t>
    </dgm:pt>
    <dgm:pt modelId="{CDE0BD21-3F63-4B0B-844B-EA11CC0F780B}" type="sibTrans" cxnId="{7F399C7D-AC4E-427B-8428-1EDDCFFA6C69}">
      <dgm:prSet/>
      <dgm:spPr/>
      <dgm:t>
        <a:bodyPr/>
        <a:lstStyle/>
        <a:p>
          <a:endParaRPr lang="en-GB"/>
        </a:p>
      </dgm:t>
    </dgm:pt>
    <dgm:pt modelId="{3DB9E35D-39BA-42BD-A33C-F7DA452D9D39}">
      <dgm:prSet phldrT="[Text]"/>
      <dgm:spPr/>
      <dgm:t>
        <a:bodyPr/>
        <a:lstStyle/>
        <a:p>
          <a:r>
            <a:rPr lang="en-GB" b="1" dirty="0">
              <a:solidFill>
                <a:schemeClr val="tx1"/>
              </a:solidFill>
            </a:rPr>
            <a:t>Team effectiveness – performance and visibility</a:t>
          </a:r>
        </a:p>
      </dgm:t>
    </dgm:pt>
    <dgm:pt modelId="{20E349AB-AE87-4FF5-A19D-BB6F9B88F0BB}" type="parTrans" cxnId="{DCCA4137-CC81-4472-BBD8-CBBBE0842DBE}">
      <dgm:prSet/>
      <dgm:spPr/>
      <dgm:t>
        <a:bodyPr/>
        <a:lstStyle/>
        <a:p>
          <a:endParaRPr lang="en-GB"/>
        </a:p>
      </dgm:t>
    </dgm:pt>
    <dgm:pt modelId="{C84AA00B-7E39-4C96-97C7-315937D64DC7}" type="sibTrans" cxnId="{DCCA4137-CC81-4472-BBD8-CBBBE0842DBE}">
      <dgm:prSet/>
      <dgm:spPr/>
      <dgm:t>
        <a:bodyPr/>
        <a:lstStyle/>
        <a:p>
          <a:endParaRPr lang="en-GB"/>
        </a:p>
      </dgm:t>
    </dgm:pt>
    <dgm:pt modelId="{1DC5FBD3-452D-42E8-A797-538155E9D3AB}" type="pres">
      <dgm:prSet presAssocID="{ECADDBFD-9AB7-4948-8D81-69DAAFFA9B65}" presName="Name0" presStyleCnt="0">
        <dgm:presLayoutVars>
          <dgm:chPref val="1"/>
          <dgm:dir/>
          <dgm:animOne val="branch"/>
          <dgm:animLvl val="lvl"/>
          <dgm:resizeHandles/>
        </dgm:presLayoutVars>
      </dgm:prSet>
      <dgm:spPr/>
    </dgm:pt>
    <dgm:pt modelId="{81E55BBE-6BBE-48A5-B575-A6BF765728CB}" type="pres">
      <dgm:prSet presAssocID="{85823A7E-ACEB-46C8-AC3F-2C26A7444594}" presName="vertOne" presStyleCnt="0"/>
      <dgm:spPr/>
    </dgm:pt>
    <dgm:pt modelId="{BF54C4B5-FC39-48FC-8BB9-51A528D213E4}" type="pres">
      <dgm:prSet presAssocID="{85823A7E-ACEB-46C8-AC3F-2C26A7444594}" presName="txOne" presStyleLbl="node0" presStyleIdx="0" presStyleCnt="1">
        <dgm:presLayoutVars>
          <dgm:chPref val="3"/>
        </dgm:presLayoutVars>
      </dgm:prSet>
      <dgm:spPr/>
    </dgm:pt>
    <dgm:pt modelId="{BC9F86EC-D961-45C3-BCFA-2E544CDB89C3}" type="pres">
      <dgm:prSet presAssocID="{85823A7E-ACEB-46C8-AC3F-2C26A7444594}" presName="parTransOne" presStyleCnt="0"/>
      <dgm:spPr/>
    </dgm:pt>
    <dgm:pt modelId="{9189EC8A-89E2-4B7A-8EDE-B0A717B0C6D2}" type="pres">
      <dgm:prSet presAssocID="{85823A7E-ACEB-46C8-AC3F-2C26A7444594}" presName="horzOne" presStyleCnt="0"/>
      <dgm:spPr/>
    </dgm:pt>
    <dgm:pt modelId="{6C3BD437-BF19-4EB0-A0C9-7869C7EC0DE4}" type="pres">
      <dgm:prSet presAssocID="{7AD2202F-0321-4998-8162-204EBED5684D}" presName="vertTwo" presStyleCnt="0"/>
      <dgm:spPr/>
    </dgm:pt>
    <dgm:pt modelId="{4F3AF0BA-D79A-4BB2-9DDA-73B0F03A62B5}" type="pres">
      <dgm:prSet presAssocID="{7AD2202F-0321-4998-8162-204EBED5684D}" presName="txTwo" presStyleLbl="node2" presStyleIdx="0" presStyleCnt="1">
        <dgm:presLayoutVars>
          <dgm:chPref val="3"/>
        </dgm:presLayoutVars>
      </dgm:prSet>
      <dgm:spPr/>
    </dgm:pt>
    <dgm:pt modelId="{773DA26D-BBF7-4D3D-839F-2BC7270F2515}" type="pres">
      <dgm:prSet presAssocID="{7AD2202F-0321-4998-8162-204EBED5684D}" presName="parTransTwo" presStyleCnt="0"/>
      <dgm:spPr/>
    </dgm:pt>
    <dgm:pt modelId="{68175A8F-9E3D-43C0-A0ED-5E1D28E995E6}" type="pres">
      <dgm:prSet presAssocID="{7AD2202F-0321-4998-8162-204EBED5684D}" presName="horzTwo" presStyleCnt="0"/>
      <dgm:spPr/>
    </dgm:pt>
    <dgm:pt modelId="{FC1CF43C-9FC5-4A4A-8948-EF3C651F3B2C}" type="pres">
      <dgm:prSet presAssocID="{8E05CF3F-8512-4B0A-843E-EAD64FE61FCF}" presName="vertThree" presStyleCnt="0"/>
      <dgm:spPr/>
    </dgm:pt>
    <dgm:pt modelId="{FC7B1DAA-1337-48E8-A3E4-D8C30A23F48C}" type="pres">
      <dgm:prSet presAssocID="{8E05CF3F-8512-4B0A-843E-EAD64FE61FCF}" presName="txThree" presStyleLbl="node3" presStyleIdx="0" presStyleCnt="2">
        <dgm:presLayoutVars>
          <dgm:chPref val="3"/>
        </dgm:presLayoutVars>
      </dgm:prSet>
      <dgm:spPr/>
    </dgm:pt>
    <dgm:pt modelId="{A0C60DDA-F1CF-4112-8166-B5D0A752A35F}" type="pres">
      <dgm:prSet presAssocID="{8E05CF3F-8512-4B0A-843E-EAD64FE61FCF}" presName="horzThree" presStyleCnt="0"/>
      <dgm:spPr/>
    </dgm:pt>
    <dgm:pt modelId="{103F207D-88CC-49F1-A264-AF0106440FB3}" type="pres">
      <dgm:prSet presAssocID="{CDE0BD21-3F63-4B0B-844B-EA11CC0F780B}" presName="sibSpaceThree" presStyleCnt="0"/>
      <dgm:spPr/>
    </dgm:pt>
    <dgm:pt modelId="{A9539F5C-F151-4592-A44B-AE7019FC3668}" type="pres">
      <dgm:prSet presAssocID="{3DB9E35D-39BA-42BD-A33C-F7DA452D9D39}" presName="vertThree" presStyleCnt="0"/>
      <dgm:spPr/>
    </dgm:pt>
    <dgm:pt modelId="{760ED7DA-9F18-4A87-AA8B-0F0B78F8BAFC}" type="pres">
      <dgm:prSet presAssocID="{3DB9E35D-39BA-42BD-A33C-F7DA452D9D39}" presName="txThree" presStyleLbl="node3" presStyleIdx="1" presStyleCnt="2">
        <dgm:presLayoutVars>
          <dgm:chPref val="3"/>
        </dgm:presLayoutVars>
      </dgm:prSet>
      <dgm:spPr/>
    </dgm:pt>
    <dgm:pt modelId="{61C2B207-D52E-40B5-8834-D6D8CDDEA76E}" type="pres">
      <dgm:prSet presAssocID="{3DB9E35D-39BA-42BD-A33C-F7DA452D9D39}" presName="horzThree" presStyleCnt="0"/>
      <dgm:spPr/>
    </dgm:pt>
  </dgm:ptLst>
  <dgm:cxnLst>
    <dgm:cxn modelId="{EEFB9514-CCB6-4C09-9F7C-16B8644DA978}" type="presOf" srcId="{ECADDBFD-9AB7-4948-8D81-69DAAFFA9B65}" destId="{1DC5FBD3-452D-42E8-A797-538155E9D3AB}" srcOrd="0" destOrd="0" presId="urn:microsoft.com/office/officeart/2005/8/layout/hierarchy4"/>
    <dgm:cxn modelId="{4D92671B-91FB-46F1-96AC-3F6031FCD448}" type="presOf" srcId="{8E05CF3F-8512-4B0A-843E-EAD64FE61FCF}" destId="{FC7B1DAA-1337-48E8-A3E4-D8C30A23F48C}" srcOrd="0" destOrd="0" presId="urn:microsoft.com/office/officeart/2005/8/layout/hierarchy4"/>
    <dgm:cxn modelId="{DCCA4137-CC81-4472-BBD8-CBBBE0842DBE}" srcId="{7AD2202F-0321-4998-8162-204EBED5684D}" destId="{3DB9E35D-39BA-42BD-A33C-F7DA452D9D39}" srcOrd="1" destOrd="0" parTransId="{20E349AB-AE87-4FF5-A19D-BB6F9B88F0BB}" sibTransId="{C84AA00B-7E39-4C96-97C7-315937D64DC7}"/>
    <dgm:cxn modelId="{6DE2234B-C96B-4E7E-BA65-0064C6237E43}" srcId="{85823A7E-ACEB-46C8-AC3F-2C26A7444594}" destId="{7AD2202F-0321-4998-8162-204EBED5684D}" srcOrd="0" destOrd="0" parTransId="{0A3250CD-5A12-47B4-BD79-F9EB11EA384B}" sibTransId="{79BE3E27-D5C2-4850-A15F-90DC2C9DDE6F}"/>
    <dgm:cxn modelId="{414F4274-A0FB-45A6-906A-A37CC5C16E89}" srcId="{ECADDBFD-9AB7-4948-8D81-69DAAFFA9B65}" destId="{85823A7E-ACEB-46C8-AC3F-2C26A7444594}" srcOrd="0" destOrd="0" parTransId="{438BF648-224B-452C-BA77-AD9621092368}" sibTransId="{11AE0C16-6319-43E9-9D7C-A38EE19347FB}"/>
    <dgm:cxn modelId="{4DE5167C-7AEF-41F7-8279-A10B226DEE01}" type="presOf" srcId="{3DB9E35D-39BA-42BD-A33C-F7DA452D9D39}" destId="{760ED7DA-9F18-4A87-AA8B-0F0B78F8BAFC}" srcOrd="0" destOrd="0" presId="urn:microsoft.com/office/officeart/2005/8/layout/hierarchy4"/>
    <dgm:cxn modelId="{E40A937C-5C19-450F-8F37-479D500EB22B}" type="presOf" srcId="{7AD2202F-0321-4998-8162-204EBED5684D}" destId="{4F3AF0BA-D79A-4BB2-9DDA-73B0F03A62B5}" srcOrd="0" destOrd="0" presId="urn:microsoft.com/office/officeart/2005/8/layout/hierarchy4"/>
    <dgm:cxn modelId="{7F399C7D-AC4E-427B-8428-1EDDCFFA6C69}" srcId="{7AD2202F-0321-4998-8162-204EBED5684D}" destId="{8E05CF3F-8512-4B0A-843E-EAD64FE61FCF}" srcOrd="0" destOrd="0" parTransId="{71317634-C6BE-44F8-9B53-868CFE1B967D}" sibTransId="{CDE0BD21-3F63-4B0B-844B-EA11CC0F780B}"/>
    <dgm:cxn modelId="{9BBBD0B6-E1C9-4216-9D57-C81AB2D40F38}" type="presOf" srcId="{85823A7E-ACEB-46C8-AC3F-2C26A7444594}" destId="{BF54C4B5-FC39-48FC-8BB9-51A528D213E4}" srcOrd="0" destOrd="0" presId="urn:microsoft.com/office/officeart/2005/8/layout/hierarchy4"/>
    <dgm:cxn modelId="{03CFFE92-6A7C-4353-949F-9A8A97A75496}" type="presParOf" srcId="{1DC5FBD3-452D-42E8-A797-538155E9D3AB}" destId="{81E55BBE-6BBE-48A5-B575-A6BF765728CB}" srcOrd="0" destOrd="0" presId="urn:microsoft.com/office/officeart/2005/8/layout/hierarchy4"/>
    <dgm:cxn modelId="{0450FADD-CAB0-40D8-9B0D-7940D191DBA2}" type="presParOf" srcId="{81E55BBE-6BBE-48A5-B575-A6BF765728CB}" destId="{BF54C4B5-FC39-48FC-8BB9-51A528D213E4}" srcOrd="0" destOrd="0" presId="urn:microsoft.com/office/officeart/2005/8/layout/hierarchy4"/>
    <dgm:cxn modelId="{168C6FD7-F1B5-4AD4-92CC-5646EB9E029F}" type="presParOf" srcId="{81E55BBE-6BBE-48A5-B575-A6BF765728CB}" destId="{BC9F86EC-D961-45C3-BCFA-2E544CDB89C3}" srcOrd="1" destOrd="0" presId="urn:microsoft.com/office/officeart/2005/8/layout/hierarchy4"/>
    <dgm:cxn modelId="{56ADC1DC-1F33-46BD-9D88-65C8FA5CF538}" type="presParOf" srcId="{81E55BBE-6BBE-48A5-B575-A6BF765728CB}" destId="{9189EC8A-89E2-4B7A-8EDE-B0A717B0C6D2}" srcOrd="2" destOrd="0" presId="urn:microsoft.com/office/officeart/2005/8/layout/hierarchy4"/>
    <dgm:cxn modelId="{B9003CAB-FB05-4C16-B9C8-B46842E96A33}" type="presParOf" srcId="{9189EC8A-89E2-4B7A-8EDE-B0A717B0C6D2}" destId="{6C3BD437-BF19-4EB0-A0C9-7869C7EC0DE4}" srcOrd="0" destOrd="0" presId="urn:microsoft.com/office/officeart/2005/8/layout/hierarchy4"/>
    <dgm:cxn modelId="{240FC34C-F397-44B9-B6EB-E77479D47661}" type="presParOf" srcId="{6C3BD437-BF19-4EB0-A0C9-7869C7EC0DE4}" destId="{4F3AF0BA-D79A-4BB2-9DDA-73B0F03A62B5}" srcOrd="0" destOrd="0" presId="urn:microsoft.com/office/officeart/2005/8/layout/hierarchy4"/>
    <dgm:cxn modelId="{7F2A1C6A-9659-4557-B750-0F8B91EA3EFB}" type="presParOf" srcId="{6C3BD437-BF19-4EB0-A0C9-7869C7EC0DE4}" destId="{773DA26D-BBF7-4D3D-839F-2BC7270F2515}" srcOrd="1" destOrd="0" presId="urn:microsoft.com/office/officeart/2005/8/layout/hierarchy4"/>
    <dgm:cxn modelId="{59CD2CD1-C6B6-426B-A843-09C009DA95EC}" type="presParOf" srcId="{6C3BD437-BF19-4EB0-A0C9-7869C7EC0DE4}" destId="{68175A8F-9E3D-43C0-A0ED-5E1D28E995E6}" srcOrd="2" destOrd="0" presId="urn:microsoft.com/office/officeart/2005/8/layout/hierarchy4"/>
    <dgm:cxn modelId="{288A83FF-078A-4D0B-BA98-E3A3EF1CC1E9}" type="presParOf" srcId="{68175A8F-9E3D-43C0-A0ED-5E1D28E995E6}" destId="{FC1CF43C-9FC5-4A4A-8948-EF3C651F3B2C}" srcOrd="0" destOrd="0" presId="urn:microsoft.com/office/officeart/2005/8/layout/hierarchy4"/>
    <dgm:cxn modelId="{C6D7DE30-35F2-4602-81A0-69398174EB16}" type="presParOf" srcId="{FC1CF43C-9FC5-4A4A-8948-EF3C651F3B2C}" destId="{FC7B1DAA-1337-48E8-A3E4-D8C30A23F48C}" srcOrd="0" destOrd="0" presId="urn:microsoft.com/office/officeart/2005/8/layout/hierarchy4"/>
    <dgm:cxn modelId="{A71D27B2-AAC8-4DCE-B190-52999B61E2E7}" type="presParOf" srcId="{FC1CF43C-9FC5-4A4A-8948-EF3C651F3B2C}" destId="{A0C60DDA-F1CF-4112-8166-B5D0A752A35F}" srcOrd="1" destOrd="0" presId="urn:microsoft.com/office/officeart/2005/8/layout/hierarchy4"/>
    <dgm:cxn modelId="{96437503-EB30-4735-B348-FD32DCB718D7}" type="presParOf" srcId="{68175A8F-9E3D-43C0-A0ED-5E1D28E995E6}" destId="{103F207D-88CC-49F1-A264-AF0106440FB3}" srcOrd="1" destOrd="0" presId="urn:microsoft.com/office/officeart/2005/8/layout/hierarchy4"/>
    <dgm:cxn modelId="{A38962F4-96E5-49F2-AC9C-77CD7FECF4FF}" type="presParOf" srcId="{68175A8F-9E3D-43C0-A0ED-5E1D28E995E6}" destId="{A9539F5C-F151-4592-A44B-AE7019FC3668}" srcOrd="2" destOrd="0" presId="urn:microsoft.com/office/officeart/2005/8/layout/hierarchy4"/>
    <dgm:cxn modelId="{804E576E-FB52-43C4-B1CA-4049D5A21FA5}" type="presParOf" srcId="{A9539F5C-F151-4592-A44B-AE7019FC3668}" destId="{760ED7DA-9F18-4A87-AA8B-0F0B78F8BAFC}" srcOrd="0" destOrd="0" presId="urn:microsoft.com/office/officeart/2005/8/layout/hierarchy4"/>
    <dgm:cxn modelId="{C15EB645-70DD-42BD-A562-F29B6BA1FEB4}" type="presParOf" srcId="{A9539F5C-F151-4592-A44B-AE7019FC3668}" destId="{61C2B207-D52E-40B5-8834-D6D8CDDEA76E}"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86A37-0074-4EA2-B233-5CE18A8FF7AF}">
      <dsp:nvSpPr>
        <dsp:cNvPr id="0" name=""/>
        <dsp:cNvSpPr/>
      </dsp:nvSpPr>
      <dsp:spPr>
        <a:xfrm>
          <a:off x="0" y="1975"/>
          <a:ext cx="8496944" cy="1288828"/>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GB" sz="1600" b="1" kern="1200" dirty="0">
            <a:solidFill>
              <a:srgbClr val="FF0000"/>
            </a:solidFill>
          </a:endParaRPr>
        </a:p>
        <a:p>
          <a:pPr marL="0" lvl="0" indent="0" algn="l" defTabSz="711200">
            <a:lnSpc>
              <a:spcPct val="90000"/>
            </a:lnSpc>
            <a:spcBef>
              <a:spcPct val="0"/>
            </a:spcBef>
            <a:spcAft>
              <a:spcPct val="35000"/>
            </a:spcAft>
            <a:buNone/>
          </a:pPr>
          <a:r>
            <a:rPr lang="en-GB" sz="1600" b="1" kern="1200" dirty="0">
              <a:solidFill>
                <a:srgbClr val="FF0000"/>
              </a:solidFill>
            </a:rPr>
            <a:t>Advice teams </a:t>
          </a:r>
          <a:r>
            <a:rPr lang="en-GB" sz="1600" b="1" kern="1200" dirty="0">
              <a:solidFill>
                <a:schemeClr val="tx1"/>
              </a:solidFill>
            </a:rPr>
            <a:t>-</a:t>
          </a:r>
          <a:r>
            <a:rPr lang="en-GB" sz="1600" b="1" kern="1200" dirty="0">
              <a:solidFill>
                <a:srgbClr val="FF0000"/>
              </a:solidFill>
            </a:rPr>
            <a:t> </a:t>
          </a:r>
          <a:r>
            <a:rPr lang="en-GB" sz="1600" b="1" kern="1200" dirty="0"/>
            <a:t>Created to provide information to management, sometimes given authority to implement solutions problems identified</a:t>
          </a:r>
        </a:p>
        <a:p>
          <a:pPr marL="0" lvl="0" indent="0" algn="l" defTabSz="711200">
            <a:lnSpc>
              <a:spcPct val="90000"/>
            </a:lnSpc>
            <a:spcBef>
              <a:spcPct val="0"/>
            </a:spcBef>
            <a:spcAft>
              <a:spcPct val="35000"/>
            </a:spcAft>
            <a:buNone/>
          </a:pPr>
          <a:r>
            <a:rPr lang="en-GB" sz="1600" b="1" kern="1200" dirty="0"/>
            <a:t>No financial rewards</a:t>
          </a:r>
        </a:p>
        <a:p>
          <a:pPr marL="0" lvl="0" indent="0" algn="l" defTabSz="711200">
            <a:lnSpc>
              <a:spcPct val="90000"/>
            </a:lnSpc>
            <a:spcBef>
              <a:spcPct val="0"/>
            </a:spcBef>
            <a:spcAft>
              <a:spcPct val="35000"/>
            </a:spcAft>
            <a:buNone/>
          </a:pPr>
          <a:r>
            <a:rPr lang="en-GB" sz="1600" b="1" kern="1200" dirty="0"/>
            <a:t>Members receiving training problem solving</a:t>
          </a:r>
        </a:p>
        <a:p>
          <a:pPr marL="0" lvl="0" indent="0" algn="l" defTabSz="711200">
            <a:lnSpc>
              <a:spcPct val="90000"/>
            </a:lnSpc>
            <a:spcBef>
              <a:spcPct val="0"/>
            </a:spcBef>
            <a:spcAft>
              <a:spcPct val="35000"/>
            </a:spcAft>
            <a:buNone/>
          </a:pPr>
          <a:r>
            <a:rPr lang="en-GB" sz="1600" b="1" kern="1200" dirty="0"/>
            <a:t>Regular meetings</a:t>
          </a:r>
        </a:p>
      </dsp:txBody>
      <dsp:txXfrm>
        <a:off x="62915" y="64890"/>
        <a:ext cx="8371114" cy="1162998"/>
      </dsp:txXfrm>
    </dsp:sp>
    <dsp:sp modelId="{922F79D0-285F-42A1-A5CA-7C016F56447A}">
      <dsp:nvSpPr>
        <dsp:cNvPr id="0" name=""/>
        <dsp:cNvSpPr/>
      </dsp:nvSpPr>
      <dsp:spPr>
        <a:xfrm>
          <a:off x="0" y="1299241"/>
          <a:ext cx="8496944" cy="1288828"/>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rgbClr val="FF0000"/>
              </a:solidFill>
            </a:rPr>
            <a:t>Action Teams </a:t>
          </a:r>
          <a:r>
            <a:rPr lang="en-GB" sz="1600" b="1" kern="1200" dirty="0"/>
            <a:t>– specialised skills to contribute to achieving team objectives</a:t>
          </a:r>
        </a:p>
      </dsp:txBody>
      <dsp:txXfrm>
        <a:off x="62915" y="1362156"/>
        <a:ext cx="8371114" cy="1162998"/>
      </dsp:txXfrm>
    </dsp:sp>
    <dsp:sp modelId="{B006D1CA-03D1-465A-8FC7-4D18C5962CFC}">
      <dsp:nvSpPr>
        <dsp:cNvPr id="0" name=""/>
        <dsp:cNvSpPr/>
      </dsp:nvSpPr>
      <dsp:spPr>
        <a:xfrm>
          <a:off x="0" y="2596506"/>
          <a:ext cx="8496944" cy="1288828"/>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Project team </a:t>
          </a:r>
          <a:r>
            <a:rPr lang="en-GB" sz="1600" b="1" kern="1200"/>
            <a:t>– brought together for a period of time looking at specific task commissioned by management – can be cross functional team across the organisation, increased productivity, improved coordination, reduced process times</a:t>
          </a:r>
          <a:endParaRPr lang="en-GB" sz="1600" b="1" kern="1200" dirty="0"/>
        </a:p>
      </dsp:txBody>
      <dsp:txXfrm>
        <a:off x="62915" y="2659421"/>
        <a:ext cx="8371114" cy="1162998"/>
      </dsp:txXfrm>
    </dsp:sp>
    <dsp:sp modelId="{6B60AE86-0E9F-4316-92F9-852FEBC08E08}">
      <dsp:nvSpPr>
        <dsp:cNvPr id="0" name=""/>
        <dsp:cNvSpPr/>
      </dsp:nvSpPr>
      <dsp:spPr>
        <a:xfrm>
          <a:off x="0" y="3893772"/>
          <a:ext cx="8496944" cy="1288828"/>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Production team - </a:t>
          </a:r>
          <a:r>
            <a:rPr lang="en-GB" sz="1600" b="1" kern="1200"/>
            <a:t>- individuals performing on day to day operations (assembling) ,  high performance, collective working, assigned specific tasks</a:t>
          </a:r>
          <a:endParaRPr lang="en-GB" sz="1600" b="1" kern="1200" dirty="0"/>
        </a:p>
      </dsp:txBody>
      <dsp:txXfrm>
        <a:off x="62915" y="3956687"/>
        <a:ext cx="8371114" cy="11629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4C4B5-FC39-48FC-8BB9-51A528D213E4}">
      <dsp:nvSpPr>
        <dsp:cNvPr id="0" name=""/>
        <dsp:cNvSpPr/>
      </dsp:nvSpPr>
      <dsp:spPr>
        <a:xfrm>
          <a:off x="3773" y="345"/>
          <a:ext cx="8058540" cy="116202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Organisational context – </a:t>
          </a:r>
        </a:p>
        <a:p>
          <a:pPr marL="0" lvl="0" indent="0" algn="ctr" defTabSz="800100">
            <a:lnSpc>
              <a:spcPct val="90000"/>
            </a:lnSpc>
            <a:spcBef>
              <a:spcPct val="0"/>
            </a:spcBef>
            <a:spcAft>
              <a:spcPct val="35000"/>
            </a:spcAft>
            <a:buNone/>
          </a:pPr>
          <a:r>
            <a:rPr lang="en-GB" sz="1800" b="1" kern="1200" dirty="0">
              <a:solidFill>
                <a:schemeClr val="tx1"/>
              </a:solidFill>
            </a:rPr>
            <a:t>Culture/ task/ mission clarity/performance feedback/ reward/ recognition/ training/ physical environment</a:t>
          </a:r>
        </a:p>
      </dsp:txBody>
      <dsp:txXfrm>
        <a:off x="37808" y="34380"/>
        <a:ext cx="7990470" cy="1093955"/>
      </dsp:txXfrm>
    </dsp:sp>
    <dsp:sp modelId="{4F3AF0BA-D79A-4BB2-9DDA-73B0F03A62B5}">
      <dsp:nvSpPr>
        <dsp:cNvPr id="0" name=""/>
        <dsp:cNvSpPr/>
      </dsp:nvSpPr>
      <dsp:spPr>
        <a:xfrm>
          <a:off x="3773" y="1301762"/>
          <a:ext cx="8058540" cy="116202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Boundaries- External &amp; Internal</a:t>
          </a:r>
        </a:p>
      </dsp:txBody>
      <dsp:txXfrm>
        <a:off x="37808" y="1335797"/>
        <a:ext cx="7990470" cy="1093955"/>
      </dsp:txXfrm>
    </dsp:sp>
    <dsp:sp modelId="{FC7B1DAA-1337-48E8-A3E4-D8C30A23F48C}">
      <dsp:nvSpPr>
        <dsp:cNvPr id="0" name=""/>
        <dsp:cNvSpPr/>
      </dsp:nvSpPr>
      <dsp:spPr>
        <a:xfrm>
          <a:off x="3773" y="2603179"/>
          <a:ext cx="3946396" cy="116202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Team development – interpersonal/ Norms/ Cohesion/ Roles</a:t>
          </a:r>
        </a:p>
      </dsp:txBody>
      <dsp:txXfrm>
        <a:off x="37808" y="2637214"/>
        <a:ext cx="3878326" cy="1093955"/>
      </dsp:txXfrm>
    </dsp:sp>
    <dsp:sp modelId="{760ED7DA-9F18-4A87-AA8B-0F0B78F8BAFC}">
      <dsp:nvSpPr>
        <dsp:cNvPr id="0" name=""/>
        <dsp:cNvSpPr/>
      </dsp:nvSpPr>
      <dsp:spPr>
        <a:xfrm>
          <a:off x="4115917" y="2603179"/>
          <a:ext cx="3946396" cy="116202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Team effectiveness – performance and visibility</a:t>
          </a:r>
        </a:p>
      </dsp:txBody>
      <dsp:txXfrm>
        <a:off x="4149952" y="2637214"/>
        <a:ext cx="3878326" cy="1093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80385" y="951648"/>
          <a:ext cx="862101" cy="8621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464111" y="1135374"/>
          <a:ext cx="494648" cy="4946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4795"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Forming</a:t>
          </a:r>
          <a:endParaRPr lang="en-US" sz="1700" kern="1200"/>
        </a:p>
      </dsp:txBody>
      <dsp:txXfrm>
        <a:off x="4795" y="2082273"/>
        <a:ext cx="1413281" cy="565312"/>
      </dsp:txXfrm>
    </dsp:sp>
    <dsp:sp modelId="{ABAAB117-81D3-4AA1-9ABD-D74B1E05ECB7}">
      <dsp:nvSpPr>
        <dsp:cNvPr id="0" name=""/>
        <dsp:cNvSpPr/>
      </dsp:nvSpPr>
      <dsp:spPr>
        <a:xfrm>
          <a:off x="1940990" y="951648"/>
          <a:ext cx="862101" cy="86210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2124717" y="1135374"/>
          <a:ext cx="494648" cy="4946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665400"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665400" y="2082273"/>
        <a:ext cx="1413281" cy="565312"/>
      </dsp:txXfrm>
    </dsp:sp>
    <dsp:sp modelId="{BD87D5A8-E2A6-4037-8447-94BE8197F60D}">
      <dsp:nvSpPr>
        <dsp:cNvPr id="0" name=""/>
        <dsp:cNvSpPr/>
      </dsp:nvSpPr>
      <dsp:spPr>
        <a:xfrm>
          <a:off x="3601596" y="951648"/>
          <a:ext cx="862101" cy="86210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3785322" y="1135374"/>
          <a:ext cx="494648" cy="4946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3326006"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Performing</a:t>
          </a:r>
          <a:endParaRPr lang="en-US" sz="1700" kern="1200"/>
        </a:p>
      </dsp:txBody>
      <dsp:txXfrm>
        <a:off x="3326006" y="2082273"/>
        <a:ext cx="1413281" cy="565312"/>
      </dsp:txXfrm>
    </dsp:sp>
    <dsp:sp modelId="{97D82D75-F98C-45D4-8B1B-55DD3A631765}">
      <dsp:nvSpPr>
        <dsp:cNvPr id="0" name=""/>
        <dsp:cNvSpPr/>
      </dsp:nvSpPr>
      <dsp:spPr>
        <a:xfrm>
          <a:off x="5262201" y="951648"/>
          <a:ext cx="862101" cy="8621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5445928" y="1135374"/>
          <a:ext cx="494648" cy="4946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986611"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Norming </a:t>
          </a:r>
          <a:endParaRPr lang="en-US" sz="1700" kern="1200"/>
        </a:p>
      </dsp:txBody>
      <dsp:txXfrm>
        <a:off x="4986611" y="2082273"/>
        <a:ext cx="1413281" cy="565312"/>
      </dsp:txXfrm>
    </dsp:sp>
    <dsp:sp modelId="{325A53E7-B8BC-4785-8841-94572E3C5285}">
      <dsp:nvSpPr>
        <dsp:cNvPr id="0" name=""/>
        <dsp:cNvSpPr/>
      </dsp:nvSpPr>
      <dsp:spPr>
        <a:xfrm>
          <a:off x="6922807" y="951648"/>
          <a:ext cx="862101" cy="86210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7106533" y="1135374"/>
          <a:ext cx="494648" cy="4946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6647217"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6647217" y="2082273"/>
        <a:ext cx="1413281" cy="5653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02/06/2025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02/06/2025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dirty="0"/>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Discuss this model with the students – what are the implications? Ask for their thoughts – what is the model explaining? Is there anything missing from the diagram? They should identify that effective communication can be an iterative process – I send a message, then the recipient checks their understanding, and then I confirm their understanding or refine my message….and so on.</a:t>
            </a:r>
            <a:endParaRPr lang="en-US"/>
          </a:p>
          <a:p>
            <a:r>
              <a:rPr lang="en-GB" dirty="0"/>
              <a:t>The students might identify that there do not appear to be any ‘barriers’ to communication in this model. It also suggests that all channels can be equally effective? Do we believe this to be the case? What about the impact of non-verbal communications – where will this be most obvious? Challenge their thinking and get them critically analysing the model, not just accepting it at face value.</a:t>
            </a:r>
            <a:endParaRPr lang="en-US" dirty="0"/>
          </a:p>
          <a:p>
            <a:endParaRPr lang="en-GB" dirty="0">
              <a:ea typeface="Calibri"/>
              <a:cs typeface="Calibri"/>
            </a:endParaRPr>
          </a:p>
        </p:txBody>
      </p:sp>
      <p:sp>
        <p:nvSpPr>
          <p:cNvPr id="4" name="Slide Number Placeholder 3"/>
          <p:cNvSpPr>
            <a:spLocks noGrp="1"/>
          </p:cNvSpPr>
          <p:nvPr>
            <p:ph type="sldNum" sz="quarter" idx="10"/>
          </p:nvPr>
        </p:nvSpPr>
        <p:spPr/>
        <p:txBody>
          <a:bodyPr/>
          <a:lstStyle/>
          <a:p>
            <a:fld id="{2E08981C-5477-41DA-A44B-80B5904A5173}" type="slidenum">
              <a:rPr lang="en-GB" smtClean="0"/>
              <a:pPr/>
              <a:t>4</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5</a:t>
            </a:fld>
            <a:endParaRPr lang="en-GB"/>
          </a:p>
        </p:txBody>
      </p:sp>
    </p:spTree>
    <p:extLst>
      <p:ext uri="{BB962C8B-B14F-4D97-AF65-F5344CB8AC3E}">
        <p14:creationId xmlns:p14="http://schemas.microsoft.com/office/powerpoint/2010/main" val="1004292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35D0D52-B7B8-4C70-AE2E-EA49A1FAC79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4470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7</a:t>
            </a:fld>
            <a:endParaRPr lang="en-GB"/>
          </a:p>
        </p:txBody>
      </p:sp>
    </p:spTree>
    <p:extLst>
      <p:ext uri="{BB962C8B-B14F-4D97-AF65-F5344CB8AC3E}">
        <p14:creationId xmlns:p14="http://schemas.microsoft.com/office/powerpoint/2010/main" val="69160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9874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0029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682123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7626208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616442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satisfaction,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14</a:t>
            </a:fld>
            <a:endParaRPr lang="en-GB"/>
          </a:p>
        </p:txBody>
      </p:sp>
    </p:spTree>
    <p:extLst>
      <p:ext uri="{BB962C8B-B14F-4D97-AF65-F5344CB8AC3E}">
        <p14:creationId xmlns:p14="http://schemas.microsoft.com/office/powerpoint/2010/main" val="691607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US">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6164424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17D73F5B-D7D0-411C-8830-CE2AB86724EF}" type="slidenum">
              <a:rPr lang="en-GB" smtClean="0"/>
              <a:t>16</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u="sng" dirty="0"/>
          </a:p>
        </p:txBody>
      </p:sp>
      <p:sp>
        <p:nvSpPr>
          <p:cNvPr id="4" name="Slide Number Placeholder 3"/>
          <p:cNvSpPr>
            <a:spLocks noGrp="1"/>
          </p:cNvSpPr>
          <p:nvPr>
            <p:ph type="sldNum" sz="quarter" idx="10"/>
          </p:nvPr>
        </p:nvSpPr>
        <p:spPr/>
        <p:txBody>
          <a:bodyPr/>
          <a:lstStyle/>
          <a:p>
            <a:fld id="{17D73F5B-D7D0-411C-8830-CE2AB86724EF}" type="slidenum">
              <a:rPr lang="en-GB" smtClean="0"/>
              <a:t>17</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18</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19</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20</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17D73F5B-D7D0-411C-8830-CE2AB86724EF}" type="slidenum">
              <a:rPr lang="en-GB" smtClean="0"/>
              <a:t>21</a:t>
            </a:fld>
            <a:endParaRPr lang="en-GB"/>
          </a:p>
        </p:txBody>
      </p:sp>
    </p:spTree>
    <p:extLst>
      <p:ext uri="{BB962C8B-B14F-4D97-AF65-F5344CB8AC3E}">
        <p14:creationId xmlns:p14="http://schemas.microsoft.com/office/powerpoint/2010/main" val="41814737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20 min exercise</a:t>
            </a:r>
          </a:p>
          <a:p>
            <a:endParaRPr lang="en-GB" dirty="0">
              <a:cs typeface="Calibri"/>
            </a:endParaRPr>
          </a:p>
          <a:p>
            <a:r>
              <a:rPr lang="en-US" dirty="0"/>
              <a:t>– break the class into smaller groups and ask them to reflect on when they have noticed a group becoming a team? What was happening?</a:t>
            </a:r>
          </a:p>
          <a:p>
            <a:endParaRPr lang="en-US" dirty="0"/>
          </a:p>
          <a:p>
            <a:r>
              <a:rPr lang="en-US" dirty="0"/>
              <a:t>Ask them to notice when a team was not working effectively – what was happening?</a:t>
            </a:r>
          </a:p>
          <a:p>
            <a:endParaRPr lang="en-US" dirty="0"/>
          </a:p>
          <a:p>
            <a:r>
              <a:rPr lang="en-US" dirty="0"/>
              <a:t>7-8 mins then bring back into a whole class discussion.</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22</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GB" b="0" i="0" dirty="0"/>
          </a:p>
        </p:txBody>
      </p:sp>
      <p:sp>
        <p:nvSpPr>
          <p:cNvPr id="4" name="Slide Number Placeholder 3"/>
          <p:cNvSpPr>
            <a:spLocks noGrp="1"/>
          </p:cNvSpPr>
          <p:nvPr>
            <p:ph type="sldNum" sz="quarter" idx="10"/>
          </p:nvPr>
        </p:nvSpPr>
        <p:spPr/>
        <p:txBody>
          <a:bodyPr/>
          <a:lstStyle/>
          <a:p>
            <a:fld id="{17D73F5B-D7D0-411C-8830-CE2AB86724EF}" type="slidenum">
              <a:rPr lang="en-GB" smtClean="0"/>
              <a:t>23</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228600" indent="-228600">
              <a:buAutoNum type="arabicPeriod"/>
            </a:pPr>
            <a:r>
              <a:rPr lang="en-GB" dirty="0"/>
              <a:t>Organisational context – wider culture: values &amp; beliefs </a:t>
            </a:r>
            <a:r>
              <a:rPr lang="en-GB" dirty="0" err="1"/>
              <a:t>i.e</a:t>
            </a:r>
            <a:r>
              <a:rPr lang="en-GB" dirty="0"/>
              <a:t> success driven/ ethics. Tasks: different types of tasks allocated, appropriate technology and systems in place and social organisation and roles. Mission – defined purpose. Received timely accurate feedback, praise as rewards, training for technical and skill to achieve key elements, close proximity- communication set up.</a:t>
            </a:r>
          </a:p>
          <a:p>
            <a:pPr marL="228600" indent="-228600">
              <a:buAutoNum type="arabicPeriod"/>
            </a:pPr>
            <a:r>
              <a:rPr lang="en-GB" dirty="0"/>
              <a:t>Boundaries – while working in the organisation, the team has to ensure it meets the wider objectives while working interpedently on own goals. External – refers to team as whole in relation to the whole organisation and needs to synchronized with whole organisation- adding value. Internal – refers to teams members possessing skills and knowledge to contribute to specific objective.</a:t>
            </a:r>
          </a:p>
          <a:p>
            <a:pPr marL="228600" indent="-228600">
              <a:buAutoNum type="arabicPeriod"/>
            </a:pPr>
            <a:r>
              <a:rPr lang="en-GB" dirty="0"/>
              <a:t>Team development – induvial gelling together – </a:t>
            </a:r>
            <a:r>
              <a:rPr lang="en-GB" dirty="0" err="1"/>
              <a:t>Tuckmans</a:t>
            </a:r>
            <a:r>
              <a:rPr lang="en-GB" dirty="0"/>
              <a:t> model, roles are defined. Norms – rules of behaviour, Cohesion: mutual collaboration that motivates one another but enhances creative individual thinking</a:t>
            </a:r>
          </a:p>
          <a:p>
            <a:pPr marL="228600" indent="-228600">
              <a:buAutoNum type="arabicPeriod"/>
            </a:pPr>
            <a:r>
              <a:rPr lang="en-GB" dirty="0"/>
              <a:t>Team performance – focusses on externally meeting needs of company while team visibility meets the internal enhancement to perform effectively- collaboration/ mutual support and commitment.</a:t>
            </a:r>
          </a:p>
        </p:txBody>
      </p:sp>
      <p:sp>
        <p:nvSpPr>
          <p:cNvPr id="4" name="Slide Number Placeholder 3"/>
          <p:cNvSpPr>
            <a:spLocks noGrp="1"/>
          </p:cNvSpPr>
          <p:nvPr>
            <p:ph type="sldNum" sz="quarter" idx="5"/>
          </p:nvPr>
        </p:nvSpPr>
        <p:spPr/>
        <p:txBody>
          <a:bodyPr/>
          <a:lstStyle/>
          <a:p>
            <a:fld id="{90EEACC9-36CA-4170-B814-D2326227168E}" type="slidenum">
              <a:rPr lang="en-GB" smtClean="0"/>
              <a:t>25</a:t>
            </a:fld>
            <a:endParaRPr lang="en-GB"/>
          </a:p>
        </p:txBody>
      </p:sp>
    </p:spTree>
    <p:extLst>
      <p:ext uri="{BB962C8B-B14F-4D97-AF65-F5344CB8AC3E}">
        <p14:creationId xmlns:p14="http://schemas.microsoft.com/office/powerpoint/2010/main" val="14779537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defRPr/>
            </a:pPr>
            <a:r>
              <a:rPr lang="en-GB" dirty="0">
                <a:cs typeface="Calibri"/>
              </a:rPr>
              <a:t>Loop back to the first 1-3 weeks with the focus on relationships and the importance of knowing, liking and trusting...enough for whatever needs to be done.</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26</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27</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indent="0">
              <a:buNone/>
            </a:pPr>
            <a:r>
              <a:rPr lang="en-GB" dirty="0"/>
              <a:t>These link back to what was discussed last week in relation to communication. </a:t>
            </a:r>
          </a:p>
        </p:txBody>
      </p:sp>
      <p:sp>
        <p:nvSpPr>
          <p:cNvPr id="4" name="Slide Number Placeholder 3"/>
          <p:cNvSpPr>
            <a:spLocks noGrp="1"/>
          </p:cNvSpPr>
          <p:nvPr>
            <p:ph type="sldNum" sz="quarter" idx="10"/>
          </p:nvPr>
        </p:nvSpPr>
        <p:spPr/>
        <p:txBody>
          <a:bodyPr/>
          <a:lstStyle/>
          <a:p>
            <a:fld id="{17D73F5B-D7D0-411C-8830-CE2AB86724EF}" type="slidenum">
              <a:rPr lang="en-GB" smtClean="0"/>
              <a:t>28</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514350" indent="-514350">
              <a:buFont typeface="+mj-lt"/>
              <a:buAutoNum type="arabicPeriod"/>
            </a:pPr>
            <a:r>
              <a:rPr lang="en-GB" sz="1200" dirty="0">
                <a:latin typeface="Arial"/>
                <a:cs typeface="Arial"/>
              </a:rPr>
              <a:t>Increased employee involvement</a:t>
            </a:r>
          </a:p>
          <a:p>
            <a:pPr marL="514350" indent="-514350">
              <a:buFont typeface="+mj-lt"/>
              <a:buAutoNum type="arabicPeriod"/>
            </a:pPr>
            <a:r>
              <a:rPr lang="en-GB" sz="1200" dirty="0">
                <a:latin typeface="Arial"/>
                <a:cs typeface="Arial"/>
              </a:rPr>
              <a:t>Improves quality – of product and service</a:t>
            </a:r>
          </a:p>
          <a:p>
            <a:pPr marL="514350" indent="-514350">
              <a:buFont typeface="+mj-lt"/>
              <a:buAutoNum type="arabicPeriod"/>
            </a:pPr>
            <a:r>
              <a:rPr lang="en-GB" sz="1200" dirty="0">
                <a:latin typeface="Arial"/>
                <a:cs typeface="Arial"/>
              </a:rPr>
              <a:t>Reduces conflict….or uses it constructively</a:t>
            </a:r>
          </a:p>
          <a:p>
            <a:pPr marL="514350" indent="-514350">
              <a:buFont typeface="+mj-lt"/>
              <a:buAutoNum type="arabicPeriod"/>
            </a:pPr>
            <a:r>
              <a:rPr lang="en-GB" sz="1200" dirty="0">
                <a:latin typeface="Arial"/>
                <a:cs typeface="Arial"/>
              </a:rPr>
              <a:t>Adapts better to change and is more flexible….can also initiate change</a:t>
            </a:r>
          </a:p>
          <a:p>
            <a:pPr marL="514350" indent="-514350">
              <a:buFont typeface="+mj-lt"/>
              <a:buAutoNum type="arabicPeriod"/>
            </a:pPr>
            <a:r>
              <a:rPr lang="en-GB" sz="1200" dirty="0">
                <a:latin typeface="Arial"/>
                <a:cs typeface="Arial"/>
              </a:rPr>
              <a:t>Motivating environment…can be contagious!</a:t>
            </a:r>
          </a:p>
          <a:p>
            <a:pPr marL="514350" indent="-514350">
              <a:buFont typeface="+mj-lt"/>
              <a:buAutoNum type="arabicPeriod"/>
            </a:pPr>
            <a:r>
              <a:rPr lang="en-GB" sz="1200" dirty="0">
                <a:latin typeface="Arial"/>
                <a:cs typeface="Arial"/>
              </a:rPr>
              <a:t>Reduces sickness and absenteeism</a:t>
            </a:r>
          </a:p>
          <a:p>
            <a:pPr marL="514350" indent="-514350">
              <a:buFont typeface="+mj-lt"/>
              <a:buAutoNum type="arabicPeriod"/>
            </a:pPr>
            <a:r>
              <a:rPr lang="en-GB" sz="1200" dirty="0">
                <a:latin typeface="Arial"/>
                <a:cs typeface="Arial"/>
              </a:rPr>
              <a:t>Reduces waste and, therefore, costs</a:t>
            </a:r>
          </a:p>
          <a:p>
            <a:pPr marL="514350" indent="-514350">
              <a:buFont typeface="+mj-lt"/>
              <a:buAutoNum type="arabicPeriod"/>
            </a:pPr>
            <a:r>
              <a:rPr lang="en-GB" sz="1200" dirty="0">
                <a:latin typeface="Arial"/>
                <a:cs typeface="Arial"/>
              </a:rPr>
              <a:t>Helps encourage creativity and healthy risk taking for the benefit of the organisation</a:t>
            </a:r>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29</a:t>
            </a:fld>
            <a:endParaRPr lang="en-GB"/>
          </a:p>
        </p:txBody>
      </p:sp>
    </p:spTree>
    <p:extLst>
      <p:ext uri="{BB962C8B-B14F-4D97-AF65-F5344CB8AC3E}">
        <p14:creationId xmlns:p14="http://schemas.microsoft.com/office/powerpoint/2010/main" val="40599578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Arial"/>
                <a:ea typeface="+mn-ea"/>
                <a:cs typeface="Arial"/>
              </a:rPr>
              <a:t>No sense of common purpose, goals are not always agreed. (most like a group)</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Arial"/>
                <a:ea typeface="+mn-ea"/>
                <a:cs typeface="Arial"/>
              </a:rPr>
              <a:t>People are cautious – hold back.  </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Arial"/>
                <a:ea typeface="+mn-ea"/>
                <a:cs typeface="Arial"/>
              </a:rPr>
              <a:t>It’s not much fun; the atmosphere is “heavy”.  Humour is at the expense of others.</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Arial"/>
                <a:ea typeface="+mn-ea"/>
                <a:cs typeface="Arial"/>
              </a:rPr>
              <a:t>People get more criticism than praise – even “punished”.</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Arial"/>
                <a:ea typeface="+mn-ea"/>
                <a:cs typeface="Arial"/>
              </a:rPr>
              <a:t>People are critical of themselves – most of all – even if this is not expressed directly.</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Arial"/>
                <a:ea typeface="+mn-ea"/>
                <a:cs typeface="Arial"/>
              </a:rPr>
              <a:t>New ideas meet resistance; people say what they don’t like.  </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Arial"/>
                <a:ea typeface="+mn-ea"/>
                <a:cs typeface="Arial"/>
              </a:rPr>
              <a:t>There are rivalries.  People behave competitively (usually not intended or at an awareness level).</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Arial"/>
                <a:ea typeface="+mn-ea"/>
                <a:cs typeface="Arial"/>
              </a:rPr>
              <a:t>Some say a lot more than others; some are extremely verbose; some say very little.</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Arial"/>
                <a:ea typeface="+mn-ea"/>
                <a:cs typeface="Arial"/>
              </a:rPr>
              <a:t>People do not really listen to each other – essentially they are waiting to “get in”.</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Arial"/>
                <a:ea typeface="+mn-ea"/>
                <a:cs typeface="Arial"/>
              </a:rPr>
              <a:t>It takes a long time to reach agreement or make decisions.  Decisions are unclear. There is little commitment to decisions and probably many will not be implemented, or decisions are imposed autocratically with little discussion.</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1800" b="0" i="0" u="none" strike="noStrike" kern="1200" cap="none" spc="0" normalizeH="0" baseline="0" noProof="0" dirty="0">
                <a:ln>
                  <a:noFill/>
                </a:ln>
                <a:solidFill>
                  <a:prstClr val="black"/>
                </a:solidFill>
                <a:effectLst/>
                <a:uLnTx/>
                <a:uFillTx/>
                <a:latin typeface="Arial"/>
                <a:ea typeface="+mn-ea"/>
                <a:cs typeface="Arial"/>
              </a:rPr>
              <a:t>There is a high degree of frustration and complaint, most of which is expressed outside formal meetings.</a:t>
            </a:r>
          </a:p>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30</a:t>
            </a:fld>
            <a:endParaRPr lang="en-GB"/>
          </a:p>
        </p:txBody>
      </p:sp>
    </p:spTree>
    <p:extLst>
      <p:ext uri="{BB962C8B-B14F-4D97-AF65-F5344CB8AC3E}">
        <p14:creationId xmlns:p14="http://schemas.microsoft.com/office/powerpoint/2010/main" val="2657894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31</a:t>
            </a:fld>
            <a:endParaRPr lang="en-GB"/>
          </a:p>
        </p:txBody>
      </p:sp>
    </p:spTree>
    <p:extLst>
      <p:ext uri="{BB962C8B-B14F-4D97-AF65-F5344CB8AC3E}">
        <p14:creationId xmlns:p14="http://schemas.microsoft.com/office/powerpoint/2010/main" val="19116465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32</a:t>
            </a:fld>
            <a:endParaRPr lang="en-GB"/>
          </a:p>
        </p:txBody>
      </p:sp>
    </p:spTree>
    <p:extLst>
      <p:ext uri="{BB962C8B-B14F-4D97-AF65-F5344CB8AC3E}">
        <p14:creationId xmlns:p14="http://schemas.microsoft.com/office/powerpoint/2010/main" val="36269796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Consideration is given to hierarchical structure/ leadership/ individual roles and responsibilities</a:t>
            </a:r>
          </a:p>
          <a:p>
            <a:pPr eaLnBrk="1" hangingPunct="1">
              <a:lnSpc>
                <a:spcPct val="9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90000"/>
              </a:lnSpc>
            </a:pPr>
            <a:r>
              <a:rPr lang="en-GB" altLang="en-US" sz="1200" dirty="0">
                <a:latin typeface="Arial" panose="020B0604020202020204" pitchFamily="34" charset="0"/>
                <a:cs typeface="Arial" panose="020B0604020202020204" pitchFamily="34" charset="0"/>
              </a:rPr>
              <a:t>During the forming stage team members will be getting to know each other. There is likely to be quiet, uncommunicative phases until each member knows the team. Team members will be watching and listening to others and the leader. Members will offer guarded information about themselves.</a:t>
            </a:r>
          </a:p>
          <a:p>
            <a:pPr eaLnBrk="1" hangingPunct="1">
              <a:lnSpc>
                <a:spcPct val="9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90000"/>
              </a:lnSpc>
            </a:pPr>
            <a:r>
              <a:rPr lang="en-GB" altLang="en-US" sz="1200" dirty="0">
                <a:latin typeface="Arial" panose="020B0604020202020204" pitchFamily="34" charset="0"/>
                <a:cs typeface="Arial" panose="020B0604020202020204" pitchFamily="34" charset="0"/>
              </a:rPr>
              <a:t>Members will present themselves.</a:t>
            </a:r>
          </a:p>
          <a:p>
            <a:pPr eaLnBrk="1" hangingPunct="1">
              <a:lnSpc>
                <a:spcPct val="90000"/>
              </a:lnSpc>
            </a:pPr>
            <a:r>
              <a:rPr lang="en-GB" altLang="en-US" sz="1200" dirty="0">
                <a:latin typeface="Arial" panose="020B0604020202020204" pitchFamily="34" charset="0"/>
                <a:cs typeface="Arial" panose="020B0604020202020204" pitchFamily="34" charset="0"/>
              </a:rPr>
              <a:t>Try to understand and relate to the team goal.</a:t>
            </a:r>
          </a:p>
          <a:p>
            <a:pPr eaLnBrk="1" hangingPunct="1">
              <a:lnSpc>
                <a:spcPct val="90000"/>
              </a:lnSpc>
            </a:pPr>
            <a:r>
              <a:rPr lang="en-GB" altLang="en-US" sz="1200" dirty="0">
                <a:latin typeface="Arial" panose="020B0604020202020204" pitchFamily="34" charset="0"/>
                <a:cs typeface="Arial" panose="020B0604020202020204" pitchFamily="34" charset="0"/>
              </a:rPr>
              <a:t>The team will try to define and explore the team goal.</a:t>
            </a:r>
          </a:p>
          <a:p>
            <a:pPr eaLnBrk="1" hangingPunct="1">
              <a:lnSpc>
                <a:spcPct val="90000"/>
              </a:lnSpc>
            </a:pPr>
            <a:r>
              <a:rPr lang="en-GB" altLang="en-US" sz="1200" dirty="0">
                <a:latin typeface="Arial" panose="020B0604020202020204" pitchFamily="34" charset="0"/>
                <a:cs typeface="Arial" panose="020B0604020202020204" pitchFamily="34" charset="0"/>
              </a:rPr>
              <a:t>Try to set out steps to achieve the goal.</a:t>
            </a:r>
          </a:p>
          <a:p>
            <a:pPr eaLnBrk="1" hangingPunct="1">
              <a:lnSpc>
                <a:spcPct val="90000"/>
              </a:lnSpc>
            </a:pPr>
            <a:r>
              <a:rPr lang="en-GB" altLang="en-US" sz="1200" dirty="0">
                <a:latin typeface="Arial" panose="020B0604020202020204" pitchFamily="34" charset="0"/>
                <a:cs typeface="Arial" panose="020B0604020202020204" pitchFamily="34" charset="0"/>
              </a:rPr>
              <a:t>Try to fit themselves into a role in the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1200" dirty="0">
                <a:latin typeface="Arial" panose="020B0604020202020204" pitchFamily="34" charset="0"/>
                <a:cs typeface="Arial" panose="020B0604020202020204" pitchFamily="34" charset="0"/>
              </a:rPr>
              <a:t>Use ‘ice breakers’ to help the team to get to know each other.</a:t>
            </a:r>
          </a:p>
          <a:p>
            <a:pPr eaLnBrk="1" hangingPunct="1">
              <a:lnSpc>
                <a:spcPct val="80000"/>
              </a:lnSpc>
            </a:pPr>
            <a:r>
              <a:rPr lang="en-GB" altLang="en-US" sz="1200" dirty="0">
                <a:latin typeface="Arial" panose="020B0604020202020204" pitchFamily="34" charset="0"/>
                <a:cs typeface="Arial" panose="020B0604020202020204" pitchFamily="34" charset="0"/>
              </a:rPr>
              <a:t>Set out a management vision for the team.</a:t>
            </a:r>
          </a:p>
          <a:p>
            <a:pPr eaLnBrk="1" hangingPunct="1">
              <a:lnSpc>
                <a:spcPct val="80000"/>
              </a:lnSpc>
            </a:pPr>
            <a:r>
              <a:rPr lang="en-GB" altLang="en-US" sz="1200" dirty="0">
                <a:latin typeface="Arial" panose="020B0604020202020204" pitchFamily="34" charset="0"/>
                <a:cs typeface="Arial" panose="020B0604020202020204" pitchFamily="34" charset="0"/>
              </a:rPr>
              <a:t>Explain and make clear the dimensions and limitations within which the team must work: time, budget, and so on.</a:t>
            </a:r>
          </a:p>
          <a:p>
            <a:pPr eaLnBrk="1" hangingPunct="1">
              <a:lnSpc>
                <a:spcPct val="80000"/>
              </a:lnSpc>
            </a:pPr>
            <a:r>
              <a:rPr lang="en-GB" altLang="en-US" sz="1200" dirty="0">
                <a:latin typeface="Arial" panose="020B0604020202020204" pitchFamily="34" charset="0"/>
                <a:cs typeface="Arial" panose="020B0604020202020204" pitchFamily="34" charset="0"/>
              </a:rPr>
              <a:t>Move the team onto the storming stage at the correct time.</a:t>
            </a:r>
            <a:endParaRPr lang="en-GB" altLang="en-US" sz="1200" b="1" dirty="0">
              <a:latin typeface="Arial" panose="020B0604020202020204" pitchFamily="34" charset="0"/>
              <a:cs typeface="Arial" panose="020B0604020202020204" pitchFamily="34" charset="0"/>
            </a:endParaRPr>
          </a:p>
          <a:p>
            <a:pPr eaLnBrk="1" hangingPunct="1">
              <a:lnSpc>
                <a:spcPct val="90000"/>
              </a:lnSpc>
            </a:pPr>
            <a:endParaRPr lang="en-GB" alt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34</a:t>
            </a:fld>
            <a:endParaRPr lang="en-GB"/>
          </a:p>
        </p:txBody>
      </p:sp>
    </p:spTree>
    <p:extLst>
      <p:ext uri="{BB962C8B-B14F-4D97-AF65-F5344CB8AC3E}">
        <p14:creationId xmlns:p14="http://schemas.microsoft.com/office/powerpoint/2010/main" val="70626553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Once a team has gotten to know each other, you can expect there to be some stormy times as being polite and reserved gives way to real feelings and emotions. Control and personal influences on who is in control and what needs to be done must be argued out. Disagreements will occur and will need to be resolved. </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Team members start to reveal their true selves, for better or worse.</a:t>
            </a:r>
          </a:p>
          <a:p>
            <a:pPr eaLnBrk="1" hangingPunct="1">
              <a:lnSpc>
                <a:spcPct val="80000"/>
              </a:lnSpc>
            </a:pPr>
            <a:r>
              <a:rPr lang="en-GB" altLang="en-US" sz="1200" dirty="0">
                <a:latin typeface="Arial" panose="020B0604020202020204" pitchFamily="34" charset="0"/>
                <a:cs typeface="Arial" panose="020B0604020202020204" pitchFamily="34" charset="0"/>
              </a:rPr>
              <a:t>Team members start to be impatient and frustrated with the progress the team is making.</a:t>
            </a:r>
          </a:p>
          <a:p>
            <a:pPr eaLnBrk="1" hangingPunct="1">
              <a:lnSpc>
                <a:spcPct val="80000"/>
              </a:lnSpc>
            </a:pPr>
            <a:r>
              <a:rPr lang="en-GB" altLang="en-US" sz="1200" dirty="0">
                <a:latin typeface="Arial" panose="020B0604020202020204" pitchFamily="34" charset="0"/>
                <a:cs typeface="Arial" panose="020B0604020202020204" pitchFamily="34" charset="0"/>
              </a:rPr>
              <a:t>Team members ‘tread on each other’s toes’ and they defend their positions or leave.</a:t>
            </a:r>
          </a:p>
          <a:p>
            <a:pPr eaLnBrk="1" hangingPunct="1">
              <a:lnSpc>
                <a:spcPct val="80000"/>
              </a:lnSpc>
            </a:pPr>
            <a:r>
              <a:rPr lang="en-GB" altLang="en-US" sz="1200" dirty="0">
                <a:latin typeface="Arial" panose="020B0604020202020204" pitchFamily="34" charset="0"/>
                <a:cs typeface="Arial" panose="020B0604020202020204" pitchFamily="34" charset="0"/>
              </a:rPr>
              <a:t>There will be general feelings of instability and mutiny.</a:t>
            </a:r>
          </a:p>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Accept that the storming stage is vital to the team’s success.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Do not be put off or intimidated by the instability and aggression of this phase.</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Remind the group that this stage is a natural point in the development of the group.</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Manage the tensions and aggressions and turn them into positive actions.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Surface and address the conflicts – the team cannot move on until this is done.</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Know the point to move the team on to the norming stage.</a:t>
            </a:r>
            <a:endParaRPr lang="en-GB" altLang="en-US" sz="1200" b="1" dirty="0">
              <a:latin typeface="Arial" panose="020B0604020202020204" pitchFamily="34" charset="0"/>
              <a:cs typeface="Arial" panose="020B0604020202020204" pitchFamily="34" charset="0"/>
            </a:endParaRPr>
          </a:p>
          <a:p>
            <a:pPr eaLnBrk="1" hangingPunct="1">
              <a:lnSpc>
                <a:spcPct val="80000"/>
              </a:lnSpc>
            </a:pPr>
            <a:endParaRPr lang="en-GB" altLang="en-US" sz="1200" dirty="0">
              <a:latin typeface="Arial" panose="020B0604020202020204" pitchFamily="34" charset="0"/>
              <a:cs typeface="Arial" panose="020B0604020202020204" pitchFamily="34" charset="0"/>
            </a:endParaRPr>
          </a:p>
          <a:p>
            <a:pPr eaLnBrk="1" hangingPunct="1">
              <a:lnSpc>
                <a:spcPct val="80000"/>
              </a:lnSpc>
            </a:pPr>
            <a:endParaRPr lang="en-GB" alt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36</a:t>
            </a:fld>
            <a:endParaRPr lang="en-GB"/>
          </a:p>
        </p:txBody>
      </p:sp>
    </p:spTree>
    <p:extLst>
      <p:ext uri="{BB962C8B-B14F-4D97-AF65-F5344CB8AC3E}">
        <p14:creationId xmlns:p14="http://schemas.microsoft.com/office/powerpoint/2010/main" val="28642653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When the team has resolved the conflicts from the storming stage they will move on to agree the normal standards and expectations of being a group member. The focus of the team moves from conflict to performance. In the best teams genuine reflection takes place and the team performance is reviewed and improved until it is sufficient to complete the task.</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The rules of membership and performance that may have been overlooked in the conflict of the previous stage are now taken very seriously. </a:t>
            </a:r>
          </a:p>
          <a:p>
            <a:pPr eaLnBrk="1" hangingPunct="1">
              <a:lnSpc>
                <a:spcPct val="80000"/>
              </a:lnSpc>
            </a:pPr>
            <a:r>
              <a:rPr lang="en-GB" altLang="en-US" sz="1200" dirty="0">
                <a:latin typeface="Arial" panose="020B0604020202020204" pitchFamily="34" charset="0"/>
                <a:cs typeface="Arial" panose="020B0604020202020204" pitchFamily="34" charset="0"/>
              </a:rPr>
              <a:t>There will be a move from ideas generation to planning and decision-making. </a:t>
            </a:r>
          </a:p>
          <a:p>
            <a:pPr eaLnBrk="1" hangingPunct="1">
              <a:lnSpc>
                <a:spcPct val="80000"/>
              </a:lnSpc>
            </a:pPr>
            <a:r>
              <a:rPr lang="en-GB" altLang="en-US" sz="1200" dirty="0">
                <a:latin typeface="Arial" panose="020B0604020202020204" pitchFamily="34" charset="0"/>
                <a:cs typeface="Arial" panose="020B0604020202020204" pitchFamily="34" charset="0"/>
              </a:rPr>
              <a:t>There will be limited discussion and much more action. </a:t>
            </a:r>
          </a:p>
          <a:p>
            <a:pPr eaLnBrk="1" hangingPunct="1">
              <a:lnSpc>
                <a:spcPct val="80000"/>
              </a:lnSpc>
            </a:pPr>
            <a:r>
              <a:rPr lang="en-GB" altLang="en-US" sz="1200" dirty="0">
                <a:latin typeface="Arial" panose="020B0604020202020204" pitchFamily="34" charset="0"/>
                <a:cs typeface="Arial" panose="020B0604020202020204" pitchFamily="34" charset="0"/>
              </a:rPr>
              <a:t>Subgroups, both formal and informal, may be formed to progress towards the final goal more quickly. </a:t>
            </a:r>
          </a:p>
          <a:p>
            <a:pPr eaLnBrk="1" hangingPunct="1">
              <a:lnSpc>
                <a:spcPct val="80000"/>
              </a:lnSpc>
            </a:pPr>
            <a:r>
              <a:rPr lang="en-GB" altLang="en-US" sz="1200" dirty="0">
                <a:latin typeface="Arial" panose="020B0604020202020204" pitchFamily="34" charset="0"/>
                <a:cs typeface="Arial" panose="020B0604020202020204" pitchFamily="34" charset="0"/>
              </a:rPr>
              <a:t>There will be very little explicit conflict; there may however be some tacit (behind-the-scenes) conflict.</a:t>
            </a:r>
          </a:p>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As leader you must keep the team focused on the task and its timely completion.</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Control the team and ensure they are following the agreed plans to completion.</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Control the amount of informal subgrouping that may occur.</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Watch out for and control tacit conflict (a spillover from the storming stage).</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Control and relieve stress and pressure; act as the team ‘lubricant’.</a:t>
            </a:r>
          </a:p>
          <a:p>
            <a:pPr eaLnBrk="1" fontAlgn="auto" hangingPunct="1">
              <a:lnSpc>
                <a:spcPct val="80000"/>
              </a:lnSpc>
              <a:spcAft>
                <a:spcPts val="0"/>
              </a:spcAft>
              <a:defRPr/>
            </a:pPr>
            <a:r>
              <a:rPr lang="en-GB" altLang="en-US" sz="1200" dirty="0">
                <a:latin typeface="Arial" panose="020B0604020202020204" pitchFamily="34" charset="0"/>
                <a:cs typeface="Arial" panose="020B0604020202020204" pitchFamily="34" charset="0"/>
              </a:rPr>
              <a:t>Inject some humour and fun.</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37</a:t>
            </a:fld>
            <a:endParaRPr lang="en-GB"/>
          </a:p>
        </p:txBody>
      </p:sp>
    </p:spTree>
    <p:extLst>
      <p:ext uri="{BB962C8B-B14F-4D97-AF65-F5344CB8AC3E}">
        <p14:creationId xmlns:p14="http://schemas.microsoft.com/office/powerpoint/2010/main" val="3324154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This is the achievement stage and is characterised by action and completion. The norming stage will have set milestones to complete the task; these will be achieved and performance evaluated. Successful teams will now be adaptable, performance-driven and task-centred. The team is likely to be proactive and not require motivation or management. The team will viciously support each other and will aggressively attack any outside person that criticises the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Productive and output-driven, there will be very little unnecessary communication.</a:t>
            </a:r>
          </a:p>
          <a:p>
            <a:pPr eaLnBrk="1" hangingPunct="1">
              <a:lnSpc>
                <a:spcPct val="80000"/>
              </a:lnSpc>
            </a:pPr>
            <a:r>
              <a:rPr lang="en-GB" altLang="en-US" sz="1200" dirty="0">
                <a:latin typeface="Arial" panose="020B0604020202020204" pitchFamily="34" charset="0"/>
                <a:cs typeface="Arial" panose="020B0604020202020204" pitchFamily="34" charset="0"/>
              </a:rPr>
              <a:t>The team will be cohesive and stick together.</a:t>
            </a:r>
          </a:p>
          <a:p>
            <a:pPr eaLnBrk="1" hangingPunct="1">
              <a:lnSpc>
                <a:spcPct val="80000"/>
              </a:lnSpc>
            </a:pPr>
            <a:r>
              <a:rPr lang="en-GB" altLang="en-US" sz="1200" dirty="0">
                <a:latin typeface="Arial" panose="020B0604020202020204" pitchFamily="34" charset="0"/>
                <a:cs typeface="Arial" panose="020B0604020202020204" pitchFamily="34" charset="0"/>
              </a:rPr>
              <a:t>The team will be proactive and fast to respond to problems.</a:t>
            </a:r>
          </a:p>
          <a:p>
            <a:pPr eaLnBrk="1" hangingPunct="1">
              <a:lnSpc>
                <a:spcPct val="80000"/>
              </a:lnSpc>
            </a:pPr>
            <a:r>
              <a:rPr lang="en-GB" altLang="en-US" sz="1200" dirty="0">
                <a:latin typeface="Arial" panose="020B0604020202020204" pitchFamily="34" charset="0"/>
                <a:cs typeface="Arial" panose="020B0604020202020204" pitchFamily="34" charset="0"/>
              </a:rPr>
              <a:t>The team will respond to criticism from within the team but be intolerant of criticism from outside of the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1200" dirty="0">
                <a:latin typeface="Arial" panose="020B0604020202020204" pitchFamily="34" charset="0"/>
                <a:cs typeface="Arial" panose="020B0604020202020204" pitchFamily="34" charset="0"/>
              </a:rPr>
              <a:t>Watch out for teams running out of control and in the wrong or inappropriate directions.</a:t>
            </a:r>
          </a:p>
          <a:p>
            <a:pPr eaLnBrk="1" hangingPunct="1">
              <a:lnSpc>
                <a:spcPct val="80000"/>
              </a:lnSpc>
            </a:pPr>
            <a:r>
              <a:rPr lang="en-GB" altLang="en-US" sz="1200" dirty="0">
                <a:latin typeface="Arial" panose="020B0604020202020204" pitchFamily="34" charset="0"/>
                <a:cs typeface="Arial" panose="020B0604020202020204" pitchFamily="34" charset="0"/>
              </a:rPr>
              <a:t>Reassert the output standards required and monitor team performance against the required standards.</a:t>
            </a:r>
          </a:p>
          <a:p>
            <a:pPr eaLnBrk="1" hangingPunct="1">
              <a:lnSpc>
                <a:spcPct val="80000"/>
              </a:lnSpc>
            </a:pPr>
            <a:r>
              <a:rPr lang="en-GB" altLang="en-US" sz="1200" dirty="0">
                <a:latin typeface="Arial" panose="020B0604020202020204" pitchFamily="34" charset="0"/>
                <a:cs typeface="Arial" panose="020B0604020202020204" pitchFamily="34" charset="0"/>
              </a:rPr>
              <a:t>Devise praise methods and rewards as milestones are met.</a:t>
            </a:r>
          </a:p>
          <a:p>
            <a:pPr eaLnBrk="1" hangingPunct="1">
              <a:lnSpc>
                <a:spcPct val="80000"/>
              </a:lnSpc>
            </a:pPr>
            <a:r>
              <a:rPr lang="en-GB" altLang="en-US" sz="1200" dirty="0">
                <a:latin typeface="Arial" panose="020B0604020202020204" pitchFamily="34" charset="0"/>
                <a:cs typeface="Arial" panose="020B0604020202020204" pitchFamily="34" charset="0"/>
              </a:rPr>
              <a:t>Relax and let the team perform without intervention from leadership; monitor and do not interfere – you will be treated as an outsider if you criticise.</a:t>
            </a:r>
            <a:endParaRPr lang="en-GB" altLang="en-US" sz="1200" b="1" dirty="0">
              <a:latin typeface="Arial" panose="020B0604020202020204" pitchFamily="34" charset="0"/>
              <a:cs typeface="Arial" panose="020B0604020202020204" pitchFamily="34" charset="0"/>
            </a:endParaRPr>
          </a:p>
          <a:p>
            <a:pPr eaLnBrk="1" hangingPunct="1">
              <a:lnSpc>
                <a:spcPct val="80000"/>
              </a:lnSpc>
            </a:pPr>
            <a:endParaRPr lang="en-GB" altLang="en-US" sz="1200" dirty="0">
              <a:latin typeface="Arial" panose="020B0604020202020204" pitchFamily="34" charset="0"/>
              <a:cs typeface="Arial" panose="020B0604020202020204" pitchFamily="34" charset="0"/>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38</a:t>
            </a:fld>
            <a:endParaRPr lang="en-GB"/>
          </a:p>
        </p:txBody>
      </p:sp>
    </p:spTree>
    <p:extLst>
      <p:ext uri="{BB962C8B-B14F-4D97-AF65-F5344CB8AC3E}">
        <p14:creationId xmlns:p14="http://schemas.microsoft.com/office/powerpoint/2010/main" val="41376279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This phase is sometimes called ‘</a:t>
            </a:r>
            <a:r>
              <a:rPr lang="en-GB" b="1" i="1" dirty="0"/>
              <a:t>Mourning</a:t>
            </a:r>
            <a:r>
              <a:rPr lang="en-GB" dirty="0"/>
              <a:t>’, as there is a feeling of loss, and things may never be like this again.  </a:t>
            </a:r>
          </a:p>
          <a:p>
            <a:endParaRPr lang="en-GB" dirty="0"/>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1200" dirty="0">
                <a:latin typeface="Arial" panose="020B0604020202020204" pitchFamily="34" charset="0"/>
                <a:cs typeface="Arial" panose="020B0604020202020204" pitchFamily="34" charset="0"/>
              </a:rPr>
              <a:t>The team’s reason for existing is gradually achieved and this can leave a vacuum that is hard to fill. Team members will gradually drift away and spend less time on this team’s tasks. They may already have started to be involved in other teams. </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1200" dirty="0">
                <a:latin typeface="Arial" panose="020B0604020202020204" pitchFamily="34" charset="0"/>
                <a:cs typeface="Arial" panose="020B0604020202020204" pitchFamily="34" charset="0"/>
              </a:rPr>
              <a:t>elation at the success of achievement and then a sense of deflation as the challenge has disappeared</a:t>
            </a:r>
          </a:p>
          <a:p>
            <a:pPr eaLnBrk="1" hangingPunct="1">
              <a:lnSpc>
                <a:spcPct val="80000"/>
              </a:lnSpc>
            </a:pPr>
            <a:r>
              <a:rPr lang="en-GB" altLang="en-US" sz="1200" dirty="0">
                <a:latin typeface="Arial" panose="020B0604020202020204" pitchFamily="34" charset="0"/>
                <a:cs typeface="Arial" panose="020B0604020202020204" pitchFamily="34" charset="0"/>
              </a:rPr>
              <a:t>a sense of loss as the tight cohesive social group is gradually disbanded</a:t>
            </a:r>
          </a:p>
          <a:p>
            <a:pPr eaLnBrk="1" hangingPunct="1">
              <a:lnSpc>
                <a:spcPct val="80000"/>
              </a:lnSpc>
            </a:pPr>
            <a:r>
              <a:rPr lang="en-GB" altLang="en-US" sz="1200" dirty="0">
                <a:latin typeface="Arial" panose="020B0604020202020204" pitchFamily="34" charset="0"/>
                <a:cs typeface="Arial" panose="020B0604020202020204" pitchFamily="34" charset="0"/>
              </a:rPr>
              <a:t>divided loyalties as team members move on to other teams</a:t>
            </a:r>
          </a:p>
          <a:p>
            <a:pPr eaLnBrk="1" hangingPunct="1">
              <a:lnSpc>
                <a:spcPct val="80000"/>
              </a:lnSpc>
            </a:pPr>
            <a:r>
              <a:rPr lang="en-GB" altLang="en-US" sz="1200" dirty="0">
                <a:latin typeface="Arial" panose="020B0604020202020204" pitchFamily="34" charset="0"/>
                <a:cs typeface="Arial" panose="020B0604020202020204" pitchFamily="34" charset="0"/>
              </a:rPr>
              <a:t>relief at being free of a dysfunctional team</a:t>
            </a:r>
          </a:p>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1200" dirty="0">
                <a:latin typeface="Arial" panose="020B0604020202020204" pitchFamily="34" charset="0"/>
                <a:cs typeface="Arial" panose="020B0604020202020204" pitchFamily="34" charset="0"/>
              </a:rPr>
              <a:t>Manage the finishing post so that the team finishes with a ‘big bang’.</a:t>
            </a:r>
          </a:p>
          <a:p>
            <a:pPr eaLnBrk="1" hangingPunct="1">
              <a:lnSpc>
                <a:spcPct val="80000"/>
              </a:lnSpc>
            </a:pPr>
            <a:r>
              <a:rPr lang="en-GB" altLang="en-US" sz="1200" dirty="0">
                <a:latin typeface="Arial" panose="020B0604020202020204" pitchFamily="34" charset="0"/>
                <a:cs typeface="Arial" panose="020B0604020202020204" pitchFamily="34" charset="0"/>
              </a:rPr>
              <a:t>Maintain the cohesive nature of the team until the end.</a:t>
            </a:r>
          </a:p>
          <a:p>
            <a:pPr eaLnBrk="1" hangingPunct="1">
              <a:lnSpc>
                <a:spcPct val="80000"/>
              </a:lnSpc>
            </a:pPr>
            <a:r>
              <a:rPr lang="en-GB" altLang="en-US" sz="1200" dirty="0">
                <a:latin typeface="Arial" panose="020B0604020202020204" pitchFamily="34" charset="0"/>
                <a:cs typeface="Arial" panose="020B0604020202020204" pitchFamily="34" charset="0"/>
              </a:rPr>
              <a:t>Arrange reward, praise systems and a final ‘wake’ – actively mourn the end of the team.</a:t>
            </a:r>
          </a:p>
          <a:p>
            <a:pPr eaLnBrk="1" hangingPunct="1">
              <a:lnSpc>
                <a:spcPct val="80000"/>
              </a:lnSpc>
            </a:pPr>
            <a:r>
              <a:rPr lang="en-GB" altLang="en-US" sz="1200" dirty="0">
                <a:latin typeface="Arial" panose="020B0604020202020204" pitchFamily="34" charset="0"/>
                <a:cs typeface="Arial" panose="020B0604020202020204" pitchFamily="34" charset="0"/>
              </a:rPr>
              <a:t>Manage and trap the organisational learning that the team has created.</a:t>
            </a:r>
          </a:p>
          <a:p>
            <a:pPr eaLnBrk="1" hangingPunct="1">
              <a:lnSpc>
                <a:spcPct val="80000"/>
              </a:lnSpc>
            </a:pPr>
            <a:r>
              <a:rPr lang="en-GB" altLang="en-US" sz="1200" dirty="0">
                <a:latin typeface="Arial" panose="020B0604020202020204" pitchFamily="34" charset="0"/>
                <a:cs typeface="Arial" panose="020B0604020202020204" pitchFamily="34" charset="0"/>
              </a:rPr>
              <a:t>Arrange network structures after the death of the team.</a:t>
            </a:r>
          </a:p>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39</a:t>
            </a:fld>
            <a:endParaRPr lang="en-GB"/>
          </a:p>
        </p:txBody>
      </p:sp>
    </p:spTree>
    <p:extLst>
      <p:ext uri="{BB962C8B-B14F-4D97-AF65-F5344CB8AC3E}">
        <p14:creationId xmlns:p14="http://schemas.microsoft.com/office/powerpoint/2010/main" val="36543864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xfrm>
            <a:off x="407988" y="1219200"/>
            <a:ext cx="5853112" cy="3292475"/>
          </a:xfrm>
          <a:ln/>
        </p:spPr>
      </p:sp>
      <p:sp>
        <p:nvSpPr>
          <p:cNvPr id="808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325895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02/06/2025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02/06/2025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178220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02/06/2025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B7tOALvmv_Q?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microsoft.com/office/2007/relationships/hdphoto" Target="../media/hdphoto1.wdp"/></Relationships>
</file>

<file path=ppt/slides/_rels/slide3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microsoft.com/office/2007/relationships/hdphoto" Target="../media/hdphoto2.wdp"/></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microsoft.com/office/2007/relationships/hdphoto" Target="../media/hdphoto3.wdp"/></Relationships>
</file>

<file path=ppt/slides/_rels/slide3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a:effectLst/>
                <a:latin typeface="Helvetica-Bold" pitchFamily="2" charset="0"/>
                <a:ea typeface="Calibri" panose="020F0502020204030204" pitchFamily="34" charset="0"/>
                <a:cs typeface="Helvetica-Bold" pitchFamily="2" charset="0"/>
              </a:rPr>
            </a:br>
            <a:br>
              <a:rPr lang="en-GB" sz="1200" b="1">
                <a:effectLst/>
                <a:latin typeface="Helvetica-Bold" pitchFamily="2" charset="0"/>
                <a:ea typeface="Calibri" panose="020F0502020204030204" pitchFamily="34" charset="0"/>
                <a:cs typeface="Helvetica-Bold" pitchFamily="2" charset="0"/>
              </a:rPr>
            </a:br>
            <a:r>
              <a:rPr lang="en-GB" sz="3600" b="1">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vert="horz" lIns="91440" tIns="45720" rIns="91440" bIns="45720" rtlCol="0" anchor="t">
            <a:normAutofit/>
          </a:bodyPr>
          <a:lstStyle/>
          <a:p>
            <a:r>
              <a:rPr lang="en-GB" b="1" dirty="0">
                <a:solidFill>
                  <a:schemeClr val="bg1"/>
                </a:solidFill>
                <a:latin typeface="Arial"/>
                <a:cs typeface="Arial"/>
              </a:rPr>
              <a:t>Week 6</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pic>
        <p:nvPicPr>
          <p:cNvPr id="8" name="Picture 7" descr="Time To Think">
            <a:extLst>
              <a:ext uri="{FF2B5EF4-FFF2-40B4-BE49-F238E27FC236}">
                <a16:creationId xmlns:a16="http://schemas.microsoft.com/office/drawing/2014/main" id="{58D3EFFF-743C-0FBB-D44D-81AC640578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180000">
            <a:off x="9251039" y="3497300"/>
            <a:ext cx="1295675" cy="1975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A207C74-AB0C-51A6-DE3D-7B20B3577E6F}"/>
              </a:ext>
            </a:extLst>
          </p:cNvPr>
          <p:cNvSpPr txBox="1"/>
          <p:nvPr/>
        </p:nvSpPr>
        <p:spPr>
          <a:xfrm>
            <a:off x="688964" y="1163073"/>
            <a:ext cx="8598038" cy="3903569"/>
          </a:xfrm>
          <a:prstGeom prst="rect">
            <a:avLst/>
          </a:prstGeom>
          <a:noFill/>
        </p:spPr>
        <p:txBody>
          <a:bodyPr wrap="square" lIns="91440" tIns="45720" rIns="91440" bIns="45720" rtlCol="0" anchor="t">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Reflection on Communication Models, Belbin Team Types and group: what have we been noticing? </a:t>
            </a:r>
            <a:endParaRPr lang="en-GB" sz="2800" dirty="0">
              <a:latin typeface="Myriad Pro"/>
              <a:cs typeface="Arial"/>
            </a:endParaRP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Team motivation and engagement</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Consider Groups vs Teams</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Introduce Tuckman's Theory on Team Development</a:t>
            </a:r>
          </a:p>
        </p:txBody>
      </p:sp>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a:latin typeface="Arial" panose="020B0604020202020204" pitchFamily="34" charset="0"/>
                <a:cs typeface="Arial" panose="020B0604020202020204" pitchFamily="34" charset="0"/>
              </a:rPr>
              <a:t>Today we will…</a:t>
            </a:r>
          </a:p>
        </p:txBody>
      </p:sp>
      <p:pic>
        <p:nvPicPr>
          <p:cNvPr id="6" name="Picture 5" descr="Image result for belbin team roles">
            <a:extLst>
              <a:ext uri="{FF2B5EF4-FFF2-40B4-BE49-F238E27FC236}">
                <a16:creationId xmlns:a16="http://schemas.microsoft.com/office/drawing/2014/main" id="{7E7955DC-2BCA-0FAB-0DD9-48C186E1166D}"/>
              </a:ext>
            </a:extLst>
          </p:cNvPr>
          <p:cNvPicPr>
            <a:picLocks noChangeAspect="1"/>
          </p:cNvPicPr>
          <p:nvPr/>
        </p:nvPicPr>
        <p:blipFill>
          <a:blip r:embed="rId4"/>
          <a:stretch>
            <a:fillRect/>
          </a:stretch>
        </p:blipFill>
        <p:spPr>
          <a:xfrm>
            <a:off x="8797378" y="3503"/>
            <a:ext cx="3390900" cy="3505200"/>
          </a:xfrm>
          <a:prstGeom prst="rect">
            <a:avLst/>
          </a:prstGeom>
        </p:spPr>
      </p:pic>
      <p:pic>
        <p:nvPicPr>
          <p:cNvPr id="10" name="Picture 9" descr="The 7 Habits of Highly Effective People ...">
            <a:extLst>
              <a:ext uri="{FF2B5EF4-FFF2-40B4-BE49-F238E27FC236}">
                <a16:creationId xmlns:a16="http://schemas.microsoft.com/office/drawing/2014/main" id="{1701C06C-EE92-3618-7AA4-E94D6C218E4C}"/>
              </a:ext>
            </a:extLst>
          </p:cNvPr>
          <p:cNvPicPr>
            <a:picLocks noChangeAspect="1"/>
          </p:cNvPicPr>
          <p:nvPr/>
        </p:nvPicPr>
        <p:blipFill>
          <a:blip r:embed="rId5"/>
          <a:stretch>
            <a:fillRect/>
          </a:stretch>
        </p:blipFill>
        <p:spPr>
          <a:xfrm rot="480000">
            <a:off x="10794938" y="3510735"/>
            <a:ext cx="1265737" cy="1937014"/>
          </a:xfrm>
          <a:prstGeom prst="rect">
            <a:avLst/>
          </a:prstGeom>
        </p:spPr>
      </p:pic>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E5B21-585E-AF0D-E738-147E907B1074}"/>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1118BC8A-3AD7-071F-C224-0A800C3EF582}"/>
              </a:ext>
            </a:extLst>
          </p:cNvPr>
          <p:cNvSpPr>
            <a:spLocks noGrp="1"/>
          </p:cNvSpPr>
          <p:nvPr>
            <p:ph idx="1"/>
          </p:nvPr>
        </p:nvSpPr>
        <p:spPr/>
        <p:txBody>
          <a:bodyPr/>
          <a:lstStyle/>
          <a:p>
            <a:r>
              <a:rPr lang="en-GB" dirty="0"/>
              <a:t>Communication models (Shannon-Weaver, Schramm, Berlo)</a:t>
            </a:r>
          </a:p>
          <a:p>
            <a:r>
              <a:rPr lang="en-GB" dirty="0"/>
              <a:t>Active listening</a:t>
            </a:r>
          </a:p>
          <a:p>
            <a:r>
              <a:rPr lang="en-GB" dirty="0"/>
              <a:t>Using questions – Funnel technique</a:t>
            </a:r>
          </a:p>
        </p:txBody>
      </p:sp>
    </p:spTree>
    <p:extLst>
      <p:ext uri="{BB962C8B-B14F-4D97-AF65-F5344CB8AC3E}">
        <p14:creationId xmlns:p14="http://schemas.microsoft.com/office/powerpoint/2010/main" val="146411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Users\Bob Wilson\Desktop\communication-cycle.jpg">
            <a:extLst>
              <a:ext uri="{FF2B5EF4-FFF2-40B4-BE49-F238E27FC236}">
                <a16:creationId xmlns:a16="http://schemas.microsoft.com/office/drawing/2014/main" id="{60C4BEFE-722D-4B55-92F4-A2F4F23C14B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r="-22" b="3139"/>
          <a:stretch/>
        </p:blipFill>
        <p:spPr bwMode="auto">
          <a:xfrm>
            <a:off x="4299611" y="274136"/>
            <a:ext cx="7895345" cy="58070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a:extLst>
              <a:ext uri="{FF2B5EF4-FFF2-40B4-BE49-F238E27FC236}">
                <a16:creationId xmlns:a16="http://schemas.microsoft.com/office/drawing/2014/main" id="{9B2E4A2E-5150-5395-7035-9161A13F3D02}"/>
              </a:ext>
            </a:extLst>
          </p:cNvPr>
          <p:cNvSpPr txBox="1">
            <a:spLocks/>
          </p:cNvSpPr>
          <p:nvPr/>
        </p:nvSpPr>
        <p:spPr>
          <a:xfrm>
            <a:off x="185445" y="1994506"/>
            <a:ext cx="4317762" cy="224208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latin typeface="Arial"/>
                <a:cs typeface="Arial"/>
              </a:rPr>
              <a:t>The Communication Cycle</a:t>
            </a:r>
          </a:p>
        </p:txBody>
      </p:sp>
    </p:spTree>
    <p:extLst>
      <p:ext uri="{BB962C8B-B14F-4D97-AF65-F5344CB8AC3E}">
        <p14:creationId xmlns:p14="http://schemas.microsoft.com/office/powerpoint/2010/main" val="306628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D6-A447-44B1-B69D-7A92A28AD57B}"/>
              </a:ext>
            </a:extLst>
          </p:cNvPr>
          <p:cNvSpPr>
            <a:spLocks noGrp="1"/>
          </p:cNvSpPr>
          <p:nvPr>
            <p:ph type="title"/>
          </p:nvPr>
        </p:nvSpPr>
        <p:spPr>
          <a:xfrm>
            <a:off x="1981200" y="125760"/>
            <a:ext cx="8229600" cy="1143000"/>
          </a:xfrm>
        </p:spPr>
        <p:txBody>
          <a:bodyPr>
            <a:noAutofit/>
          </a:bodyPr>
          <a:lstStyle/>
          <a:p>
            <a:r>
              <a:rPr lang="en-GB" sz="3200" b="1" dirty="0">
                <a:latin typeface="Arial"/>
                <a:cs typeface="Arial"/>
              </a:rPr>
              <a:t>In Conclusion – Communication is Complicated!</a:t>
            </a:r>
          </a:p>
        </p:txBody>
      </p:sp>
      <p:pic>
        <p:nvPicPr>
          <p:cNvPr id="4" name="Picture 3">
            <a:extLst>
              <a:ext uri="{FF2B5EF4-FFF2-40B4-BE49-F238E27FC236}">
                <a16:creationId xmlns:a16="http://schemas.microsoft.com/office/drawing/2014/main" id="{AC4A6E28-C0F3-49DB-A4CF-B508E595F4F2}"/>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279576" y="1196752"/>
            <a:ext cx="7931224" cy="4392488"/>
          </a:xfrm>
          <a:prstGeom prst="rect">
            <a:avLst/>
          </a:prstGeom>
          <a:ln>
            <a:noFill/>
          </a:ln>
        </p:spPr>
      </p:pic>
    </p:spTree>
    <p:extLst>
      <p:ext uri="{BB962C8B-B14F-4D97-AF65-F5344CB8AC3E}">
        <p14:creationId xmlns:p14="http://schemas.microsoft.com/office/powerpoint/2010/main" val="147737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9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1048054" y="1289953"/>
            <a:ext cx="10729192" cy="4278094"/>
          </a:xfrm>
          <a:prstGeom prst="rect">
            <a:avLst/>
          </a:prstGeom>
        </p:spPr>
        <p:txBody>
          <a:bodyPr wrap="square">
            <a:spAutoFit/>
          </a:bodyPr>
          <a:lstStyle/>
          <a:p>
            <a:pPr algn="l">
              <a:buNone/>
            </a:pPr>
            <a:r>
              <a:rPr lang="en-GB" sz="2000" b="1" i="0" dirty="0">
                <a:effectLst/>
                <a:latin typeface="fkGrotesk"/>
              </a:rPr>
              <a:t>Action-Oriented Roles</a:t>
            </a:r>
          </a:p>
          <a:p>
            <a:pPr algn="l">
              <a:buFont typeface="Arial" panose="020B0604020202020204" pitchFamily="34" charset="0"/>
              <a:buChar char="•"/>
            </a:pPr>
            <a:r>
              <a:rPr lang="en-GB" sz="2000" b="0" i="0" dirty="0">
                <a:effectLst/>
                <a:latin typeface="fkGroteskNeue"/>
              </a:rPr>
              <a:t> Shaper: Drives the team forward and thrives on pressure and challenge.</a:t>
            </a:r>
          </a:p>
          <a:p>
            <a:pPr algn="l">
              <a:buFont typeface="Arial" panose="020B0604020202020204" pitchFamily="34" charset="0"/>
              <a:buChar char="•"/>
            </a:pPr>
            <a:r>
              <a:rPr lang="en-GB" sz="2000" b="0" i="0" dirty="0">
                <a:effectLst/>
                <a:latin typeface="fkGroteskNeue"/>
              </a:rPr>
              <a:t> Implementer: Turns ideas into practical actions and organises work that needs to be done.</a:t>
            </a:r>
          </a:p>
          <a:p>
            <a:pPr algn="l">
              <a:buFont typeface="Arial" panose="020B0604020202020204" pitchFamily="34" charset="0"/>
              <a:buChar char="•"/>
            </a:pPr>
            <a:r>
              <a:rPr lang="en-GB" sz="2000" b="0" i="0" dirty="0">
                <a:effectLst/>
                <a:latin typeface="fkGroteskNeue"/>
              </a:rPr>
              <a:t> Completer Finisher: Pays attention to detail, ensures thorough, timely completion of tasks.</a:t>
            </a:r>
          </a:p>
          <a:p>
            <a:pPr algn="l">
              <a:buNone/>
            </a:pPr>
            <a:r>
              <a:rPr lang="en-GB" sz="2000" b="1" i="0" dirty="0">
                <a:effectLst/>
                <a:latin typeface="fkGrotesk"/>
              </a:rPr>
              <a:t>People-Oriented Roles</a:t>
            </a:r>
          </a:p>
          <a:p>
            <a:pPr algn="l">
              <a:buFont typeface="Arial" panose="020B0604020202020204" pitchFamily="34" charset="0"/>
              <a:buChar char="•"/>
            </a:pPr>
            <a:r>
              <a:rPr lang="en-GB" sz="2000" b="0" i="0" dirty="0">
                <a:effectLst/>
                <a:latin typeface="fkGroteskNeue"/>
              </a:rPr>
              <a:t> Coordinator: Clarifies goals, delegates tasks, and promotes decision-making.</a:t>
            </a:r>
          </a:p>
          <a:p>
            <a:pPr algn="l">
              <a:buFont typeface="Arial" panose="020B0604020202020204" pitchFamily="34" charset="0"/>
              <a:buChar char="•"/>
            </a:pPr>
            <a:r>
              <a:rPr lang="en-GB" sz="2000" b="0" i="0" dirty="0">
                <a:effectLst/>
                <a:latin typeface="fkGroteskNeue"/>
              </a:rPr>
              <a:t> Team worker: Fosters team spirit, supports others, and helps the team to gel.</a:t>
            </a:r>
          </a:p>
          <a:p>
            <a:pPr algn="l">
              <a:buFont typeface="Arial" panose="020B0604020202020204" pitchFamily="34" charset="0"/>
              <a:buChar char="•"/>
            </a:pPr>
            <a:r>
              <a:rPr lang="en-GB" sz="2000" b="0" i="0" dirty="0">
                <a:effectLst/>
                <a:latin typeface="fkGroteskNeue"/>
              </a:rPr>
              <a:t> Resource Investigator: Explores opportunities, develops contacts, and brings in new ideas.</a:t>
            </a:r>
          </a:p>
          <a:p>
            <a:pPr algn="l">
              <a:buNone/>
            </a:pPr>
            <a:r>
              <a:rPr lang="en-GB" sz="2000" b="1" i="0" dirty="0">
                <a:effectLst/>
                <a:latin typeface="fkGrotesk"/>
              </a:rPr>
              <a:t>Thinking-Oriented Roles</a:t>
            </a:r>
          </a:p>
          <a:p>
            <a:pPr algn="l">
              <a:buFont typeface="Arial" panose="020B0604020202020204" pitchFamily="34" charset="0"/>
              <a:buChar char="•"/>
            </a:pPr>
            <a:r>
              <a:rPr lang="en-GB" sz="2000" b="0" i="0" dirty="0">
                <a:effectLst/>
                <a:latin typeface="fkGroteskNeue"/>
              </a:rPr>
              <a:t> Plant: Provides creative ideas and solves difficult problems.</a:t>
            </a:r>
          </a:p>
          <a:p>
            <a:pPr algn="l">
              <a:buFont typeface="Arial" panose="020B0604020202020204" pitchFamily="34" charset="0"/>
              <a:buChar char="•"/>
            </a:pPr>
            <a:r>
              <a:rPr lang="en-GB" sz="2000" b="0" i="0" dirty="0">
                <a:effectLst/>
                <a:latin typeface="fkGroteskNeue"/>
              </a:rPr>
              <a:t> Monitor Evaluator: Offers logical analysis and objective judgment.</a:t>
            </a:r>
          </a:p>
          <a:p>
            <a:pPr algn="l">
              <a:buFont typeface="Arial" panose="020B0604020202020204" pitchFamily="34" charset="0"/>
              <a:buChar char="•"/>
            </a:pPr>
            <a:r>
              <a:rPr lang="en-GB" sz="2000" b="0" i="0" dirty="0">
                <a:effectLst/>
                <a:latin typeface="fkGroteskNeue"/>
              </a:rPr>
              <a:t> Specialist: Brings in-depth knowledge and expertise in a specific area.</a:t>
            </a:r>
          </a:p>
          <a:p>
            <a:pPr algn="ctr">
              <a:defRPr/>
            </a:pPr>
            <a:r>
              <a:rPr lang="en-GB" altLang="en-US" sz="3200" b="1" dirty="0">
                <a:solidFill>
                  <a:srgbClr val="FF0000"/>
                </a:solidFill>
                <a:effectLst>
                  <a:outerShdw blurRad="38100" dist="38100" dir="2700000" algn="tl">
                    <a:srgbClr val="000000">
                      <a:alpha val="43137"/>
                    </a:srgbClr>
                  </a:outerShdw>
                </a:effectLst>
                <a:latin typeface="Myriad Pro"/>
                <a:cs typeface="Arial" pitchFamily="34" charset="0"/>
              </a:rPr>
              <a:t>Which are you?</a:t>
            </a:r>
            <a:endParaRPr lang="en-GB" sz="3200" dirty="0">
              <a:solidFill>
                <a:prstClr val="black"/>
              </a:solidFill>
              <a:latin typeface="Myriad Pro"/>
            </a:endParaRPr>
          </a:p>
        </p:txBody>
      </p:sp>
    </p:spTree>
    <p:extLst>
      <p:ext uri="{BB962C8B-B14F-4D97-AF65-F5344CB8AC3E}">
        <p14:creationId xmlns:p14="http://schemas.microsoft.com/office/powerpoint/2010/main" val="4207981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p:txBody>
          <a:bodyPr/>
          <a:lstStyle/>
          <a:p>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id="{7511E38B-5F85-45E2-A3D9-DC5DDA654E37}"/>
              </a:ext>
            </a:extLst>
          </p:cNvPr>
          <p:cNvSpPr>
            <a:spLocks noGrp="1"/>
          </p:cNvSpPr>
          <p:nvPr>
            <p:ph idx="1"/>
          </p:nvPr>
        </p:nvSpPr>
        <p:spPr>
          <a:xfrm>
            <a:off x="1981200" y="1600201"/>
            <a:ext cx="8435280" cy="3917032"/>
          </a:xfrm>
        </p:spPr>
        <p:txBody>
          <a:bodyPr>
            <a:normAutofit fontScale="92500" lnSpcReduction="20000"/>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pPr lvl="1"/>
            <a:r>
              <a:rPr lang="en-GB" altLang="en-US" dirty="0">
                <a:latin typeface="Arial" charset="0"/>
                <a:cs typeface="Arial" charset="0"/>
              </a:rPr>
              <a:t>Let’s discuss why this is important.</a:t>
            </a:r>
          </a:p>
          <a:p>
            <a:r>
              <a:rPr lang="en-GB" altLang="en-US" dirty="0">
                <a:latin typeface="Arial" charset="0"/>
                <a:cs typeface="Arial" charset="0"/>
              </a:rPr>
              <a:t>What about individuals who have done a good job?</a:t>
            </a:r>
          </a:p>
          <a:p>
            <a:pPr lvl="1"/>
            <a:endParaRPr lang="en-GB" altLang="en-US" sz="800" dirty="0">
              <a:latin typeface="Arial" charset="0"/>
              <a:cs typeface="Arial" charset="0"/>
            </a:endParaRPr>
          </a:p>
          <a:p>
            <a:r>
              <a:rPr lang="en-GB" altLang="en-US" dirty="0">
                <a:latin typeface="Arial" charset="0"/>
                <a:cs typeface="Arial" charset="0"/>
              </a:rPr>
              <a:t>What are your experiences of working in a team?</a:t>
            </a:r>
          </a:p>
          <a:p>
            <a:endParaRPr lang="en-GB" altLang="en-US" sz="800" dirty="0">
              <a:latin typeface="Arial" charset="0"/>
              <a:cs typeface="Arial" charset="0"/>
            </a:endParaRPr>
          </a:p>
          <a:p>
            <a:pPr lvl="1"/>
            <a:r>
              <a:rPr lang="en-GB" altLang="en-US" dirty="0">
                <a:latin typeface="Arial" charset="0"/>
                <a:cs typeface="Arial" charset="0"/>
              </a:rPr>
              <a:t>Good, Okay, Poor</a:t>
            </a:r>
          </a:p>
          <a:p>
            <a:endParaRPr lang="en-GB" dirty="0"/>
          </a:p>
        </p:txBody>
      </p:sp>
    </p:spTree>
    <p:extLst>
      <p:ext uri="{BB962C8B-B14F-4D97-AF65-F5344CB8AC3E}">
        <p14:creationId xmlns:p14="http://schemas.microsoft.com/office/powerpoint/2010/main" val="3775568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Herzberg’s Motivation Theory – Two Factor Theory</a:t>
            </a:r>
          </a:p>
        </p:txBody>
      </p:sp>
      <p:pic>
        <p:nvPicPr>
          <p:cNvPr id="4" name="Content Placeholder 3"/>
          <p:cNvPicPr>
            <a:picLocks noGrp="1" noChangeAspect="1"/>
          </p:cNvPicPr>
          <p:nvPr>
            <p:ph idx="1"/>
          </p:nvPr>
        </p:nvPicPr>
        <p:blipFill>
          <a:blip r:embed="rId3"/>
          <a:stretch>
            <a:fillRect/>
          </a:stretch>
        </p:blipFill>
        <p:spPr>
          <a:xfrm>
            <a:off x="4908550" y="2914650"/>
            <a:ext cx="2419350" cy="1885950"/>
          </a:xfrm>
          <a:prstGeom prst="rect">
            <a:avLst/>
          </a:prstGeom>
        </p:spPr>
      </p:pic>
      <p:sp>
        <p:nvSpPr>
          <p:cNvPr id="5" name="Rectangle 4"/>
          <p:cNvSpPr/>
          <p:nvPr/>
        </p:nvSpPr>
        <p:spPr>
          <a:xfrm>
            <a:off x="2315580" y="1772816"/>
            <a:ext cx="7560840" cy="92333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Herzberg’s Motivation Theory model, or Two Factor Theory, argues that there are two factors that an organisation can adjust to influence motivation in the workplace.</a:t>
            </a:r>
          </a:p>
        </p:txBody>
      </p:sp>
      <p:sp>
        <p:nvSpPr>
          <p:cNvPr id="6" name="Rectangle 5"/>
          <p:cNvSpPr/>
          <p:nvPr/>
        </p:nvSpPr>
        <p:spPr>
          <a:xfrm>
            <a:off x="1616453" y="3429000"/>
            <a:ext cx="2823362" cy="1754326"/>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Hygiene factors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These won’t encourage employees to work harder but they will cause them to become unmotivated if they are not present</a:t>
            </a:r>
          </a:p>
        </p:txBody>
      </p:sp>
      <p:sp>
        <p:nvSpPr>
          <p:cNvPr id="7" name="Rectangle 6"/>
          <p:cNvSpPr/>
          <p:nvPr/>
        </p:nvSpPr>
        <p:spPr>
          <a:xfrm>
            <a:off x="8256240" y="3356993"/>
            <a:ext cx="2274844" cy="120032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B3B435">
                    <a:lumMod val="50000"/>
                  </a:srgbClr>
                </a:solidFill>
                <a:effectLst/>
                <a:uLnTx/>
                <a:uFillTx/>
                <a:latin typeface="Calibri" panose="020F0502020204030204"/>
                <a:ea typeface="+mn-ea"/>
                <a:cs typeface="+mn-cs"/>
              </a:rPr>
              <a:t>Motivators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Which can encourage employees to work harder.</a:t>
            </a:r>
          </a:p>
        </p:txBody>
      </p:sp>
    </p:spTree>
    <p:extLst>
      <p:ext uri="{BB962C8B-B14F-4D97-AF65-F5344CB8AC3E}">
        <p14:creationId xmlns:p14="http://schemas.microsoft.com/office/powerpoint/2010/main" val="3511482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100282" y="1959"/>
            <a:ext cx="7992888" cy="5762607"/>
          </a:xfrm>
          <a:prstGeom prst="rect">
            <a:avLst/>
          </a:prstGeom>
        </p:spPr>
      </p:pic>
    </p:spTree>
    <p:extLst>
      <p:ext uri="{BB962C8B-B14F-4D97-AF65-F5344CB8AC3E}">
        <p14:creationId xmlns:p14="http://schemas.microsoft.com/office/powerpoint/2010/main" val="971067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C897D-D515-F5C3-22E7-8D5E12E7A188}"/>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7C92A53D-1E8F-6C1E-AF96-D70A06A27EB4}"/>
              </a:ext>
            </a:extLst>
          </p:cNvPr>
          <p:cNvSpPr>
            <a:spLocks noGrp="1"/>
          </p:cNvSpPr>
          <p:nvPr>
            <p:ph idx="1"/>
          </p:nvPr>
        </p:nvSpPr>
        <p:spPr/>
        <p:txBody>
          <a:bodyPr/>
          <a:lstStyle/>
          <a:p>
            <a:pPr marL="0" indent="0">
              <a:buNone/>
            </a:pPr>
            <a:r>
              <a:rPr lang="en-GB" dirty="0"/>
              <a:t>Review the list of factors and tick whether you think each one is an hygiene factor or motivation factor.</a:t>
            </a:r>
          </a:p>
        </p:txBody>
      </p:sp>
      <p:graphicFrame>
        <p:nvGraphicFramePr>
          <p:cNvPr id="4" name="Table 3">
            <a:extLst>
              <a:ext uri="{FF2B5EF4-FFF2-40B4-BE49-F238E27FC236}">
                <a16:creationId xmlns:a16="http://schemas.microsoft.com/office/drawing/2014/main" id="{FC64A786-16FA-F77F-353D-2171AE1BAB51}"/>
              </a:ext>
            </a:extLst>
          </p:cNvPr>
          <p:cNvGraphicFramePr>
            <a:graphicFrameLocks noGrp="1"/>
          </p:cNvGraphicFramePr>
          <p:nvPr>
            <p:extLst>
              <p:ext uri="{D42A27DB-BD31-4B8C-83A1-F6EECF244321}">
                <p14:modId xmlns:p14="http://schemas.microsoft.com/office/powerpoint/2010/main" val="2067038694"/>
              </p:ext>
            </p:extLst>
          </p:nvPr>
        </p:nvGraphicFramePr>
        <p:xfrm>
          <a:off x="4525344" y="2877954"/>
          <a:ext cx="2717800" cy="2530158"/>
        </p:xfrm>
        <a:graphic>
          <a:graphicData uri="http://schemas.openxmlformats.org/drawingml/2006/table">
            <a:tbl>
              <a:tblPr>
                <a:tableStyleId>{5C22544A-7EE6-4342-B048-85BDC9FD1C3A}</a:tableStyleId>
              </a:tblPr>
              <a:tblGrid>
                <a:gridCol w="1282700">
                  <a:extLst>
                    <a:ext uri="{9D8B030D-6E8A-4147-A177-3AD203B41FA5}">
                      <a16:colId xmlns:a16="http://schemas.microsoft.com/office/drawing/2014/main" val="2133687007"/>
                    </a:ext>
                  </a:extLst>
                </a:gridCol>
                <a:gridCol w="723900">
                  <a:extLst>
                    <a:ext uri="{9D8B030D-6E8A-4147-A177-3AD203B41FA5}">
                      <a16:colId xmlns:a16="http://schemas.microsoft.com/office/drawing/2014/main" val="701996058"/>
                    </a:ext>
                  </a:extLst>
                </a:gridCol>
                <a:gridCol w="711200">
                  <a:extLst>
                    <a:ext uri="{9D8B030D-6E8A-4147-A177-3AD203B41FA5}">
                      <a16:colId xmlns:a16="http://schemas.microsoft.com/office/drawing/2014/main" val="1853959033"/>
                    </a:ext>
                  </a:extLst>
                </a:gridCol>
              </a:tblGrid>
              <a:tr h="123967">
                <a:tc>
                  <a:txBody>
                    <a:bodyPr/>
                    <a:lstStyle/>
                    <a:p>
                      <a:pPr algn="l" fontAlgn="b"/>
                      <a:r>
                        <a:rPr lang="en-GB" sz="1100" u="none" strike="noStrike" dirty="0">
                          <a:effectLst/>
                        </a:rPr>
                        <a:t>Factors </a:t>
                      </a:r>
                      <a:endParaRPr lang="en-GB" sz="1100" b="1" i="0" u="none" strike="noStrike" dirty="0">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Hygiene</a:t>
                      </a:r>
                      <a:endParaRPr lang="en-GB" sz="1100" b="1"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Motivation</a:t>
                      </a:r>
                      <a:endParaRPr lang="en-GB" sz="1100" b="1"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949015275"/>
                  </a:ext>
                </a:extLst>
              </a:tr>
              <a:tr h="180975">
                <a:tc>
                  <a:txBody>
                    <a:bodyPr/>
                    <a:lstStyle/>
                    <a:p>
                      <a:pPr algn="l" fontAlgn="b"/>
                      <a:r>
                        <a:rPr lang="en-GB" sz="1100" u="none" strike="noStrike">
                          <a:effectLst/>
                        </a:rPr>
                        <a:t>Company policies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64353245"/>
                  </a:ext>
                </a:extLst>
              </a:tr>
              <a:tr h="180975">
                <a:tc>
                  <a:txBody>
                    <a:bodyPr/>
                    <a:lstStyle/>
                    <a:p>
                      <a:pPr algn="l" fontAlgn="b"/>
                      <a:r>
                        <a:rPr lang="en-GB" sz="1100" u="none" strike="noStrike">
                          <a:effectLst/>
                        </a:rPr>
                        <a:t>Achievement</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706809"/>
                  </a:ext>
                </a:extLst>
              </a:tr>
              <a:tr h="180975">
                <a:tc>
                  <a:txBody>
                    <a:bodyPr/>
                    <a:lstStyle/>
                    <a:p>
                      <a:pPr algn="l" fontAlgn="b"/>
                      <a:r>
                        <a:rPr lang="en-GB" sz="1100" u="none" strike="noStrike">
                          <a:effectLst/>
                        </a:rPr>
                        <a:t>Recognition</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876928926"/>
                  </a:ext>
                </a:extLst>
              </a:tr>
              <a:tr h="180975">
                <a:tc>
                  <a:txBody>
                    <a:bodyPr/>
                    <a:lstStyle/>
                    <a:p>
                      <a:pPr algn="l" fontAlgn="b"/>
                      <a:r>
                        <a:rPr lang="en-GB" sz="1100" u="none" strike="noStrike">
                          <a:effectLst/>
                        </a:rPr>
                        <a:t>Supervision</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986563246"/>
                  </a:ext>
                </a:extLst>
              </a:tr>
              <a:tr h="180975">
                <a:tc>
                  <a:txBody>
                    <a:bodyPr/>
                    <a:lstStyle/>
                    <a:p>
                      <a:pPr algn="l" fontAlgn="b"/>
                      <a:r>
                        <a:rPr lang="en-GB" sz="1100" u="none" strike="noStrike">
                          <a:effectLst/>
                        </a:rPr>
                        <a:t>The work itself</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252052743"/>
                  </a:ext>
                </a:extLst>
              </a:tr>
              <a:tr h="180975">
                <a:tc>
                  <a:txBody>
                    <a:bodyPr/>
                    <a:lstStyle/>
                    <a:p>
                      <a:pPr algn="l" fontAlgn="b"/>
                      <a:r>
                        <a:rPr lang="en-GB" sz="1100" u="none" strike="noStrike">
                          <a:effectLst/>
                        </a:rPr>
                        <a:t>Relationships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458880281"/>
                  </a:ext>
                </a:extLst>
              </a:tr>
              <a:tr h="180975">
                <a:tc>
                  <a:txBody>
                    <a:bodyPr/>
                    <a:lstStyle/>
                    <a:p>
                      <a:pPr algn="l" fontAlgn="b"/>
                      <a:r>
                        <a:rPr lang="en-GB" sz="1100" u="none" strike="noStrike">
                          <a:effectLst/>
                        </a:rPr>
                        <a:t>Work conditions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19597592"/>
                  </a:ext>
                </a:extLst>
              </a:tr>
              <a:tr h="180975">
                <a:tc>
                  <a:txBody>
                    <a:bodyPr/>
                    <a:lstStyle/>
                    <a:p>
                      <a:pPr algn="l" fontAlgn="b"/>
                      <a:r>
                        <a:rPr lang="en-GB" sz="1100" u="none" strike="noStrike">
                          <a:effectLst/>
                        </a:rPr>
                        <a:t>Responsibility</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333866414"/>
                  </a:ext>
                </a:extLst>
              </a:tr>
              <a:tr h="180975">
                <a:tc>
                  <a:txBody>
                    <a:bodyPr/>
                    <a:lstStyle/>
                    <a:p>
                      <a:pPr algn="l" fontAlgn="b"/>
                      <a:r>
                        <a:rPr lang="en-GB" sz="1100" u="none" strike="noStrike">
                          <a:effectLst/>
                        </a:rPr>
                        <a:t>Salary</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46361890"/>
                  </a:ext>
                </a:extLst>
              </a:tr>
              <a:tr h="180975">
                <a:tc>
                  <a:txBody>
                    <a:bodyPr/>
                    <a:lstStyle/>
                    <a:p>
                      <a:pPr algn="l" fontAlgn="b"/>
                      <a:r>
                        <a:rPr lang="en-GB" sz="1100" u="none" strike="noStrike">
                          <a:effectLst/>
                        </a:rPr>
                        <a:t>Status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242033846"/>
                  </a:ext>
                </a:extLst>
              </a:tr>
              <a:tr h="180975">
                <a:tc>
                  <a:txBody>
                    <a:bodyPr/>
                    <a:lstStyle/>
                    <a:p>
                      <a:pPr algn="l" fontAlgn="b"/>
                      <a:r>
                        <a:rPr lang="en-GB" sz="1100" u="none" strike="noStrike">
                          <a:effectLst/>
                        </a:rPr>
                        <a:t>Advancement</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667025733"/>
                  </a:ext>
                </a:extLst>
              </a:tr>
              <a:tr h="180975">
                <a:tc>
                  <a:txBody>
                    <a:bodyPr/>
                    <a:lstStyle/>
                    <a:p>
                      <a:pPr algn="l" fontAlgn="b"/>
                      <a:r>
                        <a:rPr lang="en-GB" sz="1100" u="none" strike="noStrike">
                          <a:effectLst/>
                        </a:rPr>
                        <a:t>Growth</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895974083"/>
                  </a:ext>
                </a:extLst>
              </a:tr>
              <a:tr h="186055">
                <a:tc>
                  <a:txBody>
                    <a:bodyPr/>
                    <a:lstStyle/>
                    <a:p>
                      <a:pPr algn="l" fontAlgn="b"/>
                      <a:r>
                        <a:rPr lang="en-GB" sz="1100" u="none" strike="noStrike">
                          <a:effectLst/>
                        </a:rPr>
                        <a:t>Security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dirty="0">
                          <a:effectLst/>
                        </a:rPr>
                        <a:t> </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489938186"/>
                  </a:ext>
                </a:extLst>
              </a:tr>
            </a:tbl>
          </a:graphicData>
        </a:graphic>
      </p:graphicFrame>
    </p:spTree>
    <p:extLst>
      <p:ext uri="{BB962C8B-B14F-4D97-AF65-F5344CB8AC3E}">
        <p14:creationId xmlns:p14="http://schemas.microsoft.com/office/powerpoint/2010/main" val="3638500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0314" y="252554"/>
            <a:ext cx="6459056" cy="720080"/>
          </a:xfrm>
        </p:spPr>
        <p:txBody>
          <a:bodyPr>
            <a:normAutofit fontScale="90000"/>
          </a:bodyPr>
          <a:lstStyle/>
          <a:p>
            <a:r>
              <a:rPr lang="en-GB" dirty="0">
                <a:latin typeface="Arial"/>
                <a:cs typeface="Arial"/>
              </a:rPr>
              <a:t>How to Use The Model</a:t>
            </a:r>
            <a:endParaRPr lang="en-GB" dirty="0"/>
          </a:p>
        </p:txBody>
      </p:sp>
      <p:sp>
        <p:nvSpPr>
          <p:cNvPr id="3" name="Content Placeholder 2"/>
          <p:cNvSpPr>
            <a:spLocks noGrp="1"/>
          </p:cNvSpPr>
          <p:nvPr>
            <p:ph idx="1"/>
          </p:nvPr>
        </p:nvSpPr>
        <p:spPr>
          <a:xfrm>
            <a:off x="612081" y="1269173"/>
            <a:ext cx="9514395" cy="4023360"/>
          </a:xfrm>
        </p:spPr>
        <p:txBody>
          <a:bodyPr vert="horz" lIns="91440" tIns="45720" rIns="91440" bIns="45720" rtlCol="0" anchor="t">
            <a:normAutofit fontScale="85000" lnSpcReduction="20000"/>
          </a:bodyPr>
          <a:lstStyle/>
          <a:p>
            <a:pPr marL="0" indent="0">
              <a:buNone/>
            </a:pPr>
            <a:r>
              <a:rPr lang="en-GB" dirty="0">
                <a:latin typeface="Arial"/>
                <a:cs typeface="Arial"/>
              </a:rPr>
              <a:t>1. Eliminate Job Hygiene Stressors:</a:t>
            </a:r>
            <a:endParaRPr lang="en-US" dirty="0">
              <a:latin typeface="Arial"/>
              <a:cs typeface="Arial"/>
            </a:endParaRPr>
          </a:p>
          <a:p>
            <a:pPr lvl="1"/>
            <a:r>
              <a:rPr lang="en-GB" dirty="0">
                <a:latin typeface="Arial"/>
                <a:cs typeface="Arial"/>
              </a:rPr>
              <a:t>Rectify petty and bureaucratic company policies.</a:t>
            </a:r>
          </a:p>
          <a:p>
            <a:pPr lvl="1"/>
            <a:r>
              <a:rPr lang="en-GB" dirty="0">
                <a:latin typeface="Arial"/>
                <a:cs typeface="Arial"/>
              </a:rPr>
              <a:t>Ensure each team member feels supported without feeling micromanaged. </a:t>
            </a:r>
          </a:p>
          <a:p>
            <a:pPr lvl="1"/>
            <a:r>
              <a:rPr lang="en-GB" dirty="0">
                <a:latin typeface="Arial"/>
                <a:cs typeface="Arial"/>
              </a:rPr>
              <a:t>Ensure the day to day working culture is supportive. No bullying. No cliques. Everyone treated with equal respect.</a:t>
            </a:r>
          </a:p>
          <a:p>
            <a:pPr lvl="1"/>
            <a:r>
              <a:rPr lang="en-GB" dirty="0">
                <a:latin typeface="Arial"/>
                <a:cs typeface="Arial"/>
              </a:rPr>
              <a:t>Ensure that salaries are competitive within the industry. Ensure there are no major salary disparities between employees doing similar jobs.</a:t>
            </a:r>
          </a:p>
          <a:p>
            <a:pPr lvl="1"/>
            <a:r>
              <a:rPr lang="en-GB" dirty="0">
                <a:latin typeface="Arial"/>
                <a:cs typeface="Arial"/>
              </a:rPr>
              <a:t>To increase job satisfaction and status, aim to construct jobs in such a way that each team member finds their job meaningful.</a:t>
            </a:r>
          </a:p>
          <a:p>
            <a:endParaRPr lang="en-GB" dirty="0"/>
          </a:p>
        </p:txBody>
      </p:sp>
      <p:pic>
        <p:nvPicPr>
          <p:cNvPr id="4" name="Picture 3"/>
          <p:cNvPicPr>
            <a:picLocks noChangeAspect="1"/>
          </p:cNvPicPr>
          <p:nvPr/>
        </p:nvPicPr>
        <p:blipFill>
          <a:blip r:embed="rId3"/>
          <a:stretch>
            <a:fillRect/>
          </a:stretch>
        </p:blipFill>
        <p:spPr>
          <a:xfrm>
            <a:off x="9781486" y="82807"/>
            <a:ext cx="2412267" cy="2376264"/>
          </a:xfrm>
          <a:prstGeom prst="rect">
            <a:avLst/>
          </a:prstGeom>
        </p:spPr>
      </p:pic>
    </p:spTree>
    <p:extLst>
      <p:ext uri="{BB962C8B-B14F-4D97-AF65-F5344CB8AC3E}">
        <p14:creationId xmlns:p14="http://schemas.microsoft.com/office/powerpoint/2010/main" val="3671355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9861" y="331824"/>
            <a:ext cx="8557131" cy="4816358"/>
          </a:xfrm>
        </p:spPr>
        <p:txBody>
          <a:bodyPr vert="horz" lIns="91440" tIns="45720" rIns="91440" bIns="45720" rtlCol="0" anchor="t">
            <a:normAutofit fontScale="92500" lnSpcReduction="10000"/>
          </a:bodyPr>
          <a:lstStyle/>
          <a:p>
            <a:pPr marL="0" indent="0">
              <a:buNone/>
            </a:pPr>
            <a:r>
              <a:rPr lang="en-GB" dirty="0">
                <a:latin typeface="Arial"/>
                <a:cs typeface="Arial"/>
              </a:rPr>
              <a:t>2. Boost Job Satisfaction through-</a:t>
            </a:r>
            <a:endParaRPr lang="en-US" dirty="0"/>
          </a:p>
          <a:p>
            <a:pPr lvl="1"/>
            <a:r>
              <a:rPr lang="en-GB" dirty="0">
                <a:solidFill>
                  <a:srgbClr val="00B050"/>
                </a:solidFill>
                <a:latin typeface="Arial"/>
                <a:cs typeface="Arial"/>
              </a:rPr>
              <a:t>Job enrichment </a:t>
            </a:r>
            <a:r>
              <a:rPr lang="en-GB" dirty="0">
                <a:latin typeface="Arial"/>
                <a:cs typeface="Arial"/>
              </a:rPr>
              <a:t>: enriching a team member’s job by giving them more challenging or complex tasks to perform. </a:t>
            </a:r>
          </a:p>
          <a:p>
            <a:pPr lvl="1"/>
            <a:r>
              <a:rPr lang="en-GB" dirty="0">
                <a:solidFill>
                  <a:srgbClr val="0070C0"/>
                </a:solidFill>
                <a:latin typeface="Arial"/>
                <a:cs typeface="Arial"/>
              </a:rPr>
              <a:t>Job enlargement</a:t>
            </a:r>
            <a:r>
              <a:rPr lang="en-GB" dirty="0">
                <a:latin typeface="Arial"/>
                <a:cs typeface="Arial"/>
              </a:rPr>
              <a:t>: giving a team member a greater variety of tasks to perform.</a:t>
            </a:r>
          </a:p>
          <a:p>
            <a:pPr lvl="1"/>
            <a:r>
              <a:rPr lang="en-GB" dirty="0">
                <a:solidFill>
                  <a:srgbClr val="FF0000"/>
                </a:solidFill>
                <a:latin typeface="Arial"/>
                <a:cs typeface="Arial"/>
              </a:rPr>
              <a:t>Employee empowerment</a:t>
            </a:r>
            <a:r>
              <a:rPr lang="en-GB" dirty="0">
                <a:latin typeface="Arial"/>
                <a:cs typeface="Arial"/>
              </a:rPr>
              <a:t>: delegating increasing responsibility to each team member. This can be done by slowly increasing the amount of responsibility you delegate to an employee. Rewarding and recognising efforts, praising employees.</a:t>
            </a:r>
          </a:p>
          <a:p>
            <a:endParaRPr lang="en-GB" dirty="0"/>
          </a:p>
          <a:p>
            <a:endParaRPr lang="en-GB" dirty="0"/>
          </a:p>
        </p:txBody>
      </p:sp>
      <p:pic>
        <p:nvPicPr>
          <p:cNvPr id="4" name="Picture 3"/>
          <p:cNvPicPr>
            <a:picLocks noChangeAspect="1"/>
          </p:cNvPicPr>
          <p:nvPr/>
        </p:nvPicPr>
        <p:blipFill>
          <a:blip r:embed="rId3"/>
          <a:stretch>
            <a:fillRect/>
          </a:stretch>
        </p:blipFill>
        <p:spPr>
          <a:xfrm>
            <a:off x="9019073" y="240101"/>
            <a:ext cx="2864714" cy="3394544"/>
          </a:xfrm>
          <a:prstGeom prst="rect">
            <a:avLst/>
          </a:prstGeom>
        </p:spPr>
      </p:pic>
    </p:spTree>
    <p:extLst>
      <p:ext uri="{BB962C8B-B14F-4D97-AF65-F5344CB8AC3E}">
        <p14:creationId xmlns:p14="http://schemas.microsoft.com/office/powerpoint/2010/main" val="1538665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62690" y="531747"/>
            <a:ext cx="11417809" cy="924278"/>
          </a:xfrm>
        </p:spPr>
        <p:txBody>
          <a:bodyPr>
            <a:normAutofit fontScale="90000"/>
          </a:bodyPr>
          <a:lstStyle/>
          <a:p>
            <a:r>
              <a:rPr lang="en-US" dirty="0">
                <a:latin typeface="Arial"/>
                <a:cs typeface="Arial"/>
              </a:rPr>
              <a:t>Building Team Motivation &amp; Engagement</a:t>
            </a:r>
            <a:br>
              <a:rPr lang="en-US" dirty="0">
                <a:latin typeface="Arial"/>
                <a:cs typeface="Arial"/>
              </a:rPr>
            </a:br>
            <a:r>
              <a:rPr lang="en-US" dirty="0">
                <a:latin typeface="Arial"/>
                <a:cs typeface="Arial"/>
              </a:rPr>
              <a:t>Group Discussion</a:t>
            </a:r>
            <a:endParaRPr lang="en-US" dirty="0"/>
          </a:p>
        </p:txBody>
      </p:sp>
      <p:sp>
        <p:nvSpPr>
          <p:cNvPr id="3" name="TextBox 2">
            <a:extLst>
              <a:ext uri="{FF2B5EF4-FFF2-40B4-BE49-F238E27FC236}">
                <a16:creationId xmlns:a16="http://schemas.microsoft.com/office/drawing/2014/main" id="{14EEBC3C-92A1-83F7-4A8A-39792FD2EECA}"/>
              </a:ext>
            </a:extLst>
          </p:cNvPr>
          <p:cNvSpPr txBox="1"/>
          <p:nvPr/>
        </p:nvSpPr>
        <p:spPr>
          <a:xfrm>
            <a:off x="2073496" y="1998157"/>
            <a:ext cx="804967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latin typeface="Arial"/>
                <a:cs typeface="Arial"/>
              </a:rPr>
              <a:t>If you want to build collaboration, how </a:t>
            </a:r>
            <a:r>
              <a:rPr lang="en-US" sz="3600">
                <a:latin typeface="Arial"/>
                <a:cs typeface="Arial"/>
              </a:rPr>
              <a:t>should you support and reward it?</a:t>
            </a:r>
            <a:endParaRPr lang="en-US"/>
          </a:p>
          <a:p>
            <a:endParaRPr lang="en-US" sz="3600" dirty="0">
              <a:latin typeface="Arial"/>
              <a:cs typeface="Arial"/>
            </a:endParaRPr>
          </a:p>
          <a:p>
            <a:r>
              <a:rPr lang="en-US" sz="3600" dirty="0">
                <a:latin typeface="Arial"/>
                <a:cs typeface="Arial"/>
              </a:rPr>
              <a:t>How should you challenge when people aren't collaborating?</a:t>
            </a:r>
            <a:endParaRPr lang="en-US"/>
          </a:p>
        </p:txBody>
      </p:sp>
    </p:spTree>
    <p:extLst>
      <p:ext uri="{BB962C8B-B14F-4D97-AF65-F5344CB8AC3E}">
        <p14:creationId xmlns:p14="http://schemas.microsoft.com/office/powerpoint/2010/main" val="1076455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p:txBody>
          <a:bodyPr/>
          <a:lstStyle/>
          <a:p>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id="{7511E38B-5F85-45E2-A3D9-DC5DDA654E37}"/>
              </a:ext>
            </a:extLst>
          </p:cNvPr>
          <p:cNvSpPr>
            <a:spLocks noGrp="1"/>
          </p:cNvSpPr>
          <p:nvPr>
            <p:ph idx="1"/>
          </p:nvPr>
        </p:nvSpPr>
        <p:spPr>
          <a:xfrm>
            <a:off x="1210442" y="1661511"/>
            <a:ext cx="9206038" cy="3855722"/>
          </a:xfrm>
        </p:spPr>
        <p:txBody>
          <a:bodyPr>
            <a:normAutofit fontScale="92500"/>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pPr lvl="1"/>
            <a:r>
              <a:rPr lang="en-GB" altLang="en-US" dirty="0">
                <a:latin typeface="Arial" charset="0"/>
                <a:cs typeface="Arial" charset="0"/>
              </a:rPr>
              <a:t>Let’s discuss why this is important.</a:t>
            </a:r>
          </a:p>
          <a:p>
            <a:r>
              <a:rPr lang="en-GB" altLang="en-US" dirty="0">
                <a:latin typeface="Arial" charset="0"/>
                <a:cs typeface="Arial" charset="0"/>
              </a:rPr>
              <a:t>What about individuals who have done a good job?</a:t>
            </a:r>
          </a:p>
          <a:p>
            <a:pPr lvl="1"/>
            <a:endParaRPr lang="en-GB" altLang="en-US" sz="800" dirty="0">
              <a:latin typeface="Arial" charset="0"/>
              <a:cs typeface="Arial" charset="0"/>
            </a:endParaRPr>
          </a:p>
          <a:p>
            <a:r>
              <a:rPr lang="en-GB" altLang="en-US" dirty="0">
                <a:latin typeface="Arial" charset="0"/>
                <a:cs typeface="Arial" charset="0"/>
              </a:rPr>
              <a:t>What are your experiences of working in a team?</a:t>
            </a:r>
          </a:p>
          <a:p>
            <a:endParaRPr lang="en-GB" altLang="en-US" sz="800" dirty="0">
              <a:latin typeface="Arial" charset="0"/>
              <a:cs typeface="Arial" charset="0"/>
            </a:endParaRPr>
          </a:p>
          <a:p>
            <a:pPr lvl="1"/>
            <a:r>
              <a:rPr lang="en-GB" altLang="en-US" dirty="0">
                <a:latin typeface="Arial" charset="0"/>
                <a:cs typeface="Arial" charset="0"/>
              </a:rPr>
              <a:t>Good, Okay, Poor</a:t>
            </a:r>
          </a:p>
          <a:p>
            <a:endParaRPr lang="en-GB" dirty="0"/>
          </a:p>
        </p:txBody>
      </p:sp>
    </p:spTree>
    <p:extLst>
      <p:ext uri="{BB962C8B-B14F-4D97-AF65-F5344CB8AC3E}">
        <p14:creationId xmlns:p14="http://schemas.microsoft.com/office/powerpoint/2010/main" val="2301157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31234"/>
            <a:ext cx="11417809" cy="924278"/>
          </a:xfrm>
        </p:spPr>
        <p:txBody>
          <a:bodyPr>
            <a:normAutofit/>
          </a:bodyPr>
          <a:lstStyle/>
          <a:p>
            <a:r>
              <a:rPr lang="en-US" dirty="0">
                <a:latin typeface="Arial"/>
                <a:cs typeface="Arial"/>
              </a:rPr>
              <a:t>Building Team Motivation &amp; Engagement</a:t>
            </a:r>
            <a:endParaRPr lang="en-US" dirty="0"/>
          </a:p>
        </p:txBody>
      </p:sp>
      <p:sp>
        <p:nvSpPr>
          <p:cNvPr id="3" name="TextBox 2">
            <a:extLst>
              <a:ext uri="{FF2B5EF4-FFF2-40B4-BE49-F238E27FC236}">
                <a16:creationId xmlns:a16="http://schemas.microsoft.com/office/drawing/2014/main" id="{14EEBC3C-92A1-83F7-4A8A-39792FD2EECA}"/>
              </a:ext>
            </a:extLst>
          </p:cNvPr>
          <p:cNvSpPr txBox="1"/>
          <p:nvPr/>
        </p:nvSpPr>
        <p:spPr>
          <a:xfrm>
            <a:off x="689635" y="1455123"/>
            <a:ext cx="1081739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err="1">
                <a:latin typeface="Arial"/>
                <a:cs typeface="Arial"/>
              </a:rPr>
              <a:t>Recognise</a:t>
            </a:r>
            <a:r>
              <a:rPr lang="en-US" sz="3600" dirty="0">
                <a:latin typeface="Arial"/>
                <a:cs typeface="Arial"/>
              </a:rPr>
              <a:t> and Reward:</a:t>
            </a:r>
          </a:p>
          <a:p>
            <a:pPr marL="571500" indent="-571500">
              <a:buFont typeface="Calibri"/>
              <a:buChar char="-"/>
            </a:pPr>
            <a:r>
              <a:rPr lang="en-US" sz="3600" dirty="0">
                <a:latin typeface="Arial"/>
                <a:cs typeface="Arial"/>
              </a:rPr>
              <a:t>Collaborative </a:t>
            </a:r>
            <a:r>
              <a:rPr lang="en-US" sz="3600" dirty="0" err="1">
                <a:latin typeface="Arial"/>
                <a:cs typeface="Arial"/>
              </a:rPr>
              <a:t>behaviours</a:t>
            </a:r>
            <a:endParaRPr lang="en-US" sz="3600" dirty="0">
              <a:latin typeface="Arial"/>
              <a:cs typeface="Arial"/>
            </a:endParaRPr>
          </a:p>
          <a:p>
            <a:pPr marL="571500" indent="-571500">
              <a:buFont typeface="Calibri"/>
              <a:buChar char="-"/>
            </a:pPr>
            <a:r>
              <a:rPr lang="en-US" sz="3600" err="1">
                <a:latin typeface="Arial"/>
                <a:cs typeface="Arial"/>
              </a:rPr>
              <a:t>socialisation</a:t>
            </a:r>
            <a:r>
              <a:rPr lang="en-US" sz="3600" dirty="0">
                <a:latin typeface="Arial"/>
                <a:cs typeface="Arial"/>
              </a:rPr>
              <a:t> skills and </a:t>
            </a:r>
            <a:r>
              <a:rPr lang="en-US" sz="3600" err="1">
                <a:latin typeface="Arial"/>
                <a:cs typeface="Arial"/>
              </a:rPr>
              <a:t>behaviours</a:t>
            </a:r>
            <a:r>
              <a:rPr lang="en-US" sz="3600" dirty="0">
                <a:latin typeface="Arial"/>
                <a:cs typeface="Arial"/>
              </a:rPr>
              <a:t> </a:t>
            </a:r>
          </a:p>
          <a:p>
            <a:pPr marL="571500" indent="-571500">
              <a:buFont typeface="Calibri"/>
              <a:buChar char="-"/>
            </a:pPr>
            <a:r>
              <a:rPr lang="en-US" sz="3600" dirty="0">
                <a:latin typeface="Arial"/>
                <a:cs typeface="Arial"/>
              </a:rPr>
              <a:t>Listening and the use of coaching questions</a:t>
            </a:r>
          </a:p>
          <a:p>
            <a:pPr marL="571500" indent="-571500">
              <a:buFont typeface="Calibri"/>
              <a:buChar char="-"/>
            </a:pPr>
            <a:r>
              <a:rPr lang="en-US" sz="3600" dirty="0">
                <a:latin typeface="Arial"/>
                <a:cs typeface="Arial"/>
              </a:rPr>
              <a:t>Experimentation/offering support/challenge to others</a:t>
            </a:r>
          </a:p>
        </p:txBody>
      </p:sp>
    </p:spTree>
    <p:extLst>
      <p:ext uri="{BB962C8B-B14F-4D97-AF65-F5344CB8AC3E}">
        <p14:creationId xmlns:p14="http://schemas.microsoft.com/office/powerpoint/2010/main" val="37268184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p:txBody>
          <a:bodyPr/>
          <a:lstStyle/>
          <a:p>
            <a:r>
              <a:rPr lang="en-GB" b="1"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914743" y="1677811"/>
            <a:ext cx="10716745" cy="3839422"/>
          </a:xfrm>
        </p:spPr>
        <p:txBody>
          <a:bodyPr>
            <a:normAutofit/>
          </a:bodyPr>
          <a:lstStyle/>
          <a:p>
            <a:pPr>
              <a:spcBef>
                <a:spcPct val="0"/>
              </a:spcBef>
              <a:buClr>
                <a:schemeClr val="tx1"/>
              </a:buClr>
              <a:buNone/>
            </a:pPr>
            <a:r>
              <a:rPr lang="en-US" altLang="en-US" dirty="0">
                <a:latin typeface="Arial" pitchFamily="34" charset="0"/>
              </a:rPr>
              <a:t>Belbin (Dr. Meredith Belbin): </a:t>
            </a:r>
          </a:p>
          <a:p>
            <a:pPr>
              <a:spcBef>
                <a:spcPct val="0"/>
              </a:spcBef>
              <a:buClr>
                <a:schemeClr val="tx1"/>
              </a:buClr>
            </a:pPr>
            <a:r>
              <a:rPr lang="en-US" altLang="en-US" dirty="0">
                <a:latin typeface="Arial" pitchFamily="34" charset="0"/>
              </a:rPr>
              <a:t>Teams are a question of balance</a:t>
            </a:r>
          </a:p>
          <a:p>
            <a:pPr>
              <a:spcBef>
                <a:spcPct val="0"/>
              </a:spcBef>
              <a:buClr>
                <a:schemeClr val="tx1"/>
              </a:buClr>
            </a:pPr>
            <a:r>
              <a:rPr lang="en-US" altLang="en-US" dirty="0">
                <a:latin typeface="Arial" pitchFamily="34" charset="0"/>
              </a:rPr>
              <a:t>What is needed is not well balanced individuals but individuals that balance well together</a:t>
            </a:r>
            <a:endParaRPr lang="en-GB" altLang="en-US" dirty="0">
              <a:latin typeface="Arial" pitchFamily="34" charset="0"/>
            </a:endParaRPr>
          </a:p>
          <a:p>
            <a:pPr>
              <a:spcBef>
                <a:spcPct val="0"/>
              </a:spcBef>
              <a:buClr>
                <a:schemeClr val="tx1"/>
              </a:buClr>
              <a:buNone/>
            </a:pPr>
            <a:endParaRPr lang="en-GB" sz="1400" dirty="0"/>
          </a:p>
          <a:p>
            <a:pPr>
              <a:spcBef>
                <a:spcPct val="0"/>
              </a:spcBef>
              <a:buClr>
                <a:schemeClr val="tx1"/>
              </a:buClr>
              <a:buNone/>
            </a:pPr>
            <a:r>
              <a:rPr lang="en-GB" sz="1300" dirty="0">
                <a:latin typeface="Arial" panose="020B0604020202020204" pitchFamily="34" charset="0"/>
                <a:cs typeface="Arial" panose="020B0604020202020204" pitchFamily="34" charset="0"/>
              </a:rPr>
              <a:t>Belbin, R. Meredith, </a:t>
            </a:r>
            <a:r>
              <a:rPr lang="en-GB" sz="1300" i="1" dirty="0">
                <a:latin typeface="Arial" panose="020B0604020202020204" pitchFamily="34" charset="0"/>
                <a:cs typeface="Arial" panose="020B0604020202020204" pitchFamily="34" charset="0"/>
              </a:rPr>
              <a:t>Management Teams: Why They Succeed or Fail. </a:t>
            </a:r>
            <a:r>
              <a:rPr lang="en-GB" sz="1300" dirty="0">
                <a:latin typeface="Arial" panose="020B0604020202020204" pitchFamily="34" charset="0"/>
                <a:cs typeface="Arial" panose="020B0604020202020204" pitchFamily="34" charset="0"/>
              </a:rPr>
              <a:t>Butterworth Heinemann, 3rd ed., 2010</a:t>
            </a:r>
          </a:p>
          <a:p>
            <a:pPr>
              <a:spcBef>
                <a:spcPct val="0"/>
              </a:spcBef>
              <a:buClr>
                <a:schemeClr val="tx1"/>
              </a:buClr>
              <a:buNone/>
            </a:pPr>
            <a:endParaRPr lang="en-GB" sz="1400" dirty="0">
              <a:latin typeface="Arial" panose="020B0604020202020204" pitchFamily="34" charset="0"/>
              <a:cs typeface="Arial" panose="020B0604020202020204" pitchFamily="34" charset="0"/>
            </a:endParaRPr>
          </a:p>
          <a:p>
            <a:pPr marL="0" indent="0">
              <a:spcBef>
                <a:spcPct val="0"/>
              </a:spcBef>
              <a:buClr>
                <a:schemeClr val="tx1"/>
              </a:buClr>
              <a:buNone/>
            </a:pPr>
            <a:r>
              <a:rPr lang="en-GB" sz="2800" b="1" dirty="0">
                <a:latin typeface="Arial" panose="020B0604020202020204" pitchFamily="34" charset="0"/>
                <a:cs typeface="Arial" panose="020B0604020202020204" pitchFamily="34" charset="0"/>
              </a:rPr>
              <a:t>Question: </a:t>
            </a:r>
            <a:r>
              <a:rPr lang="en-GB" sz="2800" dirty="0">
                <a:latin typeface="Arial" panose="020B0604020202020204" pitchFamily="34" charset="0"/>
                <a:cs typeface="Arial" panose="020B0604020202020204" pitchFamily="34" charset="0"/>
              </a:rPr>
              <a:t>What is meant by balancing well together?</a:t>
            </a:r>
          </a:p>
          <a:p>
            <a:endParaRPr lang="en-GB" dirty="0"/>
          </a:p>
        </p:txBody>
      </p:sp>
    </p:spTree>
    <p:extLst>
      <p:ext uri="{BB962C8B-B14F-4D97-AF65-F5344CB8AC3E}">
        <p14:creationId xmlns:p14="http://schemas.microsoft.com/office/powerpoint/2010/main" val="3175924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b="1" dirty="0"/>
              <a:t>Differences between a team and a group: discussion</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4648177" y="1600201"/>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a:bodyPr>
          <a:lstStyle/>
          <a:p>
            <a:r>
              <a:rPr lang="en-GB" b="1"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p:txBody>
          <a:bodyPr/>
          <a:lstStyle/>
          <a:p>
            <a:pPr marL="0" indent="0">
              <a:buNone/>
            </a:pPr>
            <a:r>
              <a:rPr lang="en-GB" dirty="0"/>
              <a:t>Teams have:</a:t>
            </a:r>
          </a:p>
          <a:p>
            <a:r>
              <a:rPr lang="en-GB" dirty="0"/>
              <a:t>Interdependent relationships</a:t>
            </a:r>
          </a:p>
          <a:p>
            <a:r>
              <a:rPr lang="en-GB" dirty="0"/>
              <a:t>Mutual accountability</a:t>
            </a:r>
          </a:p>
          <a:p>
            <a:r>
              <a:rPr lang="en-GB" dirty="0"/>
              <a:t>A common goal</a:t>
            </a:r>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b="1" dirty="0"/>
              <a:t>Another viewpoint – teams v.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Teams must be real</a:t>
            </a:r>
          </a:p>
          <a:p>
            <a:pPr marL="514350" indent="-514350">
              <a:buFont typeface="+mj-lt"/>
              <a:buAutoNum type="arabicPeriod"/>
            </a:pPr>
            <a:r>
              <a:rPr lang="en-GB" dirty="0"/>
              <a:t>Teams need a compelling direction</a:t>
            </a:r>
          </a:p>
          <a:p>
            <a:pPr marL="514350" indent="-514350">
              <a:buFont typeface="+mj-lt"/>
              <a:buAutoNum type="arabicPeriod"/>
            </a:pPr>
            <a:r>
              <a:rPr lang="en-GB" dirty="0"/>
              <a:t>Teams need enabling structures</a:t>
            </a:r>
          </a:p>
          <a:p>
            <a:pPr marL="514350" indent="-514350">
              <a:buFont typeface="+mj-lt"/>
              <a:buAutoNum type="arabicPeriod"/>
            </a:pPr>
            <a:r>
              <a:rPr lang="en-GB" dirty="0"/>
              <a:t>Teams need a supportive organisation</a:t>
            </a:r>
          </a:p>
          <a:p>
            <a:pPr marL="514350" indent="-514350">
              <a:buFont typeface="+mj-lt"/>
              <a:buAutoNum type="arabicPeriod"/>
            </a:pPr>
            <a:r>
              <a:rPr lang="en-GB" dirty="0"/>
              <a:t>Teams need expert coaching</a:t>
            </a:r>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normAutofit/>
          </a:bodyPr>
          <a:lstStyle/>
          <a:p>
            <a:r>
              <a:rPr lang="en-GB" b="1" dirty="0"/>
              <a:t>So, why have teams? 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p:txBody>
          <a:bodyPr>
            <a:normAutofit/>
          </a:bodyPr>
          <a:lstStyle/>
          <a:p>
            <a:pPr eaLnBrk="1" hangingPunct="1">
              <a:buFont typeface="Wingdings" panose="05000000000000000000" pitchFamily="2" charset="2"/>
              <a:buChar char="Ø"/>
              <a:defRPr/>
            </a:pPr>
            <a:r>
              <a:rPr lang="en-GB" altLang="en-US" dirty="0">
                <a:cs typeface="Arial" panose="020B0604020202020204" pitchFamily="34" charset="0"/>
              </a:rPr>
              <a:t>Many of today’s workplaces draw on flatter organisational structure and have more team-based work. </a:t>
            </a:r>
          </a:p>
          <a:p>
            <a:pPr eaLnBrk="1" hangingPunct="1">
              <a:buFont typeface="Wingdings" panose="05000000000000000000" pitchFamily="2" charset="2"/>
              <a:buChar char="Ø"/>
              <a:defRPr/>
            </a:pPr>
            <a:r>
              <a:rPr lang="en-GB" altLang="en-US" dirty="0">
                <a:cs typeface="Arial" panose="020B0604020202020204" pitchFamily="34" charset="0"/>
              </a:rPr>
              <a:t>Team working can give a team member a sense of identity, support, and friendship</a:t>
            </a:r>
          </a:p>
          <a:p>
            <a:pPr marL="0" indent="0" eaLnBrk="1" hangingPunct="1">
              <a:buFont typeface="Arial" pitchFamily="34" charset="0"/>
              <a:buNone/>
              <a:defRPr/>
            </a:pPr>
            <a:endParaRPr lang="en-GB" altLang="en-US" dirty="0">
              <a:cs typeface="Arial" panose="020B0604020202020204" pitchFamily="34" charset="0"/>
            </a:endParaRP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p:txBody>
          <a:bodyPr/>
          <a:lstStyle/>
          <a:p>
            <a:r>
              <a:rPr lang="en-GB" b="1"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1981200" y="1600202"/>
            <a:ext cx="8229600" cy="3124943"/>
          </a:xfrm>
        </p:spPr>
        <p:txBody>
          <a:bodyPr>
            <a:normAutofit fontScale="92500" lnSpcReduction="10000"/>
          </a:bodyPr>
          <a:lstStyle/>
          <a:p>
            <a:pPr marL="0" indent="0" algn="just">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lgn="just">
              <a:buNone/>
            </a:pPr>
            <a:endParaRPr lang="en-GB" sz="2800" i="1" dirty="0"/>
          </a:p>
          <a:p>
            <a:pPr marL="0" indent="0" algn="just">
              <a:buNone/>
            </a:pPr>
            <a:r>
              <a:rPr lang="en-GB" sz="2000" i="1" dirty="0"/>
              <a:t>(Griffith &amp; Dunham, 2015, P.3). </a:t>
            </a:r>
          </a:p>
          <a:p>
            <a:pPr marL="0" indent="0">
              <a:buNone/>
            </a:pPr>
            <a:endParaRPr lang="en-GB" sz="2000" i="1" dirty="0"/>
          </a:p>
          <a:p>
            <a:pPr marL="0" indent="0">
              <a:buNone/>
            </a:pPr>
            <a:endParaRPr lang="en-GB" sz="2000" i="1" dirty="0"/>
          </a:p>
        </p:txBody>
      </p:sp>
    </p:spTree>
    <p:extLst>
      <p:ext uri="{BB962C8B-B14F-4D97-AF65-F5344CB8AC3E}">
        <p14:creationId xmlns:p14="http://schemas.microsoft.com/office/powerpoint/2010/main" val="417968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a:xfrm>
            <a:off x="1775520" y="274638"/>
            <a:ext cx="8435280" cy="1143000"/>
          </a:xfrm>
        </p:spPr>
        <p:txBody>
          <a:bodyPr>
            <a:normAutofit fontScale="90000"/>
          </a:bodyPr>
          <a:lstStyle/>
          <a:p>
            <a:r>
              <a:rPr lang="en-GB" b="1"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pPr marL="0" indent="0">
              <a:buNone/>
            </a:pPr>
            <a:r>
              <a:rPr lang="en-GB" dirty="0"/>
              <a:t>Group activity:</a:t>
            </a:r>
          </a:p>
          <a:p>
            <a:pPr algn="just"/>
            <a:r>
              <a:rPr lang="en-GB" dirty="0"/>
              <a:t>Reflect on the everything you have learnt so far, plus your own experiences of team working, and </a:t>
            </a:r>
            <a:r>
              <a:rPr lang="en-GB" u="sng" dirty="0"/>
              <a:t>identify all the elements</a:t>
            </a:r>
            <a:r>
              <a:rPr lang="en-GB" dirty="0"/>
              <a:t> that make an effective team</a:t>
            </a:r>
          </a:p>
          <a:p>
            <a:pPr marL="0" indent="0">
              <a:buNone/>
            </a:pPr>
            <a:endParaRPr lang="en-GB" dirty="0"/>
          </a:p>
        </p:txBody>
      </p:sp>
    </p:spTree>
    <p:extLst>
      <p:ext uri="{BB962C8B-B14F-4D97-AF65-F5344CB8AC3E}">
        <p14:creationId xmlns:p14="http://schemas.microsoft.com/office/powerpoint/2010/main" val="192501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b="1" dirty="0"/>
              <a:t>What makes teams effective? Discussion </a:t>
            </a:r>
          </a:p>
        </p:txBody>
      </p:sp>
      <p:sp>
        <p:nvSpPr>
          <p:cNvPr id="4" name="Oval 3">
            <a:extLst>
              <a:ext uri="{FF2B5EF4-FFF2-40B4-BE49-F238E27FC236}">
                <a16:creationId xmlns:a16="http://schemas.microsoft.com/office/drawing/2014/main" id="{6E3BC6C2-8631-4FA7-9701-CD361E1A38A6}"/>
              </a:ext>
            </a:extLst>
          </p:cNvPr>
          <p:cNvSpPr/>
          <p:nvPr/>
        </p:nvSpPr>
        <p:spPr>
          <a:xfrm>
            <a:off x="6073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5274688" y="2839445"/>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7480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8134808"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8149652"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7320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6182901" y="4778557"/>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4510538"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3118208" y="4197444"/>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2523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2523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3303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4527695"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4118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4118797" y="3465005"/>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4482662"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5515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6307271"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6676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6879697" y="3490352"/>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6879697" y="2999494"/>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4482662" y="2358344"/>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5515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cxnSpLocks/>
            <a:stCxn id="4" idx="4"/>
          </p:cNvCxnSpPr>
          <p:nvPr/>
        </p:nvCxnSpPr>
        <p:spPr>
          <a:xfrm flipH="1">
            <a:off x="6279475" y="2059090"/>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6676755" y="2457848"/>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12" grpId="0" animBg="1"/>
      <p:bldP spid="13" grpId="0" animBg="1"/>
      <p:bldP spid="14" grpId="0" animBg="1"/>
      <p:bldP spid="15" grpId="0" animBg="1"/>
      <p:bldP spid="1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B53BE-3F6A-4279-951F-1FED2DF46988}"/>
              </a:ext>
            </a:extLst>
          </p:cNvPr>
          <p:cNvSpPr>
            <a:spLocks noGrp="1"/>
          </p:cNvSpPr>
          <p:nvPr>
            <p:ph type="title"/>
          </p:nvPr>
        </p:nvSpPr>
        <p:spPr>
          <a:xfrm>
            <a:off x="3042" y="2474640"/>
            <a:ext cx="2442194" cy="748032"/>
          </a:xfrm>
        </p:spPr>
        <p:txBody>
          <a:bodyPr>
            <a:normAutofit fontScale="90000"/>
          </a:bodyPr>
          <a:lstStyle/>
          <a:p>
            <a:pPr algn="ctr"/>
            <a:r>
              <a:rPr lang="en-GB" sz="4000">
                <a:latin typeface="Arial"/>
                <a:cs typeface="Arial"/>
              </a:rPr>
              <a:t>Types of Teams</a:t>
            </a:r>
            <a:endParaRPr lang="en-GB" sz="4000" dirty="0">
              <a:latin typeface="Arial"/>
              <a:cs typeface="Arial"/>
            </a:endParaRPr>
          </a:p>
        </p:txBody>
      </p:sp>
      <p:graphicFrame>
        <p:nvGraphicFramePr>
          <p:cNvPr id="4" name="Content Placeholder 3">
            <a:extLst>
              <a:ext uri="{FF2B5EF4-FFF2-40B4-BE49-F238E27FC236}">
                <a16:creationId xmlns:a16="http://schemas.microsoft.com/office/drawing/2014/main" id="{5B4DAE79-1DA9-4E21-BFBE-6800DE66F6EA}"/>
              </a:ext>
            </a:extLst>
          </p:cNvPr>
          <p:cNvGraphicFramePr>
            <a:graphicFrameLocks noGrp="1"/>
          </p:cNvGraphicFramePr>
          <p:nvPr>
            <p:ph idx="1"/>
            <p:extLst>
              <p:ext uri="{D42A27DB-BD31-4B8C-83A1-F6EECF244321}">
                <p14:modId xmlns:p14="http://schemas.microsoft.com/office/powerpoint/2010/main" val="2119979606"/>
              </p:ext>
            </p:extLst>
          </p:nvPr>
        </p:nvGraphicFramePr>
        <p:xfrm>
          <a:off x="2864982" y="257117"/>
          <a:ext cx="8496944"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9023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DFBCA-04C7-431D-8234-9A93F2742DF0}"/>
              </a:ext>
            </a:extLst>
          </p:cNvPr>
          <p:cNvSpPr>
            <a:spLocks noGrp="1"/>
          </p:cNvSpPr>
          <p:nvPr>
            <p:ph type="title"/>
          </p:nvPr>
        </p:nvSpPr>
        <p:spPr/>
        <p:txBody>
          <a:bodyPr/>
          <a:lstStyle/>
          <a:p>
            <a:pPr algn="ctr"/>
            <a:r>
              <a:rPr lang="en-GB" dirty="0"/>
              <a:t>Team working framework</a:t>
            </a:r>
          </a:p>
        </p:txBody>
      </p:sp>
      <p:graphicFrame>
        <p:nvGraphicFramePr>
          <p:cNvPr id="4" name="Content Placeholder 3">
            <a:extLst>
              <a:ext uri="{FF2B5EF4-FFF2-40B4-BE49-F238E27FC236}">
                <a16:creationId xmlns:a16="http://schemas.microsoft.com/office/drawing/2014/main" id="{4A08822A-0373-4FDA-B3BA-5CC0CA3E6D9A}"/>
              </a:ext>
            </a:extLst>
          </p:cNvPr>
          <p:cNvGraphicFramePr>
            <a:graphicFrameLocks noGrp="1"/>
          </p:cNvGraphicFramePr>
          <p:nvPr>
            <p:ph idx="1"/>
            <p:extLst>
              <p:ext uri="{D42A27DB-BD31-4B8C-83A1-F6EECF244321}">
                <p14:modId xmlns:p14="http://schemas.microsoft.com/office/powerpoint/2010/main" val="1251425395"/>
              </p:ext>
            </p:extLst>
          </p:nvPr>
        </p:nvGraphicFramePr>
        <p:xfrm>
          <a:off x="2065692" y="1549400"/>
          <a:ext cx="8066087" cy="3765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59910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p:txBody>
          <a:bodyPr>
            <a:normAutofit/>
          </a:bodyPr>
          <a:lstStyle/>
          <a:p>
            <a:r>
              <a:rPr lang="en-GB" b="1" dirty="0"/>
              <a:t>What can help build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1775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6023992" y="1340769"/>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1847528" y="4920695"/>
            <a:ext cx="7634372" cy="646331"/>
          </a:xfrm>
          <a:prstGeom prst="rect">
            <a:avLst/>
          </a:prstGeom>
        </p:spPr>
        <p:txBody>
          <a:bodyPr wrap="square">
            <a:spAutoFit/>
          </a:bodyPr>
          <a:lstStyle/>
          <a:p>
            <a:r>
              <a:rPr lang="en-US" sz="1800" dirty="0"/>
              <a:t>Covey, S.M.R. 2006, </a:t>
            </a:r>
            <a:r>
              <a:rPr lang="en-US" sz="1800" dirty="0">
                <a:latin typeface="Times New Roman" panose="02020603050405020304" pitchFamily="18" charset="0"/>
                <a:cs typeface="Times New Roman" panose="02020603050405020304" pitchFamily="18" charset="0"/>
              </a:rPr>
              <a:t>“</a:t>
            </a:r>
            <a:r>
              <a:rPr lang="en-US" sz="1800" i="1" dirty="0">
                <a:latin typeface="Times New Roman" panose="02020603050405020304" pitchFamily="18" charset="0"/>
                <a:cs typeface="Times New Roman" panose="02020603050405020304" pitchFamily="18" charset="0"/>
              </a:rPr>
              <a:t>The speed of trust: the one thing that changes everything” </a:t>
            </a:r>
            <a:r>
              <a:rPr lang="en-US" sz="1800" dirty="0"/>
              <a:t>Simon &amp; Schuster, New York; London. </a:t>
            </a:r>
            <a:endParaRPr lang="en-GB" sz="1800"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p:txBody>
          <a:bodyPr>
            <a:normAutofit/>
          </a:bodyPr>
          <a:lstStyle/>
          <a:p>
            <a:r>
              <a:rPr lang="en-GB" b="1"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1992313" y="1268414"/>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6096001"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b="1"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1981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b="1" dirty="0"/>
              <a:t>Benefits of an effective team</a:t>
            </a:r>
          </a:p>
        </p:txBody>
      </p:sp>
      <p:pic>
        <p:nvPicPr>
          <p:cNvPr id="2050" name="Picture 2" descr="Benefits A-Z - Childrens">
            <a:extLst>
              <a:ext uri="{FF2B5EF4-FFF2-40B4-BE49-F238E27FC236}">
                <a16:creationId xmlns:a16="http://schemas.microsoft.com/office/drawing/2014/main" id="{006FFEF0-A5C0-5859-A807-1E0A1C651D9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364730" y="1416050"/>
            <a:ext cx="7462540" cy="3868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6587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C3938-1303-4618-8FB8-5164334B9133}"/>
              </a:ext>
            </a:extLst>
          </p:cNvPr>
          <p:cNvSpPr>
            <a:spLocks noGrp="1"/>
          </p:cNvSpPr>
          <p:nvPr>
            <p:ph type="title"/>
          </p:nvPr>
        </p:nvSpPr>
        <p:spPr/>
        <p:txBody>
          <a:bodyPr>
            <a:normAutofit/>
          </a:bodyPr>
          <a:lstStyle/>
          <a:p>
            <a:r>
              <a:rPr lang="en-GB" b="1" dirty="0"/>
              <a:t>Drawbacks of ineffective teams</a:t>
            </a:r>
          </a:p>
        </p:txBody>
      </p:sp>
      <p:pic>
        <p:nvPicPr>
          <p:cNvPr id="3074" name="Picture 2" descr="Drawbacks Royalty-Free Images ...">
            <a:extLst>
              <a:ext uri="{FF2B5EF4-FFF2-40B4-BE49-F238E27FC236}">
                <a16:creationId xmlns:a16="http://schemas.microsoft.com/office/drawing/2014/main" id="{058543D2-88EF-C020-F4AA-B3CCBBCD9F6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753852" y="1705585"/>
            <a:ext cx="4852395" cy="32290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4344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DD603-B896-4BFF-9A55-3AC501B8B61A}"/>
              </a:ext>
            </a:extLst>
          </p:cNvPr>
          <p:cNvSpPr>
            <a:spLocks noGrp="1"/>
          </p:cNvSpPr>
          <p:nvPr>
            <p:ph type="title"/>
          </p:nvPr>
        </p:nvSpPr>
        <p:spPr>
          <a:xfrm>
            <a:off x="7653909" y="499533"/>
            <a:ext cx="2551176" cy="1920240"/>
          </a:xfrm>
        </p:spPr>
        <p:txBody>
          <a:bodyPr vert="horz" lIns="91440" tIns="45720" rIns="91440" bIns="45720" rtlCol="0" anchor="b">
            <a:normAutofit/>
          </a:bodyPr>
          <a:lstStyle/>
          <a:p>
            <a:pPr>
              <a:lnSpc>
                <a:spcPct val="85000"/>
              </a:lnSpc>
            </a:pPr>
            <a:r>
              <a:rPr lang="en-US" altLang="en-US" sz="3500">
                <a:solidFill>
                  <a:srgbClr val="FFFFFF"/>
                </a:solidFill>
              </a:rPr>
              <a:t>Tuckman's Team Development (1965) </a:t>
            </a:r>
            <a:endParaRPr lang="en-US" sz="3500">
              <a:solidFill>
                <a:srgbClr val="FFFFFF"/>
              </a:solidFill>
            </a:endParaRPr>
          </a:p>
        </p:txBody>
      </p:sp>
      <p:sp>
        <p:nvSpPr>
          <p:cNvPr id="4" name="Text Box 6">
            <a:extLst>
              <a:ext uri="{FF2B5EF4-FFF2-40B4-BE49-F238E27FC236}">
                <a16:creationId xmlns:a16="http://schemas.microsoft.com/office/drawing/2014/main" id="{6C891182-8810-4287-9204-53B8B5E79009}"/>
              </a:ext>
            </a:extLst>
          </p:cNvPr>
          <p:cNvSpPr txBox="1">
            <a:spLocks noChangeArrowheads="1"/>
          </p:cNvSpPr>
          <p:nvPr/>
        </p:nvSpPr>
        <p:spPr bwMode="auto">
          <a:xfrm>
            <a:off x="7653909" y="1756551"/>
            <a:ext cx="3814120" cy="335809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defTabSz="914400" eaLnBrk="1" fontAlgn="base" hangingPunct="1">
              <a:lnSpc>
                <a:spcPct val="85000"/>
              </a:lnSpc>
              <a:spcBef>
                <a:spcPct val="50000"/>
              </a:spcBef>
              <a:spcAft>
                <a:spcPct val="0"/>
              </a:spcAft>
              <a:buFont typeface="Arial" pitchFamily="34" charset="0"/>
              <a:buChar char=" "/>
            </a:pPr>
            <a:r>
              <a:rPr lang="en-US" altLang="en-US" sz="1700" b="1" dirty="0">
                <a:latin typeface="+mn-lt"/>
              </a:rPr>
              <a:t>Team’s performance theory</a:t>
            </a:r>
          </a:p>
          <a:p>
            <a:pPr defTabSz="914400" eaLnBrk="1" fontAlgn="base" hangingPunct="1">
              <a:lnSpc>
                <a:spcPct val="85000"/>
              </a:lnSpc>
              <a:spcBef>
                <a:spcPct val="50000"/>
              </a:spcBef>
              <a:spcAft>
                <a:spcPct val="0"/>
              </a:spcAft>
              <a:buNone/>
            </a:pPr>
            <a:r>
              <a:rPr lang="en-US" altLang="en-US" sz="1700" dirty="0">
                <a:latin typeface="+mn-lt"/>
              </a:rPr>
              <a:t>Professor in Philosophical, Psychological, and Comparative Studies Ohio State University </a:t>
            </a:r>
          </a:p>
          <a:p>
            <a:pPr defTabSz="914400" eaLnBrk="1" fontAlgn="base" hangingPunct="1">
              <a:lnSpc>
                <a:spcPct val="85000"/>
              </a:lnSpc>
              <a:spcBef>
                <a:spcPct val="50000"/>
              </a:spcBef>
              <a:spcAft>
                <a:spcPct val="0"/>
              </a:spcAft>
              <a:buFont typeface="Arial" pitchFamily="34" charset="0"/>
              <a:buChar char=" "/>
            </a:pPr>
            <a:r>
              <a:rPr lang="en-US" altLang="en-US" sz="1700" dirty="0">
                <a:latin typeface="+mn-lt"/>
              </a:rPr>
              <a:t>Tuckman, Bruce W. (1965) 'Developmental sequence in small groups',  </a:t>
            </a:r>
            <a:r>
              <a:rPr lang="en-US" altLang="en-US" sz="1700" i="1" dirty="0">
                <a:latin typeface="+mn-lt"/>
              </a:rPr>
              <a:t>Psychological Bulletin</a:t>
            </a:r>
            <a:r>
              <a:rPr lang="en-US" altLang="en-US" sz="1700" dirty="0">
                <a:latin typeface="+mn-lt"/>
              </a:rPr>
              <a:t>, 63, 384-399. Tuckman, Bruce W. (1972) </a:t>
            </a:r>
            <a:r>
              <a:rPr lang="en-US" altLang="en-US" sz="1700" i="1" dirty="0">
                <a:latin typeface="+mn-lt"/>
              </a:rPr>
              <a:t>Conducting Educational Research</a:t>
            </a:r>
            <a:r>
              <a:rPr lang="en-US" altLang="en-US" sz="1700" dirty="0">
                <a:latin typeface="+mn-lt"/>
              </a:rPr>
              <a:t>, New York: Harcourt Brace Jovanovich. Fifth edition 1999 by Wadsworth. Tuckman, Bruce W. (1979) </a:t>
            </a:r>
            <a:r>
              <a:rPr lang="en-US" altLang="en-US" sz="1700" i="1" dirty="0">
                <a:latin typeface="+mn-lt"/>
              </a:rPr>
              <a:t>Evaluating Instructional Programs</a:t>
            </a:r>
            <a:r>
              <a:rPr lang="en-US" altLang="en-US" sz="1700" dirty="0">
                <a:latin typeface="+mn-lt"/>
              </a:rPr>
              <a:t>, Boston: Allyn &amp; Bacon </a:t>
            </a:r>
          </a:p>
          <a:p>
            <a:pPr defTabSz="914400" eaLnBrk="1" fontAlgn="base" hangingPunct="1">
              <a:lnSpc>
                <a:spcPct val="85000"/>
              </a:lnSpc>
              <a:spcBef>
                <a:spcPct val="50000"/>
              </a:spcBef>
              <a:spcAft>
                <a:spcPct val="0"/>
              </a:spcAft>
              <a:buFont typeface="Arial" pitchFamily="34" charset="0"/>
              <a:buChar char=" "/>
            </a:pPr>
            <a:endParaRPr lang="en-US" altLang="en-US" sz="1400" dirty="0">
              <a:solidFill>
                <a:srgbClr val="FFFFFF"/>
              </a:solidFill>
              <a:latin typeface="+mn-lt"/>
            </a:endParaRPr>
          </a:p>
        </p:txBody>
      </p:sp>
      <p:pic>
        <p:nvPicPr>
          <p:cNvPr id="6" name="Picture 5">
            <a:extLst>
              <a:ext uri="{FF2B5EF4-FFF2-40B4-BE49-F238E27FC236}">
                <a16:creationId xmlns:a16="http://schemas.microsoft.com/office/drawing/2014/main" id="{7648C93D-FEF6-3FEC-6C50-B65FEF4CA373}"/>
              </a:ext>
            </a:extLst>
          </p:cNvPr>
          <p:cNvPicPr>
            <a:picLocks noChangeAspect="1"/>
          </p:cNvPicPr>
          <p:nvPr/>
        </p:nvPicPr>
        <p:blipFill>
          <a:blip r:embed="rId3"/>
          <a:stretch>
            <a:fillRect/>
          </a:stretch>
        </p:blipFill>
        <p:spPr>
          <a:xfrm>
            <a:off x="2139565" y="920997"/>
            <a:ext cx="4486275" cy="5029200"/>
          </a:xfrm>
          <a:prstGeom prst="rect">
            <a:avLst/>
          </a:prstGeom>
        </p:spPr>
      </p:pic>
    </p:spTree>
    <p:extLst>
      <p:ext uri="{BB962C8B-B14F-4D97-AF65-F5344CB8AC3E}">
        <p14:creationId xmlns:p14="http://schemas.microsoft.com/office/powerpoint/2010/main" val="6673642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938C-B6F6-A26D-3182-9EAFA89BFDD2}"/>
              </a:ext>
            </a:extLst>
          </p:cNvPr>
          <p:cNvSpPr>
            <a:spLocks noGrp="1"/>
          </p:cNvSpPr>
          <p:nvPr>
            <p:ph type="title"/>
          </p:nvPr>
        </p:nvSpPr>
        <p:spPr>
          <a:xfrm>
            <a:off x="2016919" y="499533"/>
            <a:ext cx="8079581" cy="1658198"/>
          </a:xfrm>
        </p:spPr>
        <p:txBody>
          <a:bodyPr>
            <a:normAutofit/>
          </a:bodyPr>
          <a:lstStyle/>
          <a:p>
            <a:r>
              <a:rPr lang="en-GB" dirty="0"/>
              <a:t>Tuckman’s Theory </a:t>
            </a:r>
          </a:p>
        </p:txBody>
      </p:sp>
      <p:graphicFrame>
        <p:nvGraphicFramePr>
          <p:cNvPr id="5" name="Content Placeholder 2">
            <a:extLst>
              <a:ext uri="{FF2B5EF4-FFF2-40B4-BE49-F238E27FC236}">
                <a16:creationId xmlns:a16="http://schemas.microsoft.com/office/drawing/2014/main" id="{D305BCCC-576C-7E5E-90A3-AA6A69C9BDD4}"/>
              </a:ext>
            </a:extLst>
          </p:cNvPr>
          <p:cNvGraphicFramePr>
            <a:graphicFrameLocks noGrp="1"/>
          </p:cNvGraphicFramePr>
          <p:nvPr>
            <p:ph idx="1"/>
          </p:nvPr>
        </p:nvGraphicFramePr>
        <p:xfrm>
          <a:off x="2031206" y="2373549"/>
          <a:ext cx="8065294" cy="359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6224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ork Project on the Tuckman Model">
            <a:hlinkClick r:id="" action="ppaction://media"/>
            <a:extLst>
              <a:ext uri="{FF2B5EF4-FFF2-40B4-BE49-F238E27FC236}">
                <a16:creationId xmlns:a16="http://schemas.microsoft.com/office/drawing/2014/main" id="{46871B43-8C16-42F9-B62C-105FCC1705D0}"/>
              </a:ext>
            </a:extLst>
          </p:cNvPr>
          <p:cNvPicPr>
            <a:picLocks noRot="1" noChangeAspect="1"/>
          </p:cNvPicPr>
          <p:nvPr>
            <a:videoFile r:link="rId1"/>
          </p:nvPr>
        </p:nvPicPr>
        <p:blipFill>
          <a:blip r:embed="rId3"/>
          <a:stretch>
            <a:fillRect/>
          </a:stretch>
        </p:blipFill>
        <p:spPr>
          <a:xfrm>
            <a:off x="1956510" y="237248"/>
            <a:ext cx="8280920" cy="5328592"/>
          </a:xfrm>
          <a:prstGeom prst="rect">
            <a:avLst/>
          </a:prstGeom>
        </p:spPr>
      </p:pic>
    </p:spTree>
    <p:extLst>
      <p:ext uri="{BB962C8B-B14F-4D97-AF65-F5344CB8AC3E}">
        <p14:creationId xmlns:p14="http://schemas.microsoft.com/office/powerpoint/2010/main" val="317083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9D01-E945-4A0B-935D-D35DDFBAB830}"/>
              </a:ext>
            </a:extLst>
          </p:cNvPr>
          <p:cNvSpPr>
            <a:spLocks noGrp="1"/>
          </p:cNvSpPr>
          <p:nvPr>
            <p:ph type="title"/>
          </p:nvPr>
        </p:nvSpPr>
        <p:spPr>
          <a:xfrm>
            <a:off x="5036344" y="499533"/>
            <a:ext cx="4922045" cy="1658198"/>
          </a:xfrm>
        </p:spPr>
        <p:txBody>
          <a:bodyPr>
            <a:normAutofit/>
          </a:bodyPr>
          <a:lstStyle/>
          <a:p>
            <a:r>
              <a:rPr lang="en-GB" dirty="0">
                <a:solidFill>
                  <a:srgbClr val="444660"/>
                </a:solidFill>
              </a:rPr>
              <a:t>1. Forming</a:t>
            </a:r>
          </a:p>
        </p:txBody>
      </p:sp>
      <p:pic>
        <p:nvPicPr>
          <p:cNvPr id="2050" name="Picture 2" descr="Image result for team working"/>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LineDrawing/>
                    </a14:imgEffect>
                  </a14:imgLayer>
                </a14:imgProps>
              </a:ext>
              <a:ext uri="{28A0092B-C50C-407E-A947-70E740481C1C}">
                <a14:useLocalDpi xmlns:a14="http://schemas.microsoft.com/office/drawing/2010/main" val="0"/>
              </a:ext>
            </a:extLst>
          </a:blip>
          <a:srcRect l="43263" r="26999" b="-2"/>
          <a:stretch/>
        </p:blipFill>
        <p:spPr bwMode="auto">
          <a:xfrm flipH="1">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758E3A4-6405-41FF-AFF0-66BD347F54C3}"/>
              </a:ext>
            </a:extLst>
          </p:cNvPr>
          <p:cNvSpPr>
            <a:spLocks noGrp="1"/>
          </p:cNvSpPr>
          <p:nvPr>
            <p:ph idx="1"/>
          </p:nvPr>
        </p:nvSpPr>
        <p:spPr>
          <a:xfrm>
            <a:off x="5050917" y="2011681"/>
            <a:ext cx="4821746" cy="3766185"/>
          </a:xfrm>
        </p:spPr>
        <p:txBody>
          <a:bodyPr>
            <a:normAutofit fontScale="92500" lnSpcReduction="10000"/>
          </a:bodyPr>
          <a:lstStyle/>
          <a:p>
            <a:pPr marL="0" indent="0">
              <a:buNone/>
            </a:pPr>
            <a:endParaRPr lang="en-GB" altLang="en-US" sz="2000" b="1" dirty="0"/>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Team members meet </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Relationships have not formed</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People are “weighing” each other</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People wonder what is expected of them </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Communications will be formal &amp; brief</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Introductions are important</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Outgoing characters may dominate</a:t>
            </a:r>
          </a:p>
          <a:p>
            <a:pPr lvl="1" fontAlgn="base">
              <a:spcAft>
                <a:spcPct val="0"/>
              </a:spcAft>
              <a:buClr>
                <a:srgbClr val="FF5050"/>
              </a:buClr>
              <a:buFont typeface="Courier New" panose="02070309020205020404" pitchFamily="49" charset="0"/>
              <a:buChar char="o"/>
            </a:pPr>
            <a:r>
              <a:rPr lang="en-GB" altLang="en-US" sz="2000" dirty="0">
                <a:latin typeface="Arial" panose="020B0604020202020204" pitchFamily="34" charset="0"/>
                <a:cs typeface="Times New Roman" panose="02020603050405020304" pitchFamily="18" charset="0"/>
              </a:rPr>
              <a:t>There is a need for formal leadership</a:t>
            </a:r>
            <a:r>
              <a:rPr lang="en-GB" altLang="en-US" sz="2000" dirty="0">
                <a:latin typeface="Arial" panose="020B0604020202020204" pitchFamily="34" charset="0"/>
              </a:rPr>
              <a:t> </a:t>
            </a:r>
          </a:p>
          <a:p>
            <a:endParaRPr lang="en-GB" sz="2000" dirty="0"/>
          </a:p>
        </p:txBody>
      </p:sp>
    </p:spTree>
    <p:extLst>
      <p:ext uri="{BB962C8B-B14F-4D97-AF65-F5344CB8AC3E}">
        <p14:creationId xmlns:p14="http://schemas.microsoft.com/office/powerpoint/2010/main" val="33506454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80" name="Picture 8" descr="Related image"/>
          <p:cNvPicPr>
            <a:picLocks noChangeAspect="1" noChangeArrowheads="1"/>
          </p:cNvPicPr>
          <p:nvPr/>
        </p:nvPicPr>
        <p:blipFill rotWithShape="1">
          <a:blip r:embed="rId2">
            <a:extLst>
              <a:ext uri="{28A0092B-C50C-407E-A947-70E740481C1C}">
                <a14:useLocalDpi xmlns:a14="http://schemas.microsoft.com/office/drawing/2010/main" val="0"/>
              </a:ext>
            </a:extLst>
          </a:blip>
          <a:srcRect t="10060" b="13156"/>
          <a:stretch/>
        </p:blipFill>
        <p:spPr bwMode="auto">
          <a:xfrm>
            <a:off x="1524020" y="10"/>
            <a:ext cx="9143980" cy="421269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A68B83E-DA07-4BF9-9C6F-6807E4CADE35}"/>
              </a:ext>
            </a:extLst>
          </p:cNvPr>
          <p:cNvSpPr>
            <a:spLocks noGrp="1"/>
          </p:cNvSpPr>
          <p:nvPr>
            <p:ph type="title"/>
          </p:nvPr>
        </p:nvSpPr>
        <p:spPr>
          <a:xfrm>
            <a:off x="2016918" y="4544815"/>
            <a:ext cx="3632666" cy="1807659"/>
          </a:xfrm>
        </p:spPr>
        <p:txBody>
          <a:bodyPr>
            <a:normAutofit/>
          </a:bodyPr>
          <a:lstStyle/>
          <a:p>
            <a:pPr algn="r"/>
            <a:r>
              <a:rPr lang="en-GB" sz="4200">
                <a:solidFill>
                  <a:srgbClr val="FFFFFF"/>
                </a:solidFill>
              </a:rPr>
              <a:t>Discussion</a:t>
            </a:r>
          </a:p>
        </p:txBody>
      </p:sp>
      <p:sp>
        <p:nvSpPr>
          <p:cNvPr id="3" name="Content Placeholder 2">
            <a:extLst>
              <a:ext uri="{FF2B5EF4-FFF2-40B4-BE49-F238E27FC236}">
                <a16:creationId xmlns:a16="http://schemas.microsoft.com/office/drawing/2014/main" id="{031CD701-5E5A-43A2-B1F3-F75619066000}"/>
              </a:ext>
            </a:extLst>
          </p:cNvPr>
          <p:cNvSpPr>
            <a:spLocks noGrp="1"/>
          </p:cNvSpPr>
          <p:nvPr>
            <p:ph idx="1"/>
          </p:nvPr>
        </p:nvSpPr>
        <p:spPr>
          <a:xfrm>
            <a:off x="6095999" y="4540560"/>
            <a:ext cx="4000786" cy="1816169"/>
          </a:xfrm>
        </p:spPr>
        <p:txBody>
          <a:bodyPr anchor="ctr">
            <a:normAutofit fontScale="70000" lnSpcReduction="20000"/>
          </a:bodyPr>
          <a:lstStyle/>
          <a:p>
            <a:r>
              <a:rPr lang="en-GB" altLang="en-US" dirty="0">
                <a:solidFill>
                  <a:srgbClr val="FFFFFF"/>
                </a:solidFill>
              </a:rPr>
              <a:t>Consider how you first felt </a:t>
            </a:r>
            <a:r>
              <a:rPr lang="en-US" altLang="en-US" dirty="0">
                <a:solidFill>
                  <a:srgbClr val="FFFFFF"/>
                </a:solidFill>
              </a:rPr>
              <a:t>when you first met in your new group.</a:t>
            </a:r>
          </a:p>
          <a:p>
            <a:r>
              <a:rPr lang="en-US" altLang="en-US" dirty="0">
                <a:solidFill>
                  <a:srgbClr val="FFFFFF"/>
                </a:solidFill>
              </a:rPr>
              <a:t>How did you feel then compared to how you feel now?</a:t>
            </a:r>
          </a:p>
        </p:txBody>
      </p:sp>
    </p:spTree>
    <p:extLst>
      <p:ext uri="{BB962C8B-B14F-4D97-AF65-F5344CB8AC3E}">
        <p14:creationId xmlns:p14="http://schemas.microsoft.com/office/powerpoint/2010/main" val="2764600232"/>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AB2D-BD09-4802-9E77-C63BB1FDC45F}"/>
              </a:ext>
            </a:extLst>
          </p:cNvPr>
          <p:cNvSpPr>
            <a:spLocks noGrp="1"/>
          </p:cNvSpPr>
          <p:nvPr>
            <p:ph type="title"/>
          </p:nvPr>
        </p:nvSpPr>
        <p:spPr>
          <a:xfrm>
            <a:off x="5036344" y="499533"/>
            <a:ext cx="4922045" cy="1658198"/>
          </a:xfrm>
        </p:spPr>
        <p:txBody>
          <a:bodyPr>
            <a:normAutofit/>
          </a:bodyPr>
          <a:lstStyle/>
          <a:p>
            <a:r>
              <a:rPr lang="en-US" altLang="en-US">
                <a:solidFill>
                  <a:srgbClr val="126D51"/>
                </a:solidFill>
                <a:cs typeface="Arial" panose="020B0604020202020204" pitchFamily="34" charset="0"/>
              </a:rPr>
              <a:t>2. Storming</a:t>
            </a:r>
            <a:endParaRPr lang="en-GB">
              <a:solidFill>
                <a:srgbClr val="126D51"/>
              </a:solidFill>
            </a:endParaRP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artisticPaintBrush/>
                    </a14:imgEffect>
                  </a14:imgLayer>
                </a14:imgProps>
              </a:ext>
            </a:extLst>
          </a:blip>
          <a:srcRect l="20028" r="35421" b="-2"/>
          <a:stretch/>
        </p:blipFill>
        <p:spPr>
          <a:xfrm>
            <a:off x="1524021" y="-6418"/>
            <a:ext cx="3058077" cy="6864418"/>
          </a:xfrm>
          <a:prstGeom prst="rect">
            <a:avLst/>
          </a:prstGeom>
        </p:spPr>
      </p:pic>
      <p:sp>
        <p:nvSpPr>
          <p:cNvPr id="3" name="Content Placeholder 2">
            <a:extLst>
              <a:ext uri="{FF2B5EF4-FFF2-40B4-BE49-F238E27FC236}">
                <a16:creationId xmlns:a16="http://schemas.microsoft.com/office/drawing/2014/main" id="{1FBF4F1D-C6FF-49D3-8DC7-70FC494270E4}"/>
              </a:ext>
            </a:extLst>
          </p:cNvPr>
          <p:cNvSpPr>
            <a:spLocks noGrp="1"/>
          </p:cNvSpPr>
          <p:nvPr>
            <p:ph idx="1"/>
          </p:nvPr>
        </p:nvSpPr>
        <p:spPr>
          <a:xfrm>
            <a:off x="5043862" y="2011681"/>
            <a:ext cx="6754967" cy="3766185"/>
          </a:xfrm>
        </p:spPr>
        <p:txBody>
          <a:bodyPr>
            <a:normAutofit fontScale="92500" lnSpcReduction="10000"/>
          </a:bodyPr>
          <a:lstStyle/>
          <a:p>
            <a:pPr marL="0" indent="0">
              <a:buClr>
                <a:srgbClr val="FF5050"/>
              </a:buClr>
              <a:buNone/>
            </a:pPr>
            <a:endParaRPr lang="en-GB" altLang="en-US" b="1" dirty="0"/>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Team members are competing for position</a:t>
            </a:r>
          </a:p>
          <a:p>
            <a:pPr marL="0" lvl="1" indent="0">
              <a:buClr>
                <a:srgbClr val="FF5050"/>
              </a:buClr>
              <a:buNone/>
            </a:pPr>
            <a:endParaRPr lang="en-GB" altLang="en-US" dirty="0">
              <a:latin typeface="Arial" panose="020B0604020202020204" pitchFamily="34" charset="0"/>
              <a:cs typeface="Times New Roman" panose="02020603050405020304" pitchFamily="18" charset="0"/>
            </a:endParaRPr>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Conflict occurs whilst sorting out roles and responsibilities</a:t>
            </a:r>
          </a:p>
          <a:p>
            <a:pPr marL="0" lvl="1" indent="0">
              <a:buClr>
                <a:srgbClr val="FF5050"/>
              </a:buClr>
              <a:buNone/>
            </a:pPr>
            <a:endParaRPr lang="en-GB" altLang="en-US" dirty="0">
              <a:latin typeface="Arial" panose="020B0604020202020204" pitchFamily="34" charset="0"/>
              <a:cs typeface="Times New Roman" panose="02020603050405020304" pitchFamily="18" charset="0"/>
            </a:endParaRPr>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Team members may resist the task at an emotional level</a:t>
            </a:r>
            <a:r>
              <a:rPr lang="en-GB" altLang="en-US" dirty="0">
                <a:latin typeface="Arial" panose="020B0604020202020204" pitchFamily="34" charset="0"/>
              </a:rPr>
              <a:t>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679983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CC32-719A-40CF-9B41-B874C15FFF92}"/>
              </a:ext>
            </a:extLst>
          </p:cNvPr>
          <p:cNvSpPr>
            <a:spLocks noGrp="1"/>
          </p:cNvSpPr>
          <p:nvPr>
            <p:ph type="title"/>
          </p:nvPr>
        </p:nvSpPr>
        <p:spPr>
          <a:xfrm>
            <a:off x="5036344" y="499533"/>
            <a:ext cx="4922045" cy="1658198"/>
          </a:xfrm>
        </p:spPr>
        <p:txBody>
          <a:bodyPr>
            <a:normAutofit/>
          </a:bodyPr>
          <a:lstStyle/>
          <a:p>
            <a:r>
              <a:rPr lang="en-US" altLang="en-US">
                <a:solidFill>
                  <a:srgbClr val="546981"/>
                </a:solidFill>
                <a:cs typeface="Arial" panose="020B0604020202020204" pitchFamily="34" charset="0"/>
              </a:rPr>
              <a:t>3. Norming</a:t>
            </a:r>
            <a:endParaRPr lang="en-GB">
              <a:solidFill>
                <a:srgbClr val="546981"/>
              </a:solidFill>
            </a:endParaRPr>
          </a:p>
        </p:txBody>
      </p:sp>
      <p:pic>
        <p:nvPicPr>
          <p:cNvPr id="4098" name="Picture 2" descr="Related image"/>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artisticPlasticWrap/>
                    </a14:imgEffect>
                  </a14:imgLayer>
                </a14:imgProps>
              </a:ext>
              <a:ext uri="{28A0092B-C50C-407E-A947-70E740481C1C}">
                <a14:useLocalDpi xmlns:a14="http://schemas.microsoft.com/office/drawing/2010/main" val="0"/>
              </a:ext>
            </a:extLst>
          </a:blip>
          <a:srcRect l="33750" r="17562"/>
          <a:stretch/>
        </p:blipFill>
        <p:spPr bwMode="auto">
          <a:xfrm>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0C9F9CD-F7C4-402F-92EC-AF13A5639BD6}"/>
              </a:ext>
            </a:extLst>
          </p:cNvPr>
          <p:cNvSpPr>
            <a:spLocks noGrp="1"/>
          </p:cNvSpPr>
          <p:nvPr>
            <p:ph idx="1"/>
          </p:nvPr>
        </p:nvSpPr>
        <p:spPr>
          <a:xfrm>
            <a:off x="5050917" y="2011681"/>
            <a:ext cx="4821746" cy="3766185"/>
          </a:xfrm>
        </p:spPr>
        <p:txBody>
          <a:bodyPr>
            <a:normAutofit/>
          </a:bodyPr>
          <a:lstStyle/>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Co-operation develops</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The team’s “norms” are developed</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Conflicts are settled</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Views are exchanged </a:t>
            </a:r>
          </a:p>
          <a:p>
            <a:pPr>
              <a:buFont typeface="Wingdings" panose="05000000000000000000" pitchFamily="2" charset="2"/>
              <a:buChar char="q"/>
            </a:pPr>
            <a:endParaRPr lang="en-GB" dirty="0"/>
          </a:p>
        </p:txBody>
      </p:sp>
    </p:spTree>
    <p:extLst>
      <p:ext uri="{BB962C8B-B14F-4D97-AF65-F5344CB8AC3E}">
        <p14:creationId xmlns:p14="http://schemas.microsoft.com/office/powerpoint/2010/main" val="29687374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83E2-1698-484C-98CE-495186CD46C8}"/>
              </a:ext>
            </a:extLst>
          </p:cNvPr>
          <p:cNvSpPr>
            <a:spLocks noGrp="1"/>
          </p:cNvSpPr>
          <p:nvPr>
            <p:ph type="title"/>
          </p:nvPr>
        </p:nvSpPr>
        <p:spPr>
          <a:xfrm>
            <a:off x="5036344" y="499533"/>
            <a:ext cx="4922045" cy="1658198"/>
          </a:xfrm>
        </p:spPr>
        <p:txBody>
          <a:bodyPr>
            <a:normAutofit/>
          </a:bodyPr>
          <a:lstStyle/>
          <a:p>
            <a:r>
              <a:rPr lang="en-US" altLang="en-US">
                <a:solidFill>
                  <a:srgbClr val="96665B"/>
                </a:solidFill>
                <a:cs typeface="Arial" panose="020B0604020202020204" pitchFamily="34" charset="0"/>
              </a:rPr>
              <a:t>4. Performing</a:t>
            </a:r>
            <a:endParaRPr lang="en-GB">
              <a:solidFill>
                <a:srgbClr val="96665B"/>
              </a:solidFill>
            </a:endParaRPr>
          </a:p>
        </p:txBody>
      </p:sp>
      <p:pic>
        <p:nvPicPr>
          <p:cNvPr id="5122" name="Picture 2" descr="Related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9253" r="37334" b="-2"/>
          <a:stretch/>
        </p:blipFill>
        <p:spPr bwMode="auto">
          <a:xfrm>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0118B93-6DA9-4701-86F9-DD271EC2C570}"/>
              </a:ext>
            </a:extLst>
          </p:cNvPr>
          <p:cNvSpPr>
            <a:spLocks noGrp="1"/>
          </p:cNvSpPr>
          <p:nvPr>
            <p:ph idx="1"/>
          </p:nvPr>
        </p:nvSpPr>
        <p:spPr>
          <a:xfrm>
            <a:off x="5050917" y="2011681"/>
            <a:ext cx="4821746" cy="3766185"/>
          </a:xfrm>
        </p:spPr>
        <p:txBody>
          <a:bodyPr>
            <a:normAutofit fontScale="92500" lnSpcReduction="20000"/>
          </a:bodyPr>
          <a:lstStyle/>
          <a:p>
            <a:pPr lvl="1">
              <a:buClr>
                <a:srgbClr val="FF5050"/>
              </a:buClr>
              <a:buFontTx/>
              <a:buChar char="–"/>
            </a:pPr>
            <a:r>
              <a:rPr lang="en-GB" altLang="en-US" dirty="0">
                <a:latin typeface="Arial" panose="020B0604020202020204" pitchFamily="34" charset="0"/>
                <a:cs typeface="Times New Roman" panose="02020603050405020304" pitchFamily="18" charset="0"/>
              </a:rPr>
              <a:t>Teamwork is achieved</a:t>
            </a:r>
          </a:p>
          <a:p>
            <a:pPr lvl="1">
              <a:buClr>
                <a:srgbClr val="FF5050"/>
              </a:buClr>
              <a:buFontTx/>
              <a:buChar char="–"/>
            </a:pPr>
            <a:r>
              <a:rPr lang="en-GB" altLang="en-US" dirty="0">
                <a:latin typeface="Arial" panose="020B0604020202020204" pitchFamily="34" charset="0"/>
                <a:cs typeface="Times New Roman" panose="02020603050405020304" pitchFamily="18" charset="0"/>
              </a:rPr>
              <a:t>Roles are flexible and fully supported</a:t>
            </a:r>
          </a:p>
          <a:p>
            <a:pPr lvl="1">
              <a:buClr>
                <a:srgbClr val="FF5050"/>
              </a:buClr>
              <a:buFontTx/>
              <a:buChar char="–"/>
            </a:pPr>
            <a:r>
              <a:rPr lang="en-GB" altLang="en-US" dirty="0">
                <a:latin typeface="Arial" panose="020B0604020202020204" pitchFamily="34" charset="0"/>
                <a:cs typeface="Times New Roman" panose="02020603050405020304" pitchFamily="18" charset="0"/>
              </a:rPr>
              <a:t>Solutions are found and implemented</a:t>
            </a:r>
          </a:p>
          <a:p>
            <a:pPr lvl="1">
              <a:buClr>
                <a:srgbClr val="FF5050"/>
              </a:buClr>
              <a:buFontTx/>
              <a:buChar char="–"/>
            </a:pPr>
            <a:r>
              <a:rPr lang="en-GB" altLang="en-US" dirty="0">
                <a:latin typeface="Arial" panose="020B0604020202020204" pitchFamily="34" charset="0"/>
                <a:cs typeface="Times New Roman" panose="02020603050405020304" pitchFamily="18" charset="0"/>
              </a:rPr>
              <a:t>Excellence is achieved in standards of working</a:t>
            </a:r>
          </a:p>
          <a:p>
            <a:pPr lvl="1">
              <a:buClr>
                <a:srgbClr val="FF5050"/>
              </a:buClr>
              <a:buFontTx/>
              <a:buChar char="–"/>
            </a:pPr>
            <a:r>
              <a:rPr lang="en-GB" altLang="en-US" dirty="0">
                <a:latin typeface="Arial" panose="020B0604020202020204" pitchFamily="34" charset="0"/>
                <a:cs typeface="Times New Roman" panose="02020603050405020304" pitchFamily="18" charset="0"/>
              </a:rPr>
              <a:t>External leadership is minimised as team self-manages</a:t>
            </a:r>
            <a:r>
              <a:rPr lang="en-GB" altLang="en-US" dirty="0">
                <a:latin typeface="Arial" panose="020B0604020202020204" pitchFamily="34" charset="0"/>
              </a:rPr>
              <a:t> </a:t>
            </a:r>
          </a:p>
          <a:p>
            <a:endParaRPr lang="en-GB" dirty="0"/>
          </a:p>
        </p:txBody>
      </p:sp>
    </p:spTree>
    <p:extLst>
      <p:ext uri="{BB962C8B-B14F-4D97-AF65-F5344CB8AC3E}">
        <p14:creationId xmlns:p14="http://schemas.microsoft.com/office/powerpoint/2010/main" val="6522723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530B-ABFD-4A9E-ABE5-8B36786718A8}"/>
              </a:ext>
            </a:extLst>
          </p:cNvPr>
          <p:cNvSpPr>
            <a:spLocks noGrp="1"/>
          </p:cNvSpPr>
          <p:nvPr>
            <p:ph type="title"/>
          </p:nvPr>
        </p:nvSpPr>
        <p:spPr>
          <a:xfrm>
            <a:off x="5036344" y="499533"/>
            <a:ext cx="4922045" cy="1658198"/>
          </a:xfrm>
        </p:spPr>
        <p:txBody>
          <a:bodyPr>
            <a:normAutofit/>
          </a:bodyPr>
          <a:lstStyle/>
          <a:p>
            <a:r>
              <a:rPr lang="en-GB" altLang="en-US">
                <a:solidFill>
                  <a:srgbClr val="647E6A"/>
                </a:solidFill>
                <a:cs typeface="Arial" panose="020B0604020202020204" pitchFamily="34" charset="0"/>
              </a:rPr>
              <a:t>5.  Adjourning (or Mourning) </a:t>
            </a:r>
            <a:endParaRPr lang="en-GB">
              <a:solidFill>
                <a:srgbClr val="647E6A"/>
              </a:solidFill>
            </a:endParaRPr>
          </a:p>
        </p:txBody>
      </p:sp>
      <p:pic>
        <p:nvPicPr>
          <p:cNvPr id="6146" name="Picture 2" descr="Image result for teams"/>
          <p:cNvPicPr>
            <a:picLocks noChangeAspect="1" noChangeArrowheads="1"/>
          </p:cNvPicPr>
          <p:nvPr/>
        </p:nvPicPr>
        <p:blipFill rotWithShape="1">
          <a:blip r:embed="rId3">
            <a:extLst>
              <a:ext uri="{28A0092B-C50C-407E-A947-70E740481C1C}">
                <a14:useLocalDpi xmlns:a14="http://schemas.microsoft.com/office/drawing/2010/main" val="0"/>
              </a:ext>
            </a:extLst>
          </a:blip>
          <a:srcRect l="49618" r="27661"/>
          <a:stretch/>
        </p:blipFill>
        <p:spPr bwMode="auto">
          <a:xfrm>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EE937D6-009E-45CC-8957-5661187BB094}"/>
              </a:ext>
            </a:extLst>
          </p:cNvPr>
          <p:cNvSpPr>
            <a:spLocks noGrp="1"/>
          </p:cNvSpPr>
          <p:nvPr>
            <p:ph idx="1"/>
          </p:nvPr>
        </p:nvSpPr>
        <p:spPr>
          <a:xfrm>
            <a:off x="5050917" y="2011681"/>
            <a:ext cx="4821746" cy="3766185"/>
          </a:xfrm>
        </p:spPr>
        <p:txBody>
          <a:bodyPr>
            <a:normAutofit/>
          </a:bodyPr>
          <a:lstStyle/>
          <a:p>
            <a:pPr marL="490538" indent="-490538">
              <a:buClr>
                <a:srgbClr val="FF5050"/>
              </a:buClr>
            </a:pPr>
            <a:r>
              <a:rPr lang="en-GB" altLang="en-US" dirty="0"/>
              <a:t>Adjourning</a:t>
            </a:r>
          </a:p>
          <a:p>
            <a:pPr lvl="1">
              <a:buClr>
                <a:srgbClr val="FF5050"/>
              </a:buClr>
              <a:buFontTx/>
              <a:buChar char="–"/>
            </a:pPr>
            <a:r>
              <a:rPr lang="en-GB" altLang="en-US" dirty="0"/>
              <a:t>Bittersweet sense of accomplishment</a:t>
            </a:r>
            <a:r>
              <a:rPr lang="en-US" altLang="en-US" dirty="0"/>
              <a:t> </a:t>
            </a:r>
            <a:endParaRPr lang="en-GB" altLang="en-US" dirty="0">
              <a:latin typeface="Arial" panose="020B0604020202020204" pitchFamily="34" charset="0"/>
              <a:cs typeface="Times New Roman" panose="02020603050405020304" pitchFamily="18" charset="0"/>
            </a:endParaRPr>
          </a:p>
          <a:p>
            <a:pPr lvl="1">
              <a:buClr>
                <a:srgbClr val="FF5050"/>
              </a:buClr>
              <a:buFontTx/>
              <a:buChar char="–"/>
            </a:pPr>
            <a:r>
              <a:rPr lang="en-GB" altLang="en-US" dirty="0"/>
              <a:t>Reluctance to say good-bye</a:t>
            </a:r>
            <a:r>
              <a:rPr lang="en-US" altLang="en-US" dirty="0"/>
              <a:t> </a:t>
            </a:r>
            <a:endParaRPr lang="en-GB" altLang="en-US" dirty="0">
              <a:latin typeface="Arial" panose="020B0604020202020204" pitchFamily="34" charset="0"/>
              <a:cs typeface="Times New Roman" panose="02020603050405020304" pitchFamily="18" charset="0"/>
            </a:endParaRPr>
          </a:p>
          <a:p>
            <a:pPr lvl="1">
              <a:buClr>
                <a:srgbClr val="FF5050"/>
              </a:buClr>
              <a:buFontTx/>
              <a:buChar char="–"/>
            </a:pPr>
            <a:r>
              <a:rPr lang="en-GB" altLang="en-US" dirty="0"/>
              <a:t>Many personal relationships formed </a:t>
            </a:r>
          </a:p>
          <a:p>
            <a:endParaRPr lang="en-GB" dirty="0"/>
          </a:p>
        </p:txBody>
      </p:sp>
    </p:spTree>
    <p:extLst>
      <p:ext uri="{BB962C8B-B14F-4D97-AF65-F5344CB8AC3E}">
        <p14:creationId xmlns:p14="http://schemas.microsoft.com/office/powerpoint/2010/main" val="11904240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Tuckman</a:t>
            </a:r>
          </a:p>
        </p:txBody>
      </p:sp>
      <p:sp>
        <p:nvSpPr>
          <p:cNvPr id="79875" name="Rectangle 3"/>
          <p:cNvSpPr>
            <a:spLocks noGrp="1" noChangeArrowheads="1"/>
          </p:cNvSpPr>
          <p:nvPr>
            <p:ph idx="1"/>
          </p:nvPr>
        </p:nvSpPr>
        <p:spPr>
          <a:xfrm>
            <a:off x="1035269" y="1687786"/>
            <a:ext cx="10226565" cy="3828778"/>
          </a:xfrm>
        </p:spPr>
        <p:txBody>
          <a:bodyPr vert="horz" lIns="91440" tIns="45720" rIns="91440" bIns="45720" rtlCol="0" anchor="t">
            <a:normAutofit/>
          </a:bodyPr>
          <a:lstStyle/>
          <a:p>
            <a:pPr marL="0" indent="0" eaLnBrk="1" hangingPunct="1">
              <a:lnSpc>
                <a:spcPct val="80000"/>
              </a:lnSpc>
              <a:buNone/>
            </a:pPr>
            <a:r>
              <a:rPr lang="en-GB" altLang="en-US" dirty="0">
                <a:latin typeface="Arial"/>
                <a:cs typeface="Arial"/>
              </a:rPr>
              <a:t>Teams are dynamic entities; they are driven by the people and personalities within them. You will experience wide variations of teamworking in the workplace; your aim should be to learn from each experience, however weird, painful or enjoyable that experience may be. Learning logs and developmental diaries can be a very useful way of reflecting and making sense of your involvement with teams.</a:t>
            </a:r>
            <a:endParaRPr lang="en-GB" altLang="en-US" b="1" dirty="0">
              <a:latin typeface="Arial"/>
              <a:cs typeface="Arial"/>
            </a:endParaRPr>
          </a:p>
        </p:txBody>
      </p:sp>
    </p:spTree>
    <p:extLst>
      <p:ext uri="{BB962C8B-B14F-4D97-AF65-F5344CB8AC3E}">
        <p14:creationId xmlns:p14="http://schemas.microsoft.com/office/powerpoint/2010/main" val="21014575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a:latin typeface="Arial"/>
                <a:cs typeface="Arial"/>
              </a:rPr>
              <a:t>Any questions?</a:t>
            </a:r>
            <a:endParaRPr lang="en-GB"/>
          </a:p>
        </p:txBody>
      </p:sp>
    </p:spTree>
    <p:extLst>
      <p:ext uri="{BB962C8B-B14F-4D97-AF65-F5344CB8AC3E}">
        <p14:creationId xmlns:p14="http://schemas.microsoft.com/office/powerpoint/2010/main" val="12210631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4012</Words>
  <Application>Microsoft Office PowerPoint</Application>
  <PresentationFormat>Widescreen</PresentationFormat>
  <Paragraphs>417</Paragraphs>
  <Slides>41</Slides>
  <Notes>34</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41</vt:i4>
      </vt:variant>
    </vt:vector>
  </HeadingPairs>
  <TitlesOfParts>
    <vt:vector size="54" baseType="lpstr">
      <vt:lpstr>fkGrotesk</vt:lpstr>
      <vt:lpstr>fkGroteskNeue</vt:lpstr>
      <vt:lpstr>Helvetica-Bold</vt:lpstr>
      <vt:lpstr>Monotype Sorts</vt:lpstr>
      <vt:lpstr>Myriad Pro</vt:lpstr>
      <vt:lpstr>Aptos Narrow</vt:lpstr>
      <vt:lpstr>Arial</vt:lpstr>
      <vt:lpstr>Calibri</vt:lpstr>
      <vt:lpstr>Corbel</vt:lpstr>
      <vt:lpstr>Courier New</vt:lpstr>
      <vt:lpstr>Times New Roman</vt:lpstr>
      <vt:lpstr>Wingdings</vt:lpstr>
      <vt:lpstr>20140311PresentationUWTSDTemplate</vt:lpstr>
      <vt:lpstr>BMSW4009   Effective Team Working and Communication</vt:lpstr>
      <vt:lpstr>PowerPoint Presentation</vt:lpstr>
      <vt:lpstr>Recap</vt:lpstr>
      <vt:lpstr>PowerPoint Presentation</vt:lpstr>
      <vt:lpstr>In Conclusion – Communication is Complicated!</vt:lpstr>
      <vt:lpstr>Belbin’s 9 Team Roles</vt:lpstr>
      <vt:lpstr>Reward &amp; Recognition</vt:lpstr>
      <vt:lpstr>Herzberg’s Motivation Theory – Two Factor Theory</vt:lpstr>
      <vt:lpstr>PowerPoint Presentation</vt:lpstr>
      <vt:lpstr>Group activity</vt:lpstr>
      <vt:lpstr>How to Use The Model</vt:lpstr>
      <vt:lpstr>PowerPoint Presentation</vt:lpstr>
      <vt:lpstr>Building Team Motivation &amp; Engagement Group Discussion</vt:lpstr>
      <vt:lpstr>Reward &amp; Recognition</vt:lpstr>
      <vt:lpstr>Building Team Motivation &amp; Engagement</vt:lpstr>
      <vt:lpstr>Effective Team Working</vt:lpstr>
      <vt:lpstr>Differences between a team and a group: discussion</vt:lpstr>
      <vt:lpstr>Differences between Groups and Teams</vt:lpstr>
      <vt:lpstr>Another viewpoint – teams v. workgroups</vt:lpstr>
      <vt:lpstr>So, why have teams? One view…</vt:lpstr>
      <vt:lpstr>Another view…</vt:lpstr>
      <vt:lpstr>So, what makes an effective team?</vt:lpstr>
      <vt:lpstr>What makes teams effective? Discussion </vt:lpstr>
      <vt:lpstr>Types of Teams</vt:lpstr>
      <vt:lpstr>Team working framework</vt:lpstr>
      <vt:lpstr>What can help build trust?</vt:lpstr>
      <vt:lpstr>Developing Good Relationships</vt:lpstr>
      <vt:lpstr>What issues can affect relationship building?</vt:lpstr>
      <vt:lpstr>Benefits of an effective team</vt:lpstr>
      <vt:lpstr>Drawbacks of ineffective teams</vt:lpstr>
      <vt:lpstr>Tuckman's Team Development (1965) </vt:lpstr>
      <vt:lpstr>Tuckman’s Theory </vt:lpstr>
      <vt:lpstr>PowerPoint Presentation</vt:lpstr>
      <vt:lpstr>1. Forming</vt:lpstr>
      <vt:lpstr>Discussion</vt:lpstr>
      <vt:lpstr>2. Storming</vt:lpstr>
      <vt:lpstr>3. Norming</vt:lpstr>
      <vt:lpstr>4. Performing</vt:lpstr>
      <vt:lpstr>5.  Adjourning (or Mourning) </vt:lpstr>
      <vt:lpstr>Tuckman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426</cp:revision>
  <cp:lastPrinted>2019-10-01T11:26:54Z</cp:lastPrinted>
  <dcterms:created xsi:type="dcterms:W3CDTF">2015-04-14T15:21:28Z</dcterms:created>
  <dcterms:modified xsi:type="dcterms:W3CDTF">2025-06-02T13:59:05Z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