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89" r:id="rId1"/>
  </p:sldMasterIdLst>
  <p:notesMasterIdLst>
    <p:notesMasterId r:id="rId5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9" r:id="rId44"/>
    <p:sldId id="300" r:id="rId45"/>
    <p:sldId id="301" r:id="rId46"/>
    <p:sldId id="302" r:id="rId47"/>
    <p:sldId id="303" r:id="rId48"/>
    <p:sldId id="304" r:id="rId49"/>
    <p:sldId id="305" r:id="rId50"/>
  </p:sldIdLst>
  <p:sldSz cx="13004800" cy="9753600"/>
  <p:notesSz cx="6858000" cy="9144000"/>
  <p:defaultTextStyle>
    <a:lvl1pPr algn="ctr" defTabSz="584200">
      <a:defRPr sz="3600">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p:defaultTextStyle>
  <p:extLst>
    <p:ext uri="{EFAFB233-063F-42B5-8137-9DF3F51BA10A}">
      <p15:sldGuideLst xmlns:p15="http://schemas.microsoft.com/office/powerpoint/2012/main">
        <p15:guide id="1" orient="horz" pos="3072">
          <p15:clr>
            <a:srgbClr val="A4A3A4"/>
          </p15:clr>
        </p15:guide>
        <p15:guide id="2" pos="409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398CCE"/>
          </a:solidFill>
        </a:fill>
      </a:tcStyle>
    </a:firstCol>
    <a:lastRow>
      <a:tcTxStyle b="off" i="off">
        <a:fontRef idx="minor">
          <a:srgbClr val="000000"/>
        </a:fontRef>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0365C0"/>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n" i="off">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5AC831"/>
          </a:solidFill>
        </a:fill>
      </a:tcStyle>
    </a:firstCol>
    <a:lastRow>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lastRow>
    <a:firstRow>
      <a:tcTxStyle b="on" i="off">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00882B"/>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E6E3D7"/>
          </a:solidFill>
        </a:fill>
      </a:tcStyle>
    </a:wholeTbl>
    <a:band2H>
      <a:tcTxStyle/>
      <a:tcStyle>
        <a:tcBdr/>
        <a:fill>
          <a:solidFill>
            <a:srgbClr val="C3C2C2"/>
          </a:solidFill>
        </a:fill>
      </a:tcStyle>
    </a:band2H>
    <a:firstCol>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09C99"/>
          </a:solidFill>
        </a:fill>
      </a:tcStyle>
    </a:firstCol>
    <a:lastRow>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lastRow>
    <a:firstRow>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EBEBEB"/>
          </a:solidFill>
        </a:fill>
      </a:tcStyle>
    </a:wholeTbl>
    <a:band2H>
      <a:tcTxStyle/>
      <a:tcStyle>
        <a:tcBdr/>
        <a:fill>
          <a:solidFill>
            <a:srgbClr val="DCE5E6"/>
          </a:solidFill>
        </a:fill>
      </a:tcStyle>
    </a:band2H>
    <a:firstCol>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Col>
    <a:lastRow>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lastRow>
    <a:firstRow>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0D1D2"/>
          </a:solidFill>
        </a:fill>
      </a:tcStyle>
    </a:wholeTbl>
    <a:band2H>
      <a:tcTxStyle/>
      <a:tcStyle>
        <a:tcBdr/>
        <a:fill>
          <a:solidFill>
            <a:srgbClr val="DEDEDF"/>
          </a:solidFill>
        </a:fill>
      </a:tcStyle>
    </a:band2H>
    <a:firstCol>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761"/>
          </a:solidFill>
        </a:fill>
      </a:tcStyle>
    </a:firstCol>
    <a:lastRow>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09398"/>
          </a:solidFill>
        </a:fill>
      </a:tcStyle>
    </a:lastRow>
    <a:firstRow>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67C85"/>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
          <a:latin typeface="Helvetica"/>
          <a:ea typeface="Helvetica"/>
          <a:cs typeface="Helvetica"/>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638" y="102"/>
      </p:cViewPr>
      <p:guideLst>
        <p:guide orient="horz" pos="3072"/>
        <p:guide pos="409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9" name="Shape 29"/>
          <p:cNvSpPr>
            <a:spLocks noGrp="1" noRot="1" noChangeAspect="1"/>
          </p:cNvSpPr>
          <p:nvPr>
            <p:ph type="sldImg"/>
          </p:nvPr>
        </p:nvSpPr>
        <p:spPr>
          <a:xfrm>
            <a:off x="1143000" y="685800"/>
            <a:ext cx="4572000" cy="3429000"/>
          </a:xfrm>
          <a:prstGeom prst="rect">
            <a:avLst/>
          </a:prstGeom>
        </p:spPr>
        <p:txBody>
          <a:bodyPr/>
          <a:lstStyle/>
          <a:p>
            <a:pPr lvl="0"/>
            <a:endParaRPr/>
          </a:p>
        </p:txBody>
      </p:sp>
      <p:sp>
        <p:nvSpPr>
          <p:cNvPr id="30" name="Shape 30"/>
          <p:cNvSpPr>
            <a:spLocks noGrp="1"/>
          </p:cNvSpPr>
          <p:nvPr>
            <p:ph type="body" sz="quarter" idx="1"/>
          </p:nvPr>
        </p:nvSpPr>
        <p:spPr>
          <a:xfrm>
            <a:off x="914400" y="4343400"/>
            <a:ext cx="5029200" cy="4114800"/>
          </a:xfrm>
          <a:prstGeom prst="rect">
            <a:avLst/>
          </a:prstGeom>
        </p:spPr>
        <p:txBody>
          <a:bodyPr/>
          <a:lstStyle/>
          <a:p>
            <a:pPr lvl="0"/>
            <a:endParaRPr/>
          </a:p>
        </p:txBody>
      </p:sp>
    </p:spTree>
    <p:extLst>
      <p:ext uri="{BB962C8B-B14F-4D97-AF65-F5344CB8AC3E}">
        <p14:creationId xmlns:p14="http://schemas.microsoft.com/office/powerpoint/2010/main" val="2419702244"/>
      </p:ext>
    </p:extLst>
  </p:cSld>
  <p:clrMap bg1="lt1" tx1="dk1" bg2="lt2" tx2="dk2" accent1="accent1" accent2="accent2" accent3="accent3" accent4="accent4" accent5="accent5" accent6="accent6" hlink="hlink" folHlink="folHlink"/>
  <p:notesStyle>
    <a:lvl1pPr defTabSz="457200">
      <a:lnSpc>
        <a:spcPct val="117999"/>
      </a:lnSpc>
      <a:defRPr sz="2200">
        <a:latin typeface="Helvetica Neue"/>
        <a:ea typeface="Helvetica Neue"/>
        <a:cs typeface="Helvetica Neue"/>
        <a:sym typeface="Helvetica Neue"/>
      </a:defRPr>
    </a:lvl1pPr>
    <a:lvl2pPr indent="228600" defTabSz="457200">
      <a:lnSpc>
        <a:spcPct val="117999"/>
      </a:lnSpc>
      <a:defRPr sz="2200">
        <a:latin typeface="Helvetica Neue"/>
        <a:ea typeface="Helvetica Neue"/>
        <a:cs typeface="Helvetica Neue"/>
        <a:sym typeface="Helvetica Neue"/>
      </a:defRPr>
    </a:lvl2pPr>
    <a:lvl3pPr indent="457200" defTabSz="457200">
      <a:lnSpc>
        <a:spcPct val="117999"/>
      </a:lnSpc>
      <a:defRPr sz="2200">
        <a:latin typeface="Helvetica Neue"/>
        <a:ea typeface="Helvetica Neue"/>
        <a:cs typeface="Helvetica Neue"/>
        <a:sym typeface="Helvetica Neue"/>
      </a:defRPr>
    </a:lvl3pPr>
    <a:lvl4pPr indent="685800" defTabSz="457200">
      <a:lnSpc>
        <a:spcPct val="117999"/>
      </a:lnSpc>
      <a:defRPr sz="2200">
        <a:latin typeface="Helvetica Neue"/>
        <a:ea typeface="Helvetica Neue"/>
        <a:cs typeface="Helvetica Neue"/>
        <a:sym typeface="Helvetica Neue"/>
      </a:defRPr>
    </a:lvl4pPr>
    <a:lvl5pPr indent="914400" defTabSz="457200">
      <a:lnSpc>
        <a:spcPct val="117999"/>
      </a:lnSpc>
      <a:defRPr sz="2200">
        <a:latin typeface="Helvetica Neue"/>
        <a:ea typeface="Helvetica Neue"/>
        <a:cs typeface="Helvetica Neue"/>
        <a:sym typeface="Helvetica Neue"/>
      </a:defRPr>
    </a:lvl5pPr>
    <a:lvl6pPr indent="1143000" defTabSz="457200">
      <a:lnSpc>
        <a:spcPct val="117999"/>
      </a:lnSpc>
      <a:defRPr sz="2200">
        <a:latin typeface="Helvetica Neue"/>
        <a:ea typeface="Helvetica Neue"/>
        <a:cs typeface="Helvetica Neue"/>
        <a:sym typeface="Helvetica Neue"/>
      </a:defRPr>
    </a:lvl6pPr>
    <a:lvl7pPr indent="1371600" defTabSz="457200">
      <a:lnSpc>
        <a:spcPct val="117999"/>
      </a:lnSpc>
      <a:defRPr sz="2200">
        <a:latin typeface="Helvetica Neue"/>
        <a:ea typeface="Helvetica Neue"/>
        <a:cs typeface="Helvetica Neue"/>
        <a:sym typeface="Helvetica Neue"/>
      </a:defRPr>
    </a:lvl7pPr>
    <a:lvl8pPr indent="1600200" defTabSz="457200">
      <a:lnSpc>
        <a:spcPct val="117999"/>
      </a:lnSpc>
      <a:defRPr sz="2200">
        <a:latin typeface="Helvetica Neue"/>
        <a:ea typeface="Helvetica Neue"/>
        <a:cs typeface="Helvetica Neue"/>
        <a:sym typeface="Helvetica Neue"/>
      </a:defRPr>
    </a:lvl8pPr>
    <a:lvl9pPr indent="1828800" defTabSz="45720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vimeo.com/71979563"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Shape 37"/>
          <p:cNvSpPr>
            <a:spLocks noGrp="1" noRot="1" noChangeAspect="1"/>
          </p:cNvSpPr>
          <p:nvPr>
            <p:ph type="sldImg"/>
          </p:nvPr>
        </p:nvSpPr>
        <p:spPr>
          <a:prstGeom prst="rect">
            <a:avLst/>
          </a:prstGeom>
        </p:spPr>
        <p:txBody>
          <a:bodyPr/>
          <a:lstStyle/>
          <a:p>
            <a:pPr lvl="0"/>
            <a:endParaRPr/>
          </a:p>
        </p:txBody>
      </p:sp>
      <p:sp>
        <p:nvSpPr>
          <p:cNvPr id="38" name="Shape 38"/>
          <p:cNvSpPr>
            <a:spLocks noGrp="1"/>
          </p:cNvSpPr>
          <p:nvPr>
            <p:ph type="body" sz="quarter" idx="1"/>
          </p:nvPr>
        </p:nvSpPr>
        <p:spPr>
          <a:prstGeom prst="rect">
            <a:avLst/>
          </a:prstGeom>
        </p:spPr>
        <p:txBody>
          <a:bodyPr/>
          <a:lstStyle/>
          <a:p>
            <a:pPr lvl="0">
              <a:lnSpc>
                <a:spcPct val="100000"/>
              </a:lnSpc>
              <a:defRPr sz="1800"/>
            </a:pPr>
            <a:r>
              <a:rPr sz="2400">
                <a:latin typeface="Helvetica"/>
                <a:ea typeface="Helvetica"/>
                <a:cs typeface="Helvetica"/>
                <a:sym typeface="Helvetica"/>
              </a:rPr>
              <a:t>So, everyone, what is a budget?</a:t>
            </a:r>
          </a:p>
          <a:p>
            <a:pPr lvl="0">
              <a:lnSpc>
                <a:spcPct val="100000"/>
              </a:lnSpc>
              <a:defRPr sz="1800"/>
            </a:pPr>
            <a:r>
              <a:rPr sz="2400">
                <a:latin typeface="Helvetica"/>
                <a:ea typeface="Helvetica"/>
                <a:cs typeface="Helvetica"/>
                <a:sym typeface="Helvetica"/>
              </a:rPr>
              <a:t>Would you know one if you saw one?</a:t>
            </a:r>
          </a:p>
        </p:txBody>
      </p:sp>
    </p:spTree>
    <p:extLst>
      <p:ext uri="{BB962C8B-B14F-4D97-AF65-F5344CB8AC3E}">
        <p14:creationId xmlns:p14="http://schemas.microsoft.com/office/powerpoint/2010/main" val="412479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Shape 44"/>
          <p:cNvSpPr>
            <a:spLocks noGrp="1" noRot="1" noChangeAspect="1"/>
          </p:cNvSpPr>
          <p:nvPr>
            <p:ph type="sldImg"/>
          </p:nvPr>
        </p:nvSpPr>
        <p:spPr>
          <a:prstGeom prst="rect">
            <a:avLst/>
          </a:prstGeom>
        </p:spPr>
        <p:txBody>
          <a:bodyPr/>
          <a:lstStyle/>
          <a:p>
            <a:pPr lvl="0"/>
            <a:endParaRPr/>
          </a:p>
        </p:txBody>
      </p:sp>
      <p:sp>
        <p:nvSpPr>
          <p:cNvPr id="45" name="Shape 45"/>
          <p:cNvSpPr>
            <a:spLocks noGrp="1"/>
          </p:cNvSpPr>
          <p:nvPr>
            <p:ph type="body" sz="quarter" idx="1"/>
          </p:nvPr>
        </p:nvSpPr>
        <p:spPr>
          <a:prstGeom prst="rect">
            <a:avLst/>
          </a:prstGeom>
        </p:spPr>
        <p:txBody>
          <a:bodyPr/>
          <a:lstStyle/>
          <a:p>
            <a:pPr lvl="0">
              <a:defRPr sz="1800"/>
            </a:pPr>
            <a:r>
              <a:rPr sz="2200"/>
              <a:t>IPSAS 24 is Presentation of Budget Information in Financial Statements</a:t>
            </a:r>
          </a:p>
        </p:txBody>
      </p:sp>
    </p:spTree>
    <p:extLst>
      <p:ext uri="{BB962C8B-B14F-4D97-AF65-F5344CB8AC3E}">
        <p14:creationId xmlns:p14="http://schemas.microsoft.com/office/powerpoint/2010/main" val="3135907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Shape 49"/>
          <p:cNvSpPr>
            <a:spLocks noGrp="1" noRot="1" noChangeAspect="1"/>
          </p:cNvSpPr>
          <p:nvPr>
            <p:ph type="sldImg"/>
          </p:nvPr>
        </p:nvSpPr>
        <p:spPr>
          <a:prstGeom prst="rect">
            <a:avLst/>
          </a:prstGeom>
        </p:spPr>
        <p:txBody>
          <a:bodyPr/>
          <a:lstStyle/>
          <a:p>
            <a:pPr lvl="0"/>
            <a:endParaRPr/>
          </a:p>
        </p:txBody>
      </p:sp>
      <p:sp>
        <p:nvSpPr>
          <p:cNvPr id="50" name="Shape 50"/>
          <p:cNvSpPr>
            <a:spLocks noGrp="1"/>
          </p:cNvSpPr>
          <p:nvPr>
            <p:ph type="body" sz="quarter" idx="1"/>
          </p:nvPr>
        </p:nvSpPr>
        <p:spPr>
          <a:prstGeom prst="rect">
            <a:avLst/>
          </a:prstGeom>
        </p:spPr>
        <p:txBody>
          <a:bodyPr/>
          <a:lstStyle/>
          <a:p>
            <a:pPr lvl="0">
              <a:defRPr sz="1800"/>
            </a:pPr>
            <a:r>
              <a:rPr sz="2400">
                <a:latin typeface="Calibri"/>
                <a:ea typeface="Calibri"/>
                <a:cs typeface="Calibri"/>
                <a:sym typeface="Calibri"/>
              </a:rPr>
              <a:t>Even if you don’t like numbers this is why budgeting is important.</a:t>
            </a:r>
          </a:p>
          <a:p>
            <a:pPr lvl="0">
              <a:lnSpc>
                <a:spcPct val="100000"/>
              </a:lnSpc>
              <a:defRPr sz="1800"/>
            </a:pPr>
            <a:r>
              <a:rPr sz="2400">
                <a:latin typeface="Calibri"/>
                <a:ea typeface="Calibri"/>
                <a:cs typeface="Calibri"/>
                <a:sym typeface="Calibri"/>
              </a:rPr>
              <a:t>It’s from </a:t>
            </a:r>
            <a:r>
              <a:rPr sz="2400" i="1">
                <a:latin typeface="Calibri"/>
                <a:ea typeface="Calibri"/>
                <a:cs typeface="Calibri"/>
                <a:sym typeface="Calibri"/>
              </a:rPr>
              <a:t>Politics of the Budgetary Process</a:t>
            </a:r>
            <a:r>
              <a:rPr sz="2400">
                <a:latin typeface="Calibri"/>
                <a:ea typeface="Calibri"/>
                <a:cs typeface="Calibri"/>
                <a:sym typeface="Calibri"/>
              </a:rPr>
              <a:t> 4th Edition, Pearson Education 1984,  p4</a:t>
            </a:r>
          </a:p>
        </p:txBody>
      </p:sp>
    </p:spTree>
    <p:extLst>
      <p:ext uri="{BB962C8B-B14F-4D97-AF65-F5344CB8AC3E}">
        <p14:creationId xmlns:p14="http://schemas.microsoft.com/office/powerpoint/2010/main" val="16052255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Shape 65"/>
          <p:cNvSpPr>
            <a:spLocks noGrp="1" noRot="1" noChangeAspect="1"/>
          </p:cNvSpPr>
          <p:nvPr>
            <p:ph type="sldImg"/>
          </p:nvPr>
        </p:nvSpPr>
        <p:spPr>
          <a:prstGeom prst="rect">
            <a:avLst/>
          </a:prstGeom>
        </p:spPr>
        <p:txBody>
          <a:bodyPr/>
          <a:lstStyle/>
          <a:p>
            <a:pPr lvl="0"/>
            <a:endParaRPr/>
          </a:p>
        </p:txBody>
      </p:sp>
      <p:sp>
        <p:nvSpPr>
          <p:cNvPr id="66" name="Shape 66"/>
          <p:cNvSpPr>
            <a:spLocks noGrp="1"/>
          </p:cNvSpPr>
          <p:nvPr>
            <p:ph type="body" sz="quarter" idx="1"/>
          </p:nvPr>
        </p:nvSpPr>
        <p:spPr>
          <a:prstGeom prst="rect">
            <a:avLst/>
          </a:prstGeom>
        </p:spPr>
        <p:txBody>
          <a:bodyPr/>
          <a:lstStyle/>
          <a:p>
            <a:pPr lvl="0" defTabSz="584200">
              <a:lnSpc>
                <a:spcPct val="100000"/>
              </a:lnSpc>
              <a:defRPr sz="1800"/>
            </a:pPr>
            <a:r>
              <a:rPr sz="2400">
                <a:latin typeface="Helvetica"/>
                <a:ea typeface="Helvetica"/>
                <a:cs typeface="Helvetica"/>
                <a:sym typeface="Helvetica"/>
              </a:rPr>
              <a:t>These three uses have the mnemonic </a:t>
            </a:r>
            <a:r>
              <a:rPr sz="2400" b="1">
                <a:latin typeface="Helvetica"/>
                <a:ea typeface="Helvetica"/>
                <a:cs typeface="Helvetica"/>
                <a:sym typeface="Helvetica"/>
              </a:rPr>
              <a:t>PAY</a:t>
            </a:r>
          </a:p>
        </p:txBody>
      </p:sp>
    </p:spTree>
    <p:extLst>
      <p:ext uri="{BB962C8B-B14F-4D97-AF65-F5344CB8AC3E}">
        <p14:creationId xmlns:p14="http://schemas.microsoft.com/office/powerpoint/2010/main" val="2211405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Shape 73"/>
          <p:cNvSpPr>
            <a:spLocks noGrp="1" noRot="1" noChangeAspect="1"/>
          </p:cNvSpPr>
          <p:nvPr>
            <p:ph type="sldImg"/>
          </p:nvPr>
        </p:nvSpPr>
        <p:spPr>
          <a:prstGeom prst="rect">
            <a:avLst/>
          </a:prstGeom>
        </p:spPr>
        <p:txBody>
          <a:bodyPr/>
          <a:lstStyle/>
          <a:p>
            <a:pPr lvl="0"/>
            <a:endParaRPr/>
          </a:p>
        </p:txBody>
      </p:sp>
      <p:sp>
        <p:nvSpPr>
          <p:cNvPr id="74" name="Shape 74"/>
          <p:cNvSpPr>
            <a:spLocks noGrp="1"/>
          </p:cNvSpPr>
          <p:nvPr>
            <p:ph type="body" sz="quarter" idx="1"/>
          </p:nvPr>
        </p:nvSpPr>
        <p:spPr>
          <a:prstGeom prst="rect">
            <a:avLst/>
          </a:prstGeom>
        </p:spPr>
        <p:txBody>
          <a:bodyPr/>
          <a:lstStyle>
            <a:lvl1pPr>
              <a:lnSpc>
                <a:spcPct val="100000"/>
              </a:lnSpc>
              <a:defRPr sz="2400">
                <a:latin typeface="Helvetica"/>
                <a:ea typeface="Helvetica"/>
                <a:cs typeface="Helvetica"/>
                <a:sym typeface="Helvetica"/>
              </a:defRPr>
            </a:lvl1pPr>
          </a:lstStyle>
          <a:p>
            <a:pPr lvl="0">
              <a:defRPr sz="1800"/>
            </a:pPr>
            <a:r>
              <a:rPr sz="2400"/>
              <a:t>Politicians are often unhappy about under-spending because either they feel they raised more tax than they needed, or that more public needs could have been met/more public services provided.</a:t>
            </a:r>
          </a:p>
        </p:txBody>
      </p:sp>
    </p:spTree>
    <p:extLst>
      <p:ext uri="{BB962C8B-B14F-4D97-AF65-F5344CB8AC3E}">
        <p14:creationId xmlns:p14="http://schemas.microsoft.com/office/powerpoint/2010/main" val="1257489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Shape 95"/>
          <p:cNvSpPr>
            <a:spLocks noGrp="1" noRot="1" noChangeAspect="1"/>
          </p:cNvSpPr>
          <p:nvPr>
            <p:ph type="sldImg"/>
          </p:nvPr>
        </p:nvSpPr>
        <p:spPr>
          <a:prstGeom prst="rect">
            <a:avLst/>
          </a:prstGeom>
        </p:spPr>
        <p:txBody>
          <a:bodyPr/>
          <a:lstStyle/>
          <a:p>
            <a:pPr lvl="0"/>
            <a:endParaRPr/>
          </a:p>
        </p:txBody>
      </p:sp>
      <p:sp>
        <p:nvSpPr>
          <p:cNvPr id="96" name="Shape 96"/>
          <p:cNvSpPr>
            <a:spLocks noGrp="1"/>
          </p:cNvSpPr>
          <p:nvPr>
            <p:ph type="body" sz="quarter" idx="1"/>
          </p:nvPr>
        </p:nvSpPr>
        <p:spPr>
          <a:prstGeom prst="rect">
            <a:avLst/>
          </a:prstGeom>
        </p:spPr>
        <p:txBody>
          <a:bodyPr/>
          <a:lstStyle>
            <a:lvl1pPr>
              <a:lnSpc>
                <a:spcPct val="100000"/>
              </a:lnSpc>
              <a:defRPr sz="1200">
                <a:latin typeface="Helvetica"/>
                <a:ea typeface="Helvetica"/>
                <a:cs typeface="Helvetica"/>
                <a:sym typeface="Helvetica"/>
              </a:defRPr>
            </a:lvl1pPr>
          </a:lstStyle>
          <a:p>
            <a:pPr lvl="0">
              <a:defRPr sz="1800"/>
            </a:pPr>
            <a:r>
              <a:rPr sz="1200"/>
              <a:t>MTFS sets the context for the annual budget</a:t>
            </a:r>
          </a:p>
        </p:txBody>
      </p:sp>
    </p:spTree>
    <p:extLst>
      <p:ext uri="{BB962C8B-B14F-4D97-AF65-F5344CB8AC3E}">
        <p14:creationId xmlns:p14="http://schemas.microsoft.com/office/powerpoint/2010/main" val="3582165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 name="Shape 107"/>
          <p:cNvSpPr>
            <a:spLocks noGrp="1" noRot="1" noChangeAspect="1"/>
          </p:cNvSpPr>
          <p:nvPr>
            <p:ph type="sldImg"/>
          </p:nvPr>
        </p:nvSpPr>
        <p:spPr>
          <a:prstGeom prst="rect">
            <a:avLst/>
          </a:prstGeom>
        </p:spPr>
        <p:txBody>
          <a:bodyPr/>
          <a:lstStyle/>
          <a:p>
            <a:pPr lvl="0"/>
            <a:endParaRPr/>
          </a:p>
        </p:txBody>
      </p:sp>
      <p:sp>
        <p:nvSpPr>
          <p:cNvPr id="108" name="Shape 108"/>
          <p:cNvSpPr>
            <a:spLocks noGrp="1"/>
          </p:cNvSpPr>
          <p:nvPr>
            <p:ph type="body" sz="quarter" idx="1"/>
          </p:nvPr>
        </p:nvSpPr>
        <p:spPr>
          <a:prstGeom prst="rect">
            <a:avLst/>
          </a:prstGeom>
        </p:spPr>
        <p:txBody>
          <a:bodyPr/>
          <a:lstStyle>
            <a:lvl1pPr defTabSz="584200">
              <a:lnSpc>
                <a:spcPct val="100000"/>
              </a:lnSpc>
              <a:defRPr sz="2400">
                <a:latin typeface="Helvetica"/>
                <a:ea typeface="Helvetica"/>
                <a:cs typeface="Helvetica"/>
                <a:sym typeface="Helvetica"/>
              </a:defRPr>
            </a:lvl1pPr>
          </a:lstStyle>
          <a:p>
            <a:pPr lvl="0">
              <a:defRPr sz="1800"/>
            </a:pPr>
            <a:r>
              <a:rPr sz="2400"/>
              <a:t>An invest to save project would be a project which has a payback within, say, 1 or 2 years.</a:t>
            </a:r>
          </a:p>
        </p:txBody>
      </p:sp>
    </p:spTree>
    <p:extLst>
      <p:ext uri="{BB962C8B-B14F-4D97-AF65-F5344CB8AC3E}">
        <p14:creationId xmlns:p14="http://schemas.microsoft.com/office/powerpoint/2010/main" val="3267696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 name="Shape 117"/>
          <p:cNvSpPr>
            <a:spLocks noGrp="1" noRot="1" noChangeAspect="1"/>
          </p:cNvSpPr>
          <p:nvPr>
            <p:ph type="sldImg"/>
          </p:nvPr>
        </p:nvSpPr>
        <p:spPr>
          <a:prstGeom prst="rect">
            <a:avLst/>
          </a:prstGeom>
        </p:spPr>
        <p:txBody>
          <a:bodyPr/>
          <a:lstStyle/>
          <a:p>
            <a:pPr lvl="0"/>
            <a:endParaRPr/>
          </a:p>
        </p:txBody>
      </p:sp>
      <p:sp>
        <p:nvSpPr>
          <p:cNvPr id="118" name="Shape 118"/>
          <p:cNvSpPr>
            <a:spLocks noGrp="1"/>
          </p:cNvSpPr>
          <p:nvPr>
            <p:ph type="body" sz="quarter" idx="1"/>
          </p:nvPr>
        </p:nvSpPr>
        <p:spPr>
          <a:prstGeom prst="rect">
            <a:avLst/>
          </a:prstGeom>
        </p:spPr>
        <p:txBody>
          <a:bodyPr/>
          <a:lstStyle>
            <a:lvl1pPr>
              <a:lnSpc>
                <a:spcPct val="100000"/>
              </a:lnSpc>
              <a:defRPr sz="2400">
                <a:latin typeface="Helvetica"/>
                <a:ea typeface="Helvetica"/>
                <a:cs typeface="Helvetica"/>
                <a:sym typeface="Helvetica"/>
              </a:defRPr>
            </a:lvl1pPr>
          </a:lstStyle>
          <a:p>
            <a:pPr lvl="0">
              <a:defRPr sz="1800"/>
            </a:pPr>
            <a:r>
              <a:rPr sz="2400"/>
              <a:t>Arguably, incremental budgeting encourages spending to budget to avoid losing in the next year</a:t>
            </a:r>
          </a:p>
        </p:txBody>
      </p:sp>
    </p:spTree>
    <p:extLst>
      <p:ext uri="{BB962C8B-B14F-4D97-AF65-F5344CB8AC3E}">
        <p14:creationId xmlns:p14="http://schemas.microsoft.com/office/powerpoint/2010/main" val="26190944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 name="Shape 188"/>
          <p:cNvSpPr>
            <a:spLocks noGrp="1" noRot="1" noChangeAspect="1"/>
          </p:cNvSpPr>
          <p:nvPr>
            <p:ph type="sldImg"/>
          </p:nvPr>
        </p:nvSpPr>
        <p:spPr>
          <a:prstGeom prst="rect">
            <a:avLst/>
          </a:prstGeom>
        </p:spPr>
        <p:txBody>
          <a:bodyPr/>
          <a:lstStyle/>
          <a:p>
            <a:pPr lvl="0"/>
            <a:endParaRPr/>
          </a:p>
        </p:txBody>
      </p:sp>
      <p:sp>
        <p:nvSpPr>
          <p:cNvPr id="189" name="Shape 189"/>
          <p:cNvSpPr>
            <a:spLocks noGrp="1"/>
          </p:cNvSpPr>
          <p:nvPr>
            <p:ph type="body" sz="quarter" idx="1"/>
          </p:nvPr>
        </p:nvSpPr>
        <p:spPr>
          <a:prstGeom prst="rect">
            <a:avLst/>
          </a:prstGeom>
        </p:spPr>
        <p:txBody>
          <a:bodyPr/>
          <a:lstStyle/>
          <a:p>
            <a:pPr lvl="0">
              <a:defRPr sz="1800"/>
            </a:pPr>
            <a:r>
              <a:rPr sz="2200"/>
              <a:t>This is what financial planning has tended to be. We know there are problems with incrementalism so we tweak it here and there.</a:t>
            </a:r>
          </a:p>
          <a:p>
            <a:pPr lvl="0">
              <a:defRPr sz="1800"/>
            </a:pPr>
            <a:r>
              <a:rPr sz="2200"/>
              <a:t>Cost of budgeting in time and money must be huge: no company would spend so much on the process of business planning.</a:t>
            </a:r>
          </a:p>
        </p:txBody>
      </p:sp>
    </p:spTree>
    <p:extLst>
      <p:ext uri="{BB962C8B-B14F-4D97-AF65-F5344CB8AC3E}">
        <p14:creationId xmlns:p14="http://schemas.microsoft.com/office/powerpoint/2010/main" val="40530504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Shape 193"/>
          <p:cNvSpPr>
            <a:spLocks noGrp="1" noRot="1" noChangeAspect="1"/>
          </p:cNvSpPr>
          <p:nvPr>
            <p:ph type="sldImg"/>
          </p:nvPr>
        </p:nvSpPr>
        <p:spPr>
          <a:prstGeom prst="rect">
            <a:avLst/>
          </a:prstGeom>
        </p:spPr>
        <p:txBody>
          <a:bodyPr/>
          <a:lstStyle/>
          <a:p>
            <a:pPr lvl="0"/>
            <a:endParaRPr/>
          </a:p>
        </p:txBody>
      </p:sp>
      <p:sp>
        <p:nvSpPr>
          <p:cNvPr id="194" name="Shape 194"/>
          <p:cNvSpPr>
            <a:spLocks noGrp="1"/>
          </p:cNvSpPr>
          <p:nvPr>
            <p:ph type="body" sz="quarter" idx="1"/>
          </p:nvPr>
        </p:nvSpPr>
        <p:spPr>
          <a:prstGeom prst="rect">
            <a:avLst/>
          </a:prstGeom>
        </p:spPr>
        <p:txBody>
          <a:bodyPr/>
          <a:lstStyle/>
          <a:p>
            <a:pPr lvl="0">
              <a:defRPr sz="1800"/>
            </a:pPr>
            <a:r>
              <a:rPr sz="2200"/>
              <a:t>Apparently, ZBB was pioneered by the company Texas Instruments</a:t>
            </a:r>
          </a:p>
          <a:p>
            <a:pPr lvl="0">
              <a:defRPr sz="1800"/>
            </a:pPr>
            <a:r>
              <a:rPr sz="2200"/>
              <a:t>See Pyhrr, P. A. (1970). Zero-base budgeting. </a:t>
            </a:r>
            <a:r>
              <a:rPr sz="2200" i="1"/>
              <a:t>Harvard Business Review</a:t>
            </a:r>
            <a:r>
              <a:rPr sz="2200"/>
              <a:t>, 48(6), 111-121.</a:t>
            </a:r>
          </a:p>
        </p:txBody>
      </p:sp>
    </p:spTree>
    <p:extLst>
      <p:ext uri="{BB962C8B-B14F-4D97-AF65-F5344CB8AC3E}">
        <p14:creationId xmlns:p14="http://schemas.microsoft.com/office/powerpoint/2010/main" val="26712237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 name="Shape 207"/>
          <p:cNvSpPr>
            <a:spLocks noGrp="1" noRot="1" noChangeAspect="1"/>
          </p:cNvSpPr>
          <p:nvPr>
            <p:ph type="sldImg"/>
          </p:nvPr>
        </p:nvSpPr>
        <p:spPr>
          <a:prstGeom prst="rect">
            <a:avLst/>
          </a:prstGeom>
        </p:spPr>
        <p:txBody>
          <a:bodyPr/>
          <a:lstStyle/>
          <a:p>
            <a:pPr lvl="0"/>
            <a:endParaRPr/>
          </a:p>
        </p:txBody>
      </p:sp>
      <p:sp>
        <p:nvSpPr>
          <p:cNvPr id="208" name="Shape 208"/>
          <p:cNvSpPr>
            <a:spLocks noGrp="1"/>
          </p:cNvSpPr>
          <p:nvPr>
            <p:ph type="body" sz="quarter" idx="1"/>
          </p:nvPr>
        </p:nvSpPr>
        <p:spPr>
          <a:prstGeom prst="rect">
            <a:avLst/>
          </a:prstGeom>
        </p:spPr>
        <p:txBody>
          <a:bodyPr/>
          <a:lstStyle/>
          <a:p>
            <a:pPr lvl="0">
              <a:defRPr sz="1800"/>
            </a:pPr>
            <a:r>
              <a:rPr sz="2200"/>
              <a:t>Robinson, M. (2013). Performance budgeting. In R. Allen, R. Hemming, &amp; B. H. Potter (Eds.), </a:t>
            </a:r>
            <a:r>
              <a:rPr sz="2200" i="1"/>
              <a:t>The international handbook of public financial management</a:t>
            </a:r>
            <a:r>
              <a:rPr sz="2200"/>
              <a:t> (pp. 237–58). Basingstoke: Palgrave Macmillan.</a:t>
            </a:r>
          </a:p>
        </p:txBody>
      </p:sp>
    </p:spTree>
    <p:extLst>
      <p:ext uri="{BB962C8B-B14F-4D97-AF65-F5344CB8AC3E}">
        <p14:creationId xmlns:p14="http://schemas.microsoft.com/office/powerpoint/2010/main" val="2923290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 name="Shape 212"/>
          <p:cNvSpPr>
            <a:spLocks noGrp="1" noRot="1" noChangeAspect="1"/>
          </p:cNvSpPr>
          <p:nvPr>
            <p:ph type="sldImg"/>
          </p:nvPr>
        </p:nvSpPr>
        <p:spPr>
          <a:prstGeom prst="rect">
            <a:avLst/>
          </a:prstGeom>
        </p:spPr>
        <p:txBody>
          <a:bodyPr/>
          <a:lstStyle/>
          <a:p>
            <a:pPr lvl="0"/>
            <a:endParaRPr/>
          </a:p>
        </p:txBody>
      </p:sp>
      <p:sp>
        <p:nvSpPr>
          <p:cNvPr id="213" name="Shape 213"/>
          <p:cNvSpPr>
            <a:spLocks noGrp="1"/>
          </p:cNvSpPr>
          <p:nvPr>
            <p:ph type="body" sz="quarter" idx="1"/>
          </p:nvPr>
        </p:nvSpPr>
        <p:spPr>
          <a:prstGeom prst="rect">
            <a:avLst/>
          </a:prstGeom>
        </p:spPr>
        <p:txBody>
          <a:bodyPr/>
          <a:lstStyle/>
          <a:p>
            <a:pPr lvl="0">
              <a:defRPr sz="1800"/>
            </a:pPr>
            <a:r>
              <a:rPr sz="2200"/>
              <a:t>PRESENTATIONAL: the budget is presented along with performance information but there is no link between performance and the actual budget allocations. The performance information is contextual or background information. </a:t>
            </a:r>
            <a:br>
              <a:rPr sz="2200"/>
            </a:br>
            <a:endParaRPr sz="2200"/>
          </a:p>
          <a:p>
            <a:pPr lvl="0">
              <a:defRPr sz="1800"/>
            </a:pPr>
            <a:r>
              <a:rPr sz="2200"/>
              <a:t>PERFORMANCE-INFORMED: budgeting systems use performance information in the budget-setting process but it is not the only factor so there is, in effect, only a loose, indirect link between performance and budgeting. </a:t>
            </a:r>
          </a:p>
          <a:p>
            <a:pPr lvl="0">
              <a:defRPr sz="1800"/>
            </a:pPr>
            <a:r>
              <a:rPr sz="2200"/>
              <a:t/>
            </a:r>
            <a:br>
              <a:rPr sz="2200"/>
            </a:br>
            <a:r>
              <a:rPr sz="2200"/>
              <a:t>DIRECTLY-LINKED: there are tight links between performance and budget decisions. This type of budgeting is, however, only used in limited service areas/sectors such as higher education and health. This is because there is the data and standardization to enable a system to be designed which gives an organization (a university or a hospital, say) extra funding and ties it to the expectation of an increase in outputs (more graduates or more patients treated for a specified illness).</a:t>
            </a:r>
          </a:p>
        </p:txBody>
      </p:sp>
    </p:spTree>
    <p:extLst>
      <p:ext uri="{BB962C8B-B14F-4D97-AF65-F5344CB8AC3E}">
        <p14:creationId xmlns:p14="http://schemas.microsoft.com/office/powerpoint/2010/main" val="16464110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 name="Shape 218"/>
          <p:cNvSpPr>
            <a:spLocks noGrp="1" noRot="1" noChangeAspect="1"/>
          </p:cNvSpPr>
          <p:nvPr>
            <p:ph type="sldImg"/>
          </p:nvPr>
        </p:nvSpPr>
        <p:spPr>
          <a:prstGeom prst="rect">
            <a:avLst/>
          </a:prstGeom>
        </p:spPr>
        <p:txBody>
          <a:bodyPr/>
          <a:lstStyle/>
          <a:p>
            <a:pPr lvl="0"/>
            <a:endParaRPr/>
          </a:p>
        </p:txBody>
      </p:sp>
      <p:sp>
        <p:nvSpPr>
          <p:cNvPr id="219" name="Shape 219"/>
          <p:cNvSpPr>
            <a:spLocks noGrp="1"/>
          </p:cNvSpPr>
          <p:nvPr>
            <p:ph type="body" sz="quarter" idx="1"/>
          </p:nvPr>
        </p:nvSpPr>
        <p:spPr>
          <a:prstGeom prst="rect">
            <a:avLst/>
          </a:prstGeom>
        </p:spPr>
        <p:txBody>
          <a:bodyPr/>
          <a:lstStyle/>
          <a:p>
            <a:pPr lvl="0">
              <a:defRPr sz="1800"/>
            </a:pPr>
            <a:r>
              <a:rPr sz="2200"/>
              <a:t>Formula funding — where unit costs of outputs are used in a formula where the PBE decides the number of outputs to be provided and the budget for the provider unit is the number of outputs multiplied by the unit cost per output. If the volume of outputs is more or fewer than planned the budget is not changed.</a:t>
            </a:r>
          </a:p>
          <a:p>
            <a:pPr lvl="0">
              <a:defRPr sz="1800"/>
            </a:pPr>
            <a:endParaRPr sz="2200"/>
          </a:p>
          <a:p>
            <a:pPr lvl="0">
              <a:defRPr sz="1800"/>
            </a:pPr>
            <a:r>
              <a:rPr sz="2200"/>
              <a:t>Purchaser-provider contracts — where the budget is based on the principle of payment by results. The PBE sets a price for an output and pays the provider unit for the quantity of outputs actually produced. If the provider produces more or fewer outputs its budget rises or falls accordingly. This transfers some of the risk to the provider unit but the purchaser may have to impose a ceiling on the amount it will pay. It can also provide an incentive for the provider unit to control its costs to be less than the unit price so that it makes a surplus rather than a deficit.</a:t>
            </a:r>
          </a:p>
          <a:p>
            <a:pPr lvl="0">
              <a:defRPr sz="1800"/>
            </a:pPr>
            <a:endParaRPr sz="2200"/>
          </a:p>
          <a:p>
            <a:pPr lvl="0">
              <a:defRPr sz="1800"/>
            </a:pPr>
            <a:r>
              <a:rPr sz="2200"/>
              <a:t>Bonus funding — where departments or programmes have a core budget that covers most of their operational costs and they can ‘earn’ supplementary funding for achieving specified performance targets. This is akin to the performance-related pay that employees might enjoy (more commonly in the private sector than the public sector). It tends to be used to reward performance against targets which are not stable enough or controlled by the PBE to be used as the basis for the formula funding or purchaser-provider mechanisms.</a:t>
            </a:r>
          </a:p>
          <a:p>
            <a:pPr lvl="0">
              <a:defRPr sz="1800"/>
            </a:pPr>
            <a:endParaRPr sz="2200"/>
          </a:p>
          <a:p>
            <a:pPr lvl="0">
              <a:defRPr sz="1800"/>
            </a:pPr>
            <a:r>
              <a:rPr sz="2200"/>
              <a:t>Budget-linked targets — where performance targets are set for outputs or outcomes at the same time as the budget is determined. The target might be set for achievement in just one year or set as medium term targets that are linked to the medium term budgets.</a:t>
            </a:r>
          </a:p>
        </p:txBody>
      </p:sp>
    </p:spTree>
    <p:extLst>
      <p:ext uri="{BB962C8B-B14F-4D97-AF65-F5344CB8AC3E}">
        <p14:creationId xmlns:p14="http://schemas.microsoft.com/office/powerpoint/2010/main" val="28978957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 name="Shape 231"/>
          <p:cNvSpPr>
            <a:spLocks noGrp="1" noRot="1" noChangeAspect="1"/>
          </p:cNvSpPr>
          <p:nvPr>
            <p:ph type="sldImg"/>
          </p:nvPr>
        </p:nvSpPr>
        <p:spPr>
          <a:prstGeom prst="rect">
            <a:avLst/>
          </a:prstGeom>
        </p:spPr>
        <p:txBody>
          <a:bodyPr/>
          <a:lstStyle/>
          <a:p>
            <a:pPr lvl="0"/>
            <a:endParaRPr/>
          </a:p>
        </p:txBody>
      </p:sp>
      <p:sp>
        <p:nvSpPr>
          <p:cNvPr id="232" name="Shape 232"/>
          <p:cNvSpPr>
            <a:spLocks noGrp="1"/>
          </p:cNvSpPr>
          <p:nvPr>
            <p:ph type="body" sz="quarter" idx="1"/>
          </p:nvPr>
        </p:nvSpPr>
        <p:spPr>
          <a:prstGeom prst="rect">
            <a:avLst/>
          </a:prstGeom>
        </p:spPr>
        <p:txBody>
          <a:bodyPr/>
          <a:lstStyle/>
          <a:p>
            <a:pPr lvl="0">
              <a:defRPr sz="1800"/>
            </a:pPr>
            <a:r>
              <a:rPr sz="2200"/>
              <a:t>Schick, A. (2013). Reflections on two decades of public financial management reforms. In M. Cangiano, T. Curristine, &amp; M. Lazare (Eds.), </a:t>
            </a:r>
            <a:r>
              <a:rPr sz="2200" i="1"/>
              <a:t>Public Financial Management and Its Emerging Architecture</a:t>
            </a:r>
            <a:r>
              <a:rPr sz="2200"/>
              <a:t> (pp. 21-77). Washington, DC: International Monetary Fund. (quotation on p53)</a:t>
            </a:r>
          </a:p>
        </p:txBody>
      </p:sp>
    </p:spTree>
    <p:extLst>
      <p:ext uri="{BB962C8B-B14F-4D97-AF65-F5344CB8AC3E}">
        <p14:creationId xmlns:p14="http://schemas.microsoft.com/office/powerpoint/2010/main" val="15221159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 name="Shape 236"/>
          <p:cNvSpPr>
            <a:spLocks noGrp="1" noRot="1" noChangeAspect="1"/>
          </p:cNvSpPr>
          <p:nvPr>
            <p:ph type="sldImg"/>
          </p:nvPr>
        </p:nvSpPr>
        <p:spPr>
          <a:prstGeom prst="rect">
            <a:avLst/>
          </a:prstGeom>
        </p:spPr>
        <p:txBody>
          <a:bodyPr/>
          <a:lstStyle/>
          <a:p>
            <a:pPr lvl="0"/>
            <a:endParaRPr/>
          </a:p>
        </p:txBody>
      </p:sp>
      <p:sp>
        <p:nvSpPr>
          <p:cNvPr id="237" name="Shape 237"/>
          <p:cNvSpPr>
            <a:spLocks noGrp="1"/>
          </p:cNvSpPr>
          <p:nvPr>
            <p:ph type="body" sz="quarter" idx="1"/>
          </p:nvPr>
        </p:nvSpPr>
        <p:spPr>
          <a:prstGeom prst="rect">
            <a:avLst/>
          </a:prstGeom>
        </p:spPr>
        <p:txBody>
          <a:bodyPr/>
          <a:lstStyle>
            <a:lvl1pPr defTabSz="584200">
              <a:lnSpc>
                <a:spcPct val="100000"/>
              </a:lnSpc>
              <a:defRPr sz="2400">
                <a:latin typeface="Helvetica"/>
                <a:ea typeface="Helvetica"/>
                <a:cs typeface="Helvetica"/>
                <a:sym typeface="Helvetica"/>
              </a:defRPr>
            </a:lvl1pPr>
          </a:lstStyle>
          <a:p>
            <a:pPr lvl="0">
              <a:defRPr sz="1800"/>
            </a:pPr>
            <a:r>
              <a:rPr sz="2400"/>
              <a:t>It is easier to see how participatory budgeting can work for projects which have defined start and end dates. Difficult to see how it could be used for ongoing services.</a:t>
            </a:r>
          </a:p>
        </p:txBody>
      </p:sp>
    </p:spTree>
    <p:extLst>
      <p:ext uri="{BB962C8B-B14F-4D97-AF65-F5344CB8AC3E}">
        <p14:creationId xmlns:p14="http://schemas.microsoft.com/office/powerpoint/2010/main" val="13120881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 name="Shape 243"/>
          <p:cNvSpPr>
            <a:spLocks noGrp="1" noRot="1" noChangeAspect="1"/>
          </p:cNvSpPr>
          <p:nvPr>
            <p:ph type="sldImg"/>
          </p:nvPr>
        </p:nvSpPr>
        <p:spPr>
          <a:prstGeom prst="rect">
            <a:avLst/>
          </a:prstGeom>
        </p:spPr>
        <p:txBody>
          <a:bodyPr/>
          <a:lstStyle/>
          <a:p>
            <a:pPr lvl="0"/>
            <a:endParaRPr/>
          </a:p>
        </p:txBody>
      </p:sp>
      <p:sp>
        <p:nvSpPr>
          <p:cNvPr id="244" name="Shape 244"/>
          <p:cNvSpPr>
            <a:spLocks noGrp="1"/>
          </p:cNvSpPr>
          <p:nvPr>
            <p:ph type="body" sz="quarter" idx="1"/>
          </p:nvPr>
        </p:nvSpPr>
        <p:spPr>
          <a:prstGeom prst="rect">
            <a:avLst/>
          </a:prstGeom>
        </p:spPr>
        <p:txBody>
          <a:bodyPr/>
          <a:lstStyle/>
          <a:p>
            <a:pPr lvl="0">
              <a:defRPr sz="1800"/>
            </a:pPr>
            <a:r>
              <a:rPr sz="2200"/>
              <a:t>The video has been removed from this slide to reduce the file size. You can find the video (only 48 seconds long) at:</a:t>
            </a:r>
          </a:p>
          <a:p>
            <a:pPr lvl="0">
              <a:defRPr sz="1800"/>
            </a:pPr>
            <a:r>
              <a:rPr sz="2200" u="sng">
                <a:hlinkClick r:id="rId3"/>
              </a:rPr>
              <a:t>http://vimeo.com/71979563</a:t>
            </a:r>
          </a:p>
        </p:txBody>
      </p:sp>
    </p:spTree>
    <p:extLst>
      <p:ext uri="{BB962C8B-B14F-4D97-AF65-F5344CB8AC3E}">
        <p14:creationId xmlns:p14="http://schemas.microsoft.com/office/powerpoint/2010/main" val="19033348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 name="Shape 248"/>
          <p:cNvSpPr>
            <a:spLocks noGrp="1" noRot="1" noChangeAspect="1"/>
          </p:cNvSpPr>
          <p:nvPr>
            <p:ph type="sldImg"/>
          </p:nvPr>
        </p:nvSpPr>
        <p:spPr>
          <a:prstGeom prst="rect">
            <a:avLst/>
          </a:prstGeom>
        </p:spPr>
        <p:txBody>
          <a:bodyPr/>
          <a:lstStyle/>
          <a:p>
            <a:pPr lvl="0"/>
            <a:endParaRPr/>
          </a:p>
        </p:txBody>
      </p:sp>
      <p:sp>
        <p:nvSpPr>
          <p:cNvPr id="249" name="Shape 249"/>
          <p:cNvSpPr>
            <a:spLocks noGrp="1"/>
          </p:cNvSpPr>
          <p:nvPr>
            <p:ph type="body" sz="quarter" idx="1"/>
          </p:nvPr>
        </p:nvSpPr>
        <p:spPr>
          <a:prstGeom prst="rect">
            <a:avLst/>
          </a:prstGeom>
        </p:spPr>
        <p:txBody>
          <a:bodyPr/>
          <a:lstStyle/>
          <a:p>
            <a:pPr lvl="0">
              <a:defRPr sz="1800"/>
            </a:pPr>
            <a:r>
              <a:rPr sz="2200"/>
              <a:t>Started in Porto Alegre, Brazil. Examples in Chicago and New York. In Vallejo it is connected to the recovery of a bankrupt city council.</a:t>
            </a:r>
          </a:p>
          <a:p>
            <a:pPr lvl="0">
              <a:defRPr sz="1800"/>
            </a:pPr>
            <a:endParaRPr sz="2200"/>
          </a:p>
          <a:p>
            <a:pPr lvl="0">
              <a:defRPr sz="1800"/>
            </a:pPr>
            <a:r>
              <a:rPr sz="2200"/>
              <a:t>In UK there are examples in Leith, Salford, Blaenau Gwent Police, Haringey</a:t>
            </a:r>
          </a:p>
        </p:txBody>
      </p:sp>
    </p:spTree>
    <p:extLst>
      <p:ext uri="{BB962C8B-B14F-4D97-AF65-F5344CB8AC3E}">
        <p14:creationId xmlns:p14="http://schemas.microsoft.com/office/powerpoint/2010/main" val="11943686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 name="Shape 266"/>
          <p:cNvSpPr>
            <a:spLocks noGrp="1" noRot="1" noChangeAspect="1"/>
          </p:cNvSpPr>
          <p:nvPr>
            <p:ph type="sldImg"/>
          </p:nvPr>
        </p:nvSpPr>
        <p:spPr>
          <a:prstGeom prst="rect">
            <a:avLst/>
          </a:prstGeom>
        </p:spPr>
        <p:txBody>
          <a:bodyPr/>
          <a:lstStyle/>
          <a:p>
            <a:pPr lvl="0"/>
            <a:endParaRPr/>
          </a:p>
        </p:txBody>
      </p:sp>
      <p:sp>
        <p:nvSpPr>
          <p:cNvPr id="267" name="Shape 267"/>
          <p:cNvSpPr>
            <a:spLocks noGrp="1"/>
          </p:cNvSpPr>
          <p:nvPr>
            <p:ph type="body" sz="quarter" idx="1"/>
          </p:nvPr>
        </p:nvSpPr>
        <p:spPr>
          <a:prstGeom prst="rect">
            <a:avLst/>
          </a:prstGeom>
        </p:spPr>
        <p:txBody>
          <a:bodyPr/>
          <a:lstStyle/>
          <a:p>
            <a:pPr lvl="0">
              <a:defRPr sz="1800"/>
            </a:pPr>
            <a:r>
              <a:rPr sz="2200" dirty="0" err="1"/>
              <a:t>Svenska</a:t>
            </a:r>
            <a:r>
              <a:rPr sz="2200" dirty="0"/>
              <a:t> </a:t>
            </a:r>
            <a:r>
              <a:rPr sz="2200" dirty="0" err="1"/>
              <a:t>Handelsbanken</a:t>
            </a:r>
            <a:r>
              <a:rPr sz="2200" dirty="0"/>
              <a:t> is a Swedish bank that has not used traditional budgeting since the 1970s.</a:t>
            </a:r>
          </a:p>
        </p:txBody>
      </p:sp>
    </p:spTree>
    <p:extLst>
      <p:ext uri="{BB962C8B-B14F-4D97-AF65-F5344CB8AC3E}">
        <p14:creationId xmlns:p14="http://schemas.microsoft.com/office/powerpoint/2010/main" val="11926092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Shape 275"/>
          <p:cNvSpPr>
            <a:spLocks noGrp="1" noRot="1" noChangeAspect="1"/>
          </p:cNvSpPr>
          <p:nvPr>
            <p:ph type="sldImg"/>
          </p:nvPr>
        </p:nvSpPr>
        <p:spPr>
          <a:prstGeom prst="rect">
            <a:avLst/>
          </a:prstGeom>
        </p:spPr>
        <p:txBody>
          <a:bodyPr/>
          <a:lstStyle/>
          <a:p>
            <a:pPr lvl="0"/>
            <a:endParaRPr/>
          </a:p>
        </p:txBody>
      </p:sp>
      <p:sp>
        <p:nvSpPr>
          <p:cNvPr id="276" name="Shape 276"/>
          <p:cNvSpPr>
            <a:spLocks noGrp="1"/>
          </p:cNvSpPr>
          <p:nvPr>
            <p:ph type="body" sz="quarter" idx="1"/>
          </p:nvPr>
        </p:nvSpPr>
        <p:spPr>
          <a:prstGeom prst="rect">
            <a:avLst/>
          </a:prstGeom>
        </p:spPr>
        <p:txBody>
          <a:bodyPr/>
          <a:lstStyle>
            <a:lvl1pPr defTabSz="571500">
              <a:defRPr sz="2400"/>
            </a:lvl1pPr>
          </a:lstStyle>
          <a:p>
            <a:pPr lvl="0">
              <a:defRPr sz="1800"/>
            </a:pPr>
            <a:r>
              <a:rPr sz="2400" dirty="0"/>
              <a:t>4 of the 6 dimensions are about budgeting. The PEFA framework was reviewed in 2014 and some proposed changes to be made in the details of the framework.</a:t>
            </a:r>
          </a:p>
        </p:txBody>
      </p:sp>
    </p:spTree>
    <p:extLst>
      <p:ext uri="{BB962C8B-B14F-4D97-AF65-F5344CB8AC3E}">
        <p14:creationId xmlns:p14="http://schemas.microsoft.com/office/powerpoint/2010/main" val="2969360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Shape 280"/>
          <p:cNvSpPr>
            <a:spLocks noGrp="1" noRot="1" noChangeAspect="1"/>
          </p:cNvSpPr>
          <p:nvPr>
            <p:ph type="sldImg"/>
          </p:nvPr>
        </p:nvSpPr>
        <p:spPr>
          <a:prstGeom prst="rect">
            <a:avLst/>
          </a:prstGeom>
        </p:spPr>
        <p:txBody>
          <a:bodyPr/>
          <a:lstStyle/>
          <a:p>
            <a:pPr lvl="0"/>
            <a:endParaRPr/>
          </a:p>
        </p:txBody>
      </p:sp>
      <p:sp>
        <p:nvSpPr>
          <p:cNvPr id="281" name="Shape 281"/>
          <p:cNvSpPr>
            <a:spLocks noGrp="1"/>
          </p:cNvSpPr>
          <p:nvPr>
            <p:ph type="body" sz="quarter" idx="1"/>
          </p:nvPr>
        </p:nvSpPr>
        <p:spPr>
          <a:prstGeom prst="rect">
            <a:avLst/>
          </a:prstGeom>
        </p:spPr>
        <p:txBody>
          <a:bodyPr/>
          <a:lstStyle>
            <a:lvl1pPr defTabSz="584200">
              <a:lnSpc>
                <a:spcPct val="100000"/>
              </a:lnSpc>
              <a:defRPr sz="2400">
                <a:latin typeface="Helvetica"/>
                <a:ea typeface="Helvetica"/>
                <a:cs typeface="Helvetica"/>
                <a:sym typeface="Helvetica"/>
              </a:defRPr>
            </a:lvl1pPr>
          </a:lstStyle>
          <a:p>
            <a:pPr lvl="0">
              <a:defRPr sz="1800"/>
            </a:pPr>
            <a:r>
              <a:rPr sz="2400" dirty="0"/>
              <a:t>The open budget index should be handed out on paper so that this is </a:t>
            </a:r>
            <a:r>
              <a:rPr sz="2400" dirty="0" smtClean="0"/>
              <a:t>readable</a:t>
            </a:r>
            <a:r>
              <a:rPr lang="en-GB" sz="2400" dirty="0" smtClean="0"/>
              <a:t>.</a:t>
            </a:r>
          </a:p>
          <a:p>
            <a:pPr marL="0" marR="0" lvl="0" indent="0" defTabSz="584200" eaLnBrk="1" fontAlgn="auto" latinLnBrk="0" hangingPunct="1">
              <a:lnSpc>
                <a:spcPct val="100000"/>
              </a:lnSpc>
              <a:spcBef>
                <a:spcPts val="0"/>
              </a:spcBef>
              <a:spcAft>
                <a:spcPts val="0"/>
              </a:spcAft>
              <a:buClrTx/>
              <a:buSzTx/>
              <a:buFontTx/>
              <a:buNone/>
              <a:tabLst/>
              <a:defRPr sz="1800"/>
            </a:pPr>
            <a:r>
              <a:rPr lang="en-GB" sz="2400" dirty="0" smtClean="0"/>
              <a:t>These materials were developed by the International Budget Partnership. The IBP has given us permission to use the materials solely for </a:t>
            </a:r>
            <a:r>
              <a:rPr lang="en-GB" sz="2400" dirty="0" err="1" smtClean="0"/>
              <a:t>noncommercial</a:t>
            </a:r>
            <a:r>
              <a:rPr lang="en-GB" sz="2400" dirty="0" smtClean="0"/>
              <a:t>, educational purposes.</a:t>
            </a:r>
          </a:p>
        </p:txBody>
      </p:sp>
    </p:spTree>
    <p:extLst>
      <p:ext uri="{BB962C8B-B14F-4D97-AF65-F5344CB8AC3E}">
        <p14:creationId xmlns:p14="http://schemas.microsoft.com/office/powerpoint/2010/main" val="3032907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433494" y="468173"/>
            <a:ext cx="12134478" cy="8813254"/>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lIns="130046" tIns="65023" rIns="130046" bIns="65023" anchor="ctr"/>
          <a:lstStyle>
            <a:extLst/>
          </a:lstStyle>
          <a:p>
            <a:pPr algn="ctr" eaLnBrk="1" latinLnBrk="0" hangingPunct="1"/>
            <a:endParaRPr kumimoji="0" lang="en-US"/>
          </a:p>
        </p:txBody>
      </p:sp>
      <p:sp>
        <p:nvSpPr>
          <p:cNvPr id="10" name="Rounded Rectangle 9"/>
          <p:cNvSpPr/>
          <p:nvPr/>
        </p:nvSpPr>
        <p:spPr>
          <a:xfrm>
            <a:off x="595337" y="617475"/>
            <a:ext cx="11814128" cy="4421632"/>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046" tIns="65023" rIns="130046" bIns="65023" anchor="ctr"/>
          <a:lstStyle>
            <a:extLst/>
          </a:lstStyle>
          <a:p>
            <a:pPr algn="ctr" eaLnBrk="1" latinLnBrk="0" hangingPunct="1"/>
            <a:endParaRPr kumimoji="0" lang="en-US"/>
          </a:p>
        </p:txBody>
      </p:sp>
      <p:sp>
        <p:nvSpPr>
          <p:cNvPr id="5" name="Title 4"/>
          <p:cNvSpPr>
            <a:spLocks noGrp="1"/>
          </p:cNvSpPr>
          <p:nvPr>
            <p:ph type="ctrTitle"/>
          </p:nvPr>
        </p:nvSpPr>
        <p:spPr>
          <a:xfrm>
            <a:off x="1027379" y="2588737"/>
            <a:ext cx="11054080" cy="2600960"/>
          </a:xfrm>
        </p:spPr>
        <p:txBody>
          <a:bodyPr lIns="65023" rIns="65023" bIns="65023"/>
          <a:lstStyle>
            <a:lvl1pPr algn="r">
              <a:defRPr sz="64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smtClean="0"/>
              <a:t>Click to edit Master title style</a:t>
            </a:r>
            <a:endParaRPr kumimoji="0" lang="en-US"/>
          </a:p>
        </p:txBody>
      </p:sp>
      <p:sp>
        <p:nvSpPr>
          <p:cNvPr id="20" name="Subtitle 19"/>
          <p:cNvSpPr>
            <a:spLocks noGrp="1"/>
          </p:cNvSpPr>
          <p:nvPr>
            <p:ph type="subTitle" idx="1"/>
          </p:nvPr>
        </p:nvSpPr>
        <p:spPr>
          <a:xfrm>
            <a:off x="1027379" y="5240934"/>
            <a:ext cx="11054080" cy="1300480"/>
          </a:xfrm>
        </p:spPr>
        <p:txBody>
          <a:bodyPr lIns="260092" tIns="0"/>
          <a:lstStyle>
            <a:lvl1pPr marL="52018" indent="0" algn="r">
              <a:spcBef>
                <a:spcPts val="0"/>
              </a:spcBef>
              <a:buNone/>
              <a:defRPr sz="2800">
                <a:solidFill>
                  <a:schemeClr val="bg2">
                    <a:shade val="25000"/>
                  </a:schemeClr>
                </a:solidFill>
              </a:defRPr>
            </a:lvl1pPr>
            <a:lvl2pPr marL="650230" indent="0" algn="ctr">
              <a:buNone/>
            </a:lvl2pPr>
            <a:lvl3pPr marL="1300460" indent="0" algn="ctr">
              <a:buNone/>
            </a:lvl3pPr>
            <a:lvl4pPr marL="1950690" indent="0" algn="ctr">
              <a:buNone/>
            </a:lvl4pPr>
            <a:lvl5pPr marL="2600919" indent="0" algn="ctr">
              <a:buNone/>
            </a:lvl5pPr>
            <a:lvl6pPr marL="3251149" indent="0" algn="ctr">
              <a:buNone/>
            </a:lvl6pPr>
            <a:lvl7pPr marL="3901379" indent="0" algn="ctr">
              <a:buNone/>
            </a:lvl7pPr>
            <a:lvl8pPr marL="4551609" indent="0" algn="ctr">
              <a:buNone/>
            </a:lvl8pPr>
            <a:lvl9pPr marL="5201839" indent="0" algn="ctr">
              <a:buNone/>
            </a:lvl9pPr>
            <a:extLst/>
          </a:lstStyle>
          <a:p>
            <a:r>
              <a:rPr kumimoji="0" lang="en-US" smtClean="0"/>
              <a:t>Click to edit Master subtitle style</a:t>
            </a:r>
            <a:endParaRPr kumimoji="0" lang="en-US"/>
          </a:p>
        </p:txBody>
      </p:sp>
      <p:sp>
        <p:nvSpPr>
          <p:cNvPr id="19" name="Date Placeholder 18"/>
          <p:cNvSpPr>
            <a:spLocks noGrp="1"/>
          </p:cNvSpPr>
          <p:nvPr>
            <p:ph type="dt" sz="half" idx="10"/>
          </p:nvPr>
        </p:nvSpPr>
        <p:spPr/>
        <p:txBody>
          <a:bodyPr/>
          <a:lstStyle>
            <a:extLst/>
          </a:lstStyle>
          <a:p>
            <a:fld id="{564CF2E0-CCC4-4E1E-9902-C3C36AB3FDA4}" type="datetimeFigureOut">
              <a:rPr lang="en-US" smtClean="0"/>
              <a:t>2/4/2016</a:t>
            </a:fld>
            <a:endParaRPr lang="en-US"/>
          </a:p>
        </p:txBody>
      </p:sp>
      <p:sp>
        <p:nvSpPr>
          <p:cNvPr id="8" name="Footer Placeholder 7"/>
          <p:cNvSpPr>
            <a:spLocks noGrp="1"/>
          </p:cNvSpPr>
          <p:nvPr>
            <p:ph type="ftr" sz="quarter" idx="11"/>
          </p:nvPr>
        </p:nvSpPr>
        <p:spPr/>
        <p:txBody>
          <a:bodyPr/>
          <a:lstStyle>
            <a:extLst/>
          </a:lstStyle>
          <a:p>
            <a:endParaRPr kumimoji="0" lang="en-US"/>
          </a:p>
        </p:txBody>
      </p:sp>
      <p:sp>
        <p:nvSpPr>
          <p:cNvPr id="11" name="Slide Number Placeholder 10"/>
          <p:cNvSpPr>
            <a:spLocks noGrp="1"/>
          </p:cNvSpPr>
          <p:nvPr>
            <p:ph type="sldNum" sz="quarter" idx="12"/>
          </p:nvPr>
        </p:nvSpPr>
        <p:spPr/>
        <p:txBody>
          <a:bodyPr/>
          <a:lstStyle>
            <a:extLst/>
          </a:lstStyle>
          <a:p>
            <a:fld id="{6F42FDE4-A7DD-41A7-A0A6-9B649FB43336}" type="slidenum">
              <a:rPr kumimoji="0" lang="en-US" smtClean="0"/>
              <a:t>‹#›</a:t>
            </a:fld>
            <a:endParaRPr kumimoji="0" lang="en-US" sz="2000" dirty="0">
              <a:solidFill>
                <a:srgbClr val="FFFFFF"/>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5264" y="7087616"/>
            <a:ext cx="11639296" cy="1495552"/>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a:xfrm>
            <a:off x="715264" y="754279"/>
            <a:ext cx="11639296" cy="5956198"/>
          </a:xfrm>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564CF2E0-CCC4-4E1E-9902-C3C36AB3FDA4}" type="datetimeFigureOut">
              <a:rPr lang="en-US" smtClean="0"/>
              <a:t>2/4/2016</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fld id="{6F42FDE4-A7DD-41A7-A0A6-9B649FB43336}" type="slidenum">
              <a:rPr kumimoji="0" lang="en-US" smtClean="0"/>
              <a:t>‹#›</a:t>
            </a:fld>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433494" y="468173"/>
            <a:ext cx="12134478" cy="8813254"/>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lIns="130046" tIns="65023" rIns="130046" bIns="65023" anchor="ctr"/>
          <a:lstStyle>
            <a:extLst/>
          </a:lstStyle>
          <a:p>
            <a:pPr algn="ctr" eaLnBrk="1" latinLnBrk="0" hangingPunct="1"/>
            <a:endParaRPr kumimoji="0" lang="en-US"/>
          </a:p>
        </p:txBody>
      </p:sp>
      <p:sp>
        <p:nvSpPr>
          <p:cNvPr id="11" name="Rounded Rectangle 10"/>
          <p:cNvSpPr/>
          <p:nvPr/>
        </p:nvSpPr>
        <p:spPr>
          <a:xfrm>
            <a:off x="595337" y="617475"/>
            <a:ext cx="11814128" cy="6174335"/>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046" tIns="65023" rIns="130046" bIns="65023" anchor="ctr"/>
          <a:lstStyle>
            <a:extLst/>
          </a:lstStyle>
          <a:p>
            <a:pPr algn="ctr" eaLnBrk="1" latinLnBrk="0" hangingPunct="1"/>
            <a:endParaRPr kumimoji="0" lang="en-US"/>
          </a:p>
        </p:txBody>
      </p:sp>
      <p:sp>
        <p:nvSpPr>
          <p:cNvPr id="2" name="Title 1"/>
          <p:cNvSpPr>
            <a:spLocks noGrp="1"/>
          </p:cNvSpPr>
          <p:nvPr>
            <p:ph type="title"/>
          </p:nvPr>
        </p:nvSpPr>
        <p:spPr>
          <a:xfrm>
            <a:off x="666089" y="7009587"/>
            <a:ext cx="11639296" cy="962355"/>
          </a:xfrm>
        </p:spPr>
        <p:txBody>
          <a:bodyPr lIns="130046" bIns="0" anchor="b"/>
          <a:lstStyle>
            <a:lvl1pPr algn="l">
              <a:buNone/>
              <a:defRPr sz="5100" b="0" cap="none" baseline="0">
                <a:solidFill>
                  <a:schemeClr val="bg2">
                    <a:shade val="25000"/>
                  </a:schemeClr>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66089" y="7999266"/>
            <a:ext cx="11639296" cy="598221"/>
          </a:xfrm>
        </p:spPr>
        <p:txBody>
          <a:bodyPr lIns="169060" tIns="0" anchor="t"/>
          <a:lstStyle>
            <a:lvl1pPr marL="0" marR="52018" indent="0" algn="l">
              <a:spcBef>
                <a:spcPts val="0"/>
              </a:spcBef>
              <a:spcAft>
                <a:spcPts val="0"/>
              </a:spcAft>
              <a:buNone/>
              <a:defRPr sz="2600" b="0">
                <a:solidFill>
                  <a:schemeClr val="accent1">
                    <a:shade val="50000"/>
                    <a:satMod val="110000"/>
                  </a:schemeClr>
                </a:solidFill>
                <a:effectLst/>
              </a:defRPr>
            </a:lvl1pPr>
            <a:lvl2pPr>
              <a:buNone/>
              <a:defRPr sz="2600">
                <a:solidFill>
                  <a:schemeClr val="tx1">
                    <a:tint val="75000"/>
                  </a:schemeClr>
                </a:solidFill>
              </a:defRPr>
            </a:lvl2pPr>
            <a:lvl3pPr>
              <a:buNone/>
              <a:defRPr sz="2300">
                <a:solidFill>
                  <a:schemeClr val="tx1">
                    <a:tint val="75000"/>
                  </a:schemeClr>
                </a:solidFill>
              </a:defRPr>
            </a:lvl3pPr>
            <a:lvl4pPr>
              <a:buNone/>
              <a:defRPr sz="2000">
                <a:solidFill>
                  <a:schemeClr val="tx1">
                    <a:tint val="75000"/>
                  </a:schemeClr>
                </a:solidFill>
              </a:defRPr>
            </a:lvl4pPr>
            <a:lvl5pPr>
              <a:buNone/>
              <a:defRPr sz="20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564CF2E0-CCC4-4E1E-9902-C3C36AB3FDA4}" type="datetimeFigureOut">
              <a:rPr lang="en-US" smtClean="0"/>
              <a:t>2/4/2016</a:t>
            </a:fld>
            <a:endParaRPr lang="en-US"/>
          </a:p>
        </p:txBody>
      </p:sp>
      <p:sp>
        <p:nvSpPr>
          <p:cNvPr id="5" name="Footer Placeholder 4"/>
          <p:cNvSpPr>
            <a:spLocks noGrp="1"/>
          </p:cNvSpPr>
          <p:nvPr>
            <p:ph type="ftr" sz="quarter" idx="11"/>
          </p:nvPr>
        </p:nvSpPr>
        <p:spPr/>
        <p:txBody>
          <a:bodyPr/>
          <a:lstStyle>
            <a:extLst/>
          </a:lstStyle>
          <a:p>
            <a:endParaRPr kumimoji="0" lang="en-US" dirty="0"/>
          </a:p>
        </p:txBody>
      </p:sp>
      <p:sp>
        <p:nvSpPr>
          <p:cNvPr id="6" name="Slide Number Placeholder 5"/>
          <p:cNvSpPr>
            <a:spLocks noGrp="1"/>
          </p:cNvSpPr>
          <p:nvPr>
            <p:ph type="sldNum" sz="quarter" idx="12"/>
          </p:nvPr>
        </p:nvSpPr>
        <p:spPr/>
        <p:txBody>
          <a:bodyPr/>
          <a:lstStyle>
            <a:extLst/>
          </a:lstStyle>
          <a:p>
            <a:fld id="{6F42FDE4-A7DD-41A7-A0A6-9B649FB43336}" type="slidenum">
              <a:rPr kumimoji="0" lang="en-US" smtClean="0"/>
              <a:t>‹#›</a:t>
            </a:fld>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731523" y="754278"/>
            <a:ext cx="5592064" cy="6242304"/>
          </a:xfrm>
        </p:spPr>
        <p:txBody>
          <a:bodyPr/>
          <a:lstStyle>
            <a:lvl1pPr>
              <a:defRPr sz="3700"/>
            </a:lvl1pPr>
            <a:lvl2pPr>
              <a:defRPr sz="3100"/>
            </a:lvl2pPr>
            <a:lvl3pPr>
              <a:defRPr sz="2800"/>
            </a:lvl3pPr>
            <a:lvl4pPr>
              <a:defRPr sz="2600"/>
            </a:lvl4pPr>
            <a:lvl5pPr>
              <a:defRPr sz="2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763179" y="754278"/>
            <a:ext cx="5592064" cy="6242304"/>
          </a:xfrm>
        </p:spPr>
        <p:txBody>
          <a:bodyPr/>
          <a:lstStyle>
            <a:lvl1pPr>
              <a:defRPr sz="3700"/>
            </a:lvl1pPr>
            <a:lvl2pPr>
              <a:defRPr sz="3100"/>
            </a:lvl2pPr>
            <a:lvl3pPr>
              <a:defRPr sz="2800"/>
            </a:lvl3pPr>
            <a:lvl4pPr>
              <a:defRPr sz="2600"/>
            </a:lvl4pPr>
            <a:lvl5pPr>
              <a:defRPr sz="2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564CF2E0-CCC4-4E1E-9902-C3C36AB3FDA4}" type="datetimeFigureOut">
              <a:rPr lang="en-US" smtClean="0"/>
              <a:t>2/4/2016</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fld id="{6F42FDE4-A7DD-41A7-A0A6-9B649FB43336}" type="slidenum">
              <a:rPr kumimoji="0" lang="en-US" smtClean="0"/>
              <a:t>‹#›</a:t>
            </a:fld>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5264" y="7087616"/>
            <a:ext cx="11639296" cy="1495552"/>
          </a:xfrm>
        </p:spPr>
        <p:txBody>
          <a:bodyPr anchor="b"/>
          <a:lstStyle>
            <a:lvl1pPr>
              <a:defRPr b="1"/>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863607" y="824090"/>
            <a:ext cx="5592064" cy="1126630"/>
          </a:xfrm>
        </p:spPr>
        <p:txBody>
          <a:bodyPr lIns="208074" anchor="ctr"/>
          <a:lstStyle>
            <a:lvl1pPr marL="0" indent="0" algn="l">
              <a:buNone/>
              <a:defRPr sz="3400" b="1">
                <a:solidFill>
                  <a:schemeClr val="tx1"/>
                </a:solidFill>
              </a:defRPr>
            </a:lvl1pPr>
            <a:lvl2pPr>
              <a:buNone/>
              <a:defRPr sz="2800" b="1"/>
            </a:lvl2pPr>
            <a:lvl3pPr>
              <a:buNone/>
              <a:defRPr sz="2600" b="1"/>
            </a:lvl3pPr>
            <a:lvl4pPr>
              <a:buNone/>
              <a:defRPr sz="2300" b="1"/>
            </a:lvl4pPr>
            <a:lvl5pPr>
              <a:buNone/>
              <a:defRPr sz="23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616418" y="824090"/>
            <a:ext cx="5592064" cy="1126630"/>
          </a:xfrm>
        </p:spPr>
        <p:txBody>
          <a:bodyPr lIns="195069" anchor="ctr"/>
          <a:lstStyle>
            <a:lvl1pPr marL="0" indent="0" algn="l">
              <a:buNone/>
              <a:defRPr sz="3400" b="1">
                <a:solidFill>
                  <a:schemeClr val="tx1"/>
                </a:solidFill>
              </a:defRPr>
            </a:lvl1pPr>
            <a:lvl2pPr>
              <a:buNone/>
              <a:defRPr sz="2800" b="1"/>
            </a:lvl2pPr>
            <a:lvl3pPr>
              <a:buNone/>
              <a:defRPr sz="2600" b="1"/>
            </a:lvl3pPr>
            <a:lvl4pPr>
              <a:buNone/>
              <a:defRPr sz="2300" b="1"/>
            </a:lvl4pPr>
            <a:lvl5pPr>
              <a:buNone/>
              <a:defRPr sz="23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863607" y="2059093"/>
            <a:ext cx="5592064" cy="4963499"/>
          </a:xfrm>
        </p:spPr>
        <p:txBody>
          <a:bodyPr anchor="t"/>
          <a:lstStyle>
            <a:lvl1pPr algn="l">
              <a:defRPr sz="3400"/>
            </a:lvl1pPr>
            <a:lvl2pPr algn="l">
              <a:defRPr sz="2800"/>
            </a:lvl2pPr>
            <a:lvl3pPr algn="l">
              <a:defRPr sz="2600"/>
            </a:lvl3pPr>
            <a:lvl4pPr algn="l">
              <a:defRPr sz="2300"/>
            </a:lvl4pPr>
            <a:lvl5pPr algn="l">
              <a:defRPr sz="23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616418" y="2059093"/>
            <a:ext cx="5592064" cy="4963499"/>
          </a:xfrm>
        </p:spPr>
        <p:txBody>
          <a:bodyPr anchor="t"/>
          <a:lstStyle>
            <a:lvl1pPr algn="l">
              <a:defRPr sz="3400"/>
            </a:lvl1pPr>
            <a:lvl2pPr algn="l">
              <a:defRPr sz="2800"/>
            </a:lvl2pPr>
            <a:lvl3pPr algn="l">
              <a:defRPr sz="2600"/>
            </a:lvl3pPr>
            <a:lvl4pPr algn="l">
              <a:defRPr sz="2300"/>
            </a:lvl4pPr>
            <a:lvl5pPr algn="l">
              <a:defRPr sz="23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564CF2E0-CCC4-4E1E-9902-C3C36AB3FDA4}" type="datetimeFigureOut">
              <a:rPr lang="en-US" smtClean="0"/>
              <a:t>2/4/2016</a:t>
            </a:fld>
            <a:endParaRPr lang="en-US"/>
          </a:p>
        </p:txBody>
      </p:sp>
      <p:sp>
        <p:nvSpPr>
          <p:cNvPr id="8" name="Footer Placeholder 7"/>
          <p:cNvSpPr>
            <a:spLocks noGrp="1"/>
          </p:cNvSpPr>
          <p:nvPr>
            <p:ph type="ftr" sz="quarter" idx="11"/>
          </p:nvPr>
        </p:nvSpPr>
        <p:spPr/>
        <p:txBody>
          <a:bodyPr/>
          <a:lstStyle>
            <a:extLst/>
          </a:lstStyle>
          <a:p>
            <a:endParaRPr kumimoji="0" lang="en-US"/>
          </a:p>
        </p:txBody>
      </p:sp>
      <p:sp>
        <p:nvSpPr>
          <p:cNvPr id="9" name="Slide Number Placeholder 8"/>
          <p:cNvSpPr>
            <a:spLocks noGrp="1"/>
          </p:cNvSpPr>
          <p:nvPr>
            <p:ph type="sldNum" sz="quarter" idx="12"/>
          </p:nvPr>
        </p:nvSpPr>
        <p:spPr/>
        <p:txBody>
          <a:bodyPr/>
          <a:lstStyle>
            <a:extLst/>
          </a:lstStyle>
          <a:p>
            <a:fld id="{6F42FDE4-A7DD-41A7-A0A6-9B649FB43336}" type="slidenum">
              <a:rPr kumimoji="0" lang="en-US" smtClean="0"/>
              <a:t>‹#›</a:t>
            </a:fld>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564CF2E0-CCC4-4E1E-9902-C3C36AB3FDA4}" type="datetimeFigureOut">
              <a:rPr lang="en-US" smtClean="0"/>
              <a:t>2/4/2016</a:t>
            </a:fld>
            <a:endParaRPr lang="en-US"/>
          </a:p>
        </p:txBody>
      </p:sp>
      <p:sp>
        <p:nvSpPr>
          <p:cNvPr id="4" name="Footer Placeholder 3"/>
          <p:cNvSpPr>
            <a:spLocks noGrp="1"/>
          </p:cNvSpPr>
          <p:nvPr>
            <p:ph type="ftr" sz="quarter" idx="11"/>
          </p:nvPr>
        </p:nvSpPr>
        <p:spPr/>
        <p:txBody>
          <a:bodyPr/>
          <a:lstStyle>
            <a:extLst/>
          </a:lstStyle>
          <a:p>
            <a:endParaRPr kumimoji="0" lang="en-US"/>
          </a:p>
        </p:txBody>
      </p:sp>
      <p:sp>
        <p:nvSpPr>
          <p:cNvPr id="5" name="Slide Number Placeholder 4"/>
          <p:cNvSpPr>
            <a:spLocks noGrp="1"/>
          </p:cNvSpPr>
          <p:nvPr>
            <p:ph type="sldNum" sz="quarter" idx="12"/>
          </p:nvPr>
        </p:nvSpPr>
        <p:spPr/>
        <p:txBody>
          <a:bodyPr/>
          <a:lstStyle>
            <a:extLst/>
          </a:lstStyle>
          <a:p>
            <a:fld id="{6F42FDE4-A7DD-41A7-A0A6-9B649FB43336}" type="slidenum">
              <a:rPr kumimoji="0" lang="en-US" smtClean="0"/>
              <a:t>‹#›</a:t>
            </a:fld>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433494" y="468173"/>
            <a:ext cx="12134478" cy="8813254"/>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lIns="130046" tIns="65023" rIns="130046" bIns="65023"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564CF2E0-CCC4-4E1E-9902-C3C36AB3FDA4}" type="datetimeFigureOut">
              <a:rPr lang="en-US" smtClean="0"/>
              <a:t>2/4/2016</a:t>
            </a:fld>
            <a:endParaRPr lang="en-US"/>
          </a:p>
        </p:txBody>
      </p:sp>
      <p:sp>
        <p:nvSpPr>
          <p:cNvPr id="3" name="Footer Placeholder 2"/>
          <p:cNvSpPr>
            <a:spLocks noGrp="1"/>
          </p:cNvSpPr>
          <p:nvPr>
            <p:ph type="ftr" sz="quarter" idx="11"/>
          </p:nvPr>
        </p:nvSpPr>
        <p:spPr/>
        <p:txBody>
          <a:bodyPr/>
          <a:lstStyle>
            <a:extLst/>
          </a:lstStyle>
          <a:p>
            <a:endParaRPr kumimoji="0" lang="en-US"/>
          </a:p>
        </p:txBody>
      </p:sp>
      <p:sp>
        <p:nvSpPr>
          <p:cNvPr id="4" name="Slide Number Placeholder 3"/>
          <p:cNvSpPr>
            <a:spLocks noGrp="1"/>
          </p:cNvSpPr>
          <p:nvPr>
            <p:ph type="sldNum" sz="quarter" idx="12"/>
          </p:nvPr>
        </p:nvSpPr>
        <p:spPr/>
        <p:txBody>
          <a:bodyPr/>
          <a:lstStyle>
            <a:extLst/>
          </a:lstStyle>
          <a:p>
            <a:fld id="{6F42FDE4-A7DD-41A7-A0A6-9B649FB43336}" type="slidenum">
              <a:rPr kumimoji="0" lang="en-US" smtClean="0"/>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77382" y="758613"/>
            <a:ext cx="4226560" cy="1300480"/>
          </a:xfrm>
        </p:spPr>
        <p:txBody>
          <a:bodyPr anchor="b"/>
          <a:lstStyle>
            <a:lvl1pPr algn="l">
              <a:buNone/>
              <a:defRPr sz="3100" b="1">
                <a:solidFill>
                  <a:schemeClr val="accent1"/>
                </a:solidFill>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7877471" y="2059096"/>
            <a:ext cx="4226560" cy="5982026"/>
          </a:xfrm>
        </p:spPr>
        <p:txBody>
          <a:bodyPr lIns="130046"/>
          <a:lstStyle>
            <a:lvl1pPr marL="26009" marR="26009" indent="0">
              <a:spcBef>
                <a:spcPts val="0"/>
              </a:spcBef>
              <a:buNone/>
              <a:defRPr sz="2000">
                <a:solidFill>
                  <a:schemeClr val="tx1"/>
                </a:solidFill>
              </a:defRPr>
            </a:lvl1pPr>
            <a:lvl2pPr>
              <a:buNone/>
              <a:defRPr sz="1700">
                <a:solidFill>
                  <a:schemeClr val="tx1"/>
                </a:solidFill>
              </a:defRPr>
            </a:lvl2pPr>
            <a:lvl3pPr>
              <a:buNone/>
              <a:defRPr sz="1400">
                <a:solidFill>
                  <a:schemeClr val="tx1"/>
                </a:solidFill>
              </a:defRPr>
            </a:lvl3pPr>
            <a:lvl4pPr>
              <a:buNone/>
              <a:defRPr sz="1300">
                <a:solidFill>
                  <a:schemeClr val="tx1"/>
                </a:solidFill>
              </a:defRPr>
            </a:lvl4pPr>
            <a:lvl5pPr>
              <a:buNone/>
              <a:defRPr sz="1300">
                <a:solidFill>
                  <a:schemeClr val="tx1"/>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1"/>
          </p:nvPr>
        </p:nvSpPr>
        <p:spPr>
          <a:xfrm>
            <a:off x="1082841" y="1322871"/>
            <a:ext cx="6579426" cy="6719150"/>
          </a:xfrm>
        </p:spPr>
        <p:txBody>
          <a:bodyPr/>
          <a:lstStyle>
            <a:lvl1pPr>
              <a:defRPr sz="4000">
                <a:solidFill>
                  <a:schemeClr val="tx1"/>
                </a:solidFill>
              </a:defRPr>
            </a:lvl1pPr>
            <a:lvl2pPr>
              <a:defRPr sz="3700">
                <a:solidFill>
                  <a:schemeClr val="tx1"/>
                </a:solidFill>
              </a:defRPr>
            </a:lvl2pPr>
            <a:lvl3pPr>
              <a:defRPr sz="3400">
                <a:solidFill>
                  <a:schemeClr val="tx1"/>
                </a:solidFill>
              </a:defRPr>
            </a:lvl3pPr>
            <a:lvl4pPr>
              <a:defRPr sz="2800">
                <a:solidFill>
                  <a:schemeClr val="tx1"/>
                </a:solidFill>
              </a:defRPr>
            </a:lvl4pPr>
            <a:lvl5pPr>
              <a:defRPr sz="2800">
                <a:solidFill>
                  <a:schemeClr val="tx1"/>
                </a:solidFill>
              </a:defRPr>
            </a:lvl5pPr>
            <a:lvl6pPr>
              <a:buNone/>
              <a:defRPr/>
            </a:lvl6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564CF2E0-CCC4-4E1E-9902-C3C36AB3FDA4}" type="datetimeFigureOut">
              <a:rPr lang="en-US" smtClean="0"/>
              <a:t>2/4/2016</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fld id="{6F42FDE4-A7DD-41A7-A0A6-9B649FB43336}" type="slidenum">
              <a:rPr kumimoji="0" lang="en-US" smtClean="0"/>
              <a:t>‹#›</a:t>
            </a:fld>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433494" y="468173"/>
            <a:ext cx="12134478" cy="8813254"/>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lIns="130046" tIns="65023" rIns="130046" bIns="65023" anchor="ctr"/>
          <a:lstStyle>
            <a:extLst/>
          </a:lstStyle>
          <a:p>
            <a:pPr algn="ctr" eaLnBrk="1" latinLnBrk="0" hangingPunct="1"/>
            <a:endParaRPr kumimoji="0" lang="en-US"/>
          </a:p>
        </p:txBody>
      </p:sp>
      <p:sp>
        <p:nvSpPr>
          <p:cNvPr id="11" name="Round Single Corner Rectangle 10"/>
          <p:cNvSpPr/>
          <p:nvPr/>
        </p:nvSpPr>
        <p:spPr>
          <a:xfrm>
            <a:off x="9103361" y="617475"/>
            <a:ext cx="3306105" cy="617728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046" tIns="65023" rIns="130046" bIns="65023" anchor="ctr"/>
          <a:lstStyle>
            <a:extLst/>
          </a:lstStyle>
          <a:p>
            <a:pPr algn="ctr" eaLnBrk="1" latinLnBrk="0" hangingPunct="1"/>
            <a:endParaRPr kumimoji="0" lang="en-US"/>
          </a:p>
        </p:txBody>
      </p:sp>
      <p:sp>
        <p:nvSpPr>
          <p:cNvPr id="2" name="Title 1"/>
          <p:cNvSpPr>
            <a:spLocks noGrp="1"/>
          </p:cNvSpPr>
          <p:nvPr>
            <p:ph type="title"/>
          </p:nvPr>
        </p:nvSpPr>
        <p:spPr>
          <a:xfrm>
            <a:off x="650240" y="7128257"/>
            <a:ext cx="11704320" cy="1495552"/>
          </a:xfrm>
        </p:spPr>
        <p:txBody>
          <a:bodyPr anchor="t"/>
          <a:lstStyle>
            <a:lvl1pPr algn="l">
              <a:buNone/>
              <a:defRPr sz="5100" b="0">
                <a:solidFill>
                  <a:schemeClr val="bg2">
                    <a:shade val="25000"/>
                  </a:schemeClr>
                </a:solidFill>
                <a:effectLst/>
              </a:defRPr>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bwMode="grayWhite">
          <a:xfrm>
            <a:off x="9191413" y="758614"/>
            <a:ext cx="3186176" cy="5989660"/>
          </a:xfrm>
        </p:spPr>
        <p:txBody>
          <a:bodyPr lIns="130046"/>
          <a:lstStyle>
            <a:lvl1pPr marL="65023" indent="0" algn="l">
              <a:spcBef>
                <a:spcPts val="0"/>
              </a:spcBef>
              <a:buNone/>
              <a:defRPr sz="2000">
                <a:solidFill>
                  <a:srgbClr val="FFFFFF"/>
                </a:solidFill>
              </a:defRPr>
            </a:lvl1pPr>
            <a:lvl2pPr>
              <a:defRPr sz="1700">
                <a:solidFill>
                  <a:srgbClr val="FFFFFF"/>
                </a:solidFill>
              </a:defRPr>
            </a:lvl2pPr>
            <a:lvl3pPr>
              <a:defRPr sz="1400">
                <a:solidFill>
                  <a:srgbClr val="FFFFFF"/>
                </a:solidFill>
              </a:defRPr>
            </a:lvl3pPr>
            <a:lvl4pPr>
              <a:defRPr sz="1300">
                <a:solidFill>
                  <a:srgbClr val="FFFFFF"/>
                </a:solidFill>
              </a:defRPr>
            </a:lvl4pPr>
            <a:lvl5pPr>
              <a:defRPr sz="1300">
                <a:solidFill>
                  <a:srgbClr val="FFFFFF"/>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564CF2E0-CCC4-4E1E-9902-C3C36AB3FDA4}" type="datetimeFigureOut">
              <a:rPr lang="en-US" smtClean="0"/>
              <a:t>2/4/2016</a:t>
            </a:fld>
            <a:endParaRPr lang="en-US"/>
          </a:p>
        </p:txBody>
      </p:sp>
      <p:sp>
        <p:nvSpPr>
          <p:cNvPr id="6" name="Footer Placeholder 5"/>
          <p:cNvSpPr>
            <a:spLocks noGrp="1"/>
          </p:cNvSpPr>
          <p:nvPr>
            <p:ph type="ftr" sz="quarter" idx="11"/>
          </p:nvPr>
        </p:nvSpPr>
        <p:spPr/>
        <p:txBody>
          <a:bodyPr/>
          <a:lstStyle>
            <a:extLst/>
          </a:lstStyle>
          <a:p>
            <a:endParaRPr kumimoji="0" lang="en-US" dirty="0"/>
          </a:p>
        </p:txBody>
      </p:sp>
      <p:sp>
        <p:nvSpPr>
          <p:cNvPr id="7" name="Slide Number Placeholder 6"/>
          <p:cNvSpPr>
            <a:spLocks noGrp="1"/>
          </p:cNvSpPr>
          <p:nvPr>
            <p:ph type="sldNum" sz="quarter" idx="12"/>
          </p:nvPr>
        </p:nvSpPr>
        <p:spPr/>
        <p:txBody>
          <a:bodyPr/>
          <a:lstStyle>
            <a:extLst/>
          </a:lstStyle>
          <a:p>
            <a:fld id="{6F42FDE4-A7DD-41A7-A0A6-9B649FB43336}" type="slidenum">
              <a:rPr kumimoji="0" lang="en-US" smtClean="0"/>
              <a:t>‹#›</a:t>
            </a:fld>
            <a:endParaRPr kumimoji="0" lang="en-US" dirty="0"/>
          </a:p>
        </p:txBody>
      </p:sp>
      <p:sp>
        <p:nvSpPr>
          <p:cNvPr id="3" name="Picture Placeholder 2"/>
          <p:cNvSpPr>
            <a:spLocks noGrp="1"/>
          </p:cNvSpPr>
          <p:nvPr>
            <p:ph type="pic" idx="1"/>
          </p:nvPr>
        </p:nvSpPr>
        <p:spPr>
          <a:xfrm>
            <a:off x="599438" y="619759"/>
            <a:ext cx="8427110" cy="6177280"/>
          </a:xfrm>
          <a:prstGeom prst="snipRoundRect">
            <a:avLst>
              <a:gd name="adj1" fmla="val 1040"/>
              <a:gd name="adj2" fmla="val 0"/>
            </a:avLst>
          </a:prstGeom>
          <a:solidFill>
            <a:schemeClr val="bg2">
              <a:shade val="10000"/>
            </a:schemeClr>
          </a:solidFill>
        </p:spPr>
        <p:txBody>
          <a:bodyPr/>
          <a:lstStyle>
            <a:lvl1pPr marL="0" indent="0">
              <a:buNone/>
              <a:defRPr sz="4600"/>
            </a:lvl1pPr>
            <a:extLst/>
          </a:lstStyle>
          <a:p>
            <a:r>
              <a:rPr kumimoji="0" lang="en-US" smtClean="0"/>
              <a:t>Click icon to add picture</a:t>
            </a:r>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715264" y="7087616"/>
            <a:ext cx="11639296" cy="1495552"/>
          </a:xfrm>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715264" y="754279"/>
            <a:ext cx="11639296" cy="5956198"/>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564CF2E0-CCC4-4E1E-9902-C3C36AB3FDA4}" type="datetimeFigureOut">
              <a:rPr lang="en-US" smtClean="0"/>
              <a:t>2/4/2016</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fld id="{6F42FDE4-A7DD-41A7-A0A6-9B649FB43336}" type="slidenum">
              <a:rPr kumimoji="0" lang="en-US" smtClean="0"/>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8480" y="758620"/>
            <a:ext cx="2817707" cy="7477759"/>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758613" y="758617"/>
            <a:ext cx="8453120" cy="747776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564CF2E0-CCC4-4E1E-9902-C3C36AB3FDA4}" type="datetimeFigureOut">
              <a:rPr lang="en-US" smtClean="0"/>
              <a:t>2/4/2016</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fld id="{6F42FDE4-A7DD-41A7-A0A6-9B649FB43336}" type="slidenum">
              <a:rPr kumimoji="0" lang="en-US" smtClean="0"/>
              <a:t>‹#›</a:t>
            </a:fld>
            <a:endParaRPr kumimoji="0"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5" name="Shape 5"/>
          <p:cNvSpPr>
            <a:spLocks noGrp="1"/>
          </p:cNvSpPr>
          <p:nvPr>
            <p:ph type="title"/>
          </p:nvPr>
        </p:nvSpPr>
        <p:spPr>
          <a:xfrm>
            <a:off x="1270000" y="1638300"/>
            <a:ext cx="10464800" cy="3302000"/>
          </a:xfrm>
          <a:prstGeom prst="rect">
            <a:avLst/>
          </a:prstGeom>
        </p:spPr>
        <p:txBody>
          <a:bodyPr anchor="b"/>
          <a:lstStyle/>
          <a:p>
            <a:pPr lvl="0">
              <a:defRPr sz="1800"/>
            </a:pPr>
            <a:r>
              <a:rPr sz="8000"/>
              <a:t>Title Text</a:t>
            </a:r>
          </a:p>
        </p:txBody>
      </p:sp>
      <p:sp>
        <p:nvSpPr>
          <p:cNvPr id="6" name="Shape 6"/>
          <p:cNvSpPr>
            <a:spLocks noGrp="1"/>
          </p:cNvSpPr>
          <p:nvPr>
            <p:ph type="body" idx="1"/>
          </p:nvPr>
        </p:nvSpPr>
        <p:spPr>
          <a:xfrm>
            <a:off x="1270000" y="5029200"/>
            <a:ext cx="10464800" cy="1130300"/>
          </a:xfrm>
          <a:prstGeom prst="rect">
            <a:avLst/>
          </a:prstGeom>
        </p:spPr>
        <p:txBody>
          <a:bodyPr anchor="t"/>
          <a:lstStyle>
            <a:lvl1pPr marL="0" indent="0" algn="ctr">
              <a:spcBef>
                <a:spcPts val="0"/>
              </a:spcBef>
              <a:buSzTx/>
              <a:buNone/>
              <a:defRPr sz="3200"/>
            </a:lvl1pPr>
            <a:lvl2pPr marL="0" indent="228600" algn="ctr">
              <a:spcBef>
                <a:spcPts val="0"/>
              </a:spcBef>
              <a:buSzTx/>
              <a:buNone/>
              <a:defRPr sz="3200"/>
            </a:lvl2pPr>
            <a:lvl3pPr marL="0" indent="457200" algn="ctr">
              <a:spcBef>
                <a:spcPts val="0"/>
              </a:spcBef>
              <a:buSzTx/>
              <a:buNone/>
              <a:defRPr sz="3200"/>
            </a:lvl3pPr>
            <a:lvl4pPr marL="0" indent="685800" algn="ctr">
              <a:spcBef>
                <a:spcPts val="0"/>
              </a:spcBef>
              <a:buSzTx/>
              <a:buNone/>
              <a:defRPr sz="3200"/>
            </a:lvl4pPr>
            <a:lvl5pPr marL="0" indent="914400" algn="ctr">
              <a:spcBef>
                <a:spcPts val="0"/>
              </a:spcBef>
              <a:buSzTx/>
              <a:buNone/>
              <a:defRPr sz="3200"/>
            </a:lvl5pPr>
          </a:lstStyle>
          <a:p>
            <a:pPr lvl="0">
              <a:defRPr sz="1800"/>
            </a:pPr>
            <a:r>
              <a:rPr sz="3200"/>
              <a:t>Body Level One</a:t>
            </a:r>
          </a:p>
          <a:p>
            <a:pPr lvl="1">
              <a:defRPr sz="1800"/>
            </a:pPr>
            <a:r>
              <a:rPr sz="3200"/>
              <a:t>Body Level Two</a:t>
            </a:r>
          </a:p>
          <a:p>
            <a:pPr lvl="2">
              <a:defRPr sz="1800"/>
            </a:pPr>
            <a:r>
              <a:rPr sz="3200"/>
              <a:t>Body Level Three</a:t>
            </a:r>
          </a:p>
          <a:p>
            <a:pPr lvl="3">
              <a:defRPr sz="1800"/>
            </a:pPr>
            <a:r>
              <a:rPr sz="3200"/>
              <a:t>Body Level Four</a:t>
            </a:r>
          </a:p>
          <a:p>
            <a:pPr lvl="4">
              <a:defRPr sz="1800"/>
            </a:pPr>
            <a:r>
              <a:rPr sz="3200"/>
              <a:t>Body Level Five</a:t>
            </a: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11" name="Shape 11"/>
          <p:cNvSpPr>
            <a:spLocks noGrp="1"/>
          </p:cNvSpPr>
          <p:nvPr>
            <p:ph type="title"/>
          </p:nvPr>
        </p:nvSpPr>
        <p:spPr>
          <a:xfrm>
            <a:off x="1270000" y="3225800"/>
            <a:ext cx="10464800" cy="3302000"/>
          </a:xfrm>
          <a:prstGeom prst="rect">
            <a:avLst/>
          </a:prstGeom>
        </p:spPr>
        <p:txBody>
          <a:bodyPr/>
          <a:lstStyle/>
          <a:p>
            <a:pPr lvl="0">
              <a:defRPr sz="1800"/>
            </a:pPr>
            <a:r>
              <a:rPr sz="8000"/>
              <a:t>Title Text</a:t>
            </a: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433494" y="468173"/>
            <a:ext cx="12134478" cy="8813254"/>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lIns="130046" tIns="65023" rIns="130046" bIns="65023" anchor="ctr"/>
          <a:lstStyle>
            <a:extLst/>
          </a:lstStyle>
          <a:p>
            <a:pPr algn="ctr" eaLnBrk="1" latinLnBrk="0" hangingPunct="1"/>
            <a:endParaRPr kumimoji="0" lang="en-US"/>
          </a:p>
        </p:txBody>
      </p:sp>
      <p:sp>
        <p:nvSpPr>
          <p:cNvPr id="9" name="Rounded Rectangle 8"/>
          <p:cNvSpPr/>
          <p:nvPr/>
        </p:nvSpPr>
        <p:spPr>
          <a:xfrm>
            <a:off x="595337" y="617475"/>
            <a:ext cx="11814128" cy="780288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046" tIns="65023" rIns="130046" bIns="65023" anchor="ctr"/>
          <a:lstStyle>
            <a:extLst/>
          </a:lstStyle>
          <a:p>
            <a:pPr algn="ctr" eaLnBrk="1" latinLnBrk="0" hangingPunct="1"/>
            <a:endParaRPr kumimoji="0" lang="en-US"/>
          </a:p>
        </p:txBody>
      </p:sp>
      <p:sp>
        <p:nvSpPr>
          <p:cNvPr id="13" name="Title Placeholder 12"/>
          <p:cNvSpPr>
            <a:spLocks noGrp="1"/>
          </p:cNvSpPr>
          <p:nvPr>
            <p:ph type="title"/>
          </p:nvPr>
        </p:nvSpPr>
        <p:spPr>
          <a:xfrm>
            <a:off x="715264" y="7090617"/>
            <a:ext cx="11639296" cy="1495552"/>
          </a:xfrm>
          <a:prstGeom prst="rect">
            <a:avLst/>
          </a:prstGeom>
        </p:spPr>
        <p:txBody>
          <a:bodyPr vert="horz" lIns="130046" tIns="65023" rIns="130046" bIns="65023" anchor="b">
            <a:normAutofit/>
          </a:bodyPr>
          <a:lstStyle>
            <a:extLst/>
          </a:lstStyle>
          <a:p>
            <a:r>
              <a:rPr kumimoji="0" lang="en-US" smtClean="0"/>
              <a:t>Click to edit Master title style</a:t>
            </a:r>
            <a:endParaRPr kumimoji="0" lang="en-US"/>
          </a:p>
        </p:txBody>
      </p:sp>
      <p:sp>
        <p:nvSpPr>
          <p:cNvPr id="4" name="Text Placeholder 3"/>
          <p:cNvSpPr>
            <a:spLocks noGrp="1"/>
          </p:cNvSpPr>
          <p:nvPr>
            <p:ph type="body" idx="1"/>
          </p:nvPr>
        </p:nvSpPr>
        <p:spPr>
          <a:xfrm>
            <a:off x="715264" y="754279"/>
            <a:ext cx="11639296" cy="5956198"/>
          </a:xfrm>
          <a:prstGeom prst="rect">
            <a:avLst/>
          </a:prstGeom>
        </p:spPr>
        <p:txBody>
          <a:bodyPr vert="horz" lIns="260092" tIns="130046" rIns="130046" bIns="65023">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5" name="Date Placeholder 24"/>
          <p:cNvSpPr>
            <a:spLocks noGrp="1"/>
          </p:cNvSpPr>
          <p:nvPr>
            <p:ph type="dt" sz="half" idx="2"/>
          </p:nvPr>
        </p:nvSpPr>
        <p:spPr>
          <a:xfrm>
            <a:off x="5370778" y="8692445"/>
            <a:ext cx="3251200" cy="519289"/>
          </a:xfrm>
          <a:prstGeom prst="rect">
            <a:avLst/>
          </a:prstGeom>
        </p:spPr>
        <p:txBody>
          <a:bodyPr vert="horz" lIns="130046" tIns="65023" rIns="130046" bIns="65023" anchor="b"/>
          <a:lstStyle>
            <a:lvl1pPr algn="r" eaLnBrk="1" latinLnBrk="0" hangingPunct="1">
              <a:defRPr kumimoji="0" sz="1400">
                <a:solidFill>
                  <a:schemeClr val="bg2">
                    <a:shade val="50000"/>
                  </a:schemeClr>
                </a:solidFill>
              </a:defRPr>
            </a:lvl1pPr>
            <a:extLst/>
          </a:lstStyle>
          <a:p>
            <a:pPr algn="r" eaLnBrk="1" latinLnBrk="0" hangingPunct="1"/>
            <a:fld id="{564CF2E0-CCC4-4E1E-9902-C3C36AB3FDA4}" type="datetimeFigureOut">
              <a:rPr lang="en-US" smtClean="0"/>
              <a:t>2/4/2016</a:t>
            </a:fld>
            <a:endParaRPr lang="en-US" sz="2000" dirty="0">
              <a:solidFill>
                <a:schemeClr val="tx2"/>
              </a:solidFill>
            </a:endParaRPr>
          </a:p>
        </p:txBody>
      </p:sp>
      <p:sp>
        <p:nvSpPr>
          <p:cNvPr id="18" name="Footer Placeholder 17"/>
          <p:cNvSpPr>
            <a:spLocks noGrp="1"/>
          </p:cNvSpPr>
          <p:nvPr>
            <p:ph type="ftr" sz="quarter" idx="3"/>
          </p:nvPr>
        </p:nvSpPr>
        <p:spPr>
          <a:xfrm>
            <a:off x="8621978" y="8692445"/>
            <a:ext cx="3251200" cy="519289"/>
          </a:xfrm>
          <a:prstGeom prst="rect">
            <a:avLst/>
          </a:prstGeom>
        </p:spPr>
        <p:txBody>
          <a:bodyPr vert="horz" lIns="130046" tIns="65023" rIns="130046" bIns="65023" anchor="b"/>
          <a:lstStyle>
            <a:lvl1pPr algn="l" eaLnBrk="1" latinLnBrk="0" hangingPunct="1">
              <a:defRPr kumimoji="0" sz="1400">
                <a:solidFill>
                  <a:schemeClr val="bg2">
                    <a:shade val="50000"/>
                  </a:schemeClr>
                </a:solidFill>
              </a:defRPr>
            </a:lvl1pPr>
            <a:extLst/>
          </a:lstStyle>
          <a:p>
            <a:endParaRPr kumimoji="0" lang="en-US" sz="2000" dirty="0">
              <a:solidFill>
                <a:schemeClr val="tx2"/>
              </a:solidFill>
            </a:endParaRPr>
          </a:p>
        </p:txBody>
      </p:sp>
      <p:sp>
        <p:nvSpPr>
          <p:cNvPr id="5" name="Slide Number Placeholder 4"/>
          <p:cNvSpPr>
            <a:spLocks noGrp="1"/>
          </p:cNvSpPr>
          <p:nvPr>
            <p:ph type="sldNum" sz="quarter" idx="4"/>
          </p:nvPr>
        </p:nvSpPr>
        <p:spPr>
          <a:xfrm>
            <a:off x="11873178" y="8692445"/>
            <a:ext cx="650240" cy="519289"/>
          </a:xfrm>
          <a:prstGeom prst="rect">
            <a:avLst/>
          </a:prstGeom>
        </p:spPr>
        <p:txBody>
          <a:bodyPr vert="horz" lIns="130046" tIns="65023" rIns="130046" bIns="65023" anchor="b"/>
          <a:lstStyle>
            <a:lvl1pPr algn="r" eaLnBrk="1" latinLnBrk="0" hangingPunct="1">
              <a:defRPr kumimoji="0" sz="1400">
                <a:solidFill>
                  <a:schemeClr val="bg2">
                    <a:shade val="50000"/>
                  </a:schemeClr>
                </a:solidFill>
              </a:defRPr>
            </a:lvl1pPr>
            <a:extLst/>
          </a:lstStyle>
          <a:p>
            <a:pPr algn="ctr" eaLnBrk="1" latinLnBrk="0" hangingPunct="1"/>
            <a:fld id="{6F42FDE4-A7DD-41A7-A0A6-9B649FB43336}" type="slidenum">
              <a:rPr kumimoji="0" lang="en-US" smtClean="0"/>
              <a:t>‹#›</a:t>
            </a:fld>
            <a:endParaRPr kumimoji="0" lang="en-US" sz="2000" dirty="0">
              <a:solidFill>
                <a:srgbClr val="FFFFFF"/>
              </a:solidFill>
              <a:latin typeface="+mj-lt"/>
              <a:ea typeface="+mj-ea"/>
              <a:cs typeface="+mj-cs"/>
            </a:endParaRPr>
          </a:p>
        </p:txBody>
      </p:sp>
    </p:spTree>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Lst>
  <p:txStyles>
    <p:titleStyle>
      <a:lvl1pPr algn="l" rtl="0" eaLnBrk="1" latinLnBrk="0" hangingPunct="1">
        <a:spcBef>
          <a:spcPct val="0"/>
        </a:spcBef>
        <a:buNone/>
        <a:defRPr kumimoji="0" sz="51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377133" indent="-377133" algn="l" rtl="0" eaLnBrk="1" latinLnBrk="0" hangingPunct="1">
        <a:spcBef>
          <a:spcPts val="356"/>
        </a:spcBef>
        <a:buClr>
          <a:schemeClr val="accent1"/>
        </a:buClr>
        <a:buSzPct val="80000"/>
        <a:buFont typeface="Wingdings 2"/>
        <a:buChar char=""/>
        <a:defRPr kumimoji="0" sz="4000" kern="1200">
          <a:solidFill>
            <a:schemeClr val="tx1"/>
          </a:solidFill>
          <a:effectLst/>
          <a:latin typeface="+mn-lt"/>
          <a:ea typeface="+mn-ea"/>
          <a:cs typeface="+mn-cs"/>
        </a:defRPr>
      </a:lvl1pPr>
      <a:lvl2pPr marL="780276" indent="-286101" algn="l" rtl="0" eaLnBrk="1" latinLnBrk="0" hangingPunct="1">
        <a:spcBef>
          <a:spcPts val="356"/>
        </a:spcBef>
        <a:buClr>
          <a:schemeClr val="accent1"/>
        </a:buClr>
        <a:buSzPct val="100000"/>
        <a:buFont typeface="Verdana"/>
        <a:buChar char="◦"/>
        <a:defRPr kumimoji="0" sz="3400" kern="1200">
          <a:solidFill>
            <a:schemeClr val="tx1"/>
          </a:solidFill>
          <a:latin typeface="+mn-lt"/>
          <a:ea typeface="+mn-ea"/>
          <a:cs typeface="+mn-cs"/>
        </a:defRPr>
      </a:lvl2pPr>
      <a:lvl3pPr marL="1118395" indent="-260092" algn="l" rtl="0" eaLnBrk="1" latinLnBrk="0" hangingPunct="1">
        <a:spcBef>
          <a:spcPts val="356"/>
        </a:spcBef>
        <a:buClr>
          <a:schemeClr val="accent2">
            <a:tint val="85000"/>
            <a:satMod val="285000"/>
          </a:schemeClr>
        </a:buClr>
        <a:buSzPct val="100000"/>
        <a:buFont typeface="Wingdings 2"/>
        <a:buChar char=""/>
        <a:defRPr kumimoji="0" sz="3100" kern="1200">
          <a:solidFill>
            <a:schemeClr val="tx1"/>
          </a:solidFill>
          <a:latin typeface="+mn-lt"/>
          <a:ea typeface="+mn-ea"/>
          <a:cs typeface="+mn-cs"/>
        </a:defRPr>
      </a:lvl3pPr>
      <a:lvl4pPr marL="1456515" indent="-260092" algn="l" rtl="0" eaLnBrk="1" latinLnBrk="0" hangingPunct="1">
        <a:spcBef>
          <a:spcPts val="327"/>
        </a:spcBef>
        <a:buClr>
          <a:schemeClr val="accent2">
            <a:tint val="85000"/>
            <a:satMod val="285000"/>
          </a:schemeClr>
        </a:buClr>
        <a:buSzPct val="112000"/>
        <a:buFont typeface="Verdana"/>
        <a:buChar char="◦"/>
        <a:defRPr kumimoji="0" sz="2700" kern="1200">
          <a:solidFill>
            <a:schemeClr val="tx1"/>
          </a:solidFill>
          <a:latin typeface="+mn-lt"/>
          <a:ea typeface="+mn-ea"/>
          <a:cs typeface="+mn-cs"/>
        </a:defRPr>
      </a:lvl4pPr>
      <a:lvl5pPr marL="1820644" indent="-260092" algn="l" rtl="0" eaLnBrk="1" latinLnBrk="0" hangingPunct="1">
        <a:spcBef>
          <a:spcPts val="356"/>
        </a:spcBef>
        <a:buClr>
          <a:schemeClr val="accent3">
            <a:tint val="85000"/>
            <a:satMod val="275000"/>
          </a:schemeClr>
        </a:buClr>
        <a:buSzPct val="100000"/>
        <a:buFont typeface="Wingdings 2"/>
        <a:buChar char=""/>
        <a:defRPr kumimoji="0" sz="2600" kern="1200">
          <a:solidFill>
            <a:schemeClr val="tx1"/>
          </a:solidFill>
          <a:latin typeface="+mn-lt"/>
          <a:ea typeface="+mn-ea"/>
          <a:cs typeface="+mn-cs"/>
        </a:defRPr>
      </a:lvl5pPr>
      <a:lvl6pPr marL="2119749" indent="-260092" algn="l" rtl="0" eaLnBrk="1" latinLnBrk="0" hangingPunct="1">
        <a:spcBef>
          <a:spcPts val="356"/>
        </a:spcBef>
        <a:buClr>
          <a:schemeClr val="accent3">
            <a:tint val="85000"/>
            <a:satMod val="275000"/>
          </a:schemeClr>
        </a:buClr>
        <a:buSzPct val="100000"/>
        <a:buFont typeface="Verdana"/>
        <a:buChar char="◦"/>
        <a:defRPr kumimoji="0" sz="2400" kern="1200" baseline="0">
          <a:solidFill>
            <a:schemeClr val="tx1"/>
          </a:solidFill>
          <a:latin typeface="+mn-lt"/>
          <a:ea typeface="+mn-ea"/>
          <a:cs typeface="+mn-cs"/>
        </a:defRPr>
      </a:lvl6pPr>
      <a:lvl7pPr marL="2418855" indent="-260092" algn="l" rtl="0" eaLnBrk="1" latinLnBrk="0" hangingPunct="1">
        <a:spcBef>
          <a:spcPts val="363"/>
        </a:spcBef>
        <a:buClr>
          <a:schemeClr val="accent3">
            <a:tint val="85000"/>
            <a:satMod val="275000"/>
          </a:schemeClr>
        </a:buClr>
        <a:buSzPct val="100000"/>
        <a:buFont typeface="Wingdings 2"/>
        <a:buChar char=""/>
        <a:defRPr kumimoji="0" sz="2100" kern="1200">
          <a:solidFill>
            <a:schemeClr val="tx1"/>
          </a:solidFill>
          <a:latin typeface="+mn-lt"/>
          <a:ea typeface="+mn-ea"/>
          <a:cs typeface="+mn-cs"/>
        </a:defRPr>
      </a:lvl7pPr>
      <a:lvl8pPr marL="2730965" indent="-260092" algn="l" rtl="0" eaLnBrk="1" latinLnBrk="0" hangingPunct="1">
        <a:spcBef>
          <a:spcPts val="366"/>
        </a:spcBef>
        <a:buClr>
          <a:schemeClr val="accent3">
            <a:tint val="85000"/>
            <a:satMod val="275000"/>
          </a:schemeClr>
        </a:buClr>
        <a:buSzPct val="100000"/>
        <a:buFont typeface="Verdana"/>
        <a:buChar char="◦"/>
        <a:defRPr kumimoji="0" sz="2100" kern="1200" baseline="0">
          <a:solidFill>
            <a:schemeClr val="tx1"/>
          </a:solidFill>
          <a:latin typeface="+mn-lt"/>
          <a:ea typeface="+mn-ea"/>
          <a:cs typeface="+mn-cs"/>
        </a:defRPr>
      </a:lvl8pPr>
      <a:lvl9pPr marL="3056080" indent="-260092" algn="l" rtl="0" eaLnBrk="1" latinLnBrk="0" hangingPunct="1">
        <a:spcBef>
          <a:spcPts val="363"/>
        </a:spcBef>
        <a:buClr>
          <a:schemeClr val="accent3">
            <a:tint val="85000"/>
            <a:satMod val="275000"/>
          </a:schemeClr>
        </a:buClr>
        <a:buSzPct val="100000"/>
        <a:buFont typeface="Wingdings 2"/>
        <a:buChar char=""/>
        <a:defRPr kumimoji="0" sz="21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650230" algn="l" rtl="0" eaLnBrk="1" latinLnBrk="0" hangingPunct="1">
        <a:defRPr kumimoji="0" kern="1200">
          <a:solidFill>
            <a:schemeClr val="tx1"/>
          </a:solidFill>
          <a:latin typeface="+mn-lt"/>
          <a:ea typeface="+mn-ea"/>
          <a:cs typeface="+mn-cs"/>
        </a:defRPr>
      </a:lvl2pPr>
      <a:lvl3pPr marL="1300460" algn="l" rtl="0" eaLnBrk="1" latinLnBrk="0" hangingPunct="1">
        <a:defRPr kumimoji="0" kern="1200">
          <a:solidFill>
            <a:schemeClr val="tx1"/>
          </a:solidFill>
          <a:latin typeface="+mn-lt"/>
          <a:ea typeface="+mn-ea"/>
          <a:cs typeface="+mn-cs"/>
        </a:defRPr>
      </a:lvl3pPr>
      <a:lvl4pPr marL="1950690" algn="l" rtl="0" eaLnBrk="1" latinLnBrk="0" hangingPunct="1">
        <a:defRPr kumimoji="0" kern="1200">
          <a:solidFill>
            <a:schemeClr val="tx1"/>
          </a:solidFill>
          <a:latin typeface="+mn-lt"/>
          <a:ea typeface="+mn-ea"/>
          <a:cs typeface="+mn-cs"/>
        </a:defRPr>
      </a:lvl4pPr>
      <a:lvl5pPr marL="2600919" algn="l" rtl="0" eaLnBrk="1" latinLnBrk="0" hangingPunct="1">
        <a:defRPr kumimoji="0" kern="1200">
          <a:solidFill>
            <a:schemeClr val="tx1"/>
          </a:solidFill>
          <a:latin typeface="+mn-lt"/>
          <a:ea typeface="+mn-ea"/>
          <a:cs typeface="+mn-cs"/>
        </a:defRPr>
      </a:lvl5pPr>
      <a:lvl6pPr marL="3251149" algn="l" rtl="0" eaLnBrk="1" latinLnBrk="0" hangingPunct="1">
        <a:defRPr kumimoji="0" kern="1200">
          <a:solidFill>
            <a:schemeClr val="tx1"/>
          </a:solidFill>
          <a:latin typeface="+mn-lt"/>
          <a:ea typeface="+mn-ea"/>
          <a:cs typeface="+mn-cs"/>
        </a:defRPr>
      </a:lvl6pPr>
      <a:lvl7pPr marL="3901379" algn="l" rtl="0" eaLnBrk="1" latinLnBrk="0" hangingPunct="1">
        <a:defRPr kumimoji="0" kern="1200">
          <a:solidFill>
            <a:schemeClr val="tx1"/>
          </a:solidFill>
          <a:latin typeface="+mn-lt"/>
          <a:ea typeface="+mn-ea"/>
          <a:cs typeface="+mn-cs"/>
        </a:defRPr>
      </a:lvl7pPr>
      <a:lvl8pPr marL="4551609" algn="l" rtl="0" eaLnBrk="1" latinLnBrk="0" hangingPunct="1">
        <a:defRPr kumimoji="0" kern="1200">
          <a:solidFill>
            <a:schemeClr val="tx1"/>
          </a:solidFill>
          <a:latin typeface="+mn-lt"/>
          <a:ea typeface="+mn-ea"/>
          <a:cs typeface="+mn-cs"/>
        </a:defRPr>
      </a:lvl8pPr>
      <a:lvl9pPr marL="5201839"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hyperlink" Target="http://bit.ly/1A7UCd8" TargetMode="Externa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Shape 32"/>
          <p:cNvSpPr>
            <a:spLocks noGrp="1"/>
          </p:cNvSpPr>
          <p:nvPr>
            <p:ph type="title"/>
          </p:nvPr>
        </p:nvSpPr>
        <p:spPr>
          <a:prstGeom prst="rect">
            <a:avLst/>
          </a:prstGeom>
        </p:spPr>
        <p:txBody>
          <a:bodyPr/>
          <a:lstStyle/>
          <a:p>
            <a:pPr lvl="0">
              <a:defRPr sz="1800"/>
            </a:pPr>
            <a:r>
              <a:rPr sz="8000"/>
              <a:t>Budgeting in the public sector</a:t>
            </a:r>
          </a:p>
        </p:txBody>
      </p:sp>
      <p:sp>
        <p:nvSpPr>
          <p:cNvPr id="3" name="Footer Placeholder 1"/>
          <p:cNvSpPr>
            <a:spLocks noGrp="1"/>
          </p:cNvSpPr>
          <p:nvPr/>
        </p:nvSpPr>
        <p:spPr>
          <a:xfrm>
            <a:off x="1749872" y="9299345"/>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Shape 35"/>
          <p:cNvSpPr/>
          <p:nvPr/>
        </p:nvSpPr>
        <p:spPr>
          <a:xfrm>
            <a:off x="1205777" y="2997200"/>
            <a:ext cx="10593246" cy="37592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lvl="0">
              <a:defRPr sz="1800"/>
            </a:pPr>
            <a:r>
              <a:rPr sz="8000"/>
              <a:t>It's clearly a budget.</a:t>
            </a:r>
            <a:br>
              <a:rPr sz="8000"/>
            </a:br>
            <a:r>
              <a:rPr sz="8000"/>
              <a:t>It's got a lot of numbers in it. </a:t>
            </a:r>
          </a:p>
        </p:txBody>
      </p:sp>
      <p:sp>
        <p:nvSpPr>
          <p:cNvPr id="36" name="Shape 36"/>
          <p:cNvSpPr/>
          <p:nvPr/>
        </p:nvSpPr>
        <p:spPr>
          <a:xfrm>
            <a:off x="8521585" y="8428921"/>
            <a:ext cx="3917291" cy="7239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defRPr sz="1800"/>
            </a:pPr>
            <a:r>
              <a:rPr sz="3600"/>
              <a:t>—George W. Bush</a:t>
            </a:r>
          </a:p>
        </p:txBody>
      </p:sp>
      <p:sp>
        <p:nvSpPr>
          <p:cNvPr id="4" name="Footer Placeholder 1"/>
          <p:cNvSpPr>
            <a:spLocks noGrp="1"/>
          </p:cNvSpPr>
          <p:nvPr/>
        </p:nvSpPr>
        <p:spPr>
          <a:xfrm>
            <a:off x="1785658" y="9305969"/>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Shape 40"/>
          <p:cNvSpPr>
            <a:spLocks noGrp="1"/>
          </p:cNvSpPr>
          <p:nvPr>
            <p:ph type="title"/>
          </p:nvPr>
        </p:nvSpPr>
        <p:spPr>
          <a:prstGeom prst="rect">
            <a:avLst/>
          </a:prstGeom>
        </p:spPr>
        <p:txBody>
          <a:bodyPr>
            <a:normAutofit fontScale="90000"/>
          </a:bodyPr>
          <a:lstStyle>
            <a:lvl1pPr defTabSz="514095">
              <a:defRPr sz="7040"/>
            </a:lvl1pPr>
          </a:lstStyle>
          <a:p>
            <a:pPr lvl="0">
              <a:defRPr sz="1800"/>
            </a:pPr>
            <a:r>
              <a:rPr sz="7040"/>
              <a:t>A budget tells a story using numbers instead of words</a:t>
            </a:r>
          </a:p>
        </p:txBody>
      </p:sp>
      <p:sp>
        <p:nvSpPr>
          <p:cNvPr id="3" name="Footer Placeholder 1"/>
          <p:cNvSpPr>
            <a:spLocks noGrp="1"/>
          </p:cNvSpPr>
          <p:nvPr/>
        </p:nvSpPr>
        <p:spPr>
          <a:xfrm>
            <a:off x="1533848" y="9234310"/>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Shape 42"/>
          <p:cNvSpPr>
            <a:spLocks noGrp="1"/>
          </p:cNvSpPr>
          <p:nvPr>
            <p:ph type="title"/>
          </p:nvPr>
        </p:nvSpPr>
        <p:spPr>
          <a:xfrm>
            <a:off x="1317824" y="628328"/>
            <a:ext cx="10464800" cy="2880320"/>
          </a:xfrm>
          <a:prstGeom prst="rect">
            <a:avLst/>
          </a:prstGeom>
        </p:spPr>
        <p:txBody>
          <a:bodyPr>
            <a:normAutofit fontScale="90000"/>
          </a:bodyPr>
          <a:lstStyle>
            <a:lvl1pPr algn="l" defTabSz="490727">
              <a:defRPr sz="6719"/>
            </a:lvl1pPr>
          </a:lstStyle>
          <a:p>
            <a:pPr lvl="0">
              <a:defRPr sz="1800"/>
            </a:pPr>
            <a:r>
              <a:rPr sz="6719" dirty="0"/>
              <a:t>Budgets are important in the public sector</a:t>
            </a:r>
          </a:p>
        </p:txBody>
      </p:sp>
      <p:sp>
        <p:nvSpPr>
          <p:cNvPr id="43" name="Shape 43"/>
          <p:cNvSpPr>
            <a:spLocks noGrp="1"/>
          </p:cNvSpPr>
          <p:nvPr>
            <p:ph type="body" idx="1"/>
          </p:nvPr>
        </p:nvSpPr>
        <p:spPr>
          <a:xfrm>
            <a:off x="1389832" y="4084712"/>
            <a:ext cx="10464800" cy="4024064"/>
          </a:xfrm>
          <a:prstGeom prst="rect">
            <a:avLst/>
          </a:prstGeom>
        </p:spPr>
        <p:txBody>
          <a:bodyPr>
            <a:noAutofit/>
          </a:bodyPr>
          <a:lstStyle/>
          <a:p>
            <a:pPr marL="408940" lvl="0" indent="-408940" defTabSz="537463">
              <a:spcBef>
                <a:spcPts val="3800"/>
              </a:spcBef>
              <a:defRPr sz="1800"/>
            </a:pPr>
            <a:r>
              <a:rPr sz="2800" dirty="0"/>
              <a:t>the public like to know what their taxes will pay for</a:t>
            </a:r>
          </a:p>
          <a:p>
            <a:pPr marL="408940" lvl="0" indent="-408940" defTabSz="537463">
              <a:spcBef>
                <a:spcPts val="3800"/>
              </a:spcBef>
              <a:defRPr sz="1800"/>
            </a:pPr>
            <a:r>
              <a:rPr sz="2800" dirty="0"/>
              <a:t>there is a financial reporting standard (IPSAS 24)</a:t>
            </a:r>
          </a:p>
          <a:p>
            <a:pPr marL="408940" lvl="0" indent="-408940" defTabSz="537463">
              <a:spcBef>
                <a:spcPts val="3800"/>
              </a:spcBef>
              <a:defRPr sz="1800"/>
            </a:pPr>
            <a:r>
              <a:rPr sz="2800" dirty="0"/>
              <a:t>budgets reflect political priorities (i.e. what money is to be spent on)</a:t>
            </a:r>
          </a:p>
          <a:p>
            <a:pPr marL="408940" lvl="0" indent="-408940" defTabSz="537463">
              <a:spcBef>
                <a:spcPts val="3800"/>
              </a:spcBef>
              <a:defRPr sz="1800"/>
            </a:pPr>
            <a:r>
              <a:rPr sz="2800" dirty="0"/>
              <a:t>part of the culture of how things are done</a:t>
            </a:r>
          </a:p>
        </p:txBody>
      </p:sp>
      <p:sp>
        <p:nvSpPr>
          <p:cNvPr id="4" name="Footer Placeholder 1"/>
          <p:cNvSpPr>
            <a:spLocks noGrp="1"/>
          </p:cNvSpPr>
          <p:nvPr/>
        </p:nvSpPr>
        <p:spPr>
          <a:xfrm>
            <a:off x="1501893"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Shape 47"/>
          <p:cNvSpPr/>
          <p:nvPr/>
        </p:nvSpPr>
        <p:spPr>
          <a:xfrm>
            <a:off x="1384300" y="1630629"/>
            <a:ext cx="10374608" cy="525782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lvl="0" algn="l">
              <a:defRPr sz="1800"/>
            </a:pPr>
            <a:r>
              <a:rPr sz="4800" b="1">
                <a:latin typeface="Helvetica"/>
                <a:ea typeface="Helvetica"/>
                <a:cs typeface="Helvetica"/>
                <a:sym typeface="Helvetica"/>
              </a:rPr>
              <a:t>“</a:t>
            </a:r>
            <a:r>
              <a:rPr sz="4800"/>
              <a:t>The budget is a representation in monetary terms of government activity. If politics is regarded in part as conflict over whose preferences shall prevail in the determination of policy, then the budget records the outcomes of this struggle.</a:t>
            </a:r>
            <a:r>
              <a:rPr sz="4800" b="1">
                <a:latin typeface="Helvetica"/>
                <a:ea typeface="Helvetica"/>
                <a:cs typeface="Helvetica"/>
                <a:sym typeface="Helvetica"/>
              </a:rPr>
              <a:t>”</a:t>
            </a:r>
          </a:p>
        </p:txBody>
      </p:sp>
      <p:sp>
        <p:nvSpPr>
          <p:cNvPr id="48" name="Shape 48"/>
          <p:cNvSpPr/>
          <p:nvPr/>
        </p:nvSpPr>
        <p:spPr>
          <a:xfrm>
            <a:off x="7901053" y="8563298"/>
            <a:ext cx="3857854"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defRPr sz="1800"/>
            </a:pPr>
            <a:r>
              <a:rPr sz="3600"/>
              <a:t>—Wildavsky, 1984</a:t>
            </a:r>
          </a:p>
        </p:txBody>
      </p:sp>
      <p:sp>
        <p:nvSpPr>
          <p:cNvPr id="4" name="Footer Placeholder 1"/>
          <p:cNvSpPr>
            <a:spLocks noGrp="1"/>
          </p:cNvSpPr>
          <p:nvPr/>
        </p:nvSpPr>
        <p:spPr>
          <a:xfrm>
            <a:off x="1628743" y="9299345"/>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Shape 52"/>
          <p:cNvSpPr/>
          <p:nvPr/>
        </p:nvSpPr>
        <p:spPr>
          <a:xfrm>
            <a:off x="1340140" y="1251482"/>
            <a:ext cx="1892809"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defRPr sz="1800"/>
            </a:pPr>
            <a:r>
              <a:rPr sz="3600"/>
              <a:t>Bernard:</a:t>
            </a:r>
          </a:p>
        </p:txBody>
      </p:sp>
      <p:sp>
        <p:nvSpPr>
          <p:cNvPr id="53" name="Shape 53"/>
          <p:cNvSpPr/>
          <p:nvPr/>
        </p:nvSpPr>
        <p:spPr>
          <a:xfrm>
            <a:off x="127543" y="2557668"/>
            <a:ext cx="4318001" cy="6477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lvl="0">
              <a:defRPr sz="1800"/>
            </a:pPr>
            <a:r>
              <a:rPr sz="3600" dirty="0"/>
              <a:t>Sir Humphrey:</a:t>
            </a:r>
          </a:p>
        </p:txBody>
      </p:sp>
      <p:sp>
        <p:nvSpPr>
          <p:cNvPr id="54" name="Shape 54"/>
          <p:cNvSpPr/>
          <p:nvPr/>
        </p:nvSpPr>
        <p:spPr>
          <a:xfrm>
            <a:off x="3668613" y="1251482"/>
            <a:ext cx="6509157"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defRPr sz="1800"/>
            </a:pPr>
            <a:r>
              <a:rPr sz="3600"/>
              <a:t>Surely we want to save money?</a:t>
            </a:r>
          </a:p>
        </p:txBody>
      </p:sp>
      <p:sp>
        <p:nvSpPr>
          <p:cNvPr id="55" name="Shape 55"/>
          <p:cNvSpPr/>
          <p:nvPr/>
        </p:nvSpPr>
        <p:spPr>
          <a:xfrm>
            <a:off x="3941169" y="2788568"/>
            <a:ext cx="8524818" cy="39243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gn="l"/>
          </a:lstStyle>
          <a:p>
            <a:pPr lvl="0">
              <a:defRPr sz="1800"/>
            </a:pPr>
            <a:r>
              <a:rPr sz="3600" dirty="0"/>
              <a:t>Bernard, you know perfectly well that there has to be some way to measure success in the Civil Service. [...] we have to measure our success by the size of our staff and our budgets. By definition, Bernard, a big department is more successful than a small one.</a:t>
            </a:r>
          </a:p>
        </p:txBody>
      </p:sp>
      <p:sp>
        <p:nvSpPr>
          <p:cNvPr id="56" name="Shape 56"/>
          <p:cNvSpPr/>
          <p:nvPr/>
        </p:nvSpPr>
        <p:spPr>
          <a:xfrm>
            <a:off x="1965896" y="7961416"/>
            <a:ext cx="9182101" cy="6477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lvl="0">
              <a:defRPr sz="1800"/>
            </a:pPr>
            <a:r>
              <a:rPr sz="3600" dirty="0"/>
              <a:t>Yes Minister,  ‘The Economy Drive’ (1980)</a:t>
            </a:r>
          </a:p>
        </p:txBody>
      </p:sp>
      <p:sp>
        <p:nvSpPr>
          <p:cNvPr id="7" name="Footer Placeholder 1"/>
          <p:cNvSpPr>
            <a:spLocks noGrp="1"/>
          </p:cNvSpPr>
          <p:nvPr/>
        </p:nvSpPr>
        <p:spPr>
          <a:xfrm>
            <a:off x="1500090"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Shape 58"/>
          <p:cNvSpPr>
            <a:spLocks noGrp="1"/>
          </p:cNvSpPr>
          <p:nvPr>
            <p:ph type="title"/>
          </p:nvPr>
        </p:nvSpPr>
        <p:spPr>
          <a:xfrm>
            <a:off x="1131589" y="20622"/>
            <a:ext cx="11099800" cy="2159000"/>
          </a:xfrm>
          <a:prstGeom prst="rect">
            <a:avLst/>
          </a:prstGeom>
        </p:spPr>
        <p:txBody>
          <a:bodyPr/>
          <a:lstStyle>
            <a:lvl1pPr algn="l"/>
          </a:lstStyle>
          <a:p>
            <a:pPr lvl="0">
              <a:defRPr sz="1800"/>
            </a:pPr>
            <a:r>
              <a:rPr sz="8000" dirty="0"/>
              <a:t>3 uses of a budget</a:t>
            </a:r>
          </a:p>
        </p:txBody>
      </p:sp>
      <p:sp>
        <p:nvSpPr>
          <p:cNvPr id="59" name="Shape 59"/>
          <p:cNvSpPr/>
          <p:nvPr/>
        </p:nvSpPr>
        <p:spPr>
          <a:xfrm>
            <a:off x="1265932" y="1955800"/>
            <a:ext cx="1046560" cy="21971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8000" b="1">
                <a:solidFill>
                  <a:srgbClr val="B11B12"/>
                </a:solidFill>
                <a:latin typeface="Helvetica"/>
                <a:ea typeface="Helvetica"/>
                <a:cs typeface="Helvetica"/>
                <a:sym typeface="Helvetica"/>
              </a:defRPr>
            </a:lvl1pPr>
          </a:lstStyle>
          <a:p>
            <a:pPr lvl="0">
              <a:defRPr sz="1800" b="0">
                <a:solidFill>
                  <a:srgbClr val="000000"/>
                </a:solidFill>
              </a:defRPr>
            </a:pPr>
            <a:r>
              <a:rPr sz="8000" b="1">
                <a:solidFill>
                  <a:srgbClr val="B11B12"/>
                </a:solidFill>
              </a:rPr>
              <a:t>P</a:t>
            </a:r>
          </a:p>
        </p:txBody>
      </p:sp>
      <p:sp>
        <p:nvSpPr>
          <p:cNvPr id="60" name="Shape 60"/>
          <p:cNvSpPr/>
          <p:nvPr/>
        </p:nvSpPr>
        <p:spPr>
          <a:xfrm>
            <a:off x="1131589" y="3765550"/>
            <a:ext cx="1334097" cy="21971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8000" b="1">
                <a:solidFill>
                  <a:srgbClr val="B11B12"/>
                </a:solidFill>
                <a:latin typeface="Helvetica"/>
                <a:ea typeface="Helvetica"/>
                <a:cs typeface="Helvetica"/>
                <a:sym typeface="Helvetica"/>
              </a:defRPr>
            </a:lvl1pPr>
          </a:lstStyle>
          <a:p>
            <a:pPr lvl="0">
              <a:defRPr sz="1800" b="0">
                <a:solidFill>
                  <a:srgbClr val="000000"/>
                </a:solidFill>
              </a:defRPr>
            </a:pPr>
            <a:r>
              <a:rPr sz="8000" b="1">
                <a:solidFill>
                  <a:srgbClr val="B11B12"/>
                </a:solidFill>
              </a:rPr>
              <a:t>A</a:t>
            </a:r>
          </a:p>
        </p:txBody>
      </p:sp>
      <p:sp>
        <p:nvSpPr>
          <p:cNvPr id="61" name="Shape 61"/>
          <p:cNvSpPr/>
          <p:nvPr/>
        </p:nvSpPr>
        <p:spPr>
          <a:xfrm>
            <a:off x="1189186" y="5753100"/>
            <a:ext cx="1218903" cy="21971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8000" b="1">
                <a:solidFill>
                  <a:srgbClr val="B11B12"/>
                </a:solidFill>
                <a:latin typeface="Helvetica"/>
                <a:ea typeface="Helvetica"/>
                <a:cs typeface="Helvetica"/>
                <a:sym typeface="Helvetica"/>
              </a:defRPr>
            </a:lvl1pPr>
          </a:lstStyle>
          <a:p>
            <a:pPr lvl="0">
              <a:defRPr sz="1800" b="0">
                <a:solidFill>
                  <a:srgbClr val="000000"/>
                </a:solidFill>
              </a:defRPr>
            </a:pPr>
            <a:r>
              <a:rPr sz="8000" b="1">
                <a:solidFill>
                  <a:srgbClr val="B11B12"/>
                </a:solidFill>
              </a:rPr>
              <a:t>Y</a:t>
            </a:r>
          </a:p>
        </p:txBody>
      </p:sp>
      <p:sp>
        <p:nvSpPr>
          <p:cNvPr id="62" name="Shape 62"/>
          <p:cNvSpPr/>
          <p:nvPr/>
        </p:nvSpPr>
        <p:spPr>
          <a:xfrm>
            <a:off x="2050327" y="5753100"/>
            <a:ext cx="5914133" cy="21971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lgn="l">
              <a:defRPr sz="8000"/>
            </a:lvl1pPr>
          </a:lstStyle>
          <a:p>
            <a:pPr lvl="0">
              <a:defRPr sz="1800"/>
            </a:pPr>
            <a:r>
              <a:rPr sz="8000"/>
              <a:t>ardstick</a:t>
            </a:r>
          </a:p>
        </p:txBody>
      </p:sp>
      <p:sp>
        <p:nvSpPr>
          <p:cNvPr id="63" name="Shape 63"/>
          <p:cNvSpPr/>
          <p:nvPr/>
        </p:nvSpPr>
        <p:spPr>
          <a:xfrm>
            <a:off x="2050327" y="3765550"/>
            <a:ext cx="6265963" cy="21971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lgn="l">
              <a:defRPr sz="8000"/>
            </a:lvl1pPr>
          </a:lstStyle>
          <a:p>
            <a:pPr lvl="0">
              <a:defRPr sz="1800"/>
            </a:pPr>
            <a:r>
              <a:rPr sz="8000"/>
              <a:t>uthorise</a:t>
            </a:r>
          </a:p>
        </p:txBody>
      </p:sp>
      <p:sp>
        <p:nvSpPr>
          <p:cNvPr id="64" name="Shape 64"/>
          <p:cNvSpPr/>
          <p:nvPr/>
        </p:nvSpPr>
        <p:spPr>
          <a:xfrm>
            <a:off x="2050327" y="1955800"/>
            <a:ext cx="2210099" cy="21971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lgn="l">
              <a:defRPr sz="8000"/>
            </a:lvl1pPr>
          </a:lstStyle>
          <a:p>
            <a:pPr lvl="0">
              <a:defRPr sz="1800"/>
            </a:pPr>
            <a:r>
              <a:rPr sz="8000"/>
              <a:t>lan</a:t>
            </a:r>
          </a:p>
        </p:txBody>
      </p:sp>
      <p:sp>
        <p:nvSpPr>
          <p:cNvPr id="9" name="Footer Placeholder 1"/>
          <p:cNvSpPr>
            <a:spLocks noGrp="1"/>
          </p:cNvSpPr>
          <p:nvPr/>
        </p:nvSpPr>
        <p:spPr>
          <a:xfrm>
            <a:off x="1526234"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Shape 68"/>
          <p:cNvSpPr>
            <a:spLocks noGrp="1"/>
          </p:cNvSpPr>
          <p:nvPr>
            <p:ph type="title"/>
          </p:nvPr>
        </p:nvSpPr>
        <p:spPr>
          <a:xfrm>
            <a:off x="1317824" y="1420416"/>
            <a:ext cx="10464800" cy="2590428"/>
          </a:xfrm>
          <a:prstGeom prst="rect">
            <a:avLst/>
          </a:prstGeom>
        </p:spPr>
        <p:txBody>
          <a:bodyPr/>
          <a:lstStyle/>
          <a:p>
            <a:pPr lvl="0" algn="ctr">
              <a:defRPr sz="1800"/>
            </a:pPr>
            <a:r>
              <a:rPr sz="8000" dirty="0">
                <a:latin typeface="Helvetica Neue Light"/>
                <a:ea typeface="Helvetica Neue Light"/>
                <a:cs typeface="Helvetica Neue Light"/>
                <a:sym typeface="Helvetica Neue Light"/>
              </a:rPr>
              <a:t>Budgets to Plan</a:t>
            </a:r>
          </a:p>
        </p:txBody>
      </p:sp>
      <p:sp>
        <p:nvSpPr>
          <p:cNvPr id="69" name="Shape 69"/>
          <p:cNvSpPr>
            <a:spLocks noGrp="1"/>
          </p:cNvSpPr>
          <p:nvPr>
            <p:ph type="body" idx="1"/>
          </p:nvPr>
        </p:nvSpPr>
        <p:spPr>
          <a:xfrm>
            <a:off x="1245816" y="4732784"/>
            <a:ext cx="10464800" cy="1130300"/>
          </a:xfrm>
          <a:prstGeom prst="rect">
            <a:avLst/>
          </a:prstGeom>
        </p:spPr>
        <p:txBody>
          <a:bodyPr>
            <a:noAutofit/>
          </a:bodyPr>
          <a:lstStyle/>
          <a:p>
            <a:pPr marL="571500" lvl="0" indent="-571500">
              <a:defRPr sz="1800"/>
            </a:pPr>
            <a:r>
              <a:rPr sz="2800" dirty="0">
                <a:latin typeface="Helvetica Neue Light"/>
                <a:ea typeface="Helvetica Neue Light"/>
                <a:cs typeface="Helvetica Neue Light"/>
                <a:sym typeface="Helvetica Neue Light"/>
              </a:rPr>
              <a:t>Happens before the period the budget relates to</a:t>
            </a:r>
          </a:p>
          <a:p>
            <a:pPr marL="571500" lvl="0" indent="-571500">
              <a:defRPr sz="1800"/>
            </a:pPr>
            <a:r>
              <a:rPr sz="2800" dirty="0">
                <a:latin typeface="Helvetica Neue Light"/>
                <a:ea typeface="Helvetica Neue Light"/>
                <a:cs typeface="Helvetica Neue Light"/>
                <a:sym typeface="Helvetica Neue Light"/>
              </a:rPr>
              <a:t>Linked to service plans or business plans</a:t>
            </a:r>
          </a:p>
          <a:p>
            <a:pPr marL="571500" lvl="0" indent="-571500">
              <a:defRPr sz="1800"/>
            </a:pPr>
            <a:r>
              <a:rPr sz="2800" dirty="0">
                <a:latin typeface="Helvetica Neue Light"/>
                <a:ea typeface="Helvetica Neue Light"/>
                <a:cs typeface="Helvetica Neue Light"/>
                <a:sym typeface="Helvetica Neue Light"/>
              </a:rPr>
              <a:t>Based on data and assumptions (and perhaps guesswork?)</a:t>
            </a:r>
          </a:p>
        </p:txBody>
      </p:sp>
      <p:sp>
        <p:nvSpPr>
          <p:cNvPr id="4" name="Footer Placeholder 1"/>
          <p:cNvSpPr>
            <a:spLocks noGrp="1"/>
          </p:cNvSpPr>
          <p:nvPr/>
        </p:nvSpPr>
        <p:spPr>
          <a:xfrm>
            <a:off x="1501893"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Shape 71"/>
          <p:cNvSpPr>
            <a:spLocks noGrp="1"/>
          </p:cNvSpPr>
          <p:nvPr>
            <p:ph type="title"/>
          </p:nvPr>
        </p:nvSpPr>
        <p:spPr>
          <a:xfrm>
            <a:off x="1317824" y="1276400"/>
            <a:ext cx="10464800" cy="3302000"/>
          </a:xfrm>
          <a:prstGeom prst="rect">
            <a:avLst/>
          </a:prstGeom>
        </p:spPr>
        <p:txBody>
          <a:bodyPr/>
          <a:lstStyle/>
          <a:p>
            <a:pPr lvl="0" algn="ctr">
              <a:defRPr sz="1800"/>
            </a:pPr>
            <a:r>
              <a:rPr sz="8000" dirty="0">
                <a:latin typeface="Helvetica Neue Light"/>
                <a:ea typeface="Helvetica Neue Light"/>
                <a:cs typeface="Helvetica Neue Light"/>
                <a:sym typeface="Helvetica Neue Light"/>
              </a:rPr>
              <a:t>Budgets to </a:t>
            </a:r>
            <a:r>
              <a:rPr sz="8000" dirty="0" err="1">
                <a:latin typeface="Helvetica Neue Light"/>
                <a:ea typeface="Helvetica Neue Light"/>
                <a:cs typeface="Helvetica Neue Light"/>
                <a:sym typeface="Helvetica Neue Light"/>
              </a:rPr>
              <a:t>Authorise</a:t>
            </a:r>
            <a:endParaRPr sz="8000" dirty="0">
              <a:latin typeface="Helvetica Neue Light"/>
              <a:ea typeface="Helvetica Neue Light"/>
              <a:cs typeface="Helvetica Neue Light"/>
              <a:sym typeface="Helvetica Neue Light"/>
            </a:endParaRPr>
          </a:p>
        </p:txBody>
      </p:sp>
      <p:sp>
        <p:nvSpPr>
          <p:cNvPr id="72" name="Shape 72"/>
          <p:cNvSpPr>
            <a:spLocks noGrp="1"/>
          </p:cNvSpPr>
          <p:nvPr>
            <p:ph type="body" idx="1"/>
          </p:nvPr>
        </p:nvSpPr>
        <p:spPr>
          <a:prstGeom prst="rect">
            <a:avLst/>
          </a:prstGeom>
        </p:spPr>
        <p:txBody>
          <a:bodyPr>
            <a:noAutofit/>
          </a:bodyPr>
          <a:lstStyle/>
          <a:p>
            <a:pPr marL="571500" lvl="0" indent="-571500">
              <a:defRPr sz="1800"/>
            </a:pPr>
            <a:r>
              <a:rPr sz="2800" dirty="0">
                <a:latin typeface="Helvetica Neue Light"/>
                <a:ea typeface="Helvetica Neue Light"/>
                <a:cs typeface="Helvetica Neue Light"/>
                <a:sym typeface="Helvetica Neue Light"/>
              </a:rPr>
              <a:t>Managers can spend up to budget limit for the period the budget relates to</a:t>
            </a:r>
          </a:p>
          <a:p>
            <a:pPr marL="571500" lvl="0" indent="-571500">
              <a:defRPr sz="1800"/>
            </a:pPr>
            <a:r>
              <a:rPr sz="2800" dirty="0">
                <a:latin typeface="Helvetica Neue Light"/>
                <a:ea typeface="Helvetica Neue Light"/>
                <a:cs typeface="Helvetica Neue Light"/>
                <a:sym typeface="Helvetica Neue Light"/>
              </a:rPr>
              <a:t>Spending should be monitored</a:t>
            </a:r>
          </a:p>
          <a:p>
            <a:pPr marL="571500" lvl="0" indent="-571500">
              <a:defRPr sz="1800"/>
            </a:pPr>
            <a:r>
              <a:rPr sz="2800" dirty="0">
                <a:latin typeface="Helvetica Neue Light"/>
                <a:ea typeface="Helvetica Neue Light"/>
                <a:cs typeface="Helvetica Neue Light"/>
                <a:sym typeface="Helvetica Neue Light"/>
              </a:rPr>
              <a:t>Over-spending acted on</a:t>
            </a:r>
          </a:p>
          <a:p>
            <a:pPr marL="571500" lvl="0" indent="-571500">
              <a:defRPr sz="1800"/>
            </a:pPr>
            <a:r>
              <a:rPr sz="2800" dirty="0">
                <a:latin typeface="Helvetica Neue Light"/>
                <a:ea typeface="Helvetica Neue Light"/>
                <a:cs typeface="Helvetica Neue Light"/>
                <a:sym typeface="Helvetica Neue Light"/>
              </a:rPr>
              <a:t>What about under-spending?</a:t>
            </a:r>
          </a:p>
        </p:txBody>
      </p:sp>
      <p:sp>
        <p:nvSpPr>
          <p:cNvPr id="4" name="Footer Placeholder 1"/>
          <p:cNvSpPr>
            <a:spLocks noGrp="1"/>
          </p:cNvSpPr>
          <p:nvPr/>
        </p:nvSpPr>
        <p:spPr>
          <a:xfrm>
            <a:off x="1533739" y="9279467"/>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 name="Shape 76"/>
          <p:cNvSpPr>
            <a:spLocks noGrp="1"/>
          </p:cNvSpPr>
          <p:nvPr>
            <p:ph type="title"/>
          </p:nvPr>
        </p:nvSpPr>
        <p:spPr>
          <a:xfrm>
            <a:off x="1270000" y="1132384"/>
            <a:ext cx="10464800" cy="3302000"/>
          </a:xfrm>
          <a:prstGeom prst="rect">
            <a:avLst/>
          </a:prstGeom>
        </p:spPr>
        <p:txBody>
          <a:bodyPr/>
          <a:lstStyle/>
          <a:p>
            <a:pPr lvl="0" algn="ctr">
              <a:defRPr sz="1800"/>
            </a:pPr>
            <a:r>
              <a:rPr sz="8000" dirty="0">
                <a:latin typeface="Helvetica Neue Light"/>
                <a:ea typeface="Helvetica Neue Light"/>
                <a:cs typeface="Helvetica Neue Light"/>
                <a:sym typeface="Helvetica Neue Light"/>
              </a:rPr>
              <a:t>Budgets as Yardsticks</a:t>
            </a:r>
          </a:p>
        </p:txBody>
      </p:sp>
      <p:sp>
        <p:nvSpPr>
          <p:cNvPr id="77" name="Shape 77"/>
          <p:cNvSpPr>
            <a:spLocks noGrp="1"/>
          </p:cNvSpPr>
          <p:nvPr>
            <p:ph type="body" idx="1"/>
          </p:nvPr>
        </p:nvSpPr>
        <p:spPr>
          <a:prstGeom prst="rect">
            <a:avLst/>
          </a:prstGeom>
        </p:spPr>
        <p:txBody>
          <a:bodyPr>
            <a:noAutofit/>
          </a:bodyPr>
          <a:lstStyle/>
          <a:p>
            <a:pPr lvl="0">
              <a:defRPr sz="1800"/>
            </a:pPr>
            <a:r>
              <a:rPr sz="2800" dirty="0"/>
              <a:t>To compare actual results with the budget (monthly, quarterly, annually)</a:t>
            </a:r>
          </a:p>
          <a:p>
            <a:pPr lvl="0">
              <a:defRPr sz="1800"/>
            </a:pPr>
            <a:r>
              <a:rPr sz="2800" dirty="0"/>
              <a:t>Assumptions will have been proved right or wrong</a:t>
            </a:r>
          </a:p>
          <a:p>
            <a:pPr lvl="0">
              <a:defRPr sz="1800"/>
            </a:pPr>
            <a:r>
              <a:rPr sz="2800" dirty="0"/>
              <a:t>Lessons learned for future budgets</a:t>
            </a:r>
          </a:p>
        </p:txBody>
      </p:sp>
      <p:sp>
        <p:nvSpPr>
          <p:cNvPr id="4" name="Footer Placeholder 1"/>
          <p:cNvSpPr>
            <a:spLocks noGrp="1"/>
          </p:cNvSpPr>
          <p:nvPr/>
        </p:nvSpPr>
        <p:spPr>
          <a:xfrm>
            <a:off x="1749872"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Shape 79"/>
          <p:cNvSpPr>
            <a:spLocks noGrp="1"/>
          </p:cNvSpPr>
          <p:nvPr>
            <p:ph type="title"/>
          </p:nvPr>
        </p:nvSpPr>
        <p:spPr>
          <a:xfrm>
            <a:off x="1644922" y="574596"/>
            <a:ext cx="10464800" cy="1709916"/>
          </a:xfrm>
          <a:prstGeom prst="rect">
            <a:avLst/>
          </a:prstGeom>
        </p:spPr>
        <p:txBody>
          <a:bodyPr>
            <a:normAutofit/>
          </a:bodyPr>
          <a:lstStyle>
            <a:lvl1pPr algn="l"/>
          </a:lstStyle>
          <a:p>
            <a:pPr lvl="0">
              <a:defRPr sz="1800"/>
            </a:pPr>
            <a:r>
              <a:rPr sz="6000" dirty="0"/>
              <a:t>Other uses of budgets</a:t>
            </a:r>
          </a:p>
        </p:txBody>
      </p:sp>
      <p:sp>
        <p:nvSpPr>
          <p:cNvPr id="80" name="Shape 80"/>
          <p:cNvSpPr/>
          <p:nvPr/>
        </p:nvSpPr>
        <p:spPr>
          <a:xfrm>
            <a:off x="846241" y="2066846"/>
            <a:ext cx="1046560" cy="21971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8000" b="1">
                <a:solidFill>
                  <a:srgbClr val="B11B12"/>
                </a:solidFill>
                <a:latin typeface="Helvetica"/>
                <a:ea typeface="Helvetica"/>
                <a:cs typeface="Helvetica"/>
                <a:sym typeface="Helvetica"/>
              </a:defRPr>
            </a:lvl1pPr>
          </a:lstStyle>
          <a:p>
            <a:pPr lvl="0">
              <a:defRPr sz="1800" b="0">
                <a:solidFill>
                  <a:srgbClr val="000000"/>
                </a:solidFill>
              </a:defRPr>
            </a:pPr>
            <a:r>
              <a:rPr sz="8000" b="1" dirty="0">
                <a:solidFill>
                  <a:srgbClr val="B11B12"/>
                </a:solidFill>
              </a:rPr>
              <a:t>C</a:t>
            </a:r>
          </a:p>
        </p:txBody>
      </p:sp>
      <p:sp>
        <p:nvSpPr>
          <p:cNvPr id="81" name="Shape 81"/>
          <p:cNvSpPr/>
          <p:nvPr/>
        </p:nvSpPr>
        <p:spPr>
          <a:xfrm>
            <a:off x="711898" y="3876596"/>
            <a:ext cx="1334097" cy="21971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8000" b="1">
                <a:solidFill>
                  <a:srgbClr val="B11B12"/>
                </a:solidFill>
                <a:latin typeface="Helvetica"/>
                <a:ea typeface="Helvetica"/>
                <a:cs typeface="Helvetica"/>
                <a:sym typeface="Helvetica"/>
              </a:defRPr>
            </a:lvl1pPr>
          </a:lstStyle>
          <a:p>
            <a:pPr lvl="0">
              <a:defRPr sz="1800" b="0">
                <a:solidFill>
                  <a:srgbClr val="000000"/>
                </a:solidFill>
              </a:defRPr>
            </a:pPr>
            <a:r>
              <a:rPr sz="8000" b="1">
                <a:solidFill>
                  <a:srgbClr val="B11B12"/>
                </a:solidFill>
              </a:rPr>
              <a:t>C</a:t>
            </a:r>
          </a:p>
        </p:txBody>
      </p:sp>
      <p:sp>
        <p:nvSpPr>
          <p:cNvPr id="82" name="Shape 82"/>
          <p:cNvSpPr/>
          <p:nvPr/>
        </p:nvSpPr>
        <p:spPr>
          <a:xfrm>
            <a:off x="769495" y="5864146"/>
            <a:ext cx="1218903" cy="21971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defRPr sz="8000" b="1">
                <a:solidFill>
                  <a:srgbClr val="B11B12"/>
                </a:solidFill>
                <a:latin typeface="Helvetica"/>
                <a:ea typeface="Helvetica"/>
                <a:cs typeface="Helvetica"/>
                <a:sym typeface="Helvetica"/>
              </a:defRPr>
            </a:lvl1pPr>
          </a:lstStyle>
          <a:p>
            <a:pPr lvl="0">
              <a:defRPr sz="1800" b="0">
                <a:solidFill>
                  <a:srgbClr val="000000"/>
                </a:solidFill>
              </a:defRPr>
            </a:pPr>
            <a:r>
              <a:rPr sz="8000" b="1">
                <a:solidFill>
                  <a:srgbClr val="B11B12"/>
                </a:solidFill>
              </a:rPr>
              <a:t>M</a:t>
            </a:r>
          </a:p>
        </p:txBody>
      </p:sp>
      <p:sp>
        <p:nvSpPr>
          <p:cNvPr id="83" name="Shape 83"/>
          <p:cNvSpPr/>
          <p:nvPr/>
        </p:nvSpPr>
        <p:spPr>
          <a:xfrm>
            <a:off x="1820837" y="5864146"/>
            <a:ext cx="5914133" cy="21971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lgn="l">
              <a:defRPr sz="8000"/>
            </a:lvl1pPr>
          </a:lstStyle>
          <a:p>
            <a:pPr lvl="0">
              <a:defRPr sz="1800"/>
            </a:pPr>
            <a:r>
              <a:rPr sz="8000" dirty="0" err="1"/>
              <a:t>otivate</a:t>
            </a:r>
            <a:endParaRPr sz="8000" dirty="0"/>
          </a:p>
        </p:txBody>
      </p:sp>
      <p:sp>
        <p:nvSpPr>
          <p:cNvPr id="84" name="Shape 84"/>
          <p:cNvSpPr/>
          <p:nvPr/>
        </p:nvSpPr>
        <p:spPr>
          <a:xfrm>
            <a:off x="1644922" y="3876596"/>
            <a:ext cx="6265963" cy="21971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lgn="l">
              <a:defRPr sz="8000"/>
            </a:lvl1pPr>
          </a:lstStyle>
          <a:p>
            <a:pPr lvl="0">
              <a:defRPr sz="1800"/>
            </a:pPr>
            <a:r>
              <a:rPr sz="8000" dirty="0" err="1"/>
              <a:t>ontrol</a:t>
            </a:r>
            <a:endParaRPr sz="8000" dirty="0"/>
          </a:p>
        </p:txBody>
      </p:sp>
      <p:sp>
        <p:nvSpPr>
          <p:cNvPr id="85" name="Shape 85"/>
          <p:cNvSpPr/>
          <p:nvPr/>
        </p:nvSpPr>
        <p:spPr>
          <a:xfrm>
            <a:off x="1644922" y="2066846"/>
            <a:ext cx="4725925" cy="21971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lgn="l">
              <a:defRPr sz="8000"/>
            </a:lvl1pPr>
          </a:lstStyle>
          <a:p>
            <a:pPr lvl="0">
              <a:defRPr sz="1800"/>
            </a:pPr>
            <a:r>
              <a:rPr sz="8000" dirty="0"/>
              <a:t>o-ordinate</a:t>
            </a:r>
          </a:p>
        </p:txBody>
      </p:sp>
      <p:sp>
        <p:nvSpPr>
          <p:cNvPr id="9" name="Footer Placeholder 1"/>
          <p:cNvSpPr>
            <a:spLocks noGrp="1"/>
          </p:cNvSpPr>
          <p:nvPr/>
        </p:nvSpPr>
        <p:spPr>
          <a:xfrm>
            <a:off x="1667618"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Shape 87"/>
          <p:cNvSpPr>
            <a:spLocks noGrp="1"/>
          </p:cNvSpPr>
          <p:nvPr>
            <p:ph type="title"/>
          </p:nvPr>
        </p:nvSpPr>
        <p:spPr>
          <a:prstGeom prst="rect">
            <a:avLst/>
          </a:prstGeom>
        </p:spPr>
        <p:txBody>
          <a:bodyPr/>
          <a:lstStyle>
            <a:lvl1pPr algn="l"/>
          </a:lstStyle>
          <a:p>
            <a:pPr lvl="0" algn="ctr">
              <a:defRPr sz="1800"/>
            </a:pPr>
            <a:r>
              <a:rPr sz="8000" dirty="0"/>
              <a:t>Budget Assumptions</a:t>
            </a:r>
          </a:p>
        </p:txBody>
      </p:sp>
      <p:sp>
        <p:nvSpPr>
          <p:cNvPr id="88" name="Shape 88"/>
          <p:cNvSpPr>
            <a:spLocks noGrp="1"/>
          </p:cNvSpPr>
          <p:nvPr>
            <p:ph type="body" idx="1"/>
          </p:nvPr>
        </p:nvSpPr>
        <p:spPr>
          <a:xfrm>
            <a:off x="1317824" y="5452864"/>
            <a:ext cx="10464800" cy="1130300"/>
          </a:xfrm>
          <a:prstGeom prst="rect">
            <a:avLst/>
          </a:prstGeom>
        </p:spPr>
        <p:txBody>
          <a:bodyPr>
            <a:noAutofit/>
          </a:bodyPr>
          <a:lstStyle/>
          <a:p>
            <a:pPr lvl="0">
              <a:defRPr sz="1800"/>
            </a:pPr>
            <a:r>
              <a:rPr sz="2800" dirty="0"/>
              <a:t>Need to be clearly stated and understood</a:t>
            </a:r>
          </a:p>
          <a:p>
            <a:pPr lvl="0">
              <a:defRPr sz="1800"/>
            </a:pPr>
            <a:r>
              <a:rPr sz="2800" dirty="0"/>
              <a:t>Real life will be different</a:t>
            </a:r>
          </a:p>
          <a:p>
            <a:pPr lvl="0">
              <a:defRPr sz="1800"/>
            </a:pPr>
            <a:r>
              <a:rPr sz="2800" dirty="0"/>
              <a:t>It’s not the plan that is important, it’s the planning.</a:t>
            </a:r>
          </a:p>
        </p:txBody>
      </p:sp>
      <p:sp>
        <p:nvSpPr>
          <p:cNvPr id="4" name="Footer Placeholder 1"/>
          <p:cNvSpPr>
            <a:spLocks noGrp="1"/>
          </p:cNvSpPr>
          <p:nvPr/>
        </p:nvSpPr>
        <p:spPr>
          <a:xfrm>
            <a:off x="1535970" y="9319224"/>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Shape 90"/>
          <p:cNvSpPr>
            <a:spLocks noGrp="1"/>
          </p:cNvSpPr>
          <p:nvPr>
            <p:ph type="title"/>
          </p:nvPr>
        </p:nvSpPr>
        <p:spPr>
          <a:xfrm>
            <a:off x="1317824" y="1276400"/>
            <a:ext cx="10464800" cy="1438300"/>
          </a:xfrm>
          <a:prstGeom prst="rect">
            <a:avLst/>
          </a:prstGeom>
        </p:spPr>
        <p:txBody>
          <a:bodyPr>
            <a:normAutofit/>
          </a:bodyPr>
          <a:lstStyle>
            <a:lvl1pPr algn="l"/>
          </a:lstStyle>
          <a:p>
            <a:pPr lvl="0">
              <a:defRPr sz="1800"/>
            </a:pPr>
            <a:r>
              <a:rPr sz="6600" dirty="0"/>
              <a:t>Budgeting &amp; culture</a:t>
            </a:r>
          </a:p>
        </p:txBody>
      </p:sp>
      <p:sp>
        <p:nvSpPr>
          <p:cNvPr id="91" name="Shape 91"/>
          <p:cNvSpPr>
            <a:spLocks noGrp="1"/>
          </p:cNvSpPr>
          <p:nvPr>
            <p:ph type="body" idx="1"/>
          </p:nvPr>
        </p:nvSpPr>
        <p:spPr>
          <a:xfrm>
            <a:off x="1245816" y="3220616"/>
            <a:ext cx="10464800" cy="1130300"/>
          </a:xfrm>
          <a:prstGeom prst="rect">
            <a:avLst/>
          </a:prstGeom>
        </p:spPr>
        <p:txBody>
          <a:bodyPr>
            <a:normAutofit fontScale="25000" lnSpcReduction="20000"/>
          </a:bodyPr>
          <a:lstStyle/>
          <a:p>
            <a:pPr marL="311150" lvl="0" indent="-311150" defTabSz="408940">
              <a:spcBef>
                <a:spcPts val="2900"/>
              </a:spcBef>
              <a:defRPr sz="1800"/>
            </a:pPr>
            <a:r>
              <a:rPr sz="11200" dirty="0"/>
              <a:t>The ritual of budget preparation helps to establish ‘how things are done here’</a:t>
            </a:r>
          </a:p>
          <a:p>
            <a:pPr marL="311150" lvl="0" indent="-311150" defTabSz="408940">
              <a:spcBef>
                <a:spcPts val="2900"/>
              </a:spcBef>
              <a:defRPr sz="1800"/>
            </a:pPr>
            <a:r>
              <a:rPr sz="11200" dirty="0"/>
              <a:t>Possibly combines communication both top-down and bottom-up</a:t>
            </a:r>
          </a:p>
          <a:p>
            <a:pPr marL="311150" lvl="0" indent="-311150" defTabSz="408940">
              <a:spcBef>
                <a:spcPts val="2900"/>
              </a:spcBef>
              <a:defRPr sz="1800"/>
            </a:pPr>
            <a:r>
              <a:rPr sz="11200" dirty="0"/>
              <a:t>Helps to establish ‘economic rationality’ and commitment to </a:t>
            </a:r>
            <a:r>
              <a:rPr sz="11200" dirty="0" err="1"/>
              <a:t>organisational</a:t>
            </a:r>
            <a:r>
              <a:rPr sz="11200" dirty="0"/>
              <a:t> goals</a:t>
            </a:r>
          </a:p>
          <a:p>
            <a:pPr marL="311150" lvl="0" indent="-311150" defTabSz="408940">
              <a:spcBef>
                <a:spcPts val="2900"/>
              </a:spcBef>
              <a:defRPr sz="1800"/>
            </a:pPr>
            <a:r>
              <a:rPr sz="11200" dirty="0"/>
              <a:t>Helps to shield the </a:t>
            </a:r>
            <a:r>
              <a:rPr sz="11200" dirty="0" err="1"/>
              <a:t>organisation</a:t>
            </a:r>
            <a:r>
              <a:rPr sz="11200" dirty="0"/>
              <a:t> from a higher tier authority</a:t>
            </a:r>
          </a:p>
          <a:p>
            <a:pPr marL="311150" lvl="0" indent="-311150" defTabSz="408940">
              <a:spcBef>
                <a:spcPts val="2900"/>
              </a:spcBef>
              <a:defRPr sz="1800"/>
            </a:pPr>
            <a:r>
              <a:rPr sz="11200" dirty="0"/>
              <a:t>May be a device to bid for further funds.</a:t>
            </a:r>
          </a:p>
        </p:txBody>
      </p:sp>
      <p:sp>
        <p:nvSpPr>
          <p:cNvPr id="4" name="Footer Placeholder 1"/>
          <p:cNvSpPr>
            <a:spLocks noGrp="1"/>
          </p:cNvSpPr>
          <p:nvPr/>
        </p:nvSpPr>
        <p:spPr>
          <a:xfrm>
            <a:off x="1516092"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Shape 93"/>
          <p:cNvSpPr>
            <a:spLocks noGrp="1"/>
          </p:cNvSpPr>
          <p:nvPr>
            <p:ph type="title"/>
          </p:nvPr>
        </p:nvSpPr>
        <p:spPr>
          <a:xfrm>
            <a:off x="1270000" y="1638300"/>
            <a:ext cx="10464800" cy="2230388"/>
          </a:xfrm>
          <a:prstGeom prst="rect">
            <a:avLst/>
          </a:prstGeom>
        </p:spPr>
        <p:txBody>
          <a:bodyPr/>
          <a:lstStyle>
            <a:lvl1pPr algn="l"/>
          </a:lstStyle>
          <a:p>
            <a:pPr lvl="0" algn="ctr">
              <a:defRPr sz="1800"/>
            </a:pPr>
            <a:r>
              <a:rPr sz="8000" dirty="0"/>
              <a:t>Timeframe</a:t>
            </a:r>
          </a:p>
        </p:txBody>
      </p:sp>
      <p:sp>
        <p:nvSpPr>
          <p:cNvPr id="94" name="Shape 94"/>
          <p:cNvSpPr>
            <a:spLocks noGrp="1"/>
          </p:cNvSpPr>
          <p:nvPr>
            <p:ph type="body" idx="1"/>
          </p:nvPr>
        </p:nvSpPr>
        <p:spPr>
          <a:xfrm>
            <a:off x="1173808" y="4228728"/>
            <a:ext cx="10464800" cy="2367880"/>
          </a:xfrm>
          <a:prstGeom prst="rect">
            <a:avLst/>
          </a:prstGeom>
        </p:spPr>
        <p:txBody>
          <a:bodyPr>
            <a:noAutofit/>
          </a:bodyPr>
          <a:lstStyle/>
          <a:p>
            <a:pPr lvl="0">
              <a:defRPr sz="1800"/>
            </a:pPr>
            <a:r>
              <a:rPr sz="2800" dirty="0"/>
              <a:t>How far forward should we plan for?</a:t>
            </a:r>
          </a:p>
          <a:p>
            <a:pPr lvl="0">
              <a:defRPr sz="1800"/>
            </a:pPr>
            <a:r>
              <a:rPr sz="2800" dirty="0"/>
              <a:t>Medium-term financial plan</a:t>
            </a:r>
          </a:p>
          <a:p>
            <a:pPr lvl="0">
              <a:defRPr sz="1800"/>
            </a:pPr>
            <a:r>
              <a:rPr sz="2800" dirty="0"/>
              <a:t>Annual budget</a:t>
            </a:r>
          </a:p>
          <a:p>
            <a:pPr lvl="0">
              <a:defRPr sz="1800"/>
            </a:pPr>
            <a:r>
              <a:rPr sz="2800" dirty="0"/>
              <a:t>In-year changes to budgets</a:t>
            </a:r>
          </a:p>
        </p:txBody>
      </p:sp>
      <p:sp>
        <p:nvSpPr>
          <p:cNvPr id="4" name="Footer Placeholder 1"/>
          <p:cNvSpPr>
            <a:spLocks noGrp="1"/>
          </p:cNvSpPr>
          <p:nvPr/>
        </p:nvSpPr>
        <p:spPr>
          <a:xfrm>
            <a:off x="1821880" y="9301799"/>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Shape 98"/>
          <p:cNvSpPr>
            <a:spLocks noGrp="1"/>
          </p:cNvSpPr>
          <p:nvPr>
            <p:ph type="title"/>
          </p:nvPr>
        </p:nvSpPr>
        <p:spPr>
          <a:prstGeom prst="rect">
            <a:avLst/>
          </a:prstGeom>
        </p:spPr>
        <p:txBody>
          <a:bodyPr>
            <a:normAutofit fontScale="90000"/>
          </a:bodyPr>
          <a:lstStyle>
            <a:lvl1pPr defTabSz="572516">
              <a:defRPr sz="7840"/>
            </a:lvl1pPr>
          </a:lstStyle>
          <a:p>
            <a:pPr lvl="0" algn="ctr">
              <a:defRPr sz="1800"/>
            </a:pPr>
            <a:r>
              <a:rPr sz="7840" dirty="0"/>
              <a:t>Alternative approaches to budgeting</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Shape 100"/>
          <p:cNvSpPr>
            <a:spLocks noGrp="1"/>
          </p:cNvSpPr>
          <p:nvPr>
            <p:ph type="title"/>
          </p:nvPr>
        </p:nvSpPr>
        <p:spPr>
          <a:xfrm>
            <a:off x="741760" y="1636440"/>
            <a:ext cx="11540068" cy="5675396"/>
          </a:xfrm>
          <a:prstGeom prst="rect">
            <a:avLst/>
          </a:prstGeom>
        </p:spPr>
        <p:txBody>
          <a:bodyPr>
            <a:normAutofit/>
          </a:bodyPr>
          <a:lstStyle/>
          <a:p>
            <a:pPr lvl="0" algn="ctr">
              <a:lnSpc>
                <a:spcPct val="120000"/>
              </a:lnSpc>
              <a:defRPr sz="1800"/>
            </a:pPr>
            <a:r>
              <a:rPr sz="6600" dirty="0"/>
              <a:t>Incremental budgeting</a:t>
            </a:r>
          </a:p>
          <a:p>
            <a:pPr lvl="0" algn="ctr">
              <a:lnSpc>
                <a:spcPct val="120000"/>
              </a:lnSpc>
              <a:defRPr sz="1800"/>
            </a:pPr>
            <a:r>
              <a:rPr sz="6600" dirty="0"/>
              <a:t>Zero-based budgeting</a:t>
            </a:r>
          </a:p>
          <a:p>
            <a:pPr lvl="0" algn="ctr">
              <a:lnSpc>
                <a:spcPct val="120000"/>
              </a:lnSpc>
              <a:defRPr sz="1800"/>
            </a:pPr>
            <a:r>
              <a:rPr sz="6600" dirty="0"/>
              <a:t>Performance budgeting</a:t>
            </a:r>
          </a:p>
          <a:p>
            <a:pPr lvl="0" algn="ctr">
              <a:lnSpc>
                <a:spcPct val="120000"/>
              </a:lnSpc>
              <a:defRPr sz="1800"/>
            </a:pPr>
            <a:r>
              <a:rPr sz="6600" dirty="0"/>
              <a:t>Participatory budgeting</a:t>
            </a:r>
          </a:p>
        </p:txBody>
      </p:sp>
      <p:sp>
        <p:nvSpPr>
          <p:cNvPr id="3" name="Footer Placeholder 1"/>
          <p:cNvSpPr>
            <a:spLocks noGrp="1"/>
          </p:cNvSpPr>
          <p:nvPr/>
        </p:nvSpPr>
        <p:spPr>
          <a:xfrm>
            <a:off x="1500090" y="9299345"/>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Shape 102"/>
          <p:cNvSpPr>
            <a:spLocks noGrp="1"/>
          </p:cNvSpPr>
          <p:nvPr>
            <p:ph type="title"/>
          </p:nvPr>
        </p:nvSpPr>
        <p:spPr>
          <a:xfrm>
            <a:off x="1270000" y="1638300"/>
            <a:ext cx="10464800" cy="1870348"/>
          </a:xfrm>
          <a:prstGeom prst="rect">
            <a:avLst/>
          </a:prstGeom>
        </p:spPr>
        <p:txBody>
          <a:bodyPr>
            <a:normAutofit/>
          </a:bodyPr>
          <a:lstStyle>
            <a:lvl1pPr algn="l">
              <a:defRPr>
                <a:latin typeface="Helvetica Neue Light"/>
                <a:ea typeface="Helvetica Neue Light"/>
                <a:cs typeface="Helvetica Neue Light"/>
                <a:sym typeface="Helvetica Neue Light"/>
              </a:defRPr>
            </a:lvl1pPr>
          </a:lstStyle>
          <a:p>
            <a:pPr lvl="0">
              <a:defRPr sz="1800"/>
            </a:pPr>
            <a:r>
              <a:rPr sz="7200" dirty="0"/>
              <a:t>Incremental Budgeting</a:t>
            </a:r>
          </a:p>
        </p:txBody>
      </p:sp>
      <p:sp>
        <p:nvSpPr>
          <p:cNvPr id="103" name="Shape 103"/>
          <p:cNvSpPr>
            <a:spLocks noGrp="1"/>
          </p:cNvSpPr>
          <p:nvPr>
            <p:ph type="body" idx="1"/>
          </p:nvPr>
        </p:nvSpPr>
        <p:spPr>
          <a:xfrm>
            <a:off x="1245816" y="4012704"/>
            <a:ext cx="10464800" cy="2736304"/>
          </a:xfrm>
          <a:prstGeom prst="rect">
            <a:avLst/>
          </a:prstGeom>
        </p:spPr>
        <p:txBody>
          <a:bodyPr lIns="50800" tIns="50800" rIns="50800" bIns="50800">
            <a:noAutofit/>
          </a:bodyPr>
          <a:lstStyle/>
          <a:p>
            <a:pPr marL="571500" lvl="0" indent="-571500">
              <a:defRPr sz="1800"/>
            </a:pPr>
            <a:r>
              <a:rPr sz="2800" dirty="0">
                <a:latin typeface="Helvetica Neue Light"/>
                <a:ea typeface="Helvetica Neue Light"/>
                <a:cs typeface="Helvetica Neue Light"/>
                <a:sym typeface="Helvetica Neue Light"/>
              </a:rPr>
              <a:t>Next year’s budget is this year’s adjusted for inflation, changes in policies, </a:t>
            </a:r>
            <a:r>
              <a:rPr sz="2800" dirty="0" err="1">
                <a:latin typeface="Helvetica Neue Light"/>
                <a:ea typeface="Helvetica Neue Light"/>
                <a:cs typeface="Helvetica Neue Light"/>
                <a:sym typeface="Helvetica Neue Light"/>
              </a:rPr>
              <a:t>etc</a:t>
            </a:r>
            <a:endParaRPr sz="2800" dirty="0">
              <a:latin typeface="Helvetica Neue Light"/>
              <a:ea typeface="Helvetica Neue Light"/>
              <a:cs typeface="Helvetica Neue Light"/>
              <a:sym typeface="Helvetica Neue Light"/>
            </a:endParaRPr>
          </a:p>
          <a:p>
            <a:pPr marL="571500" lvl="0" indent="-571500">
              <a:defRPr sz="1800"/>
            </a:pPr>
            <a:r>
              <a:rPr sz="2800" dirty="0">
                <a:latin typeface="Helvetica Neue Light"/>
                <a:ea typeface="Helvetica Neue Light"/>
                <a:cs typeface="Helvetica Neue Light"/>
                <a:sym typeface="Helvetica Neue Light"/>
              </a:rPr>
              <a:t>Two alternatives</a:t>
            </a:r>
          </a:p>
          <a:p>
            <a:pPr marL="873125" lvl="1" indent="-428625">
              <a:defRPr sz="1800"/>
            </a:pPr>
            <a:r>
              <a:rPr sz="2800" dirty="0">
                <a:latin typeface="Helvetica Neue Light"/>
                <a:ea typeface="Helvetica Neue Light"/>
                <a:cs typeface="Helvetica Neue Light"/>
                <a:sym typeface="Helvetica Neue Light"/>
              </a:rPr>
              <a:t>Bidding systems</a:t>
            </a:r>
          </a:p>
          <a:p>
            <a:pPr marL="873125" lvl="1" indent="-428625">
              <a:defRPr sz="1800"/>
            </a:pPr>
            <a:r>
              <a:rPr sz="2800" dirty="0">
                <a:latin typeface="Helvetica Neue Light"/>
                <a:ea typeface="Helvetica Neue Light"/>
                <a:cs typeface="Helvetica Neue Light"/>
                <a:sym typeface="Helvetica Neue Light"/>
              </a:rPr>
              <a:t>Financial Planning systems</a:t>
            </a:r>
          </a:p>
        </p:txBody>
      </p:sp>
      <p:sp>
        <p:nvSpPr>
          <p:cNvPr id="4" name="Footer Placeholder 1"/>
          <p:cNvSpPr>
            <a:spLocks noGrp="1"/>
          </p:cNvSpPr>
          <p:nvPr/>
        </p:nvSpPr>
        <p:spPr>
          <a:xfrm>
            <a:off x="1523192" y="9239710"/>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 name="Shape 105"/>
          <p:cNvSpPr>
            <a:spLocks noGrp="1"/>
          </p:cNvSpPr>
          <p:nvPr>
            <p:ph type="title"/>
          </p:nvPr>
        </p:nvSpPr>
        <p:spPr>
          <a:xfrm>
            <a:off x="1173808" y="988368"/>
            <a:ext cx="10464800" cy="2086372"/>
          </a:xfrm>
          <a:prstGeom prst="rect">
            <a:avLst/>
          </a:prstGeom>
        </p:spPr>
        <p:txBody>
          <a:bodyPr/>
          <a:lstStyle>
            <a:lvl1pPr algn="l">
              <a:defRPr>
                <a:latin typeface="Helvetica Neue Light"/>
                <a:ea typeface="Helvetica Neue Light"/>
                <a:cs typeface="Helvetica Neue Light"/>
                <a:sym typeface="Helvetica Neue Light"/>
              </a:defRPr>
            </a:lvl1pPr>
          </a:lstStyle>
          <a:p>
            <a:pPr lvl="0" algn="ctr">
              <a:defRPr sz="1800"/>
            </a:pPr>
            <a:r>
              <a:rPr sz="8000" dirty="0"/>
              <a:t>Capital </a:t>
            </a:r>
            <a:r>
              <a:rPr sz="8000" dirty="0" err="1"/>
              <a:t>Programme</a:t>
            </a:r>
            <a:endParaRPr sz="8000" dirty="0"/>
          </a:p>
        </p:txBody>
      </p:sp>
      <p:sp>
        <p:nvSpPr>
          <p:cNvPr id="106" name="Shape 106"/>
          <p:cNvSpPr>
            <a:spLocks noGrp="1"/>
          </p:cNvSpPr>
          <p:nvPr>
            <p:ph type="body" idx="1"/>
          </p:nvPr>
        </p:nvSpPr>
        <p:spPr>
          <a:xfrm>
            <a:off x="1317824" y="3220616"/>
            <a:ext cx="10464800" cy="1130300"/>
          </a:xfrm>
          <a:prstGeom prst="rect">
            <a:avLst/>
          </a:prstGeom>
        </p:spPr>
        <p:txBody>
          <a:bodyPr lIns="50800" tIns="50800" rIns="50800" bIns="50800">
            <a:noAutofit/>
          </a:bodyPr>
          <a:lstStyle/>
          <a:p>
            <a:pPr marL="571500" lvl="0" indent="-571500">
              <a:defRPr sz="1800"/>
            </a:pPr>
            <a:r>
              <a:rPr sz="4800" dirty="0">
                <a:latin typeface="Helvetica Neue Light"/>
                <a:ea typeface="Helvetica Neue Light"/>
                <a:cs typeface="Helvetica Neue Light"/>
                <a:sym typeface="Helvetica Neue Light"/>
              </a:rPr>
              <a:t>Usually an annual round of bids for new schemes/projects</a:t>
            </a:r>
          </a:p>
          <a:p>
            <a:pPr marL="571500" lvl="0" indent="-571500">
              <a:defRPr sz="1800"/>
            </a:pPr>
            <a:r>
              <a:rPr sz="4800" dirty="0">
                <a:latin typeface="Helvetica Neue Light"/>
                <a:ea typeface="Helvetica Neue Light"/>
                <a:cs typeface="Helvetica Neue Light"/>
                <a:sym typeface="Helvetica Neue Light"/>
              </a:rPr>
              <a:t>Bids assessed against based on priorities, such as:</a:t>
            </a:r>
          </a:p>
          <a:p>
            <a:pPr marL="873125" lvl="1" indent="-428625">
              <a:defRPr sz="1800"/>
            </a:pPr>
            <a:r>
              <a:rPr sz="3600" dirty="0">
                <a:latin typeface="Helvetica Neue Light"/>
                <a:ea typeface="Helvetica Neue Light"/>
                <a:cs typeface="Helvetica Neue Light"/>
                <a:sym typeface="Helvetica Neue Light"/>
              </a:rPr>
              <a:t>complying with legal requirements</a:t>
            </a:r>
          </a:p>
          <a:p>
            <a:pPr marL="873125" lvl="1" indent="-428625">
              <a:defRPr sz="1800"/>
            </a:pPr>
            <a:r>
              <a:rPr sz="3600" dirty="0">
                <a:latin typeface="Helvetica Neue Light"/>
                <a:ea typeface="Helvetica Neue Light"/>
                <a:cs typeface="Helvetica Neue Light"/>
                <a:sym typeface="Helvetica Neue Light"/>
              </a:rPr>
              <a:t>meeting health &amp; safety standards</a:t>
            </a:r>
          </a:p>
          <a:p>
            <a:pPr marL="873125" lvl="1" indent="-428625">
              <a:defRPr sz="1800"/>
            </a:pPr>
            <a:r>
              <a:rPr sz="3600" dirty="0">
                <a:latin typeface="Helvetica Neue Light"/>
                <a:ea typeface="Helvetica Neue Light"/>
                <a:cs typeface="Helvetica Neue Light"/>
                <a:sym typeface="Helvetica Neue Light"/>
              </a:rPr>
              <a:t>“invest to save” projects</a:t>
            </a:r>
          </a:p>
        </p:txBody>
      </p:sp>
      <p:sp>
        <p:nvSpPr>
          <p:cNvPr id="4" name="Footer Placeholder 1"/>
          <p:cNvSpPr>
            <a:spLocks noGrp="1"/>
          </p:cNvSpPr>
          <p:nvPr/>
        </p:nvSpPr>
        <p:spPr>
          <a:xfrm>
            <a:off x="1245816" y="9234311"/>
            <a:ext cx="10004621" cy="519289"/>
          </a:xfrm>
          <a:prstGeom prst="rect">
            <a:avLst/>
          </a:prstGeom>
        </p:spPr>
        <p:txBody>
          <a:bodyPr vert="horz" lIns="130046" tIns="65023" rIns="130046" bIns="65023" anchor="b"/>
          <a:lstStyle>
            <a:lvl1pPr algn="ctr" defTabSz="584200">
              <a:defRPr sz="3600">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sz="1400" dirty="0" smtClean="0">
                <a:solidFill>
                  <a:schemeClr val="tx1"/>
                </a:solidFill>
              </a:rPr>
              <a:t>©2015 Gary Bandy, </a:t>
            </a:r>
            <a:r>
              <a:rPr lang="en-GB" sz="1400" i="1" dirty="0" smtClean="0">
                <a:solidFill>
                  <a:schemeClr val="tx1"/>
                </a:solidFill>
              </a:rPr>
              <a:t>Financial Management and Accounting in the Public Sector,</a:t>
            </a:r>
            <a:r>
              <a:rPr lang="en-GB" sz="1400" dirty="0" smtClean="0">
                <a:solidFill>
                  <a:schemeClr val="tx1"/>
                </a:solidFill>
              </a:rPr>
              <a:t> Routledge, Milton Park</a:t>
            </a:r>
            <a:endParaRPr lang="en-US" sz="1400" dirty="0">
              <a:solidFill>
                <a:schemeClr val="tx1"/>
              </a:solidFill>
            </a:endParaRP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 name="Shape 110"/>
          <p:cNvSpPr>
            <a:spLocks noGrp="1"/>
          </p:cNvSpPr>
          <p:nvPr>
            <p:ph type="title"/>
          </p:nvPr>
        </p:nvSpPr>
        <p:spPr>
          <a:xfrm>
            <a:off x="1339773" y="676002"/>
            <a:ext cx="10464800" cy="1870348"/>
          </a:xfrm>
          <a:prstGeom prst="rect">
            <a:avLst/>
          </a:prstGeom>
        </p:spPr>
        <p:txBody>
          <a:bodyPr>
            <a:normAutofit/>
          </a:bodyPr>
          <a:lstStyle>
            <a:lvl1pPr algn="l"/>
          </a:lstStyle>
          <a:p>
            <a:pPr lvl="0">
              <a:defRPr sz="1800"/>
            </a:pPr>
            <a:r>
              <a:rPr sz="6600" dirty="0"/>
              <a:t>Incremental Budgets</a:t>
            </a:r>
          </a:p>
        </p:txBody>
      </p:sp>
      <p:sp>
        <p:nvSpPr>
          <p:cNvPr id="111" name="Shape 111"/>
          <p:cNvSpPr/>
          <p:nvPr/>
        </p:nvSpPr>
        <p:spPr>
          <a:xfrm flipV="1">
            <a:off x="771423" y="3292624"/>
            <a:ext cx="11521280" cy="0"/>
          </a:xfrm>
          <a:prstGeom prst="line">
            <a:avLst/>
          </a:prstGeom>
          <a:ln w="127000">
            <a:solidFill>
              <a:srgbClr val="0054A4"/>
            </a:solidFill>
            <a:miter lim="400000"/>
          </a:ln>
        </p:spPr>
        <p:txBody>
          <a:bodyPr lIns="0" tIns="0" rIns="0" bIns="0" anchor="ctr"/>
          <a:lstStyle/>
          <a:p>
            <a:pPr lvl="0">
              <a:defRPr sz="2400"/>
            </a:pPr>
            <a:endParaRPr/>
          </a:p>
        </p:txBody>
      </p:sp>
      <p:sp>
        <p:nvSpPr>
          <p:cNvPr id="112" name="Shape 112"/>
          <p:cNvSpPr/>
          <p:nvPr/>
        </p:nvSpPr>
        <p:spPr>
          <a:xfrm flipH="1" flipV="1">
            <a:off x="6532062" y="3292623"/>
            <a:ext cx="0" cy="5144171"/>
          </a:xfrm>
          <a:prstGeom prst="line">
            <a:avLst/>
          </a:prstGeom>
          <a:ln w="127000">
            <a:solidFill>
              <a:srgbClr val="0054A4"/>
            </a:solidFill>
            <a:miter lim="400000"/>
          </a:ln>
        </p:spPr>
        <p:txBody>
          <a:bodyPr lIns="0" tIns="0" rIns="0" bIns="0" anchor="ctr"/>
          <a:lstStyle/>
          <a:p>
            <a:pPr lvl="0">
              <a:defRPr sz="2400"/>
            </a:pPr>
            <a:endParaRPr/>
          </a:p>
        </p:txBody>
      </p:sp>
      <p:sp>
        <p:nvSpPr>
          <p:cNvPr id="113" name="Shape 113"/>
          <p:cNvSpPr/>
          <p:nvPr/>
        </p:nvSpPr>
        <p:spPr>
          <a:xfrm>
            <a:off x="1597042" y="2546350"/>
            <a:ext cx="3299595" cy="7239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defRPr sz="1800"/>
            </a:pPr>
            <a:r>
              <a:rPr sz="3600" dirty="0"/>
              <a:t>Advantages</a:t>
            </a:r>
          </a:p>
        </p:txBody>
      </p:sp>
      <p:sp>
        <p:nvSpPr>
          <p:cNvPr id="114" name="Shape 114"/>
          <p:cNvSpPr/>
          <p:nvPr/>
        </p:nvSpPr>
        <p:spPr>
          <a:xfrm>
            <a:off x="7742944" y="2546350"/>
            <a:ext cx="4019477" cy="7239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defRPr sz="1800"/>
            </a:pPr>
            <a:r>
              <a:rPr sz="3600" dirty="0"/>
              <a:t>Disadvantages</a:t>
            </a:r>
          </a:p>
        </p:txBody>
      </p:sp>
      <p:sp>
        <p:nvSpPr>
          <p:cNvPr id="115" name="Shape 115"/>
          <p:cNvSpPr/>
          <p:nvPr/>
        </p:nvSpPr>
        <p:spPr>
          <a:xfrm>
            <a:off x="1029792" y="3652664"/>
            <a:ext cx="5308600" cy="1772793"/>
          </a:xfrm>
          <a:prstGeom prst="rect">
            <a:avLst/>
          </a:prstGeom>
          <a:ln w="12700">
            <a:miter lim="400000"/>
          </a:ln>
          <a:extLst>
            <a:ext uri="{C572A759-6A51-4108-AA02-DFA0A04FC94B}">
              <ma14:wrappingTextBoxFlag xmlns="" xmlns:ma14="http://schemas.microsoft.com/office/mac/drawingml/2011/main" val="1"/>
            </a:ext>
          </a:extLst>
        </p:spPr>
        <p:txBody>
          <a:bodyPr lIns="0" tIns="0" rIns="0" bIns="0">
            <a:spAutoFit/>
          </a:bodyPr>
          <a:lstStyle/>
          <a:p>
            <a:pPr marL="228600" lvl="0" indent="-228600" algn="l">
              <a:lnSpc>
                <a:spcPct val="120000"/>
              </a:lnSpc>
              <a:buSzPct val="100000"/>
              <a:buChar char="•"/>
              <a:defRPr sz="1800"/>
            </a:pPr>
            <a:r>
              <a:rPr sz="3200" dirty="0"/>
              <a:t>Relatively easy to do</a:t>
            </a:r>
          </a:p>
          <a:p>
            <a:pPr marL="228600" lvl="0" indent="-228600" algn="l">
              <a:lnSpc>
                <a:spcPct val="120000"/>
              </a:lnSpc>
              <a:buSzPct val="100000"/>
              <a:buChar char="•"/>
              <a:defRPr sz="1800"/>
            </a:pPr>
            <a:r>
              <a:rPr sz="3200" dirty="0"/>
              <a:t>Understandable</a:t>
            </a:r>
          </a:p>
          <a:p>
            <a:pPr marL="228600" lvl="0" indent="-228600" algn="l">
              <a:lnSpc>
                <a:spcPct val="120000"/>
              </a:lnSpc>
              <a:buSzPct val="100000"/>
              <a:buChar char="•"/>
              <a:defRPr sz="1800"/>
            </a:pPr>
            <a:r>
              <a:rPr sz="3200" dirty="0"/>
              <a:t>Stable</a:t>
            </a:r>
          </a:p>
        </p:txBody>
      </p:sp>
      <p:sp>
        <p:nvSpPr>
          <p:cNvPr id="116" name="Shape 116"/>
          <p:cNvSpPr/>
          <p:nvPr/>
        </p:nvSpPr>
        <p:spPr>
          <a:xfrm>
            <a:off x="6780882" y="3652664"/>
            <a:ext cx="5943601" cy="4136517"/>
          </a:xfrm>
          <a:prstGeom prst="rect">
            <a:avLst/>
          </a:prstGeom>
          <a:ln w="12700">
            <a:miter lim="400000"/>
          </a:ln>
          <a:extLst>
            <a:ext uri="{C572A759-6A51-4108-AA02-DFA0A04FC94B}">
              <ma14:wrappingTextBoxFlag xmlns="" xmlns:ma14="http://schemas.microsoft.com/office/mac/drawingml/2011/main" val="1"/>
            </a:ext>
          </a:extLst>
        </p:spPr>
        <p:txBody>
          <a:bodyPr lIns="0" tIns="0" rIns="0" bIns="0">
            <a:spAutoFit/>
          </a:bodyPr>
          <a:lstStyle/>
          <a:p>
            <a:pPr marL="228600" lvl="0" indent="-228600" algn="l">
              <a:lnSpc>
                <a:spcPct val="120000"/>
              </a:lnSpc>
              <a:buSzPct val="100000"/>
              <a:buChar char="•"/>
              <a:defRPr sz="1800"/>
            </a:pPr>
            <a:r>
              <a:rPr sz="3200" dirty="0"/>
              <a:t>Focus on departments not the whole </a:t>
            </a:r>
            <a:r>
              <a:rPr sz="3200" dirty="0" err="1"/>
              <a:t>organisation</a:t>
            </a:r>
            <a:endParaRPr sz="3200" dirty="0"/>
          </a:p>
          <a:p>
            <a:pPr marL="228600" lvl="0" indent="-228600" algn="l">
              <a:lnSpc>
                <a:spcPct val="120000"/>
              </a:lnSpc>
              <a:buSzPct val="100000"/>
              <a:buChar char="•"/>
              <a:defRPr sz="1800"/>
            </a:pPr>
            <a:r>
              <a:rPr sz="3200" dirty="0"/>
              <a:t>Focus on inputs not outputs</a:t>
            </a:r>
          </a:p>
          <a:p>
            <a:pPr marL="228600" lvl="0" indent="-228600" algn="l">
              <a:lnSpc>
                <a:spcPct val="120000"/>
              </a:lnSpc>
              <a:buSzPct val="100000"/>
              <a:buChar char="•"/>
              <a:defRPr sz="1800"/>
            </a:pPr>
            <a:r>
              <a:rPr sz="3200" dirty="0"/>
              <a:t>Over-estimation</a:t>
            </a:r>
          </a:p>
          <a:p>
            <a:pPr marL="228600" lvl="0" indent="-228600" algn="l">
              <a:lnSpc>
                <a:spcPct val="120000"/>
              </a:lnSpc>
              <a:buSzPct val="100000"/>
              <a:buChar char="•"/>
              <a:defRPr sz="1800"/>
            </a:pPr>
            <a:r>
              <a:rPr sz="3200" dirty="0"/>
              <a:t>Little review of base budget</a:t>
            </a:r>
          </a:p>
          <a:p>
            <a:pPr marL="228600" lvl="0" indent="-228600" algn="l">
              <a:lnSpc>
                <a:spcPct val="120000"/>
              </a:lnSpc>
              <a:buSzPct val="100000"/>
              <a:buChar char="•"/>
              <a:defRPr sz="1800"/>
            </a:pPr>
            <a:r>
              <a:rPr sz="3200" dirty="0"/>
              <a:t>Not responsive to rapid change</a:t>
            </a:r>
          </a:p>
        </p:txBody>
      </p:sp>
      <p:sp>
        <p:nvSpPr>
          <p:cNvPr id="9" name="Footer Placeholder 1"/>
          <p:cNvSpPr>
            <a:spLocks noGrp="1"/>
          </p:cNvSpPr>
          <p:nvPr/>
        </p:nvSpPr>
        <p:spPr>
          <a:xfrm>
            <a:off x="1754735"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Shape 120"/>
          <p:cNvSpPr>
            <a:spLocks noGrp="1"/>
          </p:cNvSpPr>
          <p:nvPr>
            <p:ph type="title"/>
          </p:nvPr>
        </p:nvSpPr>
        <p:spPr>
          <a:xfrm>
            <a:off x="1317824" y="2644552"/>
            <a:ext cx="10464800" cy="3302000"/>
          </a:xfrm>
          <a:prstGeom prst="rect">
            <a:avLst/>
          </a:prstGeom>
        </p:spPr>
        <p:txBody>
          <a:bodyPr/>
          <a:lstStyle/>
          <a:p>
            <a:pPr lvl="0" algn="ctr">
              <a:defRPr sz="1800"/>
            </a:pPr>
            <a:r>
              <a:rPr sz="8000" dirty="0"/>
              <a:t>Competing priorities</a:t>
            </a:r>
          </a:p>
        </p:txBody>
      </p:sp>
      <p:sp>
        <p:nvSpPr>
          <p:cNvPr id="3" name="Footer Placeholder 1"/>
          <p:cNvSpPr>
            <a:spLocks noGrp="1"/>
          </p:cNvSpPr>
          <p:nvPr/>
        </p:nvSpPr>
        <p:spPr>
          <a:xfrm>
            <a:off x="1500089" y="9319224"/>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Shape 122"/>
          <p:cNvSpPr>
            <a:spLocks noGrp="1"/>
          </p:cNvSpPr>
          <p:nvPr>
            <p:ph type="title"/>
          </p:nvPr>
        </p:nvSpPr>
        <p:spPr>
          <a:xfrm>
            <a:off x="1461840" y="700336"/>
            <a:ext cx="10464800" cy="3302000"/>
          </a:xfrm>
          <a:prstGeom prst="rect">
            <a:avLst/>
          </a:prstGeom>
        </p:spPr>
        <p:txBody>
          <a:bodyPr/>
          <a:lstStyle>
            <a:lvl1pPr algn="l" defTabSz="578358">
              <a:defRPr sz="7919"/>
            </a:lvl1pPr>
          </a:lstStyle>
          <a:p>
            <a:pPr lvl="0" algn="ctr">
              <a:defRPr sz="1800"/>
            </a:pPr>
            <a:r>
              <a:rPr sz="7919" dirty="0"/>
              <a:t>Take a range of services</a:t>
            </a:r>
          </a:p>
        </p:txBody>
      </p:sp>
      <p:sp>
        <p:nvSpPr>
          <p:cNvPr id="123" name="Shape 123"/>
          <p:cNvSpPr/>
          <p:nvPr/>
        </p:nvSpPr>
        <p:spPr>
          <a:xfrm>
            <a:off x="5867400" y="4241800"/>
            <a:ext cx="1270000" cy="3505200"/>
          </a:xfrm>
          <a:prstGeom prst="rect">
            <a:avLst/>
          </a:prstGeom>
          <a:solidFill>
            <a:srgbClr val="008F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24" name="Shape 124"/>
          <p:cNvSpPr/>
          <p:nvPr/>
        </p:nvSpPr>
        <p:spPr>
          <a:xfrm>
            <a:off x="7416800" y="4241800"/>
            <a:ext cx="1270000" cy="3505200"/>
          </a:xfrm>
          <a:prstGeom prst="rect">
            <a:avLst/>
          </a:prstGeom>
          <a:solidFill>
            <a:srgbClr val="0433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25" name="Shape 125"/>
          <p:cNvSpPr/>
          <p:nvPr/>
        </p:nvSpPr>
        <p:spPr>
          <a:xfrm>
            <a:off x="8966200" y="4241800"/>
            <a:ext cx="1270000" cy="3505200"/>
          </a:xfrm>
          <a:prstGeom prst="rect">
            <a:avLst/>
          </a:prstGeom>
          <a:solidFill>
            <a:srgbClr val="300D57"/>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26" name="Shape 126"/>
          <p:cNvSpPr/>
          <p:nvPr/>
        </p:nvSpPr>
        <p:spPr>
          <a:xfrm>
            <a:off x="10515600" y="4241800"/>
            <a:ext cx="1270000" cy="3505200"/>
          </a:xfrm>
          <a:prstGeom prst="rect">
            <a:avLst/>
          </a:prstGeom>
          <a:solidFill>
            <a:srgbClr val="9437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27" name="Shape 127"/>
          <p:cNvSpPr/>
          <p:nvPr/>
        </p:nvSpPr>
        <p:spPr>
          <a:xfrm>
            <a:off x="1219200" y="4241800"/>
            <a:ext cx="1270000" cy="3505200"/>
          </a:xfrm>
          <a:prstGeom prst="rect">
            <a:avLst/>
          </a:prstGeom>
          <a:solidFill>
            <a:srgbClr val="FF26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28" name="Shape 128"/>
          <p:cNvSpPr/>
          <p:nvPr/>
        </p:nvSpPr>
        <p:spPr>
          <a:xfrm>
            <a:off x="2768600" y="4241800"/>
            <a:ext cx="1270000" cy="3505200"/>
          </a:xfrm>
          <a:prstGeom prst="rect">
            <a:avLst/>
          </a:prstGeom>
          <a:solidFill>
            <a:srgbClr val="FF93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29" name="Shape 129"/>
          <p:cNvSpPr/>
          <p:nvPr/>
        </p:nvSpPr>
        <p:spPr>
          <a:xfrm>
            <a:off x="4318000" y="4241800"/>
            <a:ext cx="1270000" cy="3505200"/>
          </a:xfrm>
          <a:prstGeom prst="rect">
            <a:avLst/>
          </a:prstGeom>
          <a:solidFill>
            <a:srgbClr val="FFFB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0" name="Footer Placeholder 1"/>
          <p:cNvSpPr>
            <a:spLocks noGrp="1"/>
          </p:cNvSpPr>
          <p:nvPr/>
        </p:nvSpPr>
        <p:spPr>
          <a:xfrm>
            <a:off x="2135089"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Shape 131"/>
          <p:cNvSpPr>
            <a:spLocks noGrp="1"/>
          </p:cNvSpPr>
          <p:nvPr>
            <p:ph type="title"/>
          </p:nvPr>
        </p:nvSpPr>
        <p:spPr>
          <a:xfrm>
            <a:off x="1356071" y="484312"/>
            <a:ext cx="10464800" cy="2664296"/>
          </a:xfrm>
          <a:prstGeom prst="rect">
            <a:avLst/>
          </a:prstGeom>
        </p:spPr>
        <p:txBody>
          <a:bodyPr/>
          <a:lstStyle>
            <a:lvl1pPr algn="l"/>
          </a:lstStyle>
          <a:p>
            <a:pPr lvl="0" algn="ctr">
              <a:defRPr sz="1800"/>
            </a:pPr>
            <a:r>
              <a:rPr sz="8000" dirty="0" err="1"/>
              <a:t>prioritise</a:t>
            </a:r>
            <a:r>
              <a:rPr sz="8000" dirty="0"/>
              <a:t> one...</a:t>
            </a:r>
          </a:p>
        </p:txBody>
      </p:sp>
      <p:sp>
        <p:nvSpPr>
          <p:cNvPr id="132" name="Shape 132"/>
          <p:cNvSpPr/>
          <p:nvPr/>
        </p:nvSpPr>
        <p:spPr>
          <a:xfrm>
            <a:off x="5867400" y="4241800"/>
            <a:ext cx="1270000" cy="3505200"/>
          </a:xfrm>
          <a:prstGeom prst="rect">
            <a:avLst/>
          </a:prstGeom>
          <a:solidFill>
            <a:srgbClr val="008F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33" name="Shape 133"/>
          <p:cNvSpPr/>
          <p:nvPr/>
        </p:nvSpPr>
        <p:spPr>
          <a:xfrm>
            <a:off x="7416800" y="4241800"/>
            <a:ext cx="1270000" cy="3505200"/>
          </a:xfrm>
          <a:prstGeom prst="rect">
            <a:avLst/>
          </a:prstGeom>
          <a:solidFill>
            <a:srgbClr val="0433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34" name="Shape 134"/>
          <p:cNvSpPr/>
          <p:nvPr/>
        </p:nvSpPr>
        <p:spPr>
          <a:xfrm>
            <a:off x="8966200" y="4241800"/>
            <a:ext cx="1270000" cy="3505200"/>
          </a:xfrm>
          <a:prstGeom prst="rect">
            <a:avLst/>
          </a:prstGeom>
          <a:solidFill>
            <a:srgbClr val="300D57"/>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35" name="Shape 135"/>
          <p:cNvSpPr/>
          <p:nvPr/>
        </p:nvSpPr>
        <p:spPr>
          <a:xfrm>
            <a:off x="10515600" y="4241800"/>
            <a:ext cx="1270000" cy="3505200"/>
          </a:xfrm>
          <a:prstGeom prst="rect">
            <a:avLst/>
          </a:prstGeom>
          <a:solidFill>
            <a:srgbClr val="9437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36" name="Shape 136"/>
          <p:cNvSpPr/>
          <p:nvPr/>
        </p:nvSpPr>
        <p:spPr>
          <a:xfrm>
            <a:off x="1219200" y="4241800"/>
            <a:ext cx="1270000" cy="3505200"/>
          </a:xfrm>
          <a:prstGeom prst="rect">
            <a:avLst/>
          </a:prstGeom>
          <a:solidFill>
            <a:srgbClr val="FF26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37" name="Shape 137"/>
          <p:cNvSpPr/>
          <p:nvPr/>
        </p:nvSpPr>
        <p:spPr>
          <a:xfrm>
            <a:off x="2768600" y="3606800"/>
            <a:ext cx="1270000" cy="4140200"/>
          </a:xfrm>
          <a:prstGeom prst="rect">
            <a:avLst/>
          </a:prstGeom>
          <a:solidFill>
            <a:srgbClr val="FF93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38" name="Shape 138"/>
          <p:cNvSpPr/>
          <p:nvPr/>
        </p:nvSpPr>
        <p:spPr>
          <a:xfrm>
            <a:off x="4318000" y="4241800"/>
            <a:ext cx="1270000" cy="3505200"/>
          </a:xfrm>
          <a:prstGeom prst="rect">
            <a:avLst/>
          </a:prstGeom>
          <a:solidFill>
            <a:srgbClr val="FFFB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0" name="Footer Placeholder 1"/>
          <p:cNvSpPr>
            <a:spLocks noGrp="1"/>
          </p:cNvSpPr>
          <p:nvPr/>
        </p:nvSpPr>
        <p:spPr>
          <a:xfrm>
            <a:off x="1884807"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slow">
    <p:dissolv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 name="Shape 140"/>
          <p:cNvSpPr>
            <a:spLocks noGrp="1"/>
          </p:cNvSpPr>
          <p:nvPr>
            <p:ph type="title"/>
          </p:nvPr>
        </p:nvSpPr>
        <p:spPr>
          <a:xfrm>
            <a:off x="1299277" y="700336"/>
            <a:ext cx="10464800" cy="2157040"/>
          </a:xfrm>
          <a:prstGeom prst="rect">
            <a:avLst/>
          </a:prstGeom>
        </p:spPr>
        <p:txBody>
          <a:bodyPr/>
          <a:lstStyle>
            <a:lvl1pPr algn="l"/>
          </a:lstStyle>
          <a:p>
            <a:pPr lvl="0" algn="ctr">
              <a:defRPr sz="1800"/>
            </a:pPr>
            <a:r>
              <a:rPr sz="8000" dirty="0"/>
              <a:t>or maybe two...</a:t>
            </a:r>
          </a:p>
        </p:txBody>
      </p:sp>
      <p:sp>
        <p:nvSpPr>
          <p:cNvPr id="141" name="Shape 141"/>
          <p:cNvSpPr/>
          <p:nvPr/>
        </p:nvSpPr>
        <p:spPr>
          <a:xfrm>
            <a:off x="5867400" y="4241800"/>
            <a:ext cx="1270000" cy="3505200"/>
          </a:xfrm>
          <a:prstGeom prst="rect">
            <a:avLst/>
          </a:prstGeom>
          <a:solidFill>
            <a:srgbClr val="008F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42" name="Shape 142"/>
          <p:cNvSpPr/>
          <p:nvPr/>
        </p:nvSpPr>
        <p:spPr>
          <a:xfrm>
            <a:off x="7416800" y="3073400"/>
            <a:ext cx="1270000" cy="4673600"/>
          </a:xfrm>
          <a:prstGeom prst="rect">
            <a:avLst/>
          </a:prstGeom>
          <a:solidFill>
            <a:srgbClr val="0433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43" name="Shape 143"/>
          <p:cNvSpPr/>
          <p:nvPr/>
        </p:nvSpPr>
        <p:spPr>
          <a:xfrm>
            <a:off x="8966200" y="4241800"/>
            <a:ext cx="1270000" cy="3505200"/>
          </a:xfrm>
          <a:prstGeom prst="rect">
            <a:avLst/>
          </a:prstGeom>
          <a:solidFill>
            <a:srgbClr val="300D57"/>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44" name="Shape 144"/>
          <p:cNvSpPr/>
          <p:nvPr/>
        </p:nvSpPr>
        <p:spPr>
          <a:xfrm>
            <a:off x="10515600" y="4241800"/>
            <a:ext cx="1270000" cy="3505200"/>
          </a:xfrm>
          <a:prstGeom prst="rect">
            <a:avLst/>
          </a:prstGeom>
          <a:solidFill>
            <a:srgbClr val="9437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45" name="Shape 145"/>
          <p:cNvSpPr/>
          <p:nvPr/>
        </p:nvSpPr>
        <p:spPr>
          <a:xfrm>
            <a:off x="1219200" y="4241800"/>
            <a:ext cx="1270000" cy="3505200"/>
          </a:xfrm>
          <a:prstGeom prst="rect">
            <a:avLst/>
          </a:prstGeom>
          <a:solidFill>
            <a:srgbClr val="FF26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46" name="Shape 146"/>
          <p:cNvSpPr/>
          <p:nvPr/>
        </p:nvSpPr>
        <p:spPr>
          <a:xfrm>
            <a:off x="2768600" y="3606800"/>
            <a:ext cx="1270000" cy="4140200"/>
          </a:xfrm>
          <a:prstGeom prst="rect">
            <a:avLst/>
          </a:prstGeom>
          <a:solidFill>
            <a:srgbClr val="FF93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47" name="Shape 147"/>
          <p:cNvSpPr/>
          <p:nvPr/>
        </p:nvSpPr>
        <p:spPr>
          <a:xfrm>
            <a:off x="4318000" y="4241800"/>
            <a:ext cx="1270000" cy="3505200"/>
          </a:xfrm>
          <a:prstGeom prst="rect">
            <a:avLst/>
          </a:prstGeom>
          <a:solidFill>
            <a:srgbClr val="FFFB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0" name="Footer Placeholder 1"/>
          <p:cNvSpPr>
            <a:spLocks noGrp="1"/>
          </p:cNvSpPr>
          <p:nvPr/>
        </p:nvSpPr>
        <p:spPr>
          <a:xfrm>
            <a:off x="1854200"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slow">
    <p:dissolv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Shape 149"/>
          <p:cNvSpPr>
            <a:spLocks noGrp="1"/>
          </p:cNvSpPr>
          <p:nvPr>
            <p:ph type="title"/>
          </p:nvPr>
        </p:nvSpPr>
        <p:spPr>
          <a:xfrm>
            <a:off x="1356071" y="844352"/>
            <a:ext cx="10464800" cy="2229048"/>
          </a:xfrm>
          <a:prstGeom prst="rect">
            <a:avLst/>
          </a:prstGeom>
        </p:spPr>
        <p:txBody>
          <a:bodyPr>
            <a:normAutofit fontScale="90000"/>
          </a:bodyPr>
          <a:lstStyle>
            <a:lvl1pPr algn="l"/>
          </a:lstStyle>
          <a:p>
            <a:pPr lvl="0" algn="ctr">
              <a:defRPr sz="1800"/>
            </a:pPr>
            <a:r>
              <a:rPr sz="8000" dirty="0"/>
              <a:t>and reduce the others.</a:t>
            </a:r>
          </a:p>
        </p:txBody>
      </p:sp>
      <p:sp>
        <p:nvSpPr>
          <p:cNvPr id="150" name="Shape 150"/>
          <p:cNvSpPr/>
          <p:nvPr/>
        </p:nvSpPr>
        <p:spPr>
          <a:xfrm>
            <a:off x="5867400" y="4495800"/>
            <a:ext cx="1270000" cy="3251200"/>
          </a:xfrm>
          <a:prstGeom prst="rect">
            <a:avLst/>
          </a:prstGeom>
          <a:solidFill>
            <a:srgbClr val="008F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51" name="Shape 151"/>
          <p:cNvSpPr/>
          <p:nvPr/>
        </p:nvSpPr>
        <p:spPr>
          <a:xfrm>
            <a:off x="7416800" y="3073400"/>
            <a:ext cx="1270000" cy="4673600"/>
          </a:xfrm>
          <a:prstGeom prst="rect">
            <a:avLst/>
          </a:prstGeom>
          <a:solidFill>
            <a:srgbClr val="0433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52" name="Shape 152"/>
          <p:cNvSpPr/>
          <p:nvPr/>
        </p:nvSpPr>
        <p:spPr>
          <a:xfrm>
            <a:off x="8966200" y="4495800"/>
            <a:ext cx="1270000" cy="3251200"/>
          </a:xfrm>
          <a:prstGeom prst="rect">
            <a:avLst/>
          </a:prstGeom>
          <a:solidFill>
            <a:srgbClr val="300D57"/>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53" name="Shape 153"/>
          <p:cNvSpPr/>
          <p:nvPr/>
        </p:nvSpPr>
        <p:spPr>
          <a:xfrm>
            <a:off x="10515600" y="4495800"/>
            <a:ext cx="1270000" cy="3251200"/>
          </a:xfrm>
          <a:prstGeom prst="rect">
            <a:avLst/>
          </a:prstGeom>
          <a:solidFill>
            <a:srgbClr val="9437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54" name="Shape 154"/>
          <p:cNvSpPr/>
          <p:nvPr/>
        </p:nvSpPr>
        <p:spPr>
          <a:xfrm>
            <a:off x="1219200" y="4495800"/>
            <a:ext cx="1270000" cy="3251200"/>
          </a:xfrm>
          <a:prstGeom prst="rect">
            <a:avLst/>
          </a:prstGeom>
          <a:solidFill>
            <a:srgbClr val="FF26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55" name="Shape 155"/>
          <p:cNvSpPr/>
          <p:nvPr/>
        </p:nvSpPr>
        <p:spPr>
          <a:xfrm>
            <a:off x="2768600" y="3606800"/>
            <a:ext cx="1270000" cy="4140200"/>
          </a:xfrm>
          <a:prstGeom prst="rect">
            <a:avLst/>
          </a:prstGeom>
          <a:solidFill>
            <a:srgbClr val="FF93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56" name="Shape 156"/>
          <p:cNvSpPr/>
          <p:nvPr/>
        </p:nvSpPr>
        <p:spPr>
          <a:xfrm>
            <a:off x="4318000" y="4495800"/>
            <a:ext cx="1270000" cy="3251200"/>
          </a:xfrm>
          <a:prstGeom prst="rect">
            <a:avLst/>
          </a:prstGeom>
          <a:solidFill>
            <a:srgbClr val="FFFB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0" name="Footer Placeholder 1"/>
          <p:cNvSpPr>
            <a:spLocks noGrp="1"/>
          </p:cNvSpPr>
          <p:nvPr/>
        </p:nvSpPr>
        <p:spPr>
          <a:xfrm>
            <a:off x="1780979" y="9279467"/>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slow">
    <p:dissolv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Shape 158"/>
          <p:cNvSpPr>
            <a:spLocks noGrp="1"/>
          </p:cNvSpPr>
          <p:nvPr>
            <p:ph type="title"/>
          </p:nvPr>
        </p:nvSpPr>
        <p:spPr>
          <a:xfrm>
            <a:off x="1219200" y="628328"/>
            <a:ext cx="10464800" cy="2736304"/>
          </a:xfrm>
          <a:prstGeom prst="rect">
            <a:avLst/>
          </a:prstGeom>
        </p:spPr>
        <p:txBody>
          <a:bodyPr/>
          <a:lstStyle>
            <a:lvl1pPr algn="l"/>
          </a:lstStyle>
          <a:p>
            <a:pPr lvl="0" algn="ctr">
              <a:defRPr sz="1800"/>
            </a:pPr>
            <a:r>
              <a:rPr sz="8000" dirty="0" err="1"/>
              <a:t>Prioritising</a:t>
            </a:r>
            <a:r>
              <a:rPr sz="8000" dirty="0"/>
              <a:t> them all...</a:t>
            </a:r>
          </a:p>
        </p:txBody>
      </p:sp>
      <p:sp>
        <p:nvSpPr>
          <p:cNvPr id="159" name="Shape 159"/>
          <p:cNvSpPr/>
          <p:nvPr/>
        </p:nvSpPr>
        <p:spPr>
          <a:xfrm>
            <a:off x="5867400" y="3606800"/>
            <a:ext cx="1270000" cy="4140200"/>
          </a:xfrm>
          <a:prstGeom prst="rect">
            <a:avLst/>
          </a:prstGeom>
          <a:solidFill>
            <a:srgbClr val="008F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60" name="Shape 160"/>
          <p:cNvSpPr/>
          <p:nvPr/>
        </p:nvSpPr>
        <p:spPr>
          <a:xfrm>
            <a:off x="7416800" y="3606800"/>
            <a:ext cx="1270000" cy="4140200"/>
          </a:xfrm>
          <a:prstGeom prst="rect">
            <a:avLst/>
          </a:prstGeom>
          <a:solidFill>
            <a:srgbClr val="0433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61" name="Shape 161"/>
          <p:cNvSpPr/>
          <p:nvPr/>
        </p:nvSpPr>
        <p:spPr>
          <a:xfrm>
            <a:off x="8966200" y="3606800"/>
            <a:ext cx="1270000" cy="4140200"/>
          </a:xfrm>
          <a:prstGeom prst="rect">
            <a:avLst/>
          </a:prstGeom>
          <a:solidFill>
            <a:srgbClr val="300D57"/>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62" name="Shape 162"/>
          <p:cNvSpPr/>
          <p:nvPr/>
        </p:nvSpPr>
        <p:spPr>
          <a:xfrm>
            <a:off x="10515600" y="3606800"/>
            <a:ext cx="1270000" cy="4140200"/>
          </a:xfrm>
          <a:prstGeom prst="rect">
            <a:avLst/>
          </a:prstGeom>
          <a:solidFill>
            <a:srgbClr val="9437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63" name="Shape 163"/>
          <p:cNvSpPr/>
          <p:nvPr/>
        </p:nvSpPr>
        <p:spPr>
          <a:xfrm>
            <a:off x="1219200" y="3606800"/>
            <a:ext cx="1270000" cy="4140200"/>
          </a:xfrm>
          <a:prstGeom prst="rect">
            <a:avLst/>
          </a:prstGeom>
          <a:solidFill>
            <a:srgbClr val="FF26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64" name="Shape 164"/>
          <p:cNvSpPr/>
          <p:nvPr/>
        </p:nvSpPr>
        <p:spPr>
          <a:xfrm>
            <a:off x="2768600" y="3606800"/>
            <a:ext cx="1270000" cy="4140200"/>
          </a:xfrm>
          <a:prstGeom prst="rect">
            <a:avLst/>
          </a:prstGeom>
          <a:solidFill>
            <a:srgbClr val="FF93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65" name="Shape 165"/>
          <p:cNvSpPr/>
          <p:nvPr/>
        </p:nvSpPr>
        <p:spPr>
          <a:xfrm>
            <a:off x="4318000" y="3606800"/>
            <a:ext cx="1270000" cy="4140200"/>
          </a:xfrm>
          <a:prstGeom prst="rect">
            <a:avLst/>
          </a:prstGeom>
          <a:solidFill>
            <a:srgbClr val="FFFB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0" name="Footer Placeholder 1"/>
          <p:cNvSpPr>
            <a:spLocks noGrp="1"/>
          </p:cNvSpPr>
          <p:nvPr/>
        </p:nvSpPr>
        <p:spPr>
          <a:xfrm>
            <a:off x="1780551"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slow">
    <p:dissolv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Shape 167"/>
          <p:cNvSpPr>
            <a:spLocks noGrp="1"/>
          </p:cNvSpPr>
          <p:nvPr>
            <p:ph type="title"/>
          </p:nvPr>
        </p:nvSpPr>
        <p:spPr>
          <a:xfrm>
            <a:off x="1320800" y="1132384"/>
            <a:ext cx="10464800" cy="2304256"/>
          </a:xfrm>
          <a:prstGeom prst="rect">
            <a:avLst/>
          </a:prstGeom>
        </p:spPr>
        <p:txBody>
          <a:bodyPr/>
          <a:lstStyle>
            <a:lvl1pPr algn="l"/>
          </a:lstStyle>
          <a:p>
            <a:pPr lvl="0" algn="ctr">
              <a:defRPr sz="1800"/>
            </a:pPr>
            <a:r>
              <a:rPr sz="8000" dirty="0" err="1"/>
              <a:t>prioritises</a:t>
            </a:r>
            <a:r>
              <a:rPr sz="8000" dirty="0"/>
              <a:t> none;</a:t>
            </a:r>
          </a:p>
        </p:txBody>
      </p:sp>
      <p:sp>
        <p:nvSpPr>
          <p:cNvPr id="168" name="Shape 168"/>
          <p:cNvSpPr/>
          <p:nvPr/>
        </p:nvSpPr>
        <p:spPr>
          <a:xfrm>
            <a:off x="5867400" y="4572000"/>
            <a:ext cx="1270000" cy="3175000"/>
          </a:xfrm>
          <a:prstGeom prst="rect">
            <a:avLst/>
          </a:prstGeom>
          <a:solidFill>
            <a:srgbClr val="008F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69" name="Shape 169"/>
          <p:cNvSpPr/>
          <p:nvPr/>
        </p:nvSpPr>
        <p:spPr>
          <a:xfrm>
            <a:off x="7416800" y="4572000"/>
            <a:ext cx="1270000" cy="3175000"/>
          </a:xfrm>
          <a:prstGeom prst="rect">
            <a:avLst/>
          </a:prstGeom>
          <a:solidFill>
            <a:srgbClr val="0433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70" name="Shape 170"/>
          <p:cNvSpPr/>
          <p:nvPr/>
        </p:nvSpPr>
        <p:spPr>
          <a:xfrm>
            <a:off x="8966200" y="4572000"/>
            <a:ext cx="1270000" cy="3175000"/>
          </a:xfrm>
          <a:prstGeom prst="rect">
            <a:avLst/>
          </a:prstGeom>
          <a:solidFill>
            <a:srgbClr val="300D57"/>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71" name="Shape 171"/>
          <p:cNvSpPr/>
          <p:nvPr/>
        </p:nvSpPr>
        <p:spPr>
          <a:xfrm>
            <a:off x="10515600" y="4572000"/>
            <a:ext cx="1270000" cy="3175000"/>
          </a:xfrm>
          <a:prstGeom prst="rect">
            <a:avLst/>
          </a:prstGeom>
          <a:solidFill>
            <a:srgbClr val="9437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72" name="Shape 172"/>
          <p:cNvSpPr/>
          <p:nvPr/>
        </p:nvSpPr>
        <p:spPr>
          <a:xfrm>
            <a:off x="1219200" y="4572000"/>
            <a:ext cx="1270000" cy="3175000"/>
          </a:xfrm>
          <a:prstGeom prst="rect">
            <a:avLst/>
          </a:prstGeom>
          <a:solidFill>
            <a:srgbClr val="FF26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73" name="Shape 173"/>
          <p:cNvSpPr/>
          <p:nvPr/>
        </p:nvSpPr>
        <p:spPr>
          <a:xfrm>
            <a:off x="2768600" y="4572000"/>
            <a:ext cx="1270000" cy="3175000"/>
          </a:xfrm>
          <a:prstGeom prst="rect">
            <a:avLst/>
          </a:prstGeom>
          <a:solidFill>
            <a:srgbClr val="FF93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74" name="Shape 174"/>
          <p:cNvSpPr/>
          <p:nvPr/>
        </p:nvSpPr>
        <p:spPr>
          <a:xfrm>
            <a:off x="4318000" y="4572000"/>
            <a:ext cx="1270000" cy="3175000"/>
          </a:xfrm>
          <a:prstGeom prst="rect">
            <a:avLst/>
          </a:prstGeom>
          <a:solidFill>
            <a:srgbClr val="FFFB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0" name="Footer Placeholder 1"/>
          <p:cNvSpPr>
            <a:spLocks noGrp="1"/>
          </p:cNvSpPr>
          <p:nvPr/>
        </p:nvSpPr>
        <p:spPr>
          <a:xfrm>
            <a:off x="1478972"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slow">
    <p:dissolv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Shape 176"/>
          <p:cNvSpPr>
            <a:spLocks noGrp="1"/>
          </p:cNvSpPr>
          <p:nvPr>
            <p:ph type="title"/>
          </p:nvPr>
        </p:nvSpPr>
        <p:spPr>
          <a:xfrm>
            <a:off x="1320800" y="772344"/>
            <a:ext cx="10464800" cy="3302000"/>
          </a:xfrm>
          <a:prstGeom prst="rect">
            <a:avLst/>
          </a:prstGeom>
        </p:spPr>
        <p:txBody>
          <a:bodyPr/>
          <a:lstStyle>
            <a:lvl1pPr algn="l"/>
          </a:lstStyle>
          <a:p>
            <a:pPr lvl="0" algn="ctr">
              <a:defRPr sz="1800"/>
            </a:pPr>
            <a:r>
              <a:rPr sz="8000" dirty="0"/>
              <a:t>they are all reduced.</a:t>
            </a:r>
          </a:p>
        </p:txBody>
      </p:sp>
      <p:sp>
        <p:nvSpPr>
          <p:cNvPr id="177" name="Shape 177"/>
          <p:cNvSpPr/>
          <p:nvPr/>
        </p:nvSpPr>
        <p:spPr>
          <a:xfrm>
            <a:off x="5867400" y="5054600"/>
            <a:ext cx="1270000" cy="2692400"/>
          </a:xfrm>
          <a:prstGeom prst="rect">
            <a:avLst/>
          </a:prstGeom>
          <a:solidFill>
            <a:srgbClr val="008F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78" name="Shape 178"/>
          <p:cNvSpPr/>
          <p:nvPr/>
        </p:nvSpPr>
        <p:spPr>
          <a:xfrm>
            <a:off x="7416800" y="5054600"/>
            <a:ext cx="1270000" cy="2692400"/>
          </a:xfrm>
          <a:prstGeom prst="rect">
            <a:avLst/>
          </a:prstGeom>
          <a:solidFill>
            <a:srgbClr val="0433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79" name="Shape 179"/>
          <p:cNvSpPr/>
          <p:nvPr/>
        </p:nvSpPr>
        <p:spPr>
          <a:xfrm>
            <a:off x="8966200" y="5054600"/>
            <a:ext cx="1270000" cy="2692400"/>
          </a:xfrm>
          <a:prstGeom prst="rect">
            <a:avLst/>
          </a:prstGeom>
          <a:solidFill>
            <a:srgbClr val="300D57"/>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80" name="Shape 180"/>
          <p:cNvSpPr/>
          <p:nvPr/>
        </p:nvSpPr>
        <p:spPr>
          <a:xfrm>
            <a:off x="10515600" y="5054600"/>
            <a:ext cx="1270000" cy="2692400"/>
          </a:xfrm>
          <a:prstGeom prst="rect">
            <a:avLst/>
          </a:prstGeom>
          <a:solidFill>
            <a:srgbClr val="9437FF"/>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81" name="Shape 181"/>
          <p:cNvSpPr/>
          <p:nvPr/>
        </p:nvSpPr>
        <p:spPr>
          <a:xfrm>
            <a:off x="1219200" y="5054600"/>
            <a:ext cx="1270000" cy="2692400"/>
          </a:xfrm>
          <a:prstGeom prst="rect">
            <a:avLst/>
          </a:prstGeom>
          <a:solidFill>
            <a:srgbClr val="FF26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82" name="Shape 182"/>
          <p:cNvSpPr/>
          <p:nvPr/>
        </p:nvSpPr>
        <p:spPr>
          <a:xfrm>
            <a:off x="2768600" y="5054600"/>
            <a:ext cx="1270000" cy="2692400"/>
          </a:xfrm>
          <a:prstGeom prst="rect">
            <a:avLst/>
          </a:prstGeom>
          <a:solidFill>
            <a:srgbClr val="FF93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83" name="Shape 183"/>
          <p:cNvSpPr/>
          <p:nvPr/>
        </p:nvSpPr>
        <p:spPr>
          <a:xfrm>
            <a:off x="4318000" y="5054600"/>
            <a:ext cx="1270000" cy="2692400"/>
          </a:xfrm>
          <a:prstGeom prst="rect">
            <a:avLst/>
          </a:prstGeom>
          <a:solidFill>
            <a:srgbClr val="FFFB00"/>
          </a:solidFill>
          <a:ln w="12700">
            <a:miter lim="400000"/>
          </a:ln>
          <a:effectLst>
            <a:outerShdw blurRad="127000" dist="76200" dir="2700000" rotWithShape="0">
              <a:srgbClr val="000000">
                <a:alpha val="75000"/>
              </a:srgbClr>
            </a:outerShdw>
            <a:reflection stA="50000" endPos="40000" dir="5400000" sy="-100000" algn="bl" rotWithShape="0"/>
          </a:effectLst>
        </p:spPr>
        <p:txBody>
          <a:bodyPr lIns="0" tIns="0" rIns="0" bIns="0" anchor="ctr"/>
          <a:lstStyle/>
          <a:p>
            <a:pPr lvl="0">
              <a:defRPr sz="2400">
                <a:solidFill>
                  <a:srgbClr val="FFFFFF"/>
                </a:solidFill>
              </a:defRPr>
            </a:pPr>
            <a:endParaRPr/>
          </a:p>
        </p:txBody>
      </p:sp>
      <p:sp>
        <p:nvSpPr>
          <p:cNvPr id="10" name="Footer Placeholder 1"/>
          <p:cNvSpPr>
            <a:spLocks noGrp="1"/>
          </p:cNvSpPr>
          <p:nvPr/>
        </p:nvSpPr>
        <p:spPr>
          <a:xfrm>
            <a:off x="1702570" y="9259589"/>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slow">
    <p:dissolv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Shape 185"/>
          <p:cNvSpPr>
            <a:spLocks noGrp="1"/>
          </p:cNvSpPr>
          <p:nvPr>
            <p:ph type="title"/>
          </p:nvPr>
        </p:nvSpPr>
        <p:spPr>
          <a:xfrm>
            <a:off x="1101800" y="1420416"/>
            <a:ext cx="11099800" cy="6438437"/>
          </a:xfrm>
          <a:prstGeom prst="rect">
            <a:avLst/>
          </a:prstGeom>
        </p:spPr>
        <p:txBody>
          <a:bodyPr>
            <a:normAutofit fontScale="90000"/>
          </a:bodyPr>
          <a:lstStyle>
            <a:lvl1pPr algn="l"/>
          </a:lstStyle>
          <a:p>
            <a:pPr lvl="0">
              <a:defRPr sz="1800"/>
            </a:pPr>
            <a:r>
              <a:rPr sz="8000" dirty="0"/>
              <a:t>Incremental budgeting can result in “salami slicing” every budget rather than focusing on priorities</a:t>
            </a:r>
          </a:p>
        </p:txBody>
      </p:sp>
      <p:sp>
        <p:nvSpPr>
          <p:cNvPr id="3" name="Footer Placeholder 1"/>
          <p:cNvSpPr>
            <a:spLocks noGrp="1"/>
          </p:cNvSpPr>
          <p:nvPr/>
        </p:nvSpPr>
        <p:spPr>
          <a:xfrm>
            <a:off x="1749872"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 name="Shape 187"/>
          <p:cNvSpPr>
            <a:spLocks noGrp="1"/>
          </p:cNvSpPr>
          <p:nvPr>
            <p:ph type="title"/>
          </p:nvPr>
        </p:nvSpPr>
        <p:spPr>
          <a:prstGeom prst="rect">
            <a:avLst/>
          </a:prstGeom>
        </p:spPr>
        <p:txBody>
          <a:bodyPr/>
          <a:lstStyle/>
          <a:p>
            <a:pPr lvl="0">
              <a:defRPr sz="1800"/>
            </a:pPr>
            <a:r>
              <a:rPr sz="9000">
                <a:latin typeface="Helvetica Neue Light"/>
                <a:ea typeface="Helvetica Neue Light"/>
                <a:cs typeface="Helvetica Neue Light"/>
                <a:sym typeface="Helvetica Neue Light"/>
              </a:rPr>
              <a:t>“rational incrementalism”</a:t>
            </a:r>
          </a:p>
        </p:txBody>
      </p:sp>
      <p:sp>
        <p:nvSpPr>
          <p:cNvPr id="3" name="Footer Placeholder 1"/>
          <p:cNvSpPr>
            <a:spLocks noGrp="1"/>
          </p:cNvSpPr>
          <p:nvPr/>
        </p:nvSpPr>
        <p:spPr>
          <a:xfrm>
            <a:off x="1749872" y="9279467"/>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 name="Shape 191"/>
          <p:cNvSpPr>
            <a:spLocks noGrp="1"/>
          </p:cNvSpPr>
          <p:nvPr>
            <p:ph type="title"/>
          </p:nvPr>
        </p:nvSpPr>
        <p:spPr>
          <a:xfrm>
            <a:off x="1245816" y="1420416"/>
            <a:ext cx="10464800" cy="3302000"/>
          </a:xfrm>
          <a:prstGeom prst="rect">
            <a:avLst/>
          </a:prstGeom>
        </p:spPr>
        <p:txBody>
          <a:bodyPr/>
          <a:lstStyle>
            <a:lvl1pPr algn="l">
              <a:defRPr>
                <a:latin typeface="Helvetica Neue Light"/>
                <a:ea typeface="Helvetica Neue Light"/>
                <a:cs typeface="Helvetica Neue Light"/>
                <a:sym typeface="Helvetica Neue Light"/>
              </a:defRPr>
            </a:lvl1pPr>
          </a:lstStyle>
          <a:p>
            <a:pPr lvl="0" algn="ctr">
              <a:defRPr sz="1800"/>
            </a:pPr>
            <a:r>
              <a:rPr sz="8000" dirty="0"/>
              <a:t>Zero-based Budgeting</a:t>
            </a:r>
          </a:p>
        </p:txBody>
      </p:sp>
      <p:sp>
        <p:nvSpPr>
          <p:cNvPr id="192" name="Shape 192"/>
          <p:cNvSpPr>
            <a:spLocks noGrp="1"/>
          </p:cNvSpPr>
          <p:nvPr>
            <p:ph type="body" idx="1"/>
          </p:nvPr>
        </p:nvSpPr>
        <p:spPr>
          <a:xfrm>
            <a:off x="1270000" y="5029200"/>
            <a:ext cx="10464800" cy="2655912"/>
          </a:xfrm>
          <a:prstGeom prst="rect">
            <a:avLst/>
          </a:prstGeom>
        </p:spPr>
        <p:txBody>
          <a:bodyPr>
            <a:noAutofit/>
          </a:bodyPr>
          <a:lstStyle/>
          <a:p>
            <a:pPr marL="571500" lvl="0" indent="-571500">
              <a:defRPr sz="1800"/>
            </a:pPr>
            <a:r>
              <a:rPr sz="2400" dirty="0">
                <a:latin typeface="Helvetica Neue Light"/>
                <a:ea typeface="Helvetica Neue Light"/>
                <a:cs typeface="Helvetica Neue Light"/>
                <a:sym typeface="Helvetica Neue Light"/>
              </a:rPr>
              <a:t>Start by identifying desired outcomes</a:t>
            </a:r>
          </a:p>
          <a:p>
            <a:pPr marL="571500" lvl="0" indent="-571500">
              <a:defRPr sz="1800"/>
            </a:pPr>
            <a:r>
              <a:rPr sz="2400" dirty="0">
                <a:latin typeface="Helvetica Neue Light"/>
                <a:ea typeface="Helvetica Neue Light"/>
                <a:cs typeface="Helvetica Neue Light"/>
                <a:sym typeface="Helvetica Neue Light"/>
              </a:rPr>
              <a:t>work back to identify how to produce the outcomes</a:t>
            </a:r>
          </a:p>
          <a:p>
            <a:pPr marL="571500" lvl="0" indent="-571500">
              <a:defRPr sz="1800"/>
            </a:pPr>
            <a:r>
              <a:rPr sz="2400" dirty="0">
                <a:latin typeface="Helvetica Neue Light"/>
                <a:ea typeface="Helvetica Neue Light"/>
                <a:cs typeface="Helvetica Neue Light"/>
                <a:sym typeface="Helvetica Neue Light"/>
              </a:rPr>
              <a:t>build up budgets for each of the projects and services that will deliver the outcomes </a:t>
            </a:r>
          </a:p>
        </p:txBody>
      </p:sp>
      <p:sp>
        <p:nvSpPr>
          <p:cNvPr id="4" name="Footer Placeholder 1"/>
          <p:cNvSpPr>
            <a:spLocks noGrp="1"/>
          </p:cNvSpPr>
          <p:nvPr/>
        </p:nvSpPr>
        <p:spPr>
          <a:xfrm>
            <a:off x="1500090"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Shape 196"/>
          <p:cNvSpPr>
            <a:spLocks noGrp="1"/>
          </p:cNvSpPr>
          <p:nvPr>
            <p:ph type="title"/>
          </p:nvPr>
        </p:nvSpPr>
        <p:spPr>
          <a:xfrm>
            <a:off x="1573314" y="700336"/>
            <a:ext cx="10464800" cy="1296144"/>
          </a:xfrm>
          <a:prstGeom prst="rect">
            <a:avLst/>
          </a:prstGeom>
        </p:spPr>
        <p:txBody>
          <a:bodyPr>
            <a:normAutofit/>
          </a:bodyPr>
          <a:lstStyle>
            <a:lvl1pPr algn="l"/>
          </a:lstStyle>
          <a:p>
            <a:pPr lvl="0" algn="ctr">
              <a:defRPr sz="1800"/>
            </a:pPr>
            <a:r>
              <a:rPr sz="6000" dirty="0"/>
              <a:t>Zero-Based Budgets</a:t>
            </a:r>
          </a:p>
        </p:txBody>
      </p:sp>
      <p:sp>
        <p:nvSpPr>
          <p:cNvPr id="197" name="Shape 197"/>
          <p:cNvSpPr/>
          <p:nvPr/>
        </p:nvSpPr>
        <p:spPr>
          <a:xfrm>
            <a:off x="597744" y="2908300"/>
            <a:ext cx="11809312" cy="36830"/>
          </a:xfrm>
          <a:prstGeom prst="line">
            <a:avLst/>
          </a:prstGeom>
          <a:ln w="127000">
            <a:solidFill>
              <a:srgbClr val="0054A4"/>
            </a:solidFill>
            <a:miter lim="400000"/>
          </a:ln>
        </p:spPr>
        <p:txBody>
          <a:bodyPr lIns="0" tIns="0" rIns="0" bIns="0" anchor="ctr"/>
          <a:lstStyle/>
          <a:p>
            <a:pPr lvl="0">
              <a:defRPr sz="2400"/>
            </a:pPr>
            <a:endParaRPr/>
          </a:p>
        </p:txBody>
      </p:sp>
      <p:sp>
        <p:nvSpPr>
          <p:cNvPr id="198" name="Shape 198"/>
          <p:cNvSpPr/>
          <p:nvPr/>
        </p:nvSpPr>
        <p:spPr>
          <a:xfrm flipH="1" flipV="1">
            <a:off x="6531989" y="2945130"/>
            <a:ext cx="73" cy="5460062"/>
          </a:xfrm>
          <a:prstGeom prst="line">
            <a:avLst/>
          </a:prstGeom>
          <a:ln w="127000">
            <a:solidFill>
              <a:srgbClr val="0054A4"/>
            </a:solidFill>
            <a:miter lim="400000"/>
          </a:ln>
        </p:spPr>
        <p:txBody>
          <a:bodyPr lIns="0" tIns="0" rIns="0" bIns="0" anchor="ctr"/>
          <a:lstStyle/>
          <a:p>
            <a:pPr lvl="0">
              <a:defRPr sz="2400"/>
            </a:pPr>
            <a:endParaRPr/>
          </a:p>
        </p:txBody>
      </p:sp>
      <p:sp>
        <p:nvSpPr>
          <p:cNvPr id="199" name="Shape 199"/>
          <p:cNvSpPr/>
          <p:nvPr/>
        </p:nvSpPr>
        <p:spPr>
          <a:xfrm>
            <a:off x="1976518" y="2248832"/>
            <a:ext cx="2513509" cy="595035"/>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defRPr sz="1800"/>
            </a:pPr>
            <a:r>
              <a:rPr sz="3200" dirty="0"/>
              <a:t>Advantages</a:t>
            </a:r>
          </a:p>
        </p:txBody>
      </p:sp>
      <p:sp>
        <p:nvSpPr>
          <p:cNvPr id="200" name="Shape 200"/>
          <p:cNvSpPr/>
          <p:nvPr/>
        </p:nvSpPr>
        <p:spPr>
          <a:xfrm>
            <a:off x="8192159" y="2248832"/>
            <a:ext cx="3121047" cy="595035"/>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defRPr sz="1800"/>
            </a:pPr>
            <a:r>
              <a:rPr sz="3200" dirty="0"/>
              <a:t>Disadvantages</a:t>
            </a:r>
          </a:p>
        </p:txBody>
      </p:sp>
      <p:sp>
        <p:nvSpPr>
          <p:cNvPr id="201" name="Shape 201"/>
          <p:cNvSpPr/>
          <p:nvPr/>
        </p:nvSpPr>
        <p:spPr>
          <a:xfrm>
            <a:off x="784471" y="3546599"/>
            <a:ext cx="5501906" cy="4136517"/>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spAutoFit/>
          </a:bodyPr>
          <a:lstStyle/>
          <a:p>
            <a:pPr marL="228600" lvl="0" indent="-228600" algn="l">
              <a:lnSpc>
                <a:spcPct val="120000"/>
              </a:lnSpc>
              <a:buSzPct val="100000"/>
              <a:buChar char="•"/>
              <a:defRPr sz="1800"/>
            </a:pPr>
            <a:r>
              <a:rPr sz="3200" dirty="0"/>
              <a:t>Focus on priorities</a:t>
            </a:r>
          </a:p>
          <a:p>
            <a:pPr marL="228600" lvl="0" indent="-228600" algn="l">
              <a:lnSpc>
                <a:spcPct val="120000"/>
              </a:lnSpc>
              <a:buSzPct val="100000"/>
              <a:buChar char="•"/>
              <a:defRPr sz="1800"/>
            </a:pPr>
            <a:r>
              <a:rPr sz="3200" dirty="0"/>
              <a:t>Challenges service delivery</a:t>
            </a:r>
          </a:p>
          <a:p>
            <a:pPr marL="228600" lvl="0" indent="-228600" algn="l">
              <a:lnSpc>
                <a:spcPct val="120000"/>
              </a:lnSpc>
              <a:buSzPct val="100000"/>
              <a:buChar char="•"/>
              <a:defRPr sz="1800"/>
            </a:pPr>
            <a:r>
              <a:rPr sz="3200" dirty="0"/>
              <a:t>Budget quickly adapts to changes in policy</a:t>
            </a:r>
          </a:p>
          <a:p>
            <a:pPr marL="228600" lvl="0" indent="-228600" algn="l">
              <a:lnSpc>
                <a:spcPct val="120000"/>
              </a:lnSpc>
              <a:buSzPct val="100000"/>
              <a:buChar char="•"/>
              <a:defRPr sz="1800"/>
            </a:pPr>
            <a:r>
              <a:rPr sz="3200" dirty="0"/>
              <a:t>Encourages ownership of budgets</a:t>
            </a:r>
          </a:p>
        </p:txBody>
      </p:sp>
      <p:sp>
        <p:nvSpPr>
          <p:cNvPr id="202" name="Shape 202"/>
          <p:cNvSpPr/>
          <p:nvPr/>
        </p:nvSpPr>
        <p:spPr>
          <a:xfrm>
            <a:off x="6805715" y="3502708"/>
            <a:ext cx="5385318" cy="4136517"/>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spAutoFit/>
          </a:bodyPr>
          <a:lstStyle/>
          <a:p>
            <a:pPr marL="228600" lvl="0" indent="-228600" algn="l">
              <a:lnSpc>
                <a:spcPct val="120000"/>
              </a:lnSpc>
              <a:buSzPct val="100000"/>
              <a:buChar char="•"/>
              <a:defRPr sz="1800"/>
            </a:pPr>
            <a:r>
              <a:rPr sz="3200" dirty="0"/>
              <a:t>Difficult to do</a:t>
            </a:r>
          </a:p>
          <a:p>
            <a:pPr marL="228600" lvl="0" indent="-228600" algn="l">
              <a:lnSpc>
                <a:spcPct val="120000"/>
              </a:lnSpc>
              <a:buSzPct val="100000"/>
              <a:buChar char="•"/>
              <a:defRPr sz="1800"/>
            </a:pPr>
            <a:r>
              <a:rPr sz="3200" dirty="0"/>
              <a:t>Time-consuming - not feasible for every service every year</a:t>
            </a:r>
          </a:p>
          <a:p>
            <a:pPr marL="228600" lvl="0" indent="-228600" algn="l">
              <a:lnSpc>
                <a:spcPct val="120000"/>
              </a:lnSpc>
              <a:buSzPct val="100000"/>
              <a:buChar char="•"/>
              <a:defRPr sz="1800"/>
            </a:pPr>
            <a:r>
              <a:rPr sz="3200" dirty="0"/>
              <a:t>Resistance from “losers”</a:t>
            </a:r>
          </a:p>
          <a:p>
            <a:pPr marL="228600" lvl="0" indent="-228600" algn="l">
              <a:lnSpc>
                <a:spcPct val="120000"/>
              </a:lnSpc>
              <a:buSzPct val="100000"/>
              <a:buChar char="•"/>
              <a:defRPr sz="1800"/>
            </a:pPr>
            <a:r>
              <a:rPr sz="3200" dirty="0"/>
              <a:t>budgets “locked-in” because of legislation</a:t>
            </a:r>
          </a:p>
        </p:txBody>
      </p:sp>
      <p:sp>
        <p:nvSpPr>
          <p:cNvPr id="9" name="Footer Placeholder 1"/>
          <p:cNvSpPr>
            <a:spLocks noGrp="1"/>
          </p:cNvSpPr>
          <p:nvPr/>
        </p:nvSpPr>
        <p:spPr>
          <a:xfrm>
            <a:off x="1529751" y="9319224"/>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Shape 204"/>
          <p:cNvSpPr/>
          <p:nvPr/>
        </p:nvSpPr>
        <p:spPr>
          <a:xfrm>
            <a:off x="7852205" y="8566149"/>
            <a:ext cx="4200096" cy="6477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gn="r"/>
          </a:lstStyle>
          <a:p>
            <a:pPr lvl="0">
              <a:defRPr sz="1800"/>
            </a:pPr>
            <a:r>
              <a:rPr sz="3600"/>
              <a:t>—Robinson, 2013</a:t>
            </a:r>
          </a:p>
        </p:txBody>
      </p:sp>
      <p:sp>
        <p:nvSpPr>
          <p:cNvPr id="205" name="Shape 205"/>
          <p:cNvSpPr>
            <a:spLocks noGrp="1"/>
          </p:cNvSpPr>
          <p:nvPr>
            <p:ph type="title"/>
          </p:nvPr>
        </p:nvSpPr>
        <p:spPr>
          <a:xfrm>
            <a:off x="1389832" y="844352"/>
            <a:ext cx="10464800" cy="2520280"/>
          </a:xfrm>
          <a:prstGeom prst="rect">
            <a:avLst/>
          </a:prstGeom>
        </p:spPr>
        <p:txBody>
          <a:bodyPr>
            <a:normAutofit fontScale="90000"/>
          </a:bodyPr>
          <a:lstStyle>
            <a:lvl1pPr algn="l"/>
          </a:lstStyle>
          <a:p>
            <a:pPr lvl="0" algn="ctr">
              <a:defRPr sz="1800"/>
            </a:pPr>
            <a:r>
              <a:rPr sz="8000" dirty="0"/>
              <a:t>Performance budgeting</a:t>
            </a:r>
          </a:p>
        </p:txBody>
      </p:sp>
      <p:sp>
        <p:nvSpPr>
          <p:cNvPr id="206" name="Shape 206"/>
          <p:cNvSpPr>
            <a:spLocks noGrp="1"/>
          </p:cNvSpPr>
          <p:nvPr>
            <p:ph type="body" idx="4294967295"/>
          </p:nvPr>
        </p:nvSpPr>
        <p:spPr>
          <a:xfrm>
            <a:off x="952501" y="3467100"/>
            <a:ext cx="11099800" cy="6286500"/>
          </a:xfrm>
          <a:prstGeom prst="rect">
            <a:avLst/>
          </a:prstGeom>
        </p:spPr>
        <p:txBody>
          <a:bodyPr/>
          <a:lstStyle>
            <a:lvl1pPr marL="592666" indent="-592666"/>
          </a:lstStyle>
          <a:p>
            <a:pPr lvl="0">
              <a:defRPr sz="1800"/>
            </a:pPr>
            <a:r>
              <a:rPr sz="4800" dirty="0"/>
              <a:t>… funding mechanisms which use formal performance information to link funding to results (outputs and/or outcomes), with the aim of improving performance.</a:t>
            </a:r>
          </a:p>
        </p:txBody>
      </p:sp>
      <p:sp>
        <p:nvSpPr>
          <p:cNvPr id="5" name="Footer Placeholder 1"/>
          <p:cNvSpPr>
            <a:spLocks noGrp="1"/>
          </p:cNvSpPr>
          <p:nvPr/>
        </p:nvSpPr>
        <p:spPr>
          <a:xfrm>
            <a:off x="1677864" y="9298763"/>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Shape 210"/>
          <p:cNvSpPr>
            <a:spLocks noGrp="1"/>
          </p:cNvSpPr>
          <p:nvPr>
            <p:ph type="title"/>
          </p:nvPr>
        </p:nvSpPr>
        <p:spPr>
          <a:xfrm>
            <a:off x="1245816" y="988368"/>
            <a:ext cx="10752832" cy="3302000"/>
          </a:xfrm>
          <a:prstGeom prst="rect">
            <a:avLst/>
          </a:prstGeom>
        </p:spPr>
        <p:txBody>
          <a:bodyPr/>
          <a:lstStyle>
            <a:lvl1pPr algn="l" defTabSz="490727">
              <a:defRPr sz="6719"/>
            </a:lvl1pPr>
          </a:lstStyle>
          <a:p>
            <a:pPr lvl="0" algn="ctr">
              <a:defRPr sz="1800"/>
            </a:pPr>
            <a:r>
              <a:rPr sz="6719" dirty="0"/>
              <a:t>Types of performance budgeting</a:t>
            </a:r>
          </a:p>
        </p:txBody>
      </p:sp>
      <p:sp>
        <p:nvSpPr>
          <p:cNvPr id="211" name="Shape 211"/>
          <p:cNvSpPr>
            <a:spLocks noGrp="1"/>
          </p:cNvSpPr>
          <p:nvPr>
            <p:ph type="body" idx="4294967295"/>
          </p:nvPr>
        </p:nvSpPr>
        <p:spPr>
          <a:xfrm>
            <a:off x="2253928" y="4660776"/>
            <a:ext cx="9073008" cy="3600400"/>
          </a:xfrm>
          <a:prstGeom prst="rect">
            <a:avLst/>
          </a:prstGeom>
        </p:spPr>
        <p:txBody>
          <a:bodyPr/>
          <a:lstStyle/>
          <a:p>
            <a:pPr marL="592666" lvl="0" indent="-592666">
              <a:defRPr sz="1800"/>
            </a:pPr>
            <a:r>
              <a:rPr sz="4800" dirty="0"/>
              <a:t>Presentational</a:t>
            </a:r>
          </a:p>
          <a:p>
            <a:pPr marL="592666" lvl="0" indent="-592666">
              <a:defRPr sz="1800"/>
            </a:pPr>
            <a:r>
              <a:rPr sz="4800" dirty="0"/>
              <a:t>Performance-informed</a:t>
            </a:r>
          </a:p>
          <a:p>
            <a:pPr marL="592666" lvl="0" indent="-592666">
              <a:defRPr sz="1800"/>
            </a:pPr>
            <a:r>
              <a:rPr sz="4800" dirty="0"/>
              <a:t>Directly-linked</a:t>
            </a:r>
          </a:p>
        </p:txBody>
      </p:sp>
      <p:sp>
        <p:nvSpPr>
          <p:cNvPr id="4" name="Footer Placeholder 1"/>
          <p:cNvSpPr>
            <a:spLocks noGrp="1"/>
          </p:cNvSpPr>
          <p:nvPr/>
        </p:nvSpPr>
        <p:spPr>
          <a:xfrm>
            <a:off x="1500089" y="9279467"/>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 name="Shape 215"/>
          <p:cNvSpPr/>
          <p:nvPr/>
        </p:nvSpPr>
        <p:spPr>
          <a:xfrm>
            <a:off x="7201155" y="8686799"/>
            <a:ext cx="5070972" cy="6477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gn="r"/>
          </a:lstStyle>
          <a:p>
            <a:pPr lvl="0">
              <a:defRPr sz="1800"/>
            </a:pPr>
            <a:r>
              <a:rPr sz="3600"/>
              <a:t>—Robinson, 2013</a:t>
            </a:r>
          </a:p>
        </p:txBody>
      </p:sp>
      <p:sp>
        <p:nvSpPr>
          <p:cNvPr id="216" name="Shape 216"/>
          <p:cNvSpPr>
            <a:spLocks noGrp="1"/>
          </p:cNvSpPr>
          <p:nvPr>
            <p:ph type="title"/>
          </p:nvPr>
        </p:nvSpPr>
        <p:spPr>
          <a:xfrm>
            <a:off x="1245816" y="628328"/>
            <a:ext cx="10464800" cy="3302000"/>
          </a:xfrm>
          <a:prstGeom prst="rect">
            <a:avLst/>
          </a:prstGeom>
        </p:spPr>
        <p:txBody>
          <a:bodyPr/>
          <a:lstStyle>
            <a:lvl1pPr algn="l" defTabSz="490727">
              <a:defRPr sz="6719">
                <a:latin typeface="Helvetica Neue Light"/>
                <a:ea typeface="Helvetica Neue Light"/>
                <a:cs typeface="Helvetica Neue Light"/>
                <a:sym typeface="Helvetica Neue Light"/>
              </a:defRPr>
            </a:lvl1pPr>
          </a:lstStyle>
          <a:p>
            <a:pPr lvl="0" algn="ctr">
              <a:defRPr sz="1800"/>
            </a:pPr>
            <a:r>
              <a:rPr sz="6719" dirty="0"/>
              <a:t>Types of directly-linked performance budgeting</a:t>
            </a:r>
          </a:p>
        </p:txBody>
      </p:sp>
      <p:sp>
        <p:nvSpPr>
          <p:cNvPr id="217" name="Shape 217"/>
          <p:cNvSpPr>
            <a:spLocks noGrp="1"/>
          </p:cNvSpPr>
          <p:nvPr>
            <p:ph type="body" idx="4294967295"/>
          </p:nvPr>
        </p:nvSpPr>
        <p:spPr>
          <a:xfrm>
            <a:off x="1142343" y="4300736"/>
            <a:ext cx="11099800" cy="3797176"/>
          </a:xfrm>
          <a:prstGeom prst="rect">
            <a:avLst/>
          </a:prstGeom>
        </p:spPr>
        <p:txBody>
          <a:bodyPr>
            <a:normAutofit lnSpcReduction="10000"/>
          </a:bodyPr>
          <a:lstStyle/>
          <a:p>
            <a:pPr marL="571500" lvl="0" indent="-571500">
              <a:buSzPct val="100000"/>
              <a:defRPr sz="1800"/>
            </a:pPr>
            <a:r>
              <a:rPr sz="6000" dirty="0">
                <a:latin typeface="Helvetica Neue Light"/>
                <a:ea typeface="Helvetica Neue Light"/>
                <a:cs typeface="Helvetica Neue Light"/>
                <a:sym typeface="Helvetica Neue Light"/>
              </a:rPr>
              <a:t>Formula-funding</a:t>
            </a:r>
          </a:p>
          <a:p>
            <a:pPr marL="571500" lvl="0" indent="-571500">
              <a:buSzPct val="100000"/>
              <a:defRPr sz="1800"/>
            </a:pPr>
            <a:r>
              <a:rPr sz="6000" dirty="0">
                <a:latin typeface="Helvetica Neue Light"/>
                <a:ea typeface="Helvetica Neue Light"/>
                <a:cs typeface="Helvetica Neue Light"/>
                <a:sym typeface="Helvetica Neue Light"/>
              </a:rPr>
              <a:t>Purchaser-provider contracts</a:t>
            </a:r>
          </a:p>
          <a:p>
            <a:pPr marL="571500" lvl="0" indent="-571500">
              <a:buSzPct val="100000"/>
              <a:defRPr sz="1800"/>
            </a:pPr>
            <a:r>
              <a:rPr sz="6000" dirty="0">
                <a:latin typeface="Helvetica Neue Light"/>
                <a:ea typeface="Helvetica Neue Light"/>
                <a:cs typeface="Helvetica Neue Light"/>
                <a:sym typeface="Helvetica Neue Light"/>
              </a:rPr>
              <a:t>Bonus funding</a:t>
            </a:r>
          </a:p>
          <a:p>
            <a:pPr marL="571500" lvl="0" indent="-571500">
              <a:buSzPct val="100000"/>
              <a:defRPr sz="1800"/>
            </a:pPr>
            <a:r>
              <a:rPr sz="6000" dirty="0">
                <a:latin typeface="Helvetica Neue Light"/>
                <a:ea typeface="Helvetica Neue Light"/>
                <a:cs typeface="Helvetica Neue Light"/>
                <a:sym typeface="Helvetica Neue Light"/>
              </a:rPr>
              <a:t>Budget-linked targets</a:t>
            </a:r>
          </a:p>
        </p:txBody>
      </p:sp>
      <p:sp>
        <p:nvSpPr>
          <p:cNvPr id="5" name="Footer Placeholder 1"/>
          <p:cNvSpPr>
            <a:spLocks noGrp="1"/>
          </p:cNvSpPr>
          <p:nvPr/>
        </p:nvSpPr>
        <p:spPr>
          <a:xfrm>
            <a:off x="1677863" y="926225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 name="Shape 221"/>
          <p:cNvSpPr>
            <a:spLocks noGrp="1"/>
          </p:cNvSpPr>
          <p:nvPr>
            <p:ph type="title"/>
          </p:nvPr>
        </p:nvSpPr>
        <p:spPr>
          <a:xfrm>
            <a:off x="1583475" y="602154"/>
            <a:ext cx="10464800" cy="1322318"/>
          </a:xfrm>
          <a:prstGeom prst="rect">
            <a:avLst/>
          </a:prstGeom>
        </p:spPr>
        <p:txBody>
          <a:bodyPr>
            <a:normAutofit/>
          </a:bodyPr>
          <a:lstStyle>
            <a:lvl1pPr algn="l"/>
          </a:lstStyle>
          <a:p>
            <a:pPr lvl="0" algn="ctr">
              <a:defRPr sz="1800"/>
            </a:pPr>
            <a:r>
              <a:rPr sz="6000" dirty="0"/>
              <a:t>Performance Budgets</a:t>
            </a:r>
          </a:p>
        </p:txBody>
      </p:sp>
      <p:sp>
        <p:nvSpPr>
          <p:cNvPr id="222" name="Shape 222"/>
          <p:cNvSpPr/>
          <p:nvPr/>
        </p:nvSpPr>
        <p:spPr>
          <a:xfrm>
            <a:off x="669752" y="2908301"/>
            <a:ext cx="11665297" cy="0"/>
          </a:xfrm>
          <a:prstGeom prst="line">
            <a:avLst/>
          </a:prstGeom>
          <a:ln w="127000">
            <a:solidFill>
              <a:srgbClr val="0054A4"/>
            </a:solidFill>
            <a:miter lim="400000"/>
          </a:ln>
        </p:spPr>
        <p:txBody>
          <a:bodyPr lIns="0" tIns="0" rIns="0" bIns="0" anchor="ctr"/>
          <a:lstStyle/>
          <a:p>
            <a:pPr lvl="0">
              <a:defRPr sz="2400"/>
            </a:pPr>
            <a:endParaRPr/>
          </a:p>
        </p:txBody>
      </p:sp>
      <p:sp>
        <p:nvSpPr>
          <p:cNvPr id="223" name="Shape 223"/>
          <p:cNvSpPr/>
          <p:nvPr/>
        </p:nvSpPr>
        <p:spPr>
          <a:xfrm flipH="1" flipV="1">
            <a:off x="6531989" y="2945130"/>
            <a:ext cx="73" cy="5460062"/>
          </a:xfrm>
          <a:prstGeom prst="line">
            <a:avLst/>
          </a:prstGeom>
          <a:ln w="127000">
            <a:solidFill>
              <a:srgbClr val="0054A4"/>
            </a:solidFill>
            <a:miter lim="400000"/>
          </a:ln>
        </p:spPr>
        <p:txBody>
          <a:bodyPr lIns="0" tIns="0" rIns="0" bIns="0" anchor="ctr"/>
          <a:lstStyle/>
          <a:p>
            <a:pPr lvl="0">
              <a:defRPr sz="2400"/>
            </a:pPr>
            <a:endParaRPr/>
          </a:p>
        </p:txBody>
      </p:sp>
      <p:sp>
        <p:nvSpPr>
          <p:cNvPr id="224" name="Shape 224"/>
          <p:cNvSpPr/>
          <p:nvPr/>
        </p:nvSpPr>
        <p:spPr>
          <a:xfrm>
            <a:off x="1583475" y="2184400"/>
            <a:ext cx="3299595" cy="7239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defRPr sz="1800"/>
            </a:pPr>
            <a:r>
              <a:rPr sz="3600"/>
              <a:t>Advantages</a:t>
            </a:r>
          </a:p>
        </p:txBody>
      </p:sp>
      <p:sp>
        <p:nvSpPr>
          <p:cNvPr id="225" name="Shape 225"/>
          <p:cNvSpPr/>
          <p:nvPr/>
        </p:nvSpPr>
        <p:spPr>
          <a:xfrm>
            <a:off x="7742944" y="2184400"/>
            <a:ext cx="4019477" cy="7239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defRPr sz="1800"/>
            </a:pPr>
            <a:r>
              <a:rPr sz="3600"/>
              <a:t>Disadvantages</a:t>
            </a:r>
          </a:p>
        </p:txBody>
      </p:sp>
      <p:sp>
        <p:nvSpPr>
          <p:cNvPr id="226" name="Shape 226"/>
          <p:cNvSpPr/>
          <p:nvPr/>
        </p:nvSpPr>
        <p:spPr>
          <a:xfrm>
            <a:off x="669752" y="3500966"/>
            <a:ext cx="5573421" cy="4653582"/>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spAutoFit/>
          </a:bodyPr>
          <a:lstStyle/>
          <a:p>
            <a:pPr marL="228600" lvl="0" indent="-228600" algn="l">
              <a:lnSpc>
                <a:spcPct val="120000"/>
              </a:lnSpc>
              <a:buSzPct val="100000"/>
              <a:buChar char="•"/>
              <a:defRPr sz="1800"/>
            </a:pPr>
            <a:r>
              <a:rPr sz="3600" dirty="0"/>
              <a:t>Focus on priorities</a:t>
            </a:r>
          </a:p>
          <a:p>
            <a:pPr marL="228600" lvl="0" indent="-228600" algn="l">
              <a:lnSpc>
                <a:spcPct val="120000"/>
              </a:lnSpc>
              <a:buSzPct val="100000"/>
              <a:buChar char="•"/>
              <a:defRPr sz="1800"/>
            </a:pPr>
            <a:r>
              <a:rPr sz="3600" dirty="0" err="1"/>
              <a:t>Incentivises</a:t>
            </a:r>
            <a:r>
              <a:rPr sz="3600" dirty="0"/>
              <a:t> better performance</a:t>
            </a:r>
          </a:p>
          <a:p>
            <a:pPr marL="228600" lvl="0" indent="-228600" algn="l">
              <a:lnSpc>
                <a:spcPct val="120000"/>
              </a:lnSpc>
              <a:buSzPct val="100000"/>
              <a:buChar char="•"/>
              <a:defRPr sz="1800"/>
            </a:pPr>
            <a:r>
              <a:rPr sz="3600" dirty="0"/>
              <a:t>Multi-year plans and </a:t>
            </a:r>
            <a:r>
              <a:rPr sz="3600" dirty="0" err="1"/>
              <a:t>programmes</a:t>
            </a:r>
            <a:endParaRPr sz="3600" dirty="0"/>
          </a:p>
          <a:p>
            <a:pPr marL="228600" lvl="0" indent="-228600" algn="l">
              <a:lnSpc>
                <a:spcPct val="120000"/>
              </a:lnSpc>
              <a:buSzPct val="100000"/>
              <a:buChar char="•"/>
              <a:defRPr sz="1800"/>
            </a:pPr>
            <a:r>
              <a:rPr sz="3600" dirty="0"/>
              <a:t>Encourages ownership of budgets</a:t>
            </a:r>
          </a:p>
        </p:txBody>
      </p:sp>
      <p:sp>
        <p:nvSpPr>
          <p:cNvPr id="227" name="Shape 227"/>
          <p:cNvSpPr/>
          <p:nvPr/>
        </p:nvSpPr>
        <p:spPr>
          <a:xfrm>
            <a:off x="7044267" y="3500966"/>
            <a:ext cx="5290782" cy="4653582"/>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spAutoFit/>
          </a:bodyPr>
          <a:lstStyle/>
          <a:p>
            <a:pPr marL="228600" lvl="0" indent="-228600" algn="l">
              <a:lnSpc>
                <a:spcPct val="120000"/>
              </a:lnSpc>
              <a:buSzPct val="100000"/>
              <a:buChar char="•"/>
              <a:defRPr sz="1800"/>
            </a:pPr>
            <a:r>
              <a:rPr sz="3600" dirty="0"/>
              <a:t>Difficult to do</a:t>
            </a:r>
          </a:p>
          <a:p>
            <a:pPr marL="228600" lvl="0" indent="-228600" algn="l">
              <a:lnSpc>
                <a:spcPct val="120000"/>
              </a:lnSpc>
              <a:buSzPct val="100000"/>
              <a:buChar char="•"/>
              <a:defRPr sz="1800"/>
            </a:pPr>
            <a:r>
              <a:rPr sz="3600" dirty="0"/>
              <a:t>Not feasible for every service</a:t>
            </a:r>
          </a:p>
          <a:p>
            <a:pPr marL="228600" lvl="0" indent="-228600" algn="l">
              <a:lnSpc>
                <a:spcPct val="120000"/>
              </a:lnSpc>
              <a:buSzPct val="100000"/>
              <a:buChar char="•"/>
              <a:defRPr sz="1800"/>
            </a:pPr>
            <a:r>
              <a:rPr sz="3600" dirty="0"/>
              <a:t>Some activities serve multiple </a:t>
            </a:r>
            <a:r>
              <a:rPr sz="3600" dirty="0" err="1"/>
              <a:t>programmes</a:t>
            </a:r>
            <a:endParaRPr sz="3600" dirty="0"/>
          </a:p>
          <a:p>
            <a:pPr marL="228600" lvl="0" indent="-228600" algn="l">
              <a:lnSpc>
                <a:spcPct val="120000"/>
              </a:lnSpc>
              <a:buSzPct val="100000"/>
              <a:buChar char="•"/>
              <a:defRPr sz="1800"/>
            </a:pPr>
            <a:r>
              <a:rPr sz="3600" dirty="0"/>
              <a:t>How to deal with missed targets?</a:t>
            </a:r>
          </a:p>
        </p:txBody>
      </p:sp>
      <p:sp>
        <p:nvSpPr>
          <p:cNvPr id="9" name="Footer Placeholder 1"/>
          <p:cNvSpPr>
            <a:spLocks noGrp="1"/>
          </p:cNvSpPr>
          <p:nvPr/>
        </p:nvSpPr>
        <p:spPr>
          <a:xfrm>
            <a:off x="1240862" y="9319224"/>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 name="Shape 229"/>
          <p:cNvSpPr>
            <a:spLocks noGrp="1"/>
          </p:cNvSpPr>
          <p:nvPr>
            <p:ph type="title"/>
          </p:nvPr>
        </p:nvSpPr>
        <p:spPr>
          <a:xfrm>
            <a:off x="1677864" y="2140496"/>
            <a:ext cx="10464800" cy="5281481"/>
          </a:xfrm>
          <a:prstGeom prst="rect">
            <a:avLst/>
          </a:prstGeom>
        </p:spPr>
        <p:txBody>
          <a:bodyPr>
            <a:normAutofit fontScale="90000"/>
          </a:bodyPr>
          <a:lstStyle>
            <a:lvl1pPr algn="l" defTabSz="490727">
              <a:defRPr sz="6719"/>
            </a:lvl1pPr>
          </a:lstStyle>
          <a:p>
            <a:pPr lvl="0">
              <a:defRPr sz="1800"/>
            </a:pPr>
            <a:r>
              <a:rPr sz="6719" dirty="0"/>
              <a:t>Much more attention has been paid by governments to generating performance indicators than to using them.</a:t>
            </a:r>
          </a:p>
        </p:txBody>
      </p:sp>
      <p:sp>
        <p:nvSpPr>
          <p:cNvPr id="230" name="Shape 230"/>
          <p:cNvSpPr/>
          <p:nvPr/>
        </p:nvSpPr>
        <p:spPr>
          <a:xfrm>
            <a:off x="8041471" y="8500045"/>
            <a:ext cx="3693330" cy="6477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gn="r"/>
          </a:lstStyle>
          <a:p>
            <a:pPr lvl="0">
              <a:defRPr sz="1800"/>
            </a:pPr>
            <a:r>
              <a:rPr sz="3600"/>
              <a:t>—Schick, 2013</a:t>
            </a:r>
          </a:p>
        </p:txBody>
      </p:sp>
      <p:sp>
        <p:nvSpPr>
          <p:cNvPr id="4" name="Footer Placeholder 1"/>
          <p:cNvSpPr>
            <a:spLocks noGrp="1"/>
          </p:cNvSpPr>
          <p:nvPr/>
        </p:nvSpPr>
        <p:spPr>
          <a:xfrm>
            <a:off x="1599673" y="9279467"/>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 name="Shape 234"/>
          <p:cNvSpPr>
            <a:spLocks noGrp="1"/>
          </p:cNvSpPr>
          <p:nvPr>
            <p:ph type="title"/>
          </p:nvPr>
        </p:nvSpPr>
        <p:spPr>
          <a:xfrm>
            <a:off x="1389832" y="844352"/>
            <a:ext cx="10464800" cy="2367756"/>
          </a:xfrm>
          <a:prstGeom prst="rect">
            <a:avLst/>
          </a:prstGeom>
        </p:spPr>
        <p:txBody>
          <a:bodyPr>
            <a:normAutofit fontScale="90000"/>
          </a:bodyPr>
          <a:lstStyle>
            <a:lvl1pPr algn="l"/>
          </a:lstStyle>
          <a:p>
            <a:pPr lvl="0" algn="ctr">
              <a:defRPr sz="1800"/>
            </a:pPr>
            <a:r>
              <a:rPr sz="8000" dirty="0"/>
              <a:t>Participatory Budgeting</a:t>
            </a:r>
          </a:p>
        </p:txBody>
      </p:sp>
      <p:sp>
        <p:nvSpPr>
          <p:cNvPr id="235" name="Shape 235"/>
          <p:cNvSpPr>
            <a:spLocks noGrp="1"/>
          </p:cNvSpPr>
          <p:nvPr>
            <p:ph type="body" idx="1"/>
          </p:nvPr>
        </p:nvSpPr>
        <p:spPr>
          <a:xfrm>
            <a:off x="957784" y="3796680"/>
            <a:ext cx="11099800" cy="4606132"/>
          </a:xfrm>
          <a:prstGeom prst="rect">
            <a:avLst/>
          </a:prstGeom>
        </p:spPr>
        <p:txBody>
          <a:bodyPr anchor="t">
            <a:noAutofit/>
          </a:bodyPr>
          <a:lstStyle/>
          <a:p>
            <a:pPr lvl="0">
              <a:spcBef>
                <a:spcPts val="2400"/>
              </a:spcBef>
              <a:defRPr sz="1800"/>
            </a:pPr>
            <a:r>
              <a:rPr sz="2800" dirty="0"/>
              <a:t>Consult stakeholders on priorities and ideas for projects</a:t>
            </a:r>
          </a:p>
          <a:p>
            <a:pPr lvl="0">
              <a:spcBef>
                <a:spcPts val="2400"/>
              </a:spcBef>
              <a:defRPr sz="1800"/>
            </a:pPr>
            <a:r>
              <a:rPr sz="2800" dirty="0"/>
              <a:t>Produce shortlist of projects</a:t>
            </a:r>
          </a:p>
          <a:p>
            <a:pPr lvl="0">
              <a:spcBef>
                <a:spcPts val="2400"/>
              </a:spcBef>
              <a:defRPr sz="1800"/>
            </a:pPr>
            <a:r>
              <a:rPr sz="2800" dirty="0"/>
              <a:t>Deliberate and vote to select projects to be funded</a:t>
            </a:r>
          </a:p>
          <a:p>
            <a:pPr lvl="0">
              <a:spcBef>
                <a:spcPts val="2400"/>
              </a:spcBef>
              <a:defRPr sz="1800"/>
            </a:pPr>
            <a:r>
              <a:rPr sz="2800" dirty="0"/>
              <a:t>Implement selected projects</a:t>
            </a:r>
          </a:p>
          <a:p>
            <a:pPr lvl="0">
              <a:spcBef>
                <a:spcPts val="2400"/>
              </a:spcBef>
              <a:defRPr sz="1800"/>
            </a:pPr>
            <a:r>
              <a:rPr sz="2800" dirty="0"/>
              <a:t>Evaluation and learning</a:t>
            </a:r>
          </a:p>
        </p:txBody>
      </p:sp>
      <p:sp>
        <p:nvSpPr>
          <p:cNvPr id="4" name="Footer Placeholder 1"/>
          <p:cNvSpPr>
            <a:spLocks noGrp="1"/>
          </p:cNvSpPr>
          <p:nvPr/>
        </p:nvSpPr>
        <p:spPr>
          <a:xfrm>
            <a:off x="1507776" y="9279467"/>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9" name="figure 2.2.jpg"/>
          <p:cNvPicPr/>
          <p:nvPr/>
        </p:nvPicPr>
        <p:blipFill>
          <a:blip r:embed="rId2">
            <a:extLst/>
          </a:blip>
          <a:stretch>
            <a:fillRect/>
          </a:stretch>
        </p:blipFill>
        <p:spPr>
          <a:xfrm>
            <a:off x="1605856" y="2788568"/>
            <a:ext cx="9657782" cy="6263791"/>
          </a:xfrm>
          <a:prstGeom prst="rect">
            <a:avLst/>
          </a:prstGeom>
          <a:ln w="12700">
            <a:miter lim="400000"/>
          </a:ln>
        </p:spPr>
      </p:pic>
      <p:sp>
        <p:nvSpPr>
          <p:cNvPr id="240" name="Shape 240"/>
          <p:cNvSpPr>
            <a:spLocks noGrp="1"/>
          </p:cNvSpPr>
          <p:nvPr>
            <p:ph type="title"/>
          </p:nvPr>
        </p:nvSpPr>
        <p:spPr>
          <a:xfrm>
            <a:off x="1384660" y="700336"/>
            <a:ext cx="10464800" cy="1867024"/>
          </a:xfrm>
          <a:prstGeom prst="rect">
            <a:avLst/>
          </a:prstGeom>
        </p:spPr>
        <p:txBody>
          <a:bodyPr>
            <a:normAutofit fontScale="90000"/>
          </a:bodyPr>
          <a:lstStyle>
            <a:lvl1pPr algn="l" defTabSz="490727">
              <a:defRPr sz="6719"/>
            </a:lvl1pPr>
          </a:lstStyle>
          <a:p>
            <a:pPr lvl="0" algn="ctr">
              <a:defRPr sz="1800"/>
            </a:pPr>
            <a:r>
              <a:rPr sz="6719" dirty="0"/>
              <a:t>Participatory budgeting cycle</a:t>
            </a:r>
          </a:p>
        </p:txBody>
      </p:sp>
      <p:sp>
        <p:nvSpPr>
          <p:cNvPr id="4" name="Footer Placeholder 1"/>
          <p:cNvSpPr>
            <a:spLocks noGrp="1"/>
          </p:cNvSpPr>
          <p:nvPr/>
        </p:nvSpPr>
        <p:spPr>
          <a:xfrm>
            <a:off x="1893888" y="9259589"/>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42" name="PB video frame.jpg"/>
          <p:cNvPicPr/>
          <p:nvPr/>
        </p:nvPicPr>
        <p:blipFill>
          <a:blip r:embed="rId3">
            <a:extLst/>
          </a:blip>
          <a:stretch>
            <a:fillRect/>
          </a:stretch>
        </p:blipFill>
        <p:spPr>
          <a:xfrm>
            <a:off x="-1" y="1231102"/>
            <a:ext cx="13004801" cy="7291396"/>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6" name="map of PB events.png"/>
          <p:cNvPicPr/>
          <p:nvPr/>
        </p:nvPicPr>
        <p:blipFill>
          <a:blip r:embed="rId3">
            <a:extLst/>
          </a:blip>
          <a:srcRect l="26489" t="13603" b="1550"/>
          <a:stretch>
            <a:fillRect/>
          </a:stretch>
        </p:blipFill>
        <p:spPr>
          <a:xfrm>
            <a:off x="0" y="1681427"/>
            <a:ext cx="13004733" cy="9381227"/>
          </a:xfrm>
          <a:prstGeom prst="rect">
            <a:avLst/>
          </a:prstGeom>
          <a:ln w="12700">
            <a:miter lim="400000"/>
          </a:ln>
          <a:effectLst>
            <a:outerShdw blurRad="38100" dist="38100" dir="2700000" rotWithShape="0">
              <a:srgbClr val="000000">
                <a:alpha val="75000"/>
              </a:srgbClr>
            </a:outerShdw>
          </a:effectLst>
        </p:spPr>
      </p:pic>
      <p:sp>
        <p:nvSpPr>
          <p:cNvPr id="247" name="Shape 247"/>
          <p:cNvSpPr/>
          <p:nvPr/>
        </p:nvSpPr>
        <p:spPr>
          <a:xfrm>
            <a:off x="982993" y="915263"/>
            <a:ext cx="11066356" cy="523220"/>
          </a:xfrm>
          <a:prstGeom prst="rect">
            <a:avLst/>
          </a:prstGeom>
          <a:ln w="12700">
            <a:miter lim="400000"/>
          </a:ln>
          <a:extLst>
            <a:ext uri="{C572A759-6A51-4108-AA02-DFA0A04FC94B}">
              <ma14:wrappingTextBoxFlag xmlns="" xmlns:ma14="http://schemas.microsoft.com/office/mac/drawingml/2011/main" val="1"/>
            </a:ext>
          </a:extLst>
        </p:spPr>
        <p:txBody>
          <a:bodyPr lIns="0" tIns="0" rIns="0" bIns="0" anchor="ctr">
            <a:spAutoFit/>
          </a:bodyPr>
          <a:lstStyle>
            <a:lvl1pPr algn="l">
              <a:spcBef>
                <a:spcPts val="4200"/>
              </a:spcBef>
              <a:defRPr sz="4800"/>
            </a:lvl1pPr>
          </a:lstStyle>
          <a:p>
            <a:pPr lvl="0" algn="ctr">
              <a:defRPr sz="1800"/>
            </a:pPr>
            <a:r>
              <a:rPr sz="3400" dirty="0"/>
              <a:t>Participatory budgeting is used around the world</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 name="Shape 251"/>
          <p:cNvSpPr>
            <a:spLocks noGrp="1"/>
          </p:cNvSpPr>
          <p:nvPr>
            <p:ph type="title"/>
          </p:nvPr>
        </p:nvSpPr>
        <p:spPr>
          <a:prstGeom prst="rect">
            <a:avLst/>
          </a:prstGeom>
        </p:spPr>
        <p:txBody>
          <a:bodyPr>
            <a:normAutofit fontScale="90000"/>
          </a:bodyPr>
          <a:lstStyle>
            <a:lvl1pPr defTabSz="514095">
              <a:defRPr sz="7040"/>
            </a:lvl1pPr>
          </a:lstStyle>
          <a:p>
            <a:pPr lvl="0">
              <a:defRPr sz="1800"/>
            </a:pPr>
            <a:r>
              <a:rPr sz="7040"/>
              <a:t>Does any one here have experience of participatory budgeting?</a:t>
            </a:r>
          </a:p>
        </p:txBody>
      </p:sp>
      <p:sp>
        <p:nvSpPr>
          <p:cNvPr id="3" name="Footer Placeholder 1"/>
          <p:cNvSpPr>
            <a:spLocks noGrp="1"/>
          </p:cNvSpPr>
          <p:nvPr/>
        </p:nvSpPr>
        <p:spPr>
          <a:xfrm>
            <a:off x="1893888" y="9259589"/>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 name="Shape 253"/>
          <p:cNvSpPr>
            <a:spLocks noGrp="1"/>
          </p:cNvSpPr>
          <p:nvPr>
            <p:ph type="title"/>
          </p:nvPr>
        </p:nvSpPr>
        <p:spPr>
          <a:xfrm>
            <a:off x="1299663" y="628328"/>
            <a:ext cx="10464800" cy="1268040"/>
          </a:xfrm>
          <a:prstGeom prst="rect">
            <a:avLst/>
          </a:prstGeom>
        </p:spPr>
        <p:txBody>
          <a:bodyPr>
            <a:noAutofit/>
          </a:bodyPr>
          <a:lstStyle>
            <a:lvl1pPr algn="l"/>
          </a:lstStyle>
          <a:p>
            <a:pPr lvl="0" algn="ctr">
              <a:defRPr sz="1800"/>
            </a:pPr>
            <a:r>
              <a:rPr sz="6000" dirty="0"/>
              <a:t>Participatory Budgets</a:t>
            </a:r>
          </a:p>
        </p:txBody>
      </p:sp>
      <p:sp>
        <p:nvSpPr>
          <p:cNvPr id="254" name="Shape 254"/>
          <p:cNvSpPr/>
          <p:nvPr/>
        </p:nvSpPr>
        <p:spPr>
          <a:xfrm>
            <a:off x="669752" y="2908300"/>
            <a:ext cx="11737304" cy="36829"/>
          </a:xfrm>
          <a:prstGeom prst="line">
            <a:avLst/>
          </a:prstGeom>
          <a:ln w="127000">
            <a:solidFill>
              <a:srgbClr val="0054A4"/>
            </a:solidFill>
            <a:miter lim="400000"/>
          </a:ln>
        </p:spPr>
        <p:txBody>
          <a:bodyPr lIns="0" tIns="0" rIns="0" bIns="0" anchor="ctr"/>
          <a:lstStyle/>
          <a:p>
            <a:pPr lvl="0">
              <a:defRPr sz="2400"/>
            </a:pPr>
            <a:endParaRPr/>
          </a:p>
        </p:txBody>
      </p:sp>
      <p:sp>
        <p:nvSpPr>
          <p:cNvPr id="255" name="Shape 255"/>
          <p:cNvSpPr/>
          <p:nvPr/>
        </p:nvSpPr>
        <p:spPr>
          <a:xfrm flipV="1">
            <a:off x="6495384" y="2945129"/>
            <a:ext cx="36606" cy="5630799"/>
          </a:xfrm>
          <a:prstGeom prst="line">
            <a:avLst/>
          </a:prstGeom>
          <a:ln w="127000">
            <a:solidFill>
              <a:srgbClr val="0054A4"/>
            </a:solidFill>
            <a:miter lim="400000"/>
          </a:ln>
        </p:spPr>
        <p:txBody>
          <a:bodyPr lIns="0" tIns="0" rIns="0" bIns="0" anchor="ctr"/>
          <a:lstStyle/>
          <a:p>
            <a:pPr lvl="0">
              <a:defRPr sz="2400"/>
            </a:pPr>
            <a:endParaRPr/>
          </a:p>
        </p:txBody>
      </p:sp>
      <p:sp>
        <p:nvSpPr>
          <p:cNvPr id="256" name="Shape 256"/>
          <p:cNvSpPr/>
          <p:nvPr/>
        </p:nvSpPr>
        <p:spPr>
          <a:xfrm>
            <a:off x="1583475" y="2184400"/>
            <a:ext cx="3299595" cy="7239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defRPr sz="1800"/>
            </a:pPr>
            <a:r>
              <a:rPr sz="3600"/>
              <a:t>Advantages</a:t>
            </a:r>
          </a:p>
        </p:txBody>
      </p:sp>
      <p:sp>
        <p:nvSpPr>
          <p:cNvPr id="257" name="Shape 257"/>
          <p:cNvSpPr/>
          <p:nvPr/>
        </p:nvSpPr>
        <p:spPr>
          <a:xfrm>
            <a:off x="7742944" y="2184400"/>
            <a:ext cx="4019477" cy="723900"/>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defRPr sz="1800"/>
            </a:pPr>
            <a:r>
              <a:rPr sz="3600"/>
              <a:t>Disadvantages</a:t>
            </a:r>
          </a:p>
        </p:txBody>
      </p:sp>
      <p:sp>
        <p:nvSpPr>
          <p:cNvPr id="258" name="Shape 258"/>
          <p:cNvSpPr/>
          <p:nvPr/>
        </p:nvSpPr>
        <p:spPr>
          <a:xfrm>
            <a:off x="669752" y="3257550"/>
            <a:ext cx="5616624" cy="5318379"/>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spAutoFit/>
          </a:bodyPr>
          <a:lstStyle/>
          <a:p>
            <a:pPr marL="228600" lvl="0" indent="-228600" algn="l">
              <a:lnSpc>
                <a:spcPct val="120000"/>
              </a:lnSpc>
              <a:buSzPct val="100000"/>
              <a:buChar char="•"/>
              <a:defRPr sz="1800"/>
            </a:pPr>
            <a:r>
              <a:rPr sz="3600" dirty="0"/>
              <a:t>Credibility and ownership by the public</a:t>
            </a:r>
          </a:p>
          <a:p>
            <a:pPr marL="228600" lvl="0" indent="-228600" algn="l">
              <a:lnSpc>
                <a:spcPct val="120000"/>
              </a:lnSpc>
              <a:buSzPct val="100000"/>
              <a:buChar char="•"/>
              <a:defRPr sz="1800"/>
            </a:pPr>
            <a:r>
              <a:rPr sz="3600" dirty="0"/>
              <a:t>Responds to change in public demand</a:t>
            </a:r>
          </a:p>
          <a:p>
            <a:pPr marL="228600" lvl="0" indent="-228600" algn="l">
              <a:lnSpc>
                <a:spcPct val="120000"/>
              </a:lnSpc>
              <a:buSzPct val="100000"/>
              <a:buChar char="•"/>
              <a:defRPr sz="1800"/>
            </a:pPr>
            <a:r>
              <a:rPr sz="3600" dirty="0"/>
              <a:t>Good for rationing limited funds for one-off projects</a:t>
            </a:r>
          </a:p>
        </p:txBody>
      </p:sp>
      <p:sp>
        <p:nvSpPr>
          <p:cNvPr id="259" name="Shape 259"/>
          <p:cNvSpPr/>
          <p:nvPr/>
        </p:nvSpPr>
        <p:spPr>
          <a:xfrm>
            <a:off x="6718424" y="3257550"/>
            <a:ext cx="5498963" cy="5318379"/>
          </a:xfrm>
          <a:prstGeom prst="rect">
            <a:avLst/>
          </a:prstGeom>
          <a:ln w="12700">
            <a:miter lim="400000"/>
          </a:ln>
          <a:extLst>
            <a:ext uri="{C572A759-6A51-4108-AA02-DFA0A04FC94B}">
              <ma14:wrappingTextBoxFlag xmlns="" xmlns:ma14="http://schemas.microsoft.com/office/mac/drawingml/2011/main" val="1"/>
            </a:ext>
          </a:extLst>
        </p:spPr>
        <p:txBody>
          <a:bodyPr wrap="square" lIns="0" tIns="0" rIns="0" bIns="0">
            <a:spAutoFit/>
          </a:bodyPr>
          <a:lstStyle/>
          <a:p>
            <a:pPr marL="228600" lvl="0" indent="-228600" algn="l">
              <a:lnSpc>
                <a:spcPct val="120000"/>
              </a:lnSpc>
              <a:buSzPct val="100000"/>
              <a:buChar char="•"/>
              <a:defRPr sz="1800"/>
            </a:pPr>
            <a:r>
              <a:rPr sz="3600" dirty="0"/>
              <a:t>Risk of over-simplifying complex issues</a:t>
            </a:r>
          </a:p>
          <a:p>
            <a:pPr marL="228600" lvl="0" indent="-228600" algn="l">
              <a:lnSpc>
                <a:spcPct val="120000"/>
              </a:lnSpc>
              <a:buSzPct val="100000"/>
              <a:buChar char="•"/>
              <a:defRPr sz="1800"/>
            </a:pPr>
            <a:r>
              <a:rPr sz="3600" dirty="0"/>
              <a:t>High interest in some issues, little or none in others</a:t>
            </a:r>
          </a:p>
          <a:p>
            <a:pPr marL="228600" lvl="0" indent="-228600" algn="l">
              <a:lnSpc>
                <a:spcPct val="120000"/>
              </a:lnSpc>
              <a:buSzPct val="100000"/>
              <a:buChar char="•"/>
              <a:defRPr sz="1800"/>
            </a:pPr>
            <a:r>
              <a:rPr sz="3600" dirty="0"/>
              <a:t>Difficult to use for ongoing services</a:t>
            </a:r>
          </a:p>
        </p:txBody>
      </p:sp>
      <p:sp>
        <p:nvSpPr>
          <p:cNvPr id="9" name="Footer Placeholder 1"/>
          <p:cNvSpPr>
            <a:spLocks noGrp="1"/>
          </p:cNvSpPr>
          <p:nvPr/>
        </p:nvSpPr>
        <p:spPr>
          <a:xfrm>
            <a:off x="1493073"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 name="Shape 264"/>
          <p:cNvSpPr/>
          <p:nvPr/>
        </p:nvSpPr>
        <p:spPr>
          <a:xfrm>
            <a:off x="1299104" y="1996016"/>
            <a:ext cx="10406592" cy="46736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gn="l">
              <a:defRPr sz="6000"/>
            </a:lvl1pPr>
          </a:lstStyle>
          <a:p>
            <a:pPr lvl="0">
              <a:defRPr sz="1800"/>
            </a:pPr>
            <a:r>
              <a:rPr sz="6000"/>
              <a:t>“Either a budget will prove roughly right and then it will be trite, or it will be disastrously wrong and in that case will be dangerous.”</a:t>
            </a:r>
          </a:p>
        </p:txBody>
      </p:sp>
      <p:sp>
        <p:nvSpPr>
          <p:cNvPr id="265" name="Shape 265"/>
          <p:cNvSpPr/>
          <p:nvPr/>
        </p:nvSpPr>
        <p:spPr>
          <a:xfrm>
            <a:off x="1133838" y="7876116"/>
            <a:ext cx="10571858" cy="14986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lgn="r">
              <a:defRPr sz="1800"/>
            </a:pPr>
            <a:r>
              <a:rPr sz="3600"/>
              <a:t>—Jan Wallander</a:t>
            </a:r>
          </a:p>
          <a:p>
            <a:pPr lvl="0" algn="r">
              <a:defRPr sz="1800"/>
            </a:pPr>
            <a:r>
              <a:rPr sz="3600"/>
              <a:t>Chief Executive of Svenska Handelsbanken</a:t>
            </a:r>
          </a:p>
        </p:txBody>
      </p:sp>
      <p:sp>
        <p:nvSpPr>
          <p:cNvPr id="4" name="Footer Placeholder 1"/>
          <p:cNvSpPr>
            <a:spLocks noGrp="1"/>
          </p:cNvSpPr>
          <p:nvPr/>
        </p:nvSpPr>
        <p:spPr>
          <a:xfrm>
            <a:off x="1299104" y="9374717"/>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 name="Shape 269"/>
          <p:cNvSpPr>
            <a:spLocks noGrp="1"/>
          </p:cNvSpPr>
          <p:nvPr>
            <p:ph type="title"/>
          </p:nvPr>
        </p:nvSpPr>
        <p:spPr>
          <a:xfrm>
            <a:off x="1101800" y="1420416"/>
            <a:ext cx="10464800" cy="2808312"/>
          </a:xfrm>
          <a:prstGeom prst="rect">
            <a:avLst/>
          </a:prstGeom>
        </p:spPr>
        <p:txBody>
          <a:bodyPr/>
          <a:lstStyle>
            <a:lvl1pPr algn="l" defTabSz="490727">
              <a:defRPr sz="6719"/>
            </a:lvl1pPr>
          </a:lstStyle>
          <a:p>
            <a:pPr lvl="0" algn="ctr">
              <a:defRPr sz="1800"/>
            </a:pPr>
            <a:r>
              <a:rPr sz="6719" dirty="0"/>
              <a:t>Budgeting as a health indicator</a:t>
            </a:r>
          </a:p>
        </p:txBody>
      </p:sp>
      <p:sp>
        <p:nvSpPr>
          <p:cNvPr id="270" name="Shape 270"/>
          <p:cNvSpPr>
            <a:spLocks noGrp="1"/>
          </p:cNvSpPr>
          <p:nvPr>
            <p:ph type="body" idx="4294967295"/>
          </p:nvPr>
        </p:nvSpPr>
        <p:spPr>
          <a:xfrm>
            <a:off x="784300" y="4338973"/>
            <a:ext cx="11099800" cy="2573040"/>
          </a:xfrm>
          <a:prstGeom prst="rect">
            <a:avLst/>
          </a:prstGeom>
        </p:spPr>
        <p:txBody>
          <a:bodyPr>
            <a:normAutofit/>
          </a:bodyPr>
          <a:lstStyle/>
          <a:p>
            <a:pPr marL="592666" lvl="0" indent="-592666">
              <a:defRPr sz="1800"/>
            </a:pPr>
            <a:r>
              <a:rPr sz="2800" dirty="0"/>
              <a:t>World Bank uses PEFA PFM framework to assess governments</a:t>
            </a:r>
          </a:p>
          <a:p>
            <a:pPr marL="592666" lvl="0" indent="-592666">
              <a:defRPr sz="1800"/>
            </a:pPr>
            <a:r>
              <a:rPr sz="2800" dirty="0"/>
              <a:t>Budgets can be used to evaluate extent of human rights compliance</a:t>
            </a:r>
          </a:p>
        </p:txBody>
      </p:sp>
      <p:sp>
        <p:nvSpPr>
          <p:cNvPr id="4" name="Footer Placeholder 1"/>
          <p:cNvSpPr>
            <a:spLocks noGrp="1"/>
          </p:cNvSpPr>
          <p:nvPr/>
        </p:nvSpPr>
        <p:spPr>
          <a:xfrm>
            <a:off x="1530697" y="9234311"/>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
        <p:nvSpPr>
          <p:cNvPr id="2" name="Rectangle 1"/>
          <p:cNvSpPr/>
          <p:nvPr/>
        </p:nvSpPr>
        <p:spPr>
          <a:xfrm>
            <a:off x="1101800" y="6916831"/>
            <a:ext cx="8064896" cy="707886"/>
          </a:xfrm>
          <a:prstGeom prst="rect">
            <a:avLst/>
          </a:prstGeom>
        </p:spPr>
        <p:txBody>
          <a:bodyPr wrap="square">
            <a:spAutoFit/>
          </a:bodyPr>
          <a:lstStyle/>
          <a:p>
            <a:r>
              <a:rPr lang="en-GB" sz="2000" dirty="0"/>
              <a:t>Public Expenditure and Financial </a:t>
            </a:r>
            <a:r>
              <a:rPr lang="en-GB" sz="2000" dirty="0" smtClean="0"/>
              <a:t>Accountability</a:t>
            </a:r>
          </a:p>
          <a:p>
            <a:r>
              <a:rPr lang="en-GB" sz="2000" smtClean="0"/>
              <a:t>Performance </a:t>
            </a:r>
            <a:r>
              <a:rPr lang="en-GB" sz="2000" dirty="0" smtClean="0"/>
              <a:t>management framework </a:t>
            </a:r>
            <a:endParaRPr lang="en-GB" sz="2000" dirty="0"/>
          </a:p>
        </p:txBody>
      </p:sp>
    </p:spTree>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 name="Shape 272"/>
          <p:cNvSpPr>
            <a:spLocks noGrp="1"/>
          </p:cNvSpPr>
          <p:nvPr>
            <p:ph type="title"/>
          </p:nvPr>
        </p:nvSpPr>
        <p:spPr>
          <a:xfrm>
            <a:off x="1385245" y="988368"/>
            <a:ext cx="10464800" cy="3302000"/>
          </a:xfrm>
          <a:prstGeom prst="rect">
            <a:avLst/>
          </a:prstGeom>
        </p:spPr>
        <p:txBody>
          <a:bodyPr>
            <a:normAutofit fontScale="90000"/>
          </a:bodyPr>
          <a:lstStyle>
            <a:lvl1pPr algn="l" defTabSz="490727">
              <a:defRPr sz="6719"/>
            </a:lvl1pPr>
          </a:lstStyle>
          <a:p>
            <a:pPr lvl="0" algn="ctr">
              <a:defRPr sz="1800"/>
            </a:pPr>
            <a:r>
              <a:rPr sz="6719" dirty="0"/>
              <a:t>PEFA PFM Performance Measurement Framework</a:t>
            </a:r>
          </a:p>
        </p:txBody>
      </p:sp>
      <p:sp>
        <p:nvSpPr>
          <p:cNvPr id="273" name="Shape 273"/>
          <p:cNvSpPr>
            <a:spLocks noGrp="1"/>
          </p:cNvSpPr>
          <p:nvPr>
            <p:ph type="body" idx="1"/>
          </p:nvPr>
        </p:nvSpPr>
        <p:spPr>
          <a:xfrm>
            <a:off x="1173808" y="4588768"/>
            <a:ext cx="10464800" cy="1130300"/>
          </a:xfrm>
          <a:prstGeom prst="rect">
            <a:avLst/>
          </a:prstGeom>
        </p:spPr>
        <p:txBody>
          <a:bodyPr>
            <a:noAutofit/>
          </a:bodyPr>
          <a:lstStyle/>
          <a:p>
            <a:pPr lvl="0">
              <a:defRPr sz="1800"/>
            </a:pPr>
            <a:r>
              <a:rPr sz="2800" dirty="0"/>
              <a:t>Six dimensions</a:t>
            </a:r>
          </a:p>
          <a:p>
            <a:pPr lvl="1">
              <a:defRPr sz="1800"/>
            </a:pPr>
            <a:r>
              <a:rPr sz="2800" dirty="0"/>
              <a:t>credibility of the budget</a:t>
            </a:r>
          </a:p>
          <a:p>
            <a:pPr lvl="1">
              <a:defRPr sz="1800"/>
            </a:pPr>
            <a:r>
              <a:rPr sz="2800" dirty="0"/>
              <a:t>comprehensiveness and transparency</a:t>
            </a:r>
          </a:p>
          <a:p>
            <a:pPr lvl="1">
              <a:defRPr sz="1800"/>
            </a:pPr>
            <a:r>
              <a:rPr sz="2800" dirty="0"/>
              <a:t>policy-based budgeting</a:t>
            </a:r>
          </a:p>
          <a:p>
            <a:pPr lvl="1">
              <a:defRPr sz="1800"/>
            </a:pPr>
            <a:r>
              <a:rPr sz="2800" dirty="0"/>
              <a:t>predictability and control in budget execution</a:t>
            </a:r>
          </a:p>
          <a:p>
            <a:pPr lvl="1">
              <a:defRPr sz="1800"/>
            </a:pPr>
            <a:r>
              <a:rPr sz="2800" dirty="0"/>
              <a:t>accounting, recording and reporting</a:t>
            </a:r>
          </a:p>
          <a:p>
            <a:pPr lvl="1">
              <a:defRPr sz="1800"/>
            </a:pPr>
            <a:r>
              <a:rPr sz="2800" dirty="0"/>
              <a:t>external scrutiny and audit</a:t>
            </a:r>
          </a:p>
        </p:txBody>
      </p:sp>
      <p:sp>
        <p:nvSpPr>
          <p:cNvPr id="274" name="Shape 274"/>
          <p:cNvSpPr/>
          <p:nvPr/>
        </p:nvSpPr>
        <p:spPr>
          <a:xfrm>
            <a:off x="8158584" y="8508171"/>
            <a:ext cx="4197097" cy="6477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p>
            <a:pPr lvl="0">
              <a:defRPr sz="1800"/>
            </a:pPr>
            <a:r>
              <a:rPr sz="3600" dirty="0"/>
              <a:t>—World Bank, 2005</a:t>
            </a:r>
          </a:p>
        </p:txBody>
      </p:sp>
      <p:sp>
        <p:nvSpPr>
          <p:cNvPr id="5" name="Footer Placeholder 1"/>
          <p:cNvSpPr>
            <a:spLocks noGrp="1"/>
          </p:cNvSpPr>
          <p:nvPr/>
        </p:nvSpPr>
        <p:spPr>
          <a:xfrm>
            <a:off x="1677864" y="9279467"/>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8" name="Open budget index 2010 rankings.jpg"/>
          <p:cNvPicPr/>
          <p:nvPr/>
        </p:nvPicPr>
        <p:blipFill>
          <a:blip r:embed="rId3">
            <a:extLst/>
          </a:blip>
          <a:stretch>
            <a:fillRect/>
          </a:stretch>
        </p:blipFill>
        <p:spPr>
          <a:xfrm>
            <a:off x="4311650" y="38099"/>
            <a:ext cx="8693150" cy="9668670"/>
          </a:xfrm>
          <a:prstGeom prst="rect">
            <a:avLst/>
          </a:prstGeom>
          <a:ln w="12700">
            <a:miter lim="400000"/>
          </a:ln>
        </p:spPr>
      </p:pic>
      <p:sp>
        <p:nvSpPr>
          <p:cNvPr id="279" name="Shape 279"/>
          <p:cNvSpPr/>
          <p:nvPr/>
        </p:nvSpPr>
        <p:spPr>
          <a:xfrm>
            <a:off x="434306" y="3436640"/>
            <a:ext cx="3911601" cy="2255618"/>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defRPr sz="4800">
                <a:latin typeface="Helvetica Neue Light"/>
                <a:ea typeface="Helvetica Neue Light"/>
                <a:cs typeface="Helvetica Neue Light"/>
                <a:sym typeface="Helvetica Neue Light"/>
              </a:defRPr>
            </a:lvl1pPr>
          </a:lstStyle>
          <a:p>
            <a:pPr lvl="0">
              <a:defRPr sz="1800"/>
            </a:pPr>
            <a:r>
              <a:rPr sz="4800" dirty="0"/>
              <a:t>Open Budget Index (OBI) rankings 2010</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 name="Shape 283"/>
          <p:cNvSpPr/>
          <p:nvPr/>
        </p:nvSpPr>
        <p:spPr>
          <a:xfrm>
            <a:off x="1331446" y="3387041"/>
            <a:ext cx="10764200" cy="2979518"/>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lvl="0" algn="l">
              <a:defRPr sz="1800"/>
            </a:pPr>
            <a:r>
              <a:rPr sz="4800">
                <a:latin typeface="Helvetica Neue Light"/>
                <a:ea typeface="Helvetica Neue Light"/>
                <a:cs typeface="Helvetica Neue Light"/>
                <a:sym typeface="Helvetica Neue Light"/>
              </a:rPr>
              <a:t>You can find a library of documents about the budgets of many countries at:</a:t>
            </a:r>
          </a:p>
          <a:p>
            <a:pPr lvl="0" algn="l">
              <a:defRPr sz="1800"/>
            </a:pPr>
            <a:endParaRPr sz="4800">
              <a:latin typeface="Helvetica Neue Light"/>
              <a:ea typeface="Helvetica Neue Light"/>
              <a:cs typeface="Helvetica Neue Light"/>
              <a:sym typeface="Helvetica Neue Light"/>
            </a:endParaRPr>
          </a:p>
          <a:p>
            <a:pPr lvl="0">
              <a:defRPr sz="1800"/>
            </a:pPr>
            <a:r>
              <a:rPr sz="4800" u="sng">
                <a:latin typeface="Helvetica Neue Light"/>
                <a:ea typeface="Helvetica Neue Light"/>
                <a:cs typeface="Helvetica Neue Light"/>
                <a:sym typeface="Helvetica Neue Light"/>
                <a:hlinkClick r:id="rId2"/>
              </a:rPr>
              <a:t>http://bit.ly/1A7UCd8</a:t>
            </a:r>
          </a:p>
        </p:txBody>
      </p:sp>
      <p:sp>
        <p:nvSpPr>
          <p:cNvPr id="3" name="Footer Placeholder 1"/>
          <p:cNvSpPr>
            <a:spLocks noGrp="1"/>
          </p:cNvSpPr>
          <p:nvPr/>
        </p:nvSpPr>
        <p:spPr>
          <a:xfrm>
            <a:off x="1331446" y="9279467"/>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Shape 285"/>
          <p:cNvSpPr>
            <a:spLocks noGrp="1"/>
          </p:cNvSpPr>
          <p:nvPr>
            <p:ph type="title"/>
          </p:nvPr>
        </p:nvSpPr>
        <p:spPr>
          <a:xfrm>
            <a:off x="1270000" y="135000"/>
            <a:ext cx="10464800" cy="3302001"/>
          </a:xfrm>
          <a:prstGeom prst="rect">
            <a:avLst/>
          </a:prstGeom>
        </p:spPr>
        <p:txBody>
          <a:bodyPr>
            <a:normAutofit/>
          </a:bodyPr>
          <a:lstStyle>
            <a:lvl1pPr algn="l"/>
          </a:lstStyle>
          <a:p>
            <a:pPr lvl="0" algn="ctr">
              <a:defRPr sz="1800"/>
            </a:pPr>
            <a:r>
              <a:rPr sz="6000" dirty="0"/>
              <a:t>Summary: 5 questions to ask about a budget</a:t>
            </a:r>
          </a:p>
        </p:txBody>
      </p:sp>
      <p:sp>
        <p:nvSpPr>
          <p:cNvPr id="286" name="Shape 286"/>
          <p:cNvSpPr/>
          <p:nvPr/>
        </p:nvSpPr>
        <p:spPr>
          <a:xfrm>
            <a:off x="1270000" y="4336611"/>
            <a:ext cx="10464800" cy="3924301"/>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p>
            <a:pPr marL="635000" lvl="0" indent="-635000" algn="l">
              <a:lnSpc>
                <a:spcPct val="150000"/>
              </a:lnSpc>
              <a:buSzPct val="100000"/>
              <a:buAutoNum type="arabicPeriod"/>
              <a:defRPr sz="1800"/>
            </a:pPr>
            <a:r>
              <a:rPr sz="3600"/>
              <a:t>How was the budget made?</a:t>
            </a:r>
          </a:p>
          <a:p>
            <a:pPr marL="635000" lvl="0" indent="-635000" algn="l">
              <a:lnSpc>
                <a:spcPct val="150000"/>
              </a:lnSpc>
              <a:buSzPct val="100000"/>
              <a:buAutoNum type="arabicPeriod"/>
              <a:defRPr sz="1800"/>
            </a:pPr>
            <a:r>
              <a:rPr sz="3600"/>
              <a:t>What outcomes will it lead to?</a:t>
            </a:r>
          </a:p>
          <a:p>
            <a:pPr marL="635000" lvl="0" indent="-635000" algn="l">
              <a:lnSpc>
                <a:spcPct val="150000"/>
              </a:lnSpc>
              <a:buSzPct val="100000"/>
              <a:buAutoNum type="arabicPeriod"/>
              <a:defRPr sz="1800"/>
            </a:pPr>
            <a:r>
              <a:rPr sz="3600"/>
              <a:t>Who has been consulted?</a:t>
            </a:r>
          </a:p>
          <a:p>
            <a:pPr marL="635000" lvl="0" indent="-635000" algn="l">
              <a:lnSpc>
                <a:spcPct val="150000"/>
              </a:lnSpc>
              <a:buSzPct val="100000"/>
              <a:buAutoNum type="arabicPeriod"/>
              <a:defRPr sz="1800"/>
            </a:pPr>
            <a:r>
              <a:rPr sz="3600"/>
              <a:t>What assumptions is it based on?</a:t>
            </a:r>
          </a:p>
          <a:p>
            <a:pPr marL="635000" lvl="0" indent="-635000" algn="l">
              <a:lnSpc>
                <a:spcPct val="150000"/>
              </a:lnSpc>
              <a:buSzPct val="100000"/>
              <a:buAutoNum type="arabicPeriod"/>
              <a:defRPr sz="1800"/>
            </a:pPr>
            <a:r>
              <a:rPr sz="3600"/>
              <a:t>How robust is the budget?</a:t>
            </a:r>
          </a:p>
        </p:txBody>
      </p:sp>
      <p:sp>
        <p:nvSpPr>
          <p:cNvPr id="4" name="Footer Placeholder 1"/>
          <p:cNvSpPr>
            <a:spLocks noGrp="1"/>
          </p:cNvSpPr>
          <p:nvPr/>
        </p:nvSpPr>
        <p:spPr>
          <a:xfrm>
            <a:off x="1500089" y="9245109"/>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53585F"/>
        </a:solidFill>
        <a:effectLst/>
      </p:bgPr>
    </p:bg>
    <p:spTree>
      <p:nvGrpSpPr>
        <p:cNvPr id="1" name=""/>
        <p:cNvGrpSpPr/>
        <p:nvPr/>
      </p:nvGrpSpPr>
      <p:grpSpPr>
        <a:xfrm>
          <a:off x="0" y="0"/>
          <a:ext cx="0" cy="0"/>
          <a:chOff x="0" y="0"/>
          <a:chExt cx="0" cy="0"/>
        </a:xfrm>
      </p:grpSpPr>
      <p:sp>
        <p:nvSpPr>
          <p:cNvPr id="288" name="Shape 288"/>
          <p:cNvSpPr>
            <a:spLocks noGrp="1"/>
          </p:cNvSpPr>
          <p:nvPr>
            <p:ph type="title"/>
          </p:nvPr>
        </p:nvSpPr>
        <p:spPr>
          <a:prstGeom prst="rect">
            <a:avLst/>
          </a:prstGeom>
        </p:spPr>
        <p:txBody>
          <a:bodyPr/>
          <a:lstStyle>
            <a:lvl1pPr>
              <a:defRPr>
                <a:solidFill>
                  <a:srgbClr val="FFFFFF"/>
                </a:solidFill>
              </a:defRPr>
            </a:lvl1pPr>
          </a:lstStyle>
          <a:p>
            <a:pPr lvl="0">
              <a:defRPr sz="1800">
                <a:solidFill>
                  <a:srgbClr val="000000"/>
                </a:solidFill>
              </a:defRPr>
            </a:pPr>
            <a:r>
              <a:rPr sz="8000">
                <a:solidFill>
                  <a:srgbClr val="FFFFFF"/>
                </a:solidFill>
              </a:rPr>
              <a:t>Questions or comments?</a:t>
            </a:r>
          </a:p>
        </p:txBody>
      </p:sp>
      <p:sp>
        <p:nvSpPr>
          <p:cNvPr id="3" name="Footer Placeholder 1"/>
          <p:cNvSpPr>
            <a:spLocks noGrp="1"/>
          </p:cNvSpPr>
          <p:nvPr/>
        </p:nvSpPr>
        <p:spPr>
          <a:xfrm>
            <a:off x="1534754" y="8765232"/>
            <a:ext cx="10004621" cy="519289"/>
          </a:xfrm>
          <a:prstGeom prst="rect">
            <a:avLst/>
          </a:prstGeom>
        </p:spPr>
        <p:txBody>
          <a:bodyPr vert="horz" lIns="130046" tIns="65023" rIns="130046" bIns="65023" anchor="b"/>
          <a:lstStyle>
            <a:lvl1pPr algn="l" defTabSz="584200" eaLnBrk="1" latinLnBrk="0" hangingPunct="1">
              <a:defRPr kumimoji="0" sz="1400">
                <a:solidFill>
                  <a:schemeClr val="bg2">
                    <a:shade val="50000"/>
                  </a:schemeClr>
                </a:solidFill>
                <a:latin typeface="+mn-lt"/>
                <a:ea typeface="+mn-ea"/>
                <a:cs typeface="+mn-cs"/>
                <a:sym typeface="Helvetica Light"/>
              </a:defRPr>
            </a:lvl1pPr>
            <a:lvl2pPr indent="228600" algn="ctr" defTabSz="584200">
              <a:defRPr sz="3600">
                <a:latin typeface="+mn-lt"/>
                <a:ea typeface="+mn-ea"/>
                <a:cs typeface="+mn-cs"/>
                <a:sym typeface="Helvetica Light"/>
              </a:defRPr>
            </a:lvl2pPr>
            <a:lvl3pPr indent="457200" algn="ctr" defTabSz="584200">
              <a:defRPr sz="3600">
                <a:latin typeface="+mn-lt"/>
                <a:ea typeface="+mn-ea"/>
                <a:cs typeface="+mn-cs"/>
                <a:sym typeface="Helvetica Light"/>
              </a:defRPr>
            </a:lvl3pPr>
            <a:lvl4pPr indent="685800" algn="ctr" defTabSz="584200">
              <a:defRPr sz="3600">
                <a:latin typeface="+mn-lt"/>
                <a:ea typeface="+mn-ea"/>
                <a:cs typeface="+mn-cs"/>
                <a:sym typeface="Helvetica Light"/>
              </a:defRPr>
            </a:lvl4pPr>
            <a:lvl5pPr indent="914400" algn="ctr" defTabSz="584200">
              <a:defRPr sz="3600">
                <a:latin typeface="+mn-lt"/>
                <a:ea typeface="+mn-ea"/>
                <a:cs typeface="+mn-cs"/>
                <a:sym typeface="Helvetica Light"/>
              </a:defRPr>
            </a:lvl5pPr>
            <a:lvl6pPr indent="1143000" algn="ctr" defTabSz="584200">
              <a:defRPr sz="3600">
                <a:latin typeface="+mn-lt"/>
                <a:ea typeface="+mn-ea"/>
                <a:cs typeface="+mn-cs"/>
                <a:sym typeface="Helvetica Light"/>
              </a:defRPr>
            </a:lvl6pPr>
            <a:lvl7pPr indent="1371600" algn="ctr" defTabSz="584200">
              <a:defRPr sz="3600">
                <a:latin typeface="+mn-lt"/>
                <a:ea typeface="+mn-ea"/>
                <a:cs typeface="+mn-cs"/>
                <a:sym typeface="Helvetica Light"/>
              </a:defRPr>
            </a:lvl7pPr>
            <a:lvl8pPr indent="1600200" algn="ctr" defTabSz="584200">
              <a:defRPr sz="3600">
                <a:latin typeface="+mn-lt"/>
                <a:ea typeface="+mn-ea"/>
                <a:cs typeface="+mn-cs"/>
                <a:sym typeface="Helvetica Light"/>
              </a:defRPr>
            </a:lvl8pPr>
            <a:lvl9pPr indent="1828800" algn="ctr" defTabSz="584200">
              <a:defRPr sz="3600">
                <a:latin typeface="+mn-lt"/>
                <a:ea typeface="+mn-ea"/>
                <a:cs typeface="+mn-cs"/>
                <a:sym typeface="Helvetica Light"/>
              </a:defRPr>
            </a:lvl9pPr>
          </a:lstStyle>
          <a:p>
            <a:r>
              <a:rPr lang="en-GB" dirty="0" smtClean="0">
                <a:solidFill>
                  <a:schemeClr val="tx1"/>
                </a:solidFill>
              </a:rPr>
              <a:t>©2015 Gary Bandy, </a:t>
            </a:r>
            <a:r>
              <a:rPr lang="en-GB" i="1" dirty="0" smtClean="0">
                <a:solidFill>
                  <a:schemeClr val="tx1"/>
                </a:solidFill>
              </a:rPr>
              <a:t>Financial Management and Accounting in the Public Sector,</a:t>
            </a:r>
            <a:r>
              <a:rPr lang="en-GB" dirty="0" smtClean="0">
                <a:solidFill>
                  <a:schemeClr val="tx1"/>
                </a:solidFill>
              </a:rPr>
              <a:t> Routledge, Milton Park</a:t>
            </a:r>
            <a:endParaRPr lang="en-US" dirty="0">
              <a:solidFill>
                <a:schemeClr val="tx1"/>
              </a:solidFill>
            </a:endParaRPr>
          </a:p>
        </p:txBody>
      </p:sp>
    </p:spTree>
  </p:cSld>
  <p:clrMapOvr>
    <a:masterClrMapping/>
  </p:clrMapOvr>
  <p:transition spd="med"/>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pn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1" hangingPunct="0">
          <a:lnSpc>
            <a:spcPct val="100000"/>
          </a:lnSpc>
          <a:spcBef>
            <a:spcPts val="0"/>
          </a:spcBef>
          <a:spcAft>
            <a:spcPts val="0"/>
          </a:spcAft>
          <a:buClrTx/>
          <a:buSzTx/>
          <a:buFontTx/>
          <a:buNone/>
          <a:tabLst/>
          <a:defRPr kumimoji="0" sz="2400" b="0" i="0" u="none" strike="noStrike" cap="none" spc="0" normalizeH="0" baseline="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1"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emplate>Aspect</Template>
  <TotalTime>24</TotalTime>
  <Words>2690</Words>
  <Application>Microsoft Office PowerPoint</Application>
  <PresentationFormat>Custom</PresentationFormat>
  <Paragraphs>263</Paragraphs>
  <Slides>49</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Calibri</vt:lpstr>
      <vt:lpstr>Helvetica</vt:lpstr>
      <vt:lpstr>Helvetica Light</vt:lpstr>
      <vt:lpstr>Helvetica Neue</vt:lpstr>
      <vt:lpstr>Helvetica Neue Light</vt:lpstr>
      <vt:lpstr>Verdana</vt:lpstr>
      <vt:lpstr>Wingdings 2</vt:lpstr>
      <vt:lpstr>Aspect</vt:lpstr>
      <vt:lpstr>Budgeting in the public sector</vt:lpstr>
      <vt:lpstr>PowerPoint Presentation</vt:lpstr>
      <vt:lpstr>A budget tells a story using numbers instead of words</vt:lpstr>
      <vt:lpstr>Budgets are important in the public sector</vt:lpstr>
      <vt:lpstr>PowerPoint Presentation</vt:lpstr>
      <vt:lpstr>PowerPoint Presentation</vt:lpstr>
      <vt:lpstr>3 uses of a budget</vt:lpstr>
      <vt:lpstr>Budgets to Plan</vt:lpstr>
      <vt:lpstr>Budgets to Authorise</vt:lpstr>
      <vt:lpstr>Budgets as Yardsticks</vt:lpstr>
      <vt:lpstr>Other uses of budgets</vt:lpstr>
      <vt:lpstr>Budget Assumptions</vt:lpstr>
      <vt:lpstr>Budgeting &amp; culture</vt:lpstr>
      <vt:lpstr>Timeframe</vt:lpstr>
      <vt:lpstr>Alternative approaches to budgeting</vt:lpstr>
      <vt:lpstr>Incremental budgeting Zero-based budgeting Performance budgeting Participatory budgeting</vt:lpstr>
      <vt:lpstr>Incremental Budgeting</vt:lpstr>
      <vt:lpstr>Capital Programme</vt:lpstr>
      <vt:lpstr>Incremental Budgets</vt:lpstr>
      <vt:lpstr>Competing priorities</vt:lpstr>
      <vt:lpstr>Take a range of services</vt:lpstr>
      <vt:lpstr>prioritise one...</vt:lpstr>
      <vt:lpstr>or maybe two...</vt:lpstr>
      <vt:lpstr>and reduce the others.</vt:lpstr>
      <vt:lpstr>Prioritising them all...</vt:lpstr>
      <vt:lpstr>prioritises none;</vt:lpstr>
      <vt:lpstr>they are all reduced.</vt:lpstr>
      <vt:lpstr>Incremental budgeting can result in “salami slicing” every budget rather than focusing on priorities</vt:lpstr>
      <vt:lpstr>“rational incrementalism”</vt:lpstr>
      <vt:lpstr>Zero-based Budgeting</vt:lpstr>
      <vt:lpstr>Zero-Based Budgets</vt:lpstr>
      <vt:lpstr>Performance budgeting</vt:lpstr>
      <vt:lpstr>Types of performance budgeting</vt:lpstr>
      <vt:lpstr>Types of directly-linked performance budgeting</vt:lpstr>
      <vt:lpstr>Performance Budgets</vt:lpstr>
      <vt:lpstr>Much more attention has been paid by governments to generating performance indicators than to using them.</vt:lpstr>
      <vt:lpstr>Participatory Budgeting</vt:lpstr>
      <vt:lpstr>Participatory budgeting cycle</vt:lpstr>
      <vt:lpstr>PowerPoint Presentation</vt:lpstr>
      <vt:lpstr>PowerPoint Presentation</vt:lpstr>
      <vt:lpstr>Does any one here have experience of participatory budgeting?</vt:lpstr>
      <vt:lpstr>Participatory Budgets</vt:lpstr>
      <vt:lpstr>PowerPoint Presentation</vt:lpstr>
      <vt:lpstr>Budgeting as a health indicator</vt:lpstr>
      <vt:lpstr>PEFA PFM Performance Measurement Framework</vt:lpstr>
      <vt:lpstr>PowerPoint Presentation</vt:lpstr>
      <vt:lpstr>PowerPoint Presentation</vt:lpstr>
      <vt:lpstr>Summary: 5 questions to ask about a budget</vt:lpstr>
      <vt:lpstr>Questions or comments?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Budgeting in the public sector</dc:title>
  <cp:lastModifiedBy>Manjit Biant</cp:lastModifiedBy>
  <cp:revision>6</cp:revision>
  <dcterms:modified xsi:type="dcterms:W3CDTF">2016-02-04T15:29:31Z</dcterms:modified>
</cp:coreProperties>
</file>