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slideLayouts/slideLayout26.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Default Extension="gif" ContentType="image/gif"/>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slideLayouts/slideLayout25.xml" ContentType="application/vnd.openxmlformats-officedocument.presentationml.slideLayout+xml"/>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4" r:id="rId1"/>
    <p:sldMasterId id="2147483762" r:id="rId2"/>
  </p:sldMasterIdLst>
  <p:notesMasterIdLst>
    <p:notesMasterId r:id="rId19"/>
  </p:notesMasterIdLst>
  <p:sldIdLst>
    <p:sldId id="277" r:id="rId3"/>
    <p:sldId id="292" r:id="rId4"/>
    <p:sldId id="290" r:id="rId5"/>
    <p:sldId id="278" r:id="rId6"/>
    <p:sldId id="293" r:id="rId7"/>
    <p:sldId id="287" r:id="rId8"/>
    <p:sldId id="294" r:id="rId9"/>
    <p:sldId id="285" r:id="rId10"/>
    <p:sldId id="286" r:id="rId11"/>
    <p:sldId id="284" r:id="rId12"/>
    <p:sldId id="295" r:id="rId13"/>
    <p:sldId id="296" r:id="rId14"/>
    <p:sldId id="297" r:id="rId15"/>
    <p:sldId id="288" r:id="rId16"/>
    <p:sldId id="291" r:id="rId17"/>
    <p:sldId id="28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20016" autoAdjust="0"/>
    <p:restoredTop sz="94660"/>
  </p:normalViewPr>
  <p:slideViewPr>
    <p:cSldViewPr snapToGrid="0">
      <p:cViewPr varScale="1">
        <p:scale>
          <a:sx n="65" d="100"/>
          <a:sy n="65" d="100"/>
        </p:scale>
        <p:origin x="-504" y="-64"/>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8458CA-1EFF-4C03-85C1-9E36DA6CB420}" type="doc">
      <dgm:prSet loTypeId="urn:microsoft.com/office/officeart/2005/8/layout/cycle5" loCatId="cycle" qsTypeId="urn:microsoft.com/office/officeart/2005/8/quickstyle/simple4" qsCatId="simple" csTypeId="urn:microsoft.com/office/officeart/2005/8/colors/colorful1#1" csCatId="colorful" phldr="1"/>
      <dgm:spPr/>
      <dgm:t>
        <a:bodyPr/>
        <a:lstStyle/>
        <a:p>
          <a:endParaRPr lang="en-US"/>
        </a:p>
      </dgm:t>
    </dgm:pt>
    <dgm:pt modelId="{DB34361D-46F7-4C2B-AB94-018AA910C639}">
      <dgm:prSet phldrT="[Text]"/>
      <dgm:spPr/>
      <dgm:t>
        <a:bodyPr/>
        <a:lstStyle/>
        <a:p>
          <a:r>
            <a:rPr lang="en-US" b="1" dirty="0" err="1" smtClean="0"/>
            <a:t>Organisational</a:t>
          </a:r>
          <a:r>
            <a:rPr lang="en-US" b="1" dirty="0" smtClean="0"/>
            <a:t> developments</a:t>
          </a:r>
        </a:p>
        <a:p>
          <a:r>
            <a:rPr lang="en-US" b="1" dirty="0" smtClean="0"/>
            <a:t>competencies</a:t>
          </a:r>
          <a:endParaRPr lang="en-US" b="1" dirty="0"/>
        </a:p>
      </dgm:t>
    </dgm:pt>
    <dgm:pt modelId="{9FB6F5DF-BBCD-4D34-BEDB-67FD809597CA}" type="parTrans" cxnId="{DEAA74E0-058D-4FA1-909C-1A38D31B0EEA}">
      <dgm:prSet/>
      <dgm:spPr/>
      <dgm:t>
        <a:bodyPr/>
        <a:lstStyle/>
        <a:p>
          <a:endParaRPr lang="en-US" b="1"/>
        </a:p>
      </dgm:t>
    </dgm:pt>
    <dgm:pt modelId="{50A54C2D-3C87-44C9-94DF-015276CAC370}" type="sibTrans" cxnId="{DEAA74E0-058D-4FA1-909C-1A38D31B0EEA}">
      <dgm:prSet/>
      <dgm:spPr/>
      <dgm:t>
        <a:bodyPr/>
        <a:lstStyle/>
        <a:p>
          <a:endParaRPr lang="en-US" b="1"/>
        </a:p>
      </dgm:t>
    </dgm:pt>
    <dgm:pt modelId="{8C7F5DA4-1E8F-41F2-B524-FDD88270DF41}">
      <dgm:prSet phldrT="[Text]"/>
      <dgm:spPr/>
      <dgm:t>
        <a:bodyPr/>
        <a:lstStyle/>
        <a:p>
          <a:r>
            <a:rPr lang="en-US" b="1" dirty="0" smtClean="0"/>
            <a:t>Work itself</a:t>
          </a:r>
        </a:p>
        <a:p>
          <a:r>
            <a:rPr lang="en-US" b="1" dirty="0" smtClean="0"/>
            <a:t>Demands of current post</a:t>
          </a:r>
          <a:endParaRPr lang="en-US" b="1" dirty="0"/>
        </a:p>
      </dgm:t>
    </dgm:pt>
    <dgm:pt modelId="{403F37B2-EAB1-464D-AE9A-07FEDE20096F}" type="parTrans" cxnId="{9F9C3DEF-EDCE-4C74-AFD6-7DFBF9CB343D}">
      <dgm:prSet/>
      <dgm:spPr/>
      <dgm:t>
        <a:bodyPr/>
        <a:lstStyle/>
        <a:p>
          <a:endParaRPr lang="en-US" b="1"/>
        </a:p>
      </dgm:t>
    </dgm:pt>
    <dgm:pt modelId="{F4AB6F83-E38B-428D-9E3F-7BCA3283222B}" type="sibTrans" cxnId="{9F9C3DEF-EDCE-4C74-AFD6-7DFBF9CB343D}">
      <dgm:prSet/>
      <dgm:spPr/>
      <dgm:t>
        <a:bodyPr/>
        <a:lstStyle/>
        <a:p>
          <a:endParaRPr lang="en-US" b="1"/>
        </a:p>
      </dgm:t>
    </dgm:pt>
    <dgm:pt modelId="{C22D2B61-1143-4A67-B2A3-B74890090AA4}">
      <dgm:prSet phldrT="[Text]"/>
      <dgm:spPr/>
      <dgm:t>
        <a:bodyPr/>
        <a:lstStyle/>
        <a:p>
          <a:r>
            <a:rPr lang="en-US" b="1" dirty="0" smtClean="0"/>
            <a:t>Reflection</a:t>
          </a:r>
        </a:p>
        <a:p>
          <a:r>
            <a:rPr lang="en-US" b="1" dirty="0" smtClean="0"/>
            <a:t>Aspiration/ dreams</a:t>
          </a:r>
          <a:endParaRPr lang="en-US" b="1" dirty="0"/>
        </a:p>
      </dgm:t>
    </dgm:pt>
    <dgm:pt modelId="{C5816D28-99C4-47A4-A1A4-B85419D50AEB}" type="parTrans" cxnId="{7F0748AF-6479-4828-B0D9-A3B89CFD1041}">
      <dgm:prSet/>
      <dgm:spPr/>
      <dgm:t>
        <a:bodyPr/>
        <a:lstStyle/>
        <a:p>
          <a:endParaRPr lang="en-US" b="1"/>
        </a:p>
      </dgm:t>
    </dgm:pt>
    <dgm:pt modelId="{7476891C-EB9B-41FF-BDD0-4C6F2738433A}" type="sibTrans" cxnId="{7F0748AF-6479-4828-B0D9-A3B89CFD1041}">
      <dgm:prSet/>
      <dgm:spPr/>
      <dgm:t>
        <a:bodyPr/>
        <a:lstStyle/>
        <a:p>
          <a:endParaRPr lang="en-US" b="1"/>
        </a:p>
      </dgm:t>
    </dgm:pt>
    <dgm:pt modelId="{517F3904-98B6-41AC-8987-3FF892B1C67B}">
      <dgm:prSet phldrT="[Text]"/>
      <dgm:spPr/>
      <dgm:t>
        <a:bodyPr/>
        <a:lstStyle/>
        <a:p>
          <a:r>
            <a:rPr lang="en-US" b="1" dirty="0" smtClean="0"/>
            <a:t>Feedback form others</a:t>
          </a:r>
          <a:endParaRPr lang="en-US" b="1" dirty="0"/>
        </a:p>
      </dgm:t>
    </dgm:pt>
    <dgm:pt modelId="{6E3E68C4-863B-456F-BB15-CE250D7B2D06}" type="parTrans" cxnId="{43F26F98-6760-4272-A821-668C2942BF36}">
      <dgm:prSet/>
      <dgm:spPr/>
      <dgm:t>
        <a:bodyPr/>
        <a:lstStyle/>
        <a:p>
          <a:endParaRPr lang="en-US" b="1"/>
        </a:p>
      </dgm:t>
    </dgm:pt>
    <dgm:pt modelId="{1617E8AB-5132-405D-805A-1FAD63A44EC1}" type="sibTrans" cxnId="{43F26F98-6760-4272-A821-668C2942BF36}">
      <dgm:prSet/>
      <dgm:spPr/>
      <dgm:t>
        <a:bodyPr/>
        <a:lstStyle/>
        <a:p>
          <a:endParaRPr lang="en-US" b="1"/>
        </a:p>
      </dgm:t>
    </dgm:pt>
    <dgm:pt modelId="{39640085-8DB4-440B-8F8E-525604A84912}" type="pres">
      <dgm:prSet presAssocID="{3C8458CA-1EFF-4C03-85C1-9E36DA6CB420}" presName="cycle" presStyleCnt="0">
        <dgm:presLayoutVars>
          <dgm:dir/>
          <dgm:resizeHandles val="exact"/>
        </dgm:presLayoutVars>
      </dgm:prSet>
      <dgm:spPr/>
      <dgm:t>
        <a:bodyPr/>
        <a:lstStyle/>
        <a:p>
          <a:endParaRPr lang="en-US"/>
        </a:p>
      </dgm:t>
    </dgm:pt>
    <dgm:pt modelId="{035F49AF-967C-426D-BC4E-FB248221295D}" type="pres">
      <dgm:prSet presAssocID="{DB34361D-46F7-4C2B-AB94-018AA910C639}" presName="node" presStyleLbl="node1" presStyleIdx="0" presStyleCnt="4">
        <dgm:presLayoutVars>
          <dgm:bulletEnabled val="1"/>
        </dgm:presLayoutVars>
      </dgm:prSet>
      <dgm:spPr/>
      <dgm:t>
        <a:bodyPr/>
        <a:lstStyle/>
        <a:p>
          <a:endParaRPr lang="en-US"/>
        </a:p>
      </dgm:t>
    </dgm:pt>
    <dgm:pt modelId="{6D5A8163-F231-4678-91F8-954F70EEBB2B}" type="pres">
      <dgm:prSet presAssocID="{DB34361D-46F7-4C2B-AB94-018AA910C639}" presName="spNode" presStyleCnt="0"/>
      <dgm:spPr/>
    </dgm:pt>
    <dgm:pt modelId="{257F7932-5C3B-4747-996F-DCB400B9630A}" type="pres">
      <dgm:prSet presAssocID="{50A54C2D-3C87-44C9-94DF-015276CAC370}" presName="sibTrans" presStyleLbl="sibTrans1D1" presStyleIdx="0" presStyleCnt="4"/>
      <dgm:spPr/>
      <dgm:t>
        <a:bodyPr/>
        <a:lstStyle/>
        <a:p>
          <a:endParaRPr lang="en-US"/>
        </a:p>
      </dgm:t>
    </dgm:pt>
    <dgm:pt modelId="{1B222742-3DE4-4C62-91C4-218CB7BE2D53}" type="pres">
      <dgm:prSet presAssocID="{8C7F5DA4-1E8F-41F2-B524-FDD88270DF41}" presName="node" presStyleLbl="node1" presStyleIdx="1" presStyleCnt="4">
        <dgm:presLayoutVars>
          <dgm:bulletEnabled val="1"/>
        </dgm:presLayoutVars>
      </dgm:prSet>
      <dgm:spPr/>
      <dgm:t>
        <a:bodyPr/>
        <a:lstStyle/>
        <a:p>
          <a:endParaRPr lang="en-US"/>
        </a:p>
      </dgm:t>
    </dgm:pt>
    <dgm:pt modelId="{FE066E5A-57D6-4A69-91A3-FAA6EB52CB17}" type="pres">
      <dgm:prSet presAssocID="{8C7F5DA4-1E8F-41F2-B524-FDD88270DF41}" presName="spNode" presStyleCnt="0"/>
      <dgm:spPr/>
    </dgm:pt>
    <dgm:pt modelId="{F1AB56EF-67C0-466F-8665-56AA1AAECF4B}" type="pres">
      <dgm:prSet presAssocID="{F4AB6F83-E38B-428D-9E3F-7BCA3283222B}" presName="sibTrans" presStyleLbl="sibTrans1D1" presStyleIdx="1" presStyleCnt="4"/>
      <dgm:spPr/>
      <dgm:t>
        <a:bodyPr/>
        <a:lstStyle/>
        <a:p>
          <a:endParaRPr lang="en-US"/>
        </a:p>
      </dgm:t>
    </dgm:pt>
    <dgm:pt modelId="{AC660E22-FA34-4C59-8781-9C30A58CCF6D}" type="pres">
      <dgm:prSet presAssocID="{C22D2B61-1143-4A67-B2A3-B74890090AA4}" presName="node" presStyleLbl="node1" presStyleIdx="2" presStyleCnt="4">
        <dgm:presLayoutVars>
          <dgm:bulletEnabled val="1"/>
        </dgm:presLayoutVars>
      </dgm:prSet>
      <dgm:spPr/>
      <dgm:t>
        <a:bodyPr/>
        <a:lstStyle/>
        <a:p>
          <a:endParaRPr lang="en-US"/>
        </a:p>
      </dgm:t>
    </dgm:pt>
    <dgm:pt modelId="{B0FE7072-9C32-4D5A-AA2E-C69A0475F60B}" type="pres">
      <dgm:prSet presAssocID="{C22D2B61-1143-4A67-B2A3-B74890090AA4}" presName="spNode" presStyleCnt="0"/>
      <dgm:spPr/>
    </dgm:pt>
    <dgm:pt modelId="{3D927E08-6759-423C-8DDE-9FA84A31F968}" type="pres">
      <dgm:prSet presAssocID="{7476891C-EB9B-41FF-BDD0-4C6F2738433A}" presName="sibTrans" presStyleLbl="sibTrans1D1" presStyleIdx="2" presStyleCnt="4"/>
      <dgm:spPr/>
      <dgm:t>
        <a:bodyPr/>
        <a:lstStyle/>
        <a:p>
          <a:endParaRPr lang="en-US"/>
        </a:p>
      </dgm:t>
    </dgm:pt>
    <dgm:pt modelId="{0F3D601A-BE00-4CA0-8FB8-9FED857B2985}" type="pres">
      <dgm:prSet presAssocID="{517F3904-98B6-41AC-8987-3FF892B1C67B}" presName="node" presStyleLbl="node1" presStyleIdx="3" presStyleCnt="4">
        <dgm:presLayoutVars>
          <dgm:bulletEnabled val="1"/>
        </dgm:presLayoutVars>
      </dgm:prSet>
      <dgm:spPr/>
      <dgm:t>
        <a:bodyPr/>
        <a:lstStyle/>
        <a:p>
          <a:endParaRPr lang="en-US"/>
        </a:p>
      </dgm:t>
    </dgm:pt>
    <dgm:pt modelId="{19DEDD6E-49E7-45C1-A4B3-657BEFA8E388}" type="pres">
      <dgm:prSet presAssocID="{517F3904-98B6-41AC-8987-3FF892B1C67B}" presName="spNode" presStyleCnt="0"/>
      <dgm:spPr/>
    </dgm:pt>
    <dgm:pt modelId="{CF7A029E-3E70-45E5-B9AD-6AA8CE7A84B5}" type="pres">
      <dgm:prSet presAssocID="{1617E8AB-5132-405D-805A-1FAD63A44EC1}" presName="sibTrans" presStyleLbl="sibTrans1D1" presStyleIdx="3" presStyleCnt="4"/>
      <dgm:spPr/>
      <dgm:t>
        <a:bodyPr/>
        <a:lstStyle/>
        <a:p>
          <a:endParaRPr lang="en-US"/>
        </a:p>
      </dgm:t>
    </dgm:pt>
  </dgm:ptLst>
  <dgm:cxnLst>
    <dgm:cxn modelId="{DEAA74E0-058D-4FA1-909C-1A38D31B0EEA}" srcId="{3C8458CA-1EFF-4C03-85C1-9E36DA6CB420}" destId="{DB34361D-46F7-4C2B-AB94-018AA910C639}" srcOrd="0" destOrd="0" parTransId="{9FB6F5DF-BBCD-4D34-BEDB-67FD809597CA}" sibTransId="{50A54C2D-3C87-44C9-94DF-015276CAC370}"/>
    <dgm:cxn modelId="{9F9C3DEF-EDCE-4C74-AFD6-7DFBF9CB343D}" srcId="{3C8458CA-1EFF-4C03-85C1-9E36DA6CB420}" destId="{8C7F5DA4-1E8F-41F2-B524-FDD88270DF41}" srcOrd="1" destOrd="0" parTransId="{403F37B2-EAB1-464D-AE9A-07FEDE20096F}" sibTransId="{F4AB6F83-E38B-428D-9E3F-7BCA3283222B}"/>
    <dgm:cxn modelId="{A48B084B-D04F-4076-9148-802F0AD6D094}" type="presOf" srcId="{C22D2B61-1143-4A67-B2A3-B74890090AA4}" destId="{AC660E22-FA34-4C59-8781-9C30A58CCF6D}" srcOrd="0" destOrd="0" presId="urn:microsoft.com/office/officeart/2005/8/layout/cycle5"/>
    <dgm:cxn modelId="{C3FFACBD-BE11-431A-85A9-A6FC49109459}" type="presOf" srcId="{517F3904-98B6-41AC-8987-3FF892B1C67B}" destId="{0F3D601A-BE00-4CA0-8FB8-9FED857B2985}" srcOrd="0" destOrd="0" presId="urn:microsoft.com/office/officeart/2005/8/layout/cycle5"/>
    <dgm:cxn modelId="{3418C86F-640B-4C26-B4FF-2130D8F7FC4B}" type="presOf" srcId="{DB34361D-46F7-4C2B-AB94-018AA910C639}" destId="{035F49AF-967C-426D-BC4E-FB248221295D}" srcOrd="0" destOrd="0" presId="urn:microsoft.com/office/officeart/2005/8/layout/cycle5"/>
    <dgm:cxn modelId="{43F26F98-6760-4272-A821-668C2942BF36}" srcId="{3C8458CA-1EFF-4C03-85C1-9E36DA6CB420}" destId="{517F3904-98B6-41AC-8987-3FF892B1C67B}" srcOrd="3" destOrd="0" parTransId="{6E3E68C4-863B-456F-BB15-CE250D7B2D06}" sibTransId="{1617E8AB-5132-405D-805A-1FAD63A44EC1}"/>
    <dgm:cxn modelId="{F2E138FE-046C-4E23-BAB3-3AF990F22147}" type="presOf" srcId="{1617E8AB-5132-405D-805A-1FAD63A44EC1}" destId="{CF7A029E-3E70-45E5-B9AD-6AA8CE7A84B5}" srcOrd="0" destOrd="0" presId="urn:microsoft.com/office/officeart/2005/8/layout/cycle5"/>
    <dgm:cxn modelId="{0AB86B6E-CD81-44F1-9F05-3A863CA90FEC}" type="presOf" srcId="{F4AB6F83-E38B-428D-9E3F-7BCA3283222B}" destId="{F1AB56EF-67C0-466F-8665-56AA1AAECF4B}" srcOrd="0" destOrd="0" presId="urn:microsoft.com/office/officeart/2005/8/layout/cycle5"/>
    <dgm:cxn modelId="{8DC17030-AD8F-412A-93E4-EFE77E7C580D}" type="presOf" srcId="{3C8458CA-1EFF-4C03-85C1-9E36DA6CB420}" destId="{39640085-8DB4-440B-8F8E-525604A84912}" srcOrd="0" destOrd="0" presId="urn:microsoft.com/office/officeart/2005/8/layout/cycle5"/>
    <dgm:cxn modelId="{7F0748AF-6479-4828-B0D9-A3B89CFD1041}" srcId="{3C8458CA-1EFF-4C03-85C1-9E36DA6CB420}" destId="{C22D2B61-1143-4A67-B2A3-B74890090AA4}" srcOrd="2" destOrd="0" parTransId="{C5816D28-99C4-47A4-A1A4-B85419D50AEB}" sibTransId="{7476891C-EB9B-41FF-BDD0-4C6F2738433A}"/>
    <dgm:cxn modelId="{8A4830D9-13E7-4DA5-86F0-36DCA4C441C8}" type="presOf" srcId="{7476891C-EB9B-41FF-BDD0-4C6F2738433A}" destId="{3D927E08-6759-423C-8DDE-9FA84A31F968}" srcOrd="0" destOrd="0" presId="urn:microsoft.com/office/officeart/2005/8/layout/cycle5"/>
    <dgm:cxn modelId="{E406B19E-12DC-45E5-8E03-F813EAC66B35}" type="presOf" srcId="{50A54C2D-3C87-44C9-94DF-015276CAC370}" destId="{257F7932-5C3B-4747-996F-DCB400B9630A}" srcOrd="0" destOrd="0" presId="urn:microsoft.com/office/officeart/2005/8/layout/cycle5"/>
    <dgm:cxn modelId="{01B749B0-8F20-48CC-98AA-DFA06749A675}" type="presOf" srcId="{8C7F5DA4-1E8F-41F2-B524-FDD88270DF41}" destId="{1B222742-3DE4-4C62-91C4-218CB7BE2D53}" srcOrd="0" destOrd="0" presId="urn:microsoft.com/office/officeart/2005/8/layout/cycle5"/>
    <dgm:cxn modelId="{D9FBF47C-4B68-49B1-BE75-94C47C564B70}" type="presParOf" srcId="{39640085-8DB4-440B-8F8E-525604A84912}" destId="{035F49AF-967C-426D-BC4E-FB248221295D}" srcOrd="0" destOrd="0" presId="urn:microsoft.com/office/officeart/2005/8/layout/cycle5"/>
    <dgm:cxn modelId="{3771CCFB-2F76-463A-AE9A-3D56BDE1AC6D}" type="presParOf" srcId="{39640085-8DB4-440B-8F8E-525604A84912}" destId="{6D5A8163-F231-4678-91F8-954F70EEBB2B}" srcOrd="1" destOrd="0" presId="urn:microsoft.com/office/officeart/2005/8/layout/cycle5"/>
    <dgm:cxn modelId="{E09D532D-1A80-4032-8E89-3EBACFB7DA1F}" type="presParOf" srcId="{39640085-8DB4-440B-8F8E-525604A84912}" destId="{257F7932-5C3B-4747-996F-DCB400B9630A}" srcOrd="2" destOrd="0" presId="urn:microsoft.com/office/officeart/2005/8/layout/cycle5"/>
    <dgm:cxn modelId="{22C69E9C-0C1E-4547-94EC-DF7930080CE0}" type="presParOf" srcId="{39640085-8DB4-440B-8F8E-525604A84912}" destId="{1B222742-3DE4-4C62-91C4-218CB7BE2D53}" srcOrd="3" destOrd="0" presId="urn:microsoft.com/office/officeart/2005/8/layout/cycle5"/>
    <dgm:cxn modelId="{AA7D1153-838B-42DC-A50D-59C732394931}" type="presParOf" srcId="{39640085-8DB4-440B-8F8E-525604A84912}" destId="{FE066E5A-57D6-4A69-91A3-FAA6EB52CB17}" srcOrd="4" destOrd="0" presId="urn:microsoft.com/office/officeart/2005/8/layout/cycle5"/>
    <dgm:cxn modelId="{3CDD9098-5130-4446-9634-D897B8C9D19B}" type="presParOf" srcId="{39640085-8DB4-440B-8F8E-525604A84912}" destId="{F1AB56EF-67C0-466F-8665-56AA1AAECF4B}" srcOrd="5" destOrd="0" presId="urn:microsoft.com/office/officeart/2005/8/layout/cycle5"/>
    <dgm:cxn modelId="{B02E92D6-6F29-427F-A040-75DF9DE76D1C}" type="presParOf" srcId="{39640085-8DB4-440B-8F8E-525604A84912}" destId="{AC660E22-FA34-4C59-8781-9C30A58CCF6D}" srcOrd="6" destOrd="0" presId="urn:microsoft.com/office/officeart/2005/8/layout/cycle5"/>
    <dgm:cxn modelId="{76291396-3A7C-49B3-8E07-90DEA971E465}" type="presParOf" srcId="{39640085-8DB4-440B-8F8E-525604A84912}" destId="{B0FE7072-9C32-4D5A-AA2E-C69A0475F60B}" srcOrd="7" destOrd="0" presId="urn:microsoft.com/office/officeart/2005/8/layout/cycle5"/>
    <dgm:cxn modelId="{B7F1A253-9894-4C2D-862D-023189FAFDE8}" type="presParOf" srcId="{39640085-8DB4-440B-8F8E-525604A84912}" destId="{3D927E08-6759-423C-8DDE-9FA84A31F968}" srcOrd="8" destOrd="0" presId="urn:microsoft.com/office/officeart/2005/8/layout/cycle5"/>
    <dgm:cxn modelId="{3F4B567C-C9B0-41A0-9485-4A1DBF1DE8D7}" type="presParOf" srcId="{39640085-8DB4-440B-8F8E-525604A84912}" destId="{0F3D601A-BE00-4CA0-8FB8-9FED857B2985}" srcOrd="9" destOrd="0" presId="urn:microsoft.com/office/officeart/2005/8/layout/cycle5"/>
    <dgm:cxn modelId="{B23DAD07-B888-4971-A364-AD568F63D991}" type="presParOf" srcId="{39640085-8DB4-440B-8F8E-525604A84912}" destId="{19DEDD6E-49E7-45C1-A4B3-657BEFA8E388}" srcOrd="10" destOrd="0" presId="urn:microsoft.com/office/officeart/2005/8/layout/cycle5"/>
    <dgm:cxn modelId="{69B402F8-FAC4-480C-947F-F3883BBC1402}" type="presParOf" srcId="{39640085-8DB4-440B-8F8E-525604A84912}" destId="{CF7A029E-3E70-45E5-B9AD-6AA8CE7A84B5}" srcOrd="11" destOrd="0" presId="urn:microsoft.com/office/officeart/2005/8/layout/cycle5"/>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5F49AF-967C-426D-BC4E-FB248221295D}">
      <dsp:nvSpPr>
        <dsp:cNvPr id="0" name=""/>
        <dsp:cNvSpPr/>
      </dsp:nvSpPr>
      <dsp:spPr>
        <a:xfrm>
          <a:off x="3224609" y="1170"/>
          <a:ext cx="1678781" cy="1091207"/>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b="1" kern="1200" dirty="0" err="1" smtClean="0"/>
            <a:t>Organisational</a:t>
          </a:r>
          <a:r>
            <a:rPr lang="en-US" sz="1600" b="1" kern="1200" dirty="0" smtClean="0"/>
            <a:t> developments</a:t>
          </a:r>
        </a:p>
        <a:p>
          <a:pPr lvl="0" algn="ctr" defTabSz="711200">
            <a:lnSpc>
              <a:spcPct val="90000"/>
            </a:lnSpc>
            <a:spcBef>
              <a:spcPct val="0"/>
            </a:spcBef>
            <a:spcAft>
              <a:spcPct val="35000"/>
            </a:spcAft>
          </a:pPr>
          <a:r>
            <a:rPr lang="en-US" sz="1600" b="1" kern="1200" dirty="0" smtClean="0"/>
            <a:t>competencies</a:t>
          </a:r>
          <a:endParaRPr lang="en-US" sz="1600" b="1" kern="1200" dirty="0"/>
        </a:p>
      </dsp:txBody>
      <dsp:txXfrm>
        <a:off x="3277877" y="54438"/>
        <a:ext cx="1572245" cy="984671"/>
      </dsp:txXfrm>
    </dsp:sp>
    <dsp:sp modelId="{257F7932-5C3B-4747-996F-DCB400B9630A}">
      <dsp:nvSpPr>
        <dsp:cNvPr id="0" name=""/>
        <dsp:cNvSpPr/>
      </dsp:nvSpPr>
      <dsp:spPr>
        <a:xfrm>
          <a:off x="2260065" y="546774"/>
          <a:ext cx="3607869" cy="3607869"/>
        </a:xfrm>
        <a:custGeom>
          <a:avLst/>
          <a:gdLst/>
          <a:ahLst/>
          <a:cxnLst/>
          <a:rect l="0" t="0" r="0" b="0"/>
          <a:pathLst>
            <a:path>
              <a:moveTo>
                <a:pt x="2875407" y="352684"/>
              </a:moveTo>
              <a:arcTo wR="1803934" hR="1803934" stAng="18386329" swAng="1634866"/>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B222742-3DE4-4C62-91C4-218CB7BE2D53}">
      <dsp:nvSpPr>
        <dsp:cNvPr id="0" name=""/>
        <dsp:cNvSpPr/>
      </dsp:nvSpPr>
      <dsp:spPr>
        <a:xfrm>
          <a:off x="5028544" y="1805105"/>
          <a:ext cx="1678781" cy="1091207"/>
        </a:xfrm>
        <a:prstGeom prst="round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b="1" kern="1200" dirty="0" smtClean="0"/>
            <a:t>Work itself</a:t>
          </a:r>
        </a:p>
        <a:p>
          <a:pPr lvl="0" algn="ctr" defTabSz="711200">
            <a:lnSpc>
              <a:spcPct val="90000"/>
            </a:lnSpc>
            <a:spcBef>
              <a:spcPct val="0"/>
            </a:spcBef>
            <a:spcAft>
              <a:spcPct val="35000"/>
            </a:spcAft>
          </a:pPr>
          <a:r>
            <a:rPr lang="en-US" sz="1600" b="1" kern="1200" dirty="0" smtClean="0"/>
            <a:t>Demands of current post</a:t>
          </a:r>
          <a:endParaRPr lang="en-US" sz="1600" b="1" kern="1200" dirty="0"/>
        </a:p>
      </dsp:txBody>
      <dsp:txXfrm>
        <a:off x="5081812" y="1858373"/>
        <a:ext cx="1572245" cy="984671"/>
      </dsp:txXfrm>
    </dsp:sp>
    <dsp:sp modelId="{F1AB56EF-67C0-466F-8665-56AA1AAECF4B}">
      <dsp:nvSpPr>
        <dsp:cNvPr id="0" name=""/>
        <dsp:cNvSpPr/>
      </dsp:nvSpPr>
      <dsp:spPr>
        <a:xfrm>
          <a:off x="2260065" y="546774"/>
          <a:ext cx="3607869" cy="3607869"/>
        </a:xfrm>
        <a:custGeom>
          <a:avLst/>
          <a:gdLst/>
          <a:ahLst/>
          <a:cxnLst/>
          <a:rect l="0" t="0" r="0" b="0"/>
          <a:pathLst>
            <a:path>
              <a:moveTo>
                <a:pt x="3420950" y="2603584"/>
              </a:moveTo>
              <a:arcTo wR="1803934" hR="1803934" stAng="1578805" swAng="1634866"/>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C660E22-FA34-4C59-8781-9C30A58CCF6D}">
      <dsp:nvSpPr>
        <dsp:cNvPr id="0" name=""/>
        <dsp:cNvSpPr/>
      </dsp:nvSpPr>
      <dsp:spPr>
        <a:xfrm>
          <a:off x="3224609" y="3609040"/>
          <a:ext cx="1678781" cy="1091207"/>
        </a:xfrm>
        <a:prstGeom prst="round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b="1" kern="1200" dirty="0" smtClean="0"/>
            <a:t>Reflection</a:t>
          </a:r>
        </a:p>
        <a:p>
          <a:pPr lvl="0" algn="ctr" defTabSz="711200">
            <a:lnSpc>
              <a:spcPct val="90000"/>
            </a:lnSpc>
            <a:spcBef>
              <a:spcPct val="0"/>
            </a:spcBef>
            <a:spcAft>
              <a:spcPct val="35000"/>
            </a:spcAft>
          </a:pPr>
          <a:r>
            <a:rPr lang="en-US" sz="1600" b="1" kern="1200" dirty="0" smtClean="0"/>
            <a:t>Aspiration/ dreams</a:t>
          </a:r>
          <a:endParaRPr lang="en-US" sz="1600" b="1" kern="1200" dirty="0"/>
        </a:p>
      </dsp:txBody>
      <dsp:txXfrm>
        <a:off x="3277877" y="3662308"/>
        <a:ext cx="1572245" cy="984671"/>
      </dsp:txXfrm>
    </dsp:sp>
    <dsp:sp modelId="{3D927E08-6759-423C-8DDE-9FA84A31F968}">
      <dsp:nvSpPr>
        <dsp:cNvPr id="0" name=""/>
        <dsp:cNvSpPr/>
      </dsp:nvSpPr>
      <dsp:spPr>
        <a:xfrm>
          <a:off x="2260065" y="546774"/>
          <a:ext cx="3607869" cy="3607869"/>
        </a:xfrm>
        <a:custGeom>
          <a:avLst/>
          <a:gdLst/>
          <a:ahLst/>
          <a:cxnLst/>
          <a:rect l="0" t="0" r="0" b="0"/>
          <a:pathLst>
            <a:path>
              <a:moveTo>
                <a:pt x="732462" y="3255185"/>
              </a:moveTo>
              <a:arcTo wR="1803934" hR="1803934" stAng="7586329" swAng="1634866"/>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F3D601A-BE00-4CA0-8FB8-9FED857B2985}">
      <dsp:nvSpPr>
        <dsp:cNvPr id="0" name=""/>
        <dsp:cNvSpPr/>
      </dsp:nvSpPr>
      <dsp:spPr>
        <a:xfrm>
          <a:off x="1420674" y="1805105"/>
          <a:ext cx="1678781" cy="1091207"/>
        </a:xfrm>
        <a:prstGeom prst="round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b="1" kern="1200" dirty="0" smtClean="0"/>
            <a:t>Feedback form others</a:t>
          </a:r>
          <a:endParaRPr lang="en-US" sz="1600" b="1" kern="1200" dirty="0"/>
        </a:p>
      </dsp:txBody>
      <dsp:txXfrm>
        <a:off x="1473942" y="1858373"/>
        <a:ext cx="1572245" cy="984671"/>
      </dsp:txXfrm>
    </dsp:sp>
    <dsp:sp modelId="{CF7A029E-3E70-45E5-B9AD-6AA8CE7A84B5}">
      <dsp:nvSpPr>
        <dsp:cNvPr id="0" name=""/>
        <dsp:cNvSpPr/>
      </dsp:nvSpPr>
      <dsp:spPr>
        <a:xfrm>
          <a:off x="2260065" y="546774"/>
          <a:ext cx="3607869" cy="3607869"/>
        </a:xfrm>
        <a:custGeom>
          <a:avLst/>
          <a:gdLst/>
          <a:ahLst/>
          <a:cxnLst/>
          <a:rect l="0" t="0" r="0" b="0"/>
          <a:pathLst>
            <a:path>
              <a:moveTo>
                <a:pt x="186918" y="1004284"/>
              </a:moveTo>
              <a:arcTo wR="1803934" hR="1803934" stAng="12378805" swAng="1634866"/>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7FB791-805C-486F-A1EB-8A8A1E1B5FAA}" type="datetimeFigureOut">
              <a:rPr lang="en-GB" smtClean="0"/>
              <a:pPr/>
              <a:t>03/10/2018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9AB8DB-B7BB-4B61-8D7A-EF8ED3C9AD7B}" type="slidenum">
              <a:rPr lang="en-GB" smtClean="0"/>
              <a:pPr/>
              <a:t>‹#›</a:t>
            </a:fld>
            <a:endParaRPr lang="en-GB"/>
          </a:p>
        </p:txBody>
      </p:sp>
    </p:spTree>
    <p:extLst>
      <p:ext uri="{BB962C8B-B14F-4D97-AF65-F5344CB8AC3E}">
        <p14:creationId xmlns:p14="http://schemas.microsoft.com/office/powerpoint/2010/main" xmlns="" val="4157986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982B11-8DC8-48C3-8D4B-6BE3095D6B6D}" type="slidenum">
              <a:rPr lang="en-GB" smtClean="0"/>
              <a:pPr/>
              <a:t>4</a:t>
            </a:fld>
            <a:endParaRPr lang="en-GB"/>
          </a:p>
        </p:txBody>
      </p:sp>
    </p:spTree>
    <p:extLst>
      <p:ext uri="{BB962C8B-B14F-4D97-AF65-F5344CB8AC3E}">
        <p14:creationId xmlns:p14="http://schemas.microsoft.com/office/powerpoint/2010/main" xmlns="" val="4030602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H. Maslow (1943)developed a theory of about human motivation following research done in United states. His theory known as hierarchy of needs gives a number of hierarchical levels to explain motivation. Firstly they are physiological needs.</a:t>
            </a:r>
            <a:r>
              <a:rPr lang="en-GB" baseline="0" dirty="0" smtClean="0"/>
              <a:t> Maslow said we are only motivated to fulfil all our safety needs when we have fulfilled our physiological ones. Thirdly there is sense of belonging wit others and fourthly we have esteem needs.</a:t>
            </a:r>
            <a:r>
              <a:rPr lang="en-GB" dirty="0" smtClean="0"/>
              <a:t> the notion of self actualisation – state on top of his hierarchy of needs where a person is engaged in a an activity that they lose all track</a:t>
            </a:r>
            <a:r>
              <a:rPr lang="en-GB" baseline="0" dirty="0" smtClean="0"/>
              <a:t> of time. Progression through his hierarchy was based on the notion that once a need was satisfied it was no loner acted as a motivator. Self actualisation was exception to this rule- once you have experienced it you want it more. It refers to the desire for </a:t>
            </a:r>
            <a:r>
              <a:rPr lang="en-GB" baseline="0" dirty="0" err="1" smtClean="0"/>
              <a:t>self-fulfillment</a:t>
            </a:r>
            <a:r>
              <a:rPr lang="en-GB" baseline="0" dirty="0" smtClean="0"/>
              <a:t>, namely, to the tendency for him to become actualized in what he is potentially. This tendency might be phrased as the desire to become more and more what one is, to become everything that one is capable of becoming</a:t>
            </a:r>
            <a:endParaRPr lang="en-GB" dirty="0" smtClean="0"/>
          </a:p>
          <a:p>
            <a:r>
              <a:rPr lang="en-GB" dirty="0" smtClean="0"/>
              <a:t>  Classifications of motivations must be based upon goals rather than upon instigating drives or motivated behaviour. Taking time to look in depth at what motivates you and forms the basic foundations of change.</a:t>
            </a:r>
          </a:p>
          <a:p>
            <a:endParaRPr lang="en-GB" dirty="0" smtClean="0"/>
          </a:p>
          <a:p>
            <a:r>
              <a:rPr lang="en-GB" dirty="0" smtClean="0"/>
              <a:t>10. Motivation theory should be human-</a:t>
            </a:r>
            <a:r>
              <a:rPr lang="en-GB" dirty="0" err="1" smtClean="0"/>
              <a:t>centered</a:t>
            </a:r>
            <a:r>
              <a:rPr lang="en-GB" dirty="0" smtClean="0"/>
              <a:t> rather than animal-</a:t>
            </a:r>
            <a:r>
              <a:rPr lang="en-GB" dirty="0" err="1" smtClean="0"/>
              <a:t>centered</a:t>
            </a:r>
            <a:endParaRPr lang="en-GB" dirty="0" smtClean="0"/>
          </a:p>
          <a:p>
            <a:r>
              <a:rPr lang="en-GB" dirty="0" smtClean="0"/>
              <a:t>Although Maslow suggests that most people have basic needs he</a:t>
            </a:r>
            <a:r>
              <a:rPr lang="en-GB" baseline="0" dirty="0" smtClean="0"/>
              <a:t> makes it clear that there is no fixed order </a:t>
            </a:r>
          </a:p>
          <a:p>
            <a:r>
              <a:rPr lang="en-GB" baseline="0" dirty="0" smtClean="0"/>
              <a:t>For example for some creative people the drive for creativity and self actualisation may arise despite satisfying basic needs</a:t>
            </a:r>
            <a:endParaRPr lang="en-GB" dirty="0"/>
          </a:p>
        </p:txBody>
      </p:sp>
      <p:sp>
        <p:nvSpPr>
          <p:cNvPr id="4" name="Slide Number Placeholder 3"/>
          <p:cNvSpPr>
            <a:spLocks noGrp="1"/>
          </p:cNvSpPr>
          <p:nvPr>
            <p:ph type="sldNum" sz="quarter" idx="10"/>
          </p:nvPr>
        </p:nvSpPr>
        <p:spPr/>
        <p:txBody>
          <a:bodyPr/>
          <a:lstStyle/>
          <a:p>
            <a:fld id="{319AB8DB-B7BB-4B61-8D7A-EF8ED3C9AD7B}" type="slidenum">
              <a:rPr lang="en-GB" smtClean="0"/>
              <a:pPr/>
              <a:t>6</a:t>
            </a:fld>
            <a:endParaRPr lang="en-GB"/>
          </a:p>
        </p:txBody>
      </p:sp>
    </p:spTree>
    <p:extLst>
      <p:ext uri="{BB962C8B-B14F-4D97-AF65-F5344CB8AC3E}">
        <p14:creationId xmlns:p14="http://schemas.microsoft.com/office/powerpoint/2010/main" xmlns="" val="4086047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Developing ‘extraordinarily</a:t>
            </a:r>
            <a:r>
              <a:rPr lang="en-GB" baseline="0" dirty="0" smtClean="0"/>
              <a:t> realistic self-image (ERSI)’ – </a:t>
            </a:r>
            <a:r>
              <a:rPr lang="en-GB" baseline="0" dirty="0" err="1" smtClean="0"/>
              <a:t>Inglis</a:t>
            </a:r>
            <a:r>
              <a:rPr lang="en-GB" baseline="0" dirty="0" smtClean="0"/>
              <a:t> 1994 – so you know where you are at the beginning of the journey</a:t>
            </a:r>
          </a:p>
          <a:p>
            <a:r>
              <a:rPr lang="en-GB" baseline="0" dirty="0" err="1" smtClean="0"/>
              <a:t>Refelction</a:t>
            </a:r>
            <a:r>
              <a:rPr lang="en-GB" baseline="0" dirty="0" smtClean="0"/>
              <a:t> – in our view crucial skills required for our development through refection of own abilities</a:t>
            </a:r>
          </a:p>
          <a:p>
            <a:r>
              <a:rPr lang="en-GB" baseline="0" dirty="0" smtClean="0"/>
              <a:t>Feedback – useful to check our capacity and might </a:t>
            </a:r>
            <a:r>
              <a:rPr lang="en-GB" baseline="0" dirty="0" err="1" smtClean="0"/>
              <a:t>prvide</a:t>
            </a:r>
            <a:r>
              <a:rPr lang="en-GB" baseline="0" dirty="0" smtClean="0"/>
              <a:t> us with food for thought – another means of feed back is psychometric &amp; Self diagnostic </a:t>
            </a:r>
            <a:r>
              <a:rPr lang="en-GB" baseline="0" dirty="0" err="1" smtClean="0"/>
              <a:t>questrionnres</a:t>
            </a:r>
            <a:r>
              <a:rPr lang="en-GB" baseline="0" dirty="0" smtClean="0"/>
              <a:t> about ourselves and can </a:t>
            </a:r>
            <a:r>
              <a:rPr lang="en-GB" baseline="0" dirty="0" err="1" smtClean="0"/>
              <a:t>leed</a:t>
            </a:r>
            <a:r>
              <a:rPr lang="en-GB" baseline="0" dirty="0" smtClean="0"/>
              <a:t> to a </a:t>
            </a:r>
            <a:r>
              <a:rPr lang="en-GB" baseline="0" dirty="0" err="1" smtClean="0"/>
              <a:t>slef</a:t>
            </a:r>
            <a:r>
              <a:rPr lang="en-GB" baseline="0" dirty="0" smtClean="0"/>
              <a:t> insight and compare ourselves to others.</a:t>
            </a:r>
          </a:p>
          <a:p>
            <a:r>
              <a:rPr lang="en-GB" baseline="0" dirty="0" smtClean="0"/>
              <a:t>Organisational – its about functional or leadership  competencies  are an attempt to influence us by our employers with a view to working according to their strategic direction.</a:t>
            </a:r>
          </a:p>
          <a:p>
            <a:r>
              <a:rPr lang="en-GB" baseline="0" dirty="0" smtClean="0"/>
              <a:t>Work Itself – is an immediate emergency that encourages us to take action – a pressing problem that needs us to take an immediate action or we might not achieve our target.</a:t>
            </a:r>
          </a:p>
        </p:txBody>
      </p:sp>
      <p:sp>
        <p:nvSpPr>
          <p:cNvPr id="4" name="Slide Number Placeholder 3"/>
          <p:cNvSpPr>
            <a:spLocks noGrp="1"/>
          </p:cNvSpPr>
          <p:nvPr>
            <p:ph type="sldNum" sz="quarter" idx="10"/>
          </p:nvPr>
        </p:nvSpPr>
        <p:spPr/>
        <p:txBody>
          <a:bodyPr/>
          <a:lstStyle/>
          <a:p>
            <a:fld id="{319AB8DB-B7BB-4B61-8D7A-EF8ED3C9AD7B}" type="slidenum">
              <a:rPr lang="en-GB" smtClean="0"/>
              <a:pPr/>
              <a:t>8</a:t>
            </a:fld>
            <a:endParaRPr lang="en-GB"/>
          </a:p>
        </p:txBody>
      </p:sp>
    </p:spTree>
    <p:extLst>
      <p:ext uri="{BB962C8B-B14F-4D97-AF65-F5344CB8AC3E}">
        <p14:creationId xmlns:p14="http://schemas.microsoft.com/office/powerpoint/2010/main" xmlns="" val="2224907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03/10/2018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3579087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9C64F3F4-CE19-49F8-9EF4-FF4EE52031C2}" type="datetimeFigureOut">
              <a:rPr lang="en-GB" smtClean="0"/>
              <a:pPr/>
              <a:t>03/10/2018</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5621976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03/10/2018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789764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pPr/>
              <a:t>03/10/2018</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10124155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pPr/>
              <a:t>03/10/2018</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1086465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9C64F3F4-CE19-49F8-9EF4-FF4EE52031C2}" type="datetimeFigureOut">
              <a:rPr lang="en-GB" smtClean="0"/>
              <a:pPr/>
              <a:t>03/10/2018</a:t>
            </a:fld>
            <a:endParaRPr lang="en-GB"/>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441459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C64F3F4-CE19-49F8-9EF4-FF4EE52031C2}" type="datetimeFigureOut">
              <a:rPr lang="en-GB" smtClean="0"/>
              <a:pPr/>
              <a:t>03/10/2018</a:t>
            </a:fld>
            <a:endParaRPr lang="en-GB"/>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550931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9C64F3F4-CE19-49F8-9EF4-FF4EE52031C2}" type="datetimeFigureOut">
              <a:rPr lang="en-GB" smtClean="0"/>
              <a:pPr/>
              <a:t>03/10/2018</a:t>
            </a:fld>
            <a:endParaRPr lang="en-GB"/>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759236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03/10/2018</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568381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03/10/2018</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1024902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03/10/2018</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3114309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03/10/2018</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xmlns="" val="7360250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03/10/2018</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34805487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C64F3F4-CE19-49F8-9EF4-FF4EE52031C2}" type="datetimeFigureOut">
              <a:rPr lang="en-GB" smtClean="0"/>
              <a:pPr/>
              <a:t>03/10/2018</a:t>
            </a:fld>
            <a:endParaRPr lang="en-GB"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10964345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C64F3F4-CE19-49F8-9EF4-FF4EE52031C2}" type="datetimeFigureOut">
              <a:rPr lang="en-GB" smtClean="0"/>
              <a:pPr/>
              <a:t>03/10/2018</a:t>
            </a:fld>
            <a:endParaRPr lang="en-GB"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1149679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03/10/2018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35105888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03/10/2018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6355589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pPr defTabSz="914400">
              <a:defRPr/>
            </a:pPr>
            <a:fld id="{9C64F3F4-CE19-49F8-9EF4-FF4EE52031C2}" type="datetimeFigureOut">
              <a:rPr lang="en-GB" smtClean="0">
                <a:solidFill>
                  <a:prstClr val="black">
                    <a:tint val="75000"/>
                  </a:prstClr>
                </a:solidFill>
              </a:rPr>
              <a:pPr defTabSz="914400">
                <a:defRPr/>
              </a:pPr>
              <a:t>03/10/2018</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pPr defTabSz="914400">
              <a:defRPr/>
            </a:pPr>
            <a:endParaRPr lang="en-GB">
              <a:solidFill>
                <a:prstClr val="black"/>
              </a:solidFill>
            </a:endParaRPr>
          </a:p>
        </p:txBody>
      </p:sp>
      <p:sp>
        <p:nvSpPr>
          <p:cNvPr id="6" name="Slide Number Placeholder 5"/>
          <p:cNvSpPr>
            <a:spLocks noGrp="1"/>
          </p:cNvSpPr>
          <p:nvPr>
            <p:ph type="sldNum" sz="quarter" idx="12"/>
          </p:nvPr>
        </p:nvSpPr>
        <p:spPr/>
        <p:txBody>
          <a:bodyPr/>
          <a:lstStyle/>
          <a:p>
            <a:pPr defTabSz="914400">
              <a:defRPr/>
            </a:pPr>
            <a:fld id="{AC82685A-BD3A-4230-8D85-804689F67293}" type="slidenum">
              <a:rPr lang="en-GB" smtClean="0">
                <a:solidFill>
                  <a:prstClr val="black">
                    <a:tint val="75000"/>
                  </a:prstClr>
                </a:solidFill>
              </a:rPr>
              <a:pPr defTabSz="914400">
                <a:defRPr/>
              </a:pPr>
              <a:t>‹#›</a:t>
            </a:fld>
            <a:endParaRPr lang="en-GB">
              <a:solidFill>
                <a:prstClr val="black">
                  <a:tint val="75000"/>
                </a:prstClr>
              </a:solidFill>
            </a:endParaRPr>
          </a:p>
        </p:txBody>
      </p:sp>
    </p:spTree>
    <p:extLst>
      <p:ext uri="{BB962C8B-B14F-4D97-AF65-F5344CB8AC3E}">
        <p14:creationId xmlns:p14="http://schemas.microsoft.com/office/powerpoint/2010/main" xmlns="" val="4623744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defTabSz="914400">
              <a:defRPr/>
            </a:pPr>
            <a:fld id="{9C64F3F4-CE19-49F8-9EF4-FF4EE52031C2}" type="datetimeFigureOut">
              <a:rPr lang="en-GB" smtClean="0">
                <a:solidFill>
                  <a:prstClr val="black">
                    <a:tint val="75000"/>
                  </a:prstClr>
                </a:solidFill>
              </a:rPr>
              <a:pPr defTabSz="914400">
                <a:defRPr/>
              </a:pPr>
              <a:t>03/10/2018</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pPr defTabSz="914400">
              <a:defRPr/>
            </a:pPr>
            <a:endParaRPr lang="en-GB" dirty="0">
              <a:solidFill>
                <a:prstClr val="black"/>
              </a:solidFill>
            </a:endParaRPr>
          </a:p>
        </p:txBody>
      </p:sp>
      <p:sp>
        <p:nvSpPr>
          <p:cNvPr id="6" name="Slide Number Placeholder 5"/>
          <p:cNvSpPr>
            <a:spLocks noGrp="1"/>
          </p:cNvSpPr>
          <p:nvPr>
            <p:ph type="sldNum" sz="quarter" idx="12"/>
          </p:nvPr>
        </p:nvSpPr>
        <p:spPr/>
        <p:txBody>
          <a:bodyPr/>
          <a:lstStyle/>
          <a:p>
            <a:pPr defTabSz="914400">
              <a:defRPr/>
            </a:pPr>
            <a:fld id="{AC82685A-BD3A-4230-8D85-804689F67293}" type="slidenum">
              <a:rPr lang="en-GB" smtClean="0">
                <a:solidFill>
                  <a:prstClr val="black">
                    <a:tint val="75000"/>
                  </a:prstClr>
                </a:solidFill>
              </a:rPr>
              <a:pPr defTabSz="914400">
                <a:defRPr/>
              </a:pPr>
              <a:t>‹#›</a:t>
            </a:fld>
            <a:endParaRPr lang="en-GB">
              <a:solidFill>
                <a:prstClr val="black">
                  <a:tint val="75000"/>
                </a:prstClr>
              </a:solidFill>
            </a:endParaRPr>
          </a:p>
        </p:txBody>
      </p:sp>
    </p:spTree>
    <p:extLst>
      <p:ext uri="{BB962C8B-B14F-4D97-AF65-F5344CB8AC3E}">
        <p14:creationId xmlns:p14="http://schemas.microsoft.com/office/powerpoint/2010/main" xmlns="" val="39901303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914400">
              <a:defRPr/>
            </a:pPr>
            <a:fld id="{9C64F3F4-CE19-49F8-9EF4-FF4EE52031C2}" type="datetimeFigureOut">
              <a:rPr lang="en-GB" smtClean="0">
                <a:solidFill>
                  <a:prstClr val="black">
                    <a:tint val="75000"/>
                  </a:prstClr>
                </a:solidFill>
              </a:rPr>
              <a:pPr defTabSz="914400">
                <a:defRPr/>
              </a:pPr>
              <a:t>03/10/2018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pPr defTabSz="914400">
              <a:defRPr/>
            </a:pPr>
            <a:fld id="{AC82685A-BD3A-4230-8D85-804689F67293}" type="slidenum">
              <a:rPr lang="en-GB" smtClean="0">
                <a:solidFill>
                  <a:prstClr val="black">
                    <a:tint val="75000"/>
                  </a:prstClr>
                </a:solidFill>
              </a:rPr>
              <a:pPr defTabSz="914400">
                <a:defRPr/>
              </a:pPr>
              <a:t>‹#›</a:t>
            </a:fld>
            <a:endParaRPr lang="en-GB">
              <a:solidFill>
                <a:prstClr val="black">
                  <a:tint val="75000"/>
                </a:prstClr>
              </a:solidFill>
            </a:endParaRPr>
          </a:p>
        </p:txBody>
      </p:sp>
    </p:spTree>
    <p:extLst>
      <p:ext uri="{BB962C8B-B14F-4D97-AF65-F5344CB8AC3E}">
        <p14:creationId xmlns:p14="http://schemas.microsoft.com/office/powerpoint/2010/main" xmlns="" val="40286652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defTabSz="914400">
              <a:defRPr/>
            </a:pPr>
            <a:fld id="{9C64F3F4-CE19-49F8-9EF4-FF4EE52031C2}" type="datetimeFigureOut">
              <a:rPr lang="en-GB" smtClean="0">
                <a:solidFill>
                  <a:prstClr val="black">
                    <a:tint val="75000"/>
                  </a:prstClr>
                </a:solidFill>
              </a:rPr>
              <a:pPr defTabSz="914400">
                <a:defRPr/>
              </a:pPr>
              <a:t>03/10/2018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pPr defTabSz="914400">
              <a:defRPr/>
            </a:pPr>
            <a:fld id="{AC82685A-BD3A-4230-8D85-804689F67293}" type="slidenum">
              <a:rPr lang="en-GB" smtClean="0">
                <a:solidFill>
                  <a:prstClr val="black">
                    <a:tint val="75000"/>
                  </a:prstClr>
                </a:solidFill>
              </a:rPr>
              <a:pPr defTabSz="914400">
                <a:defRPr/>
              </a:pPr>
              <a:t>‹#›</a:t>
            </a:fld>
            <a:endParaRPr lang="en-GB">
              <a:solidFill>
                <a:prstClr val="black">
                  <a:tint val="75000"/>
                </a:prstClr>
              </a:solidFill>
            </a:endParaRPr>
          </a:p>
        </p:txBody>
      </p:sp>
    </p:spTree>
    <p:extLst>
      <p:ext uri="{BB962C8B-B14F-4D97-AF65-F5344CB8AC3E}">
        <p14:creationId xmlns:p14="http://schemas.microsoft.com/office/powerpoint/2010/main" xmlns="" val="4106746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defTabSz="914400">
              <a:defRPr/>
            </a:pPr>
            <a:fld id="{9C64F3F4-CE19-49F8-9EF4-FF4EE52031C2}" type="datetimeFigureOut">
              <a:rPr lang="en-GB" smtClean="0">
                <a:solidFill>
                  <a:prstClr val="black">
                    <a:tint val="75000"/>
                  </a:prstClr>
                </a:solidFill>
              </a:rPr>
              <a:pPr defTabSz="914400">
                <a:defRPr/>
              </a:pPr>
              <a:t>03/10/2018</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pPr defTabSz="914400">
              <a:defRPr/>
            </a:pPr>
            <a:fld id="{AC82685A-BD3A-4230-8D85-804689F67293}" type="slidenum">
              <a:rPr lang="en-GB" smtClean="0">
                <a:solidFill>
                  <a:prstClr val="black">
                    <a:tint val="75000"/>
                  </a:prstClr>
                </a:solidFill>
              </a:rPr>
              <a:pPr defTabSz="914400">
                <a:defRPr/>
              </a:pPr>
              <a:t>‹#›</a:t>
            </a:fld>
            <a:endParaRPr lang="en-GB">
              <a:solidFill>
                <a:prstClr val="black">
                  <a:tint val="75000"/>
                </a:prstClr>
              </a:solidFill>
            </a:endParaRPr>
          </a:p>
        </p:txBody>
      </p:sp>
    </p:spTree>
    <p:extLst>
      <p:ext uri="{BB962C8B-B14F-4D97-AF65-F5344CB8AC3E}">
        <p14:creationId xmlns:p14="http://schemas.microsoft.com/office/powerpoint/2010/main" xmlns="" val="32234553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defTabSz="914400">
              <a:defRPr/>
            </a:pPr>
            <a:fld id="{9C64F3F4-CE19-49F8-9EF4-FF4EE52031C2}" type="datetimeFigureOut">
              <a:rPr lang="en-GB" smtClean="0">
                <a:solidFill>
                  <a:prstClr val="black">
                    <a:tint val="75000"/>
                  </a:prstClr>
                </a:solidFill>
              </a:rPr>
              <a:pPr defTabSz="914400">
                <a:defRPr/>
              </a:pPr>
              <a:t>03/10/2018</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pPr defTabSz="914400">
              <a:defRPr/>
            </a:pPr>
            <a:fld id="{AC82685A-BD3A-4230-8D85-804689F67293}" type="slidenum">
              <a:rPr lang="en-GB" smtClean="0">
                <a:solidFill>
                  <a:prstClr val="black">
                    <a:tint val="75000"/>
                  </a:prstClr>
                </a:solidFill>
              </a:rPr>
              <a:pPr defTabSz="914400">
                <a:defRPr/>
              </a:pPr>
              <a:t>‹#›</a:t>
            </a:fld>
            <a:endParaRPr lang="en-GB">
              <a:solidFill>
                <a:prstClr val="black">
                  <a:tint val="75000"/>
                </a:prstClr>
              </a:solidFill>
            </a:endParaRPr>
          </a:p>
        </p:txBody>
      </p:sp>
    </p:spTree>
    <p:extLst>
      <p:ext uri="{BB962C8B-B14F-4D97-AF65-F5344CB8AC3E}">
        <p14:creationId xmlns:p14="http://schemas.microsoft.com/office/powerpoint/2010/main" xmlns="" val="7040166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914400">
              <a:defRPr/>
            </a:pPr>
            <a:fld id="{9C64F3F4-CE19-49F8-9EF4-FF4EE52031C2}" type="datetimeFigureOut">
              <a:rPr lang="en-GB" smtClean="0">
                <a:solidFill>
                  <a:prstClr val="black">
                    <a:tint val="75000"/>
                  </a:prstClr>
                </a:solidFill>
              </a:rPr>
              <a:pPr defTabSz="914400">
                <a:defRPr/>
              </a:pPr>
              <a:t>03/10/2018</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pPr defTabSz="914400">
              <a:defRPr/>
            </a:pPr>
            <a:fld id="{AC82685A-BD3A-4230-8D85-804689F67293}" type="slidenum">
              <a:rPr lang="en-GB" smtClean="0">
                <a:solidFill>
                  <a:prstClr val="black">
                    <a:tint val="75000"/>
                  </a:prstClr>
                </a:solidFill>
              </a:rPr>
              <a:pPr defTabSz="914400">
                <a:defRPr/>
              </a:pPr>
              <a:t>‹#›</a:t>
            </a:fld>
            <a:endParaRPr lang="en-GB">
              <a:solidFill>
                <a:prstClr val="black">
                  <a:tint val="75000"/>
                </a:prstClr>
              </a:solidFill>
            </a:endParaRPr>
          </a:p>
        </p:txBody>
      </p:sp>
    </p:spTree>
    <p:extLst>
      <p:ext uri="{BB962C8B-B14F-4D97-AF65-F5344CB8AC3E}">
        <p14:creationId xmlns:p14="http://schemas.microsoft.com/office/powerpoint/2010/main" xmlns="" val="9025034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defTabSz="914400">
              <a:defRPr/>
            </a:pPr>
            <a:fld id="{9C64F3F4-CE19-49F8-9EF4-FF4EE52031C2}" type="datetimeFigureOut">
              <a:rPr lang="en-GB" smtClean="0">
                <a:solidFill>
                  <a:prstClr val="black">
                    <a:tint val="75000"/>
                  </a:prstClr>
                </a:solidFill>
              </a:rPr>
              <a:pPr defTabSz="914400">
                <a:defRPr/>
              </a:pPr>
              <a:t>03/10/2018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pPr defTabSz="914400">
              <a:defRPr/>
            </a:pPr>
            <a:fld id="{AC82685A-BD3A-4230-8D85-804689F67293}" type="slidenum">
              <a:rPr lang="en-GB" smtClean="0">
                <a:solidFill>
                  <a:prstClr val="black">
                    <a:tint val="75000"/>
                  </a:prstClr>
                </a:solidFill>
              </a:rPr>
              <a:pPr defTabSz="914400">
                <a:defRPr/>
              </a:pPr>
              <a:t>‹#›</a:t>
            </a:fld>
            <a:endParaRPr lang="en-GB">
              <a:solidFill>
                <a:prstClr val="black">
                  <a:tint val="75000"/>
                </a:prstClr>
              </a:solidFill>
            </a:endParaRPr>
          </a:p>
        </p:txBody>
      </p:sp>
    </p:spTree>
    <p:extLst>
      <p:ext uri="{BB962C8B-B14F-4D97-AF65-F5344CB8AC3E}">
        <p14:creationId xmlns:p14="http://schemas.microsoft.com/office/powerpoint/2010/main" xmlns="" val="111543802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defTabSz="914400">
              <a:defRPr/>
            </a:pPr>
            <a:fld id="{9C64F3F4-CE19-49F8-9EF4-FF4EE52031C2}" type="datetimeFigureOut">
              <a:rPr lang="en-GB" smtClean="0">
                <a:solidFill>
                  <a:prstClr val="black">
                    <a:tint val="75000"/>
                  </a:prstClr>
                </a:solidFill>
              </a:rPr>
              <a:pPr defTabSz="914400">
                <a:defRPr/>
              </a:pPr>
              <a:t>03/10/2018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pPr defTabSz="914400">
              <a:defRPr/>
            </a:pPr>
            <a:fld id="{AC82685A-BD3A-4230-8D85-804689F67293}" type="slidenum">
              <a:rPr lang="en-GB" smtClean="0">
                <a:solidFill>
                  <a:prstClr val="black">
                    <a:tint val="75000"/>
                  </a:prstClr>
                </a:solidFill>
              </a:rPr>
              <a:pPr defTabSz="914400">
                <a:defRPr/>
              </a:pPr>
              <a:t>‹#›</a:t>
            </a:fld>
            <a:endParaRPr lang="en-GB">
              <a:solidFill>
                <a:prstClr val="black">
                  <a:tint val="75000"/>
                </a:prstClr>
              </a:solidFill>
            </a:endParaRPr>
          </a:p>
        </p:txBody>
      </p:sp>
    </p:spTree>
    <p:extLst>
      <p:ext uri="{BB962C8B-B14F-4D97-AF65-F5344CB8AC3E}">
        <p14:creationId xmlns:p14="http://schemas.microsoft.com/office/powerpoint/2010/main" xmlns="" val="42671054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defTabSz="914400">
              <a:defRPr/>
            </a:pPr>
            <a:fld id="{9C64F3F4-CE19-49F8-9EF4-FF4EE52031C2}" type="datetimeFigureOut">
              <a:rPr lang="en-GB" smtClean="0">
                <a:solidFill>
                  <a:prstClr val="black">
                    <a:tint val="75000"/>
                  </a:prstClr>
                </a:solidFill>
              </a:rPr>
              <a:pPr defTabSz="914400">
                <a:defRPr/>
              </a:pPr>
              <a:t>03/10/2018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pPr defTabSz="914400">
              <a:defRPr/>
            </a:pPr>
            <a:fld id="{AC82685A-BD3A-4230-8D85-804689F67293}" type="slidenum">
              <a:rPr lang="en-GB" smtClean="0">
                <a:solidFill>
                  <a:prstClr val="black">
                    <a:tint val="75000"/>
                  </a:prstClr>
                </a:solidFill>
              </a:rPr>
              <a:pPr defTabSz="914400">
                <a:defRPr/>
              </a:pPr>
              <a:t>‹#›</a:t>
            </a:fld>
            <a:endParaRPr lang="en-GB">
              <a:solidFill>
                <a:prstClr val="black">
                  <a:tint val="75000"/>
                </a:prstClr>
              </a:solidFill>
            </a:endParaRPr>
          </a:p>
        </p:txBody>
      </p:sp>
    </p:spTree>
    <p:extLst>
      <p:ext uri="{BB962C8B-B14F-4D97-AF65-F5344CB8AC3E}">
        <p14:creationId xmlns:p14="http://schemas.microsoft.com/office/powerpoint/2010/main" xmlns="" val="22999742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defTabSz="914400">
              <a:defRPr/>
            </a:pPr>
            <a:fld id="{9C64F3F4-CE19-49F8-9EF4-FF4EE52031C2}" type="datetimeFigureOut">
              <a:rPr lang="en-GB" smtClean="0">
                <a:solidFill>
                  <a:prstClr val="black">
                    <a:tint val="75000"/>
                  </a:prstClr>
                </a:solidFill>
              </a:rPr>
              <a:pPr defTabSz="914400">
                <a:defRPr/>
              </a:pPr>
              <a:t>03/10/2018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pPr defTabSz="914400">
              <a:defRPr/>
            </a:pPr>
            <a:fld id="{AC82685A-BD3A-4230-8D85-804689F67293}" type="slidenum">
              <a:rPr lang="en-GB" smtClean="0">
                <a:solidFill>
                  <a:prstClr val="black">
                    <a:tint val="75000"/>
                  </a:prstClr>
                </a:solidFill>
              </a:rPr>
              <a:pPr defTabSz="914400">
                <a:defRPr/>
              </a:pPr>
              <a:t>‹#›</a:t>
            </a:fld>
            <a:endParaRPr lang="en-GB">
              <a:solidFill>
                <a:prstClr val="black">
                  <a:tint val="75000"/>
                </a:prstClr>
              </a:solidFill>
            </a:endParaRPr>
          </a:p>
        </p:txBody>
      </p:sp>
    </p:spTree>
    <p:extLst>
      <p:ext uri="{BB962C8B-B14F-4D97-AF65-F5344CB8AC3E}">
        <p14:creationId xmlns:p14="http://schemas.microsoft.com/office/powerpoint/2010/main" xmlns="" val="684538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36000">
              <a:schemeClr val="accent5">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xmlns=""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xmlns=""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xmlns=""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xmlns=""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C64F3F4-CE19-49F8-9EF4-FF4EE52031C2}" type="datetimeFigureOut">
              <a:rPr lang="en-GB" smtClean="0"/>
              <a:pPr/>
              <a:t>03/10/2018</a:t>
            </a:fld>
            <a:endParaRPr lang="en-GB"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461300619"/>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36000">
              <a:schemeClr val="accent5">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defTabSz="914400">
              <a:defRPr/>
            </a:pPr>
            <a:fld id="{9C64F3F4-CE19-49F8-9EF4-FF4EE52031C2}" type="datetimeFigureOut">
              <a:rPr lang="en-GB" smtClean="0">
                <a:solidFill>
                  <a:prstClr val="black">
                    <a:tint val="75000"/>
                  </a:prstClr>
                </a:solidFill>
              </a:rPr>
              <a:pPr defTabSz="914400">
                <a:defRPr/>
              </a:pPr>
              <a:t>03/10/2018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914400">
              <a:defRPr/>
            </a:pPr>
            <a:fld id="{AC82685A-BD3A-4230-8D85-804689F67293}" type="slidenum">
              <a:rPr lang="en-GB" smtClean="0">
                <a:solidFill>
                  <a:prstClr val="black">
                    <a:tint val="75000"/>
                  </a:prstClr>
                </a:solidFill>
              </a:rPr>
              <a:pPr defTabSz="914400">
                <a:defRPr/>
              </a:pPr>
              <a:t>‹#›</a:t>
            </a:fld>
            <a:endParaRPr lang="en-GB" dirty="0">
              <a:solidFill>
                <a:prstClr val="black">
                  <a:tint val="75000"/>
                </a:prstClr>
              </a:solidFill>
            </a:endParaRPr>
          </a:p>
        </p:txBody>
      </p:sp>
    </p:spTree>
    <p:extLst>
      <p:ext uri="{BB962C8B-B14F-4D97-AF65-F5344CB8AC3E}">
        <p14:creationId xmlns:p14="http://schemas.microsoft.com/office/powerpoint/2010/main" xmlns="" val="1046862819"/>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y6vuYoerdAhWQy4UKHfi1DJ8QjRx6BAgBEAU&amp;url=https%3A%2F%2Frubric.com.au%2Fquality-of-vet%2Fassessment%2F&amp;psig=AOvVaw0d7hHkqwiK-5igO26v8c0C&amp;ust=1538655627026354" TargetMode="External"/><Relationship Id="rId2" Type="http://schemas.openxmlformats.org/officeDocument/2006/relationships/hyperlink" Target="http://www.google.com/url?sa=i&amp;rct=j&amp;q=&amp;esrc=s&amp;source=images&amp;cd=&amp;cad=rja&amp;uact=8&amp;ved=2ahUKEwjEn5OLoerdAhVByhoKHfvHDgYQjRx6BAgBEAU&amp;url=http%3A%2F%2Fwww.aleanjourney.com%2F2016%2F06%2Flean-assessments-are-valuable-on-your.html&amp;psig=AOvVaw0d7hHkqwiK-5igO26v8c0C&amp;ust=1538655627026354" TargetMode="External"/><Relationship Id="rId1" Type="http://schemas.openxmlformats.org/officeDocument/2006/relationships/slideLayout" Target="../slideLayouts/slideLayout19.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T9JnDourdAhXFzoUKHUDdBDoQjRx6BAgBEAU&amp;url=https%3A%2F%2Fwww.mendix.com%2Fblog%2Fmaslows-hierarchy-of-needs-optimizing-for-digital-innovation%2F&amp;psig=AOvVaw1uq6zpeG4rWC04zwN1IMkO&amp;ust=1538656009262323" TargetMode="External"/><Relationship Id="rId2" Type="http://schemas.openxmlformats.org/officeDocument/2006/relationships/hyperlink" Target="https://www.google.com/url?sa=i&amp;rct=j&amp;q=&amp;esrc=s&amp;source=images&amp;cd=&amp;cad=rja&amp;uact=8&amp;ved=2ahUKEwiT9JnDourdAhXFzoUKHUDdBDoQjRx6BAgBEAU&amp;url=https%3A%2F%2Fwww.verywellmind.com%2Fwhat-is-maslows-hierarchy-of-needs-4136760&amp;psig=AOvVaw1uq6zpeG4rWC04zwN1IMkO&amp;ust=1538656009262323" TargetMode="External"/><Relationship Id="rId1" Type="http://schemas.openxmlformats.org/officeDocument/2006/relationships/slideLayout" Target="../slideLayouts/slideLayout19.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www.google.com/url?sa=i&amp;rct=j&amp;q=&amp;esrc=s&amp;source=images&amp;cd=&amp;cad=rja&amp;uact=8&amp;ved=2ahUKEwjqse24purdAhV5gM4BHapUCGkQjRx6BAgBEAU&amp;url=https%3A%2F%2Fwww.hopetocope.com%2Fdepression-the-mystery-of-motivation%2F&amp;psig=AOvVaw0bmRFtbvwbTfFzzLp_9WPZ&amp;ust=1538657016021203"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www.google.com/url?sa=i&amp;rct=j&amp;q=&amp;esrc=s&amp;source=images&amp;cd=&amp;cad=rja&amp;uact=8&amp;ved=2ahUKEwj6xrbtqerdAhUQWBoKHV8kA1oQjRx6BAgBEAU&amp;url=https%3A%2F%2Fwww.ted.com%2Ftopics%2Fmotivation&amp;psig=AOvVaw0bmRFtbvwbTfFzzLp_9WPZ&amp;ust=1538657016021203"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ns_zQqurdAhUPxoUKHe_IANAQjRx6BAgBEAU&amp;url=https%3A%2F%2Fcreativeeducator.tech4learning.com%2F2017%2Flessons%2Fset-SMART-goals&amp;psig=AOvVaw3bdB6XJ5qre9oj_r0giM3h&amp;ust=1538658049845575" TargetMode="External"/><Relationship Id="rId2" Type="http://schemas.openxmlformats.org/officeDocument/2006/relationships/hyperlink" Target="https://www.google.com/url?sa=i&amp;rct=j&amp;q=&amp;esrc=s&amp;source=images&amp;cd=&amp;cad=rja&amp;uact=8&amp;ved=2ahUKEwi1nPXDqurdAhUQKBoKHWImC9UQjRx6BAgBEAU&amp;url=https%3A%2F%2Fcreativeeducator.tech4learning.com%2F2017%2Flessons%2Fset-SMART-goals&amp;psig=AOvVaw3bdB6XJ5qre9oj_r0giM3h&amp;ust=1538658049845575" TargetMode="Externa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b="1" dirty="0">
                <a:solidFill>
                  <a:srgbClr val="FFFF00"/>
                </a:solidFill>
              </a:rPr>
              <a:t>Professional Career Development</a:t>
            </a:r>
          </a:p>
          <a:p>
            <a:r>
              <a:rPr lang="en-GB" b="1" dirty="0" smtClean="0">
                <a:solidFill>
                  <a:srgbClr val="FFFF00"/>
                </a:solidFill>
              </a:rPr>
              <a:t>Week 3</a:t>
            </a:r>
            <a:endParaRPr lang="en-GB" b="1" dirty="0">
              <a:solidFill>
                <a:srgbClr val="FFFF00"/>
              </a:solidFill>
            </a:endParaRPr>
          </a:p>
          <a:p>
            <a:endParaRPr lang="en-GB" b="1" dirty="0">
              <a:solidFill>
                <a:srgbClr val="FFFF00"/>
              </a:solidFill>
            </a:endParaRPr>
          </a:p>
        </p:txBody>
      </p:sp>
    </p:spTree>
    <p:extLst>
      <p:ext uri="{BB962C8B-B14F-4D97-AF65-F5344CB8AC3E}">
        <p14:creationId xmlns:p14="http://schemas.microsoft.com/office/powerpoint/2010/main" xmlns="" val="81641445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overview</a:t>
            </a:r>
            <a:endParaRPr lang="en-US" dirty="0"/>
          </a:p>
        </p:txBody>
      </p:sp>
      <p:sp>
        <p:nvSpPr>
          <p:cNvPr id="1026" name="AutoShape 2" descr="Image result for assessments">
            <a:hlinkClick r:id="rId2"/>
          </p:cNvPr>
          <p:cNvSpPr>
            <a:spLocks noChangeAspect="1" noChangeArrowheads="1"/>
          </p:cNvSpPr>
          <p:nvPr/>
        </p:nvSpPr>
        <p:spPr bwMode="auto">
          <a:xfrm>
            <a:off x="50800" y="-1227138"/>
            <a:ext cx="5715000" cy="2562226"/>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028" name="Picture 4" descr="Image result for assessments">
            <a:hlinkClick r:id="rId3"/>
          </p:cNvPr>
          <p:cNvPicPr>
            <a:picLocks noChangeAspect="1" noChangeArrowheads="1"/>
          </p:cNvPicPr>
          <p:nvPr/>
        </p:nvPicPr>
        <p:blipFill>
          <a:blip r:embed="rId4"/>
          <a:srcRect/>
          <a:stretch>
            <a:fillRect/>
          </a:stretch>
        </p:blipFill>
        <p:spPr bwMode="auto">
          <a:xfrm>
            <a:off x="4000230" y="1391528"/>
            <a:ext cx="4791075" cy="5133975"/>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t>
            </a:r>
            <a:r>
              <a:rPr lang="en-GB" dirty="0" smtClean="0"/>
              <a:t>ecap</a:t>
            </a:r>
            <a:endParaRPr lang="en-GB" dirty="0"/>
          </a:p>
        </p:txBody>
      </p:sp>
      <p:sp>
        <p:nvSpPr>
          <p:cNvPr id="3" name="Content Placeholder 2"/>
          <p:cNvSpPr>
            <a:spLocks noGrp="1"/>
          </p:cNvSpPr>
          <p:nvPr>
            <p:ph idx="1"/>
          </p:nvPr>
        </p:nvSpPr>
        <p:spPr/>
        <p:txBody>
          <a:bodyPr/>
          <a:lstStyle/>
          <a:p>
            <a:endParaRPr lang="en-GB" dirty="0" smtClean="0"/>
          </a:p>
          <a:p>
            <a:r>
              <a:rPr lang="en-GB" dirty="0" smtClean="0"/>
              <a:t>SWOT</a:t>
            </a:r>
          </a:p>
          <a:p>
            <a:r>
              <a:rPr lang="en-GB" dirty="0" smtClean="0"/>
              <a:t>Johari</a:t>
            </a:r>
          </a:p>
          <a:p>
            <a:r>
              <a:rPr lang="en-GB" dirty="0" smtClean="0"/>
              <a:t>SMART</a:t>
            </a:r>
            <a:endParaRPr lang="en-GB" dirty="0"/>
          </a:p>
        </p:txBody>
      </p:sp>
      <p:pic>
        <p:nvPicPr>
          <p:cNvPr id="4" name="Picture 3"/>
          <p:cNvPicPr>
            <a:picLocks noChangeAspect="1"/>
          </p:cNvPicPr>
          <p:nvPr/>
        </p:nvPicPr>
        <p:blipFill>
          <a:blip r:embed="rId2"/>
          <a:stretch>
            <a:fillRect/>
          </a:stretch>
        </p:blipFill>
        <p:spPr>
          <a:xfrm rot="20664718">
            <a:off x="8121651" y="1183865"/>
            <a:ext cx="2095500" cy="2038350"/>
          </a:xfrm>
          <a:prstGeom prst="rect">
            <a:avLst/>
          </a:prstGeom>
        </p:spPr>
      </p:pic>
    </p:spTree>
    <p:extLst>
      <p:ext uri="{BB962C8B-B14F-4D97-AF65-F5344CB8AC3E}">
        <p14:creationId xmlns:p14="http://schemas.microsoft.com/office/powerpoint/2010/main" xmlns="" val="64377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a:t>
            </a:r>
            <a:r>
              <a:rPr lang="en-GB" dirty="0" smtClean="0"/>
              <a:t>Session</a:t>
            </a:r>
            <a:endParaRPr lang="en-GB" dirty="0"/>
          </a:p>
        </p:txBody>
      </p:sp>
      <p:sp useBgFill="1">
        <p:nvSpPr>
          <p:cNvPr id="3" name="Content Placeholder 2"/>
          <p:cNvSpPr>
            <a:spLocks noGrp="1"/>
          </p:cNvSpPr>
          <p:nvPr>
            <p:ph idx="1"/>
          </p:nvPr>
        </p:nvSpPr>
        <p:spPr/>
        <p:txBody>
          <a:bodyPr>
            <a:normAutofit/>
          </a:bodyPr>
          <a:lstStyle/>
          <a:p>
            <a:endParaRPr lang="en-GB" dirty="0" smtClean="0"/>
          </a:p>
          <a:p>
            <a:r>
              <a:rPr lang="en-GB" dirty="0" smtClean="0"/>
              <a:t>Skills Audit</a:t>
            </a:r>
          </a:p>
          <a:p>
            <a:r>
              <a:rPr lang="en-GB" dirty="0" smtClean="0"/>
              <a:t>Applying SWOT</a:t>
            </a:r>
          </a:p>
          <a:p>
            <a:r>
              <a:rPr lang="en-GB" dirty="0" smtClean="0"/>
              <a:t>SMART Goal</a:t>
            </a:r>
          </a:p>
          <a:p>
            <a:pPr marL="0" indent="0">
              <a:buNone/>
            </a:pPr>
            <a:endParaRPr lang="en-GB" dirty="0"/>
          </a:p>
        </p:txBody>
      </p:sp>
      <p:pic>
        <p:nvPicPr>
          <p:cNvPr id="5" name="Picture 4"/>
          <p:cNvPicPr>
            <a:picLocks noChangeAspect="1"/>
          </p:cNvPicPr>
          <p:nvPr/>
        </p:nvPicPr>
        <p:blipFill>
          <a:blip r:embed="rId3"/>
          <a:stretch>
            <a:fillRect/>
          </a:stretch>
        </p:blipFill>
        <p:spPr>
          <a:xfrm>
            <a:off x="6743700" y="1417638"/>
            <a:ext cx="4572000" cy="3429000"/>
          </a:xfrm>
          <a:prstGeom prst="rect">
            <a:avLst/>
          </a:prstGeom>
        </p:spPr>
      </p:pic>
    </p:spTree>
    <p:extLst>
      <p:ext uri="{BB962C8B-B14F-4D97-AF65-F5344CB8AC3E}">
        <p14:creationId xmlns:p14="http://schemas.microsoft.com/office/powerpoint/2010/main" xmlns="" val="23927677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Maslow’s hierarchy of needs theory</a:t>
            </a:r>
            <a:br>
              <a:rPr lang="en-GB" dirty="0" smtClean="0"/>
            </a:br>
            <a:endParaRPr lang="en-US" dirty="0"/>
          </a:p>
        </p:txBody>
      </p:sp>
      <p:sp>
        <p:nvSpPr>
          <p:cNvPr id="3" name="Content Placeholder 2"/>
          <p:cNvSpPr>
            <a:spLocks noGrp="1"/>
          </p:cNvSpPr>
          <p:nvPr>
            <p:ph idx="1"/>
          </p:nvPr>
        </p:nvSpPr>
        <p:spPr/>
        <p:txBody>
          <a:bodyPr/>
          <a:lstStyle/>
          <a:p>
            <a:r>
              <a:rPr lang="en-GB" dirty="0" smtClean="0"/>
              <a:t>Theory of development and motivation originally published in 1943)</a:t>
            </a:r>
          </a:p>
          <a:p>
            <a:r>
              <a:rPr lang="en-GB" dirty="0" smtClean="0"/>
              <a:t>Human needs are arranged in series of level of importance</a:t>
            </a:r>
            <a:endParaRPr lang="en-US" dirty="0"/>
          </a:p>
        </p:txBody>
      </p:sp>
      <p:sp>
        <p:nvSpPr>
          <p:cNvPr id="47106" name="AutoShape 2" descr="Image result for maslow's hierarchy">
            <a:hlinkClick r:id="rId2"/>
          </p:cNvPr>
          <p:cNvSpPr>
            <a:spLocks noChangeAspect="1" noChangeArrowheads="1"/>
          </p:cNvSpPr>
          <p:nvPr/>
        </p:nvSpPr>
        <p:spPr bwMode="auto">
          <a:xfrm>
            <a:off x="50800" y="-2338388"/>
            <a:ext cx="7315200" cy="4876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7108" name="Picture 4" descr="Related image">
            <a:hlinkClick r:id="rId3"/>
          </p:cNvPr>
          <p:cNvPicPr>
            <a:picLocks noChangeAspect="1" noChangeArrowheads="1"/>
          </p:cNvPicPr>
          <p:nvPr/>
        </p:nvPicPr>
        <p:blipFill>
          <a:blip r:embed="rId4"/>
          <a:srcRect/>
          <a:stretch>
            <a:fillRect/>
          </a:stretch>
        </p:blipFill>
        <p:spPr bwMode="auto">
          <a:xfrm>
            <a:off x="3713468" y="3346315"/>
            <a:ext cx="4734128" cy="3297677"/>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Maslow’s Theory of Needs </a:t>
            </a:r>
            <a:endParaRPr lang="en-GB" b="1"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xmlns="" val="0"/>
              </a:ext>
            </a:extLst>
          </a:blip>
          <a:stretch>
            <a:fillRect/>
          </a:stretch>
        </p:blipFill>
        <p:spPr>
          <a:xfrm>
            <a:off x="2351315" y="1230768"/>
            <a:ext cx="5976256" cy="5184371"/>
          </a:xfrm>
        </p:spPr>
      </p:pic>
    </p:spTree>
    <p:extLst>
      <p:ext uri="{BB962C8B-B14F-4D97-AF65-F5344CB8AC3E}">
        <p14:creationId xmlns:p14="http://schemas.microsoft.com/office/powerpoint/2010/main" xmlns="" val="498727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motivational theories </a:t>
            </a:r>
            <a:endParaRPr lang="en-US" dirty="0"/>
          </a:p>
        </p:txBody>
      </p:sp>
      <p:sp>
        <p:nvSpPr>
          <p:cNvPr id="3" name="Content Placeholder 2"/>
          <p:cNvSpPr>
            <a:spLocks noGrp="1"/>
          </p:cNvSpPr>
          <p:nvPr>
            <p:ph idx="1"/>
          </p:nvPr>
        </p:nvSpPr>
        <p:spPr>
          <a:xfrm>
            <a:off x="1103313" y="2052918"/>
            <a:ext cx="7019284" cy="4195481"/>
          </a:xfrm>
        </p:spPr>
        <p:txBody>
          <a:bodyPr/>
          <a:lstStyle/>
          <a:p>
            <a:r>
              <a:rPr lang="en-GB" dirty="0" smtClean="0">
                <a:solidFill>
                  <a:srgbClr val="FF0000"/>
                </a:solidFill>
              </a:rPr>
              <a:t>Alderfer’s</a:t>
            </a:r>
            <a:r>
              <a:rPr lang="en-GB" dirty="0" smtClean="0"/>
              <a:t> modified need hierarchy model (Existence needs / Relatedness needs (relationships)/ Growth needs (development)</a:t>
            </a:r>
          </a:p>
          <a:p>
            <a:r>
              <a:rPr lang="en-GB" dirty="0" err="1" smtClean="0">
                <a:solidFill>
                  <a:srgbClr val="FF0000"/>
                </a:solidFill>
              </a:rPr>
              <a:t>Nohria’s</a:t>
            </a:r>
            <a:r>
              <a:rPr lang="en-GB" dirty="0" smtClean="0"/>
              <a:t> four-drives model of motivation (Acquire (social status)/ Bond (connections to groups)/ Comprehend (Satisfy with world around us)/ Defend (External threats)</a:t>
            </a:r>
          </a:p>
          <a:p>
            <a:r>
              <a:rPr lang="en-GB" dirty="0" smtClean="0">
                <a:solidFill>
                  <a:srgbClr val="FF0000"/>
                </a:solidFill>
              </a:rPr>
              <a:t>Herzberg’s</a:t>
            </a:r>
            <a:r>
              <a:rPr lang="en-GB" dirty="0" smtClean="0"/>
              <a:t> Two factor theory (two factor theory of motivation and job satisfaction) – job environment and other factors related to efforts and performance</a:t>
            </a:r>
          </a:p>
          <a:p>
            <a:endParaRPr lang="en-US" dirty="0"/>
          </a:p>
        </p:txBody>
      </p:sp>
      <p:sp>
        <p:nvSpPr>
          <p:cNvPr id="48130" name="AutoShape 2" descr="Image result for motivation">
            <a:hlinkClick r:id="rId2"/>
          </p:cNvPr>
          <p:cNvSpPr>
            <a:spLocks noChangeAspect="1" noChangeArrowheads="1"/>
          </p:cNvSpPr>
          <p:nvPr/>
        </p:nvSpPr>
        <p:spPr bwMode="auto">
          <a:xfrm>
            <a:off x="50800" y="-1219200"/>
            <a:ext cx="5095875" cy="25527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8132" name="Picture 4" descr="Image result for motivation">
            <a:hlinkClick r:id="rId2"/>
          </p:cNvPr>
          <p:cNvPicPr>
            <a:picLocks noChangeAspect="1" noChangeArrowheads="1"/>
          </p:cNvPicPr>
          <p:nvPr/>
        </p:nvPicPr>
        <p:blipFill>
          <a:blip r:embed="rId3"/>
          <a:srcRect/>
          <a:stretch>
            <a:fillRect/>
          </a:stretch>
        </p:blipFill>
        <p:spPr bwMode="auto">
          <a:xfrm>
            <a:off x="8589524" y="2292485"/>
            <a:ext cx="2605526" cy="25527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Self assessment – Skills Audit</a:t>
            </a:r>
            <a:endParaRPr lang="en-GB" b="1" dirty="0"/>
          </a:p>
        </p:txBody>
      </p:sp>
      <p:graphicFrame>
        <p:nvGraphicFramePr>
          <p:cNvPr id="4" name="Diagram 3"/>
          <p:cNvGraphicFramePr/>
          <p:nvPr>
            <p:extLst>
              <p:ext uri="{D42A27DB-BD31-4B8C-83A1-F6EECF244321}">
                <p14:modId xmlns:p14="http://schemas.microsoft.com/office/powerpoint/2010/main" xmlns="" val="3205905030"/>
              </p:ext>
            </p:extLst>
          </p:nvPr>
        </p:nvGraphicFramePr>
        <p:xfrm>
          <a:off x="2032000" y="1436914"/>
          <a:ext cx="8128000" cy="4701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4169210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Measuring Personal Effectiveness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2977243" y="1853248"/>
            <a:ext cx="5546271" cy="3697514"/>
          </a:xfrm>
          <a:prstGeom prst="rect">
            <a:avLst/>
          </a:prstGeom>
        </p:spPr>
      </p:pic>
    </p:spTree>
    <p:extLst>
      <p:ext uri="{BB962C8B-B14F-4D97-AF65-F5344CB8AC3E}">
        <p14:creationId xmlns:p14="http://schemas.microsoft.com/office/powerpoint/2010/main" xmlns="" val="1751462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SWOT Conversion Strategies</a:t>
            </a:r>
            <a:endParaRPr lang="en-GB" dirty="0"/>
          </a:p>
        </p:txBody>
      </p:sp>
      <p:pic>
        <p:nvPicPr>
          <p:cNvPr id="8" name="Picture 7"/>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3510642" y="1295400"/>
            <a:ext cx="4718957" cy="4718957"/>
          </a:xfrm>
          <a:prstGeom prst="rect">
            <a:avLst/>
          </a:prstGeom>
        </p:spPr>
      </p:pic>
    </p:spTree>
    <p:extLst>
      <p:ext uri="{BB962C8B-B14F-4D97-AF65-F5344CB8AC3E}">
        <p14:creationId xmlns:p14="http://schemas.microsoft.com/office/powerpoint/2010/main" xmlns="" val="2938220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Conversion strategies </a:t>
            </a:r>
            <a:endParaRPr lang="en-US" dirty="0"/>
          </a:p>
        </p:txBody>
      </p:sp>
      <p:pic>
        <p:nvPicPr>
          <p:cNvPr id="49154" name="Picture 2" descr="Matching and converting during a SWOT analysis"/>
          <p:cNvPicPr>
            <a:picLocks noChangeAspect="1" noChangeArrowheads="1"/>
          </p:cNvPicPr>
          <p:nvPr/>
        </p:nvPicPr>
        <p:blipFill>
          <a:blip r:embed="rId2"/>
          <a:srcRect/>
          <a:stretch>
            <a:fillRect/>
          </a:stretch>
        </p:blipFill>
        <p:spPr bwMode="auto">
          <a:xfrm>
            <a:off x="2116036" y="1275776"/>
            <a:ext cx="7096058" cy="4133456"/>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smtClean="0">
                <a:solidFill>
                  <a:srgbClr val="C00000"/>
                </a:solidFill>
              </a:rPr>
              <a:t>TOWS analysis helps you get a better understanding of the strategic choices that you face. (Remember that "strategy" is the art of determining how you'll "win" in business and life.) It helps you ask, and answer, the following questions: how do you:</a:t>
            </a:r>
            <a:br>
              <a:rPr lang="en-US" sz="3200" b="1" dirty="0" smtClean="0">
                <a:solidFill>
                  <a:srgbClr val="C00000"/>
                </a:solidFill>
              </a:rPr>
            </a:br>
            <a:r>
              <a:rPr lang="en-US" sz="3200" b="1" dirty="0" smtClean="0">
                <a:solidFill>
                  <a:srgbClr val="C00000"/>
                </a:solidFill>
              </a:rPr>
              <a:t>Make the most of your strengths?</a:t>
            </a:r>
            <a:br>
              <a:rPr lang="en-US" sz="3200" b="1" dirty="0" smtClean="0">
                <a:solidFill>
                  <a:srgbClr val="C00000"/>
                </a:solidFill>
              </a:rPr>
            </a:br>
            <a:r>
              <a:rPr lang="en-US" sz="3200" b="1" dirty="0" smtClean="0">
                <a:solidFill>
                  <a:srgbClr val="C00000"/>
                </a:solidFill>
              </a:rPr>
              <a:t>Circumvent your weaknesses?</a:t>
            </a:r>
            <a:r>
              <a:rPr lang="en-US" b="1" dirty="0" smtClean="0">
                <a:solidFill>
                  <a:srgbClr val="C00000"/>
                </a:solidFill>
              </a:rPr>
              <a:t/>
            </a:r>
            <a:br>
              <a:rPr lang="en-US" b="1" dirty="0" smtClean="0">
                <a:solidFill>
                  <a:srgbClr val="C00000"/>
                </a:solidFill>
              </a:rPr>
            </a:br>
            <a:r>
              <a:rPr lang="en-US" sz="3200" b="1" dirty="0" smtClean="0">
                <a:solidFill>
                  <a:srgbClr val="C00000"/>
                </a:solidFill>
              </a:rPr>
              <a:t>Capitalize on your opportunities?</a:t>
            </a:r>
            <a:br>
              <a:rPr lang="en-US" sz="3200" b="1" dirty="0" smtClean="0">
                <a:solidFill>
                  <a:srgbClr val="C00000"/>
                </a:solidFill>
              </a:rPr>
            </a:br>
            <a:r>
              <a:rPr lang="en-US" sz="3200" b="1" dirty="0" smtClean="0">
                <a:solidFill>
                  <a:srgbClr val="C00000"/>
                </a:solidFill>
              </a:rPr>
              <a:t>Manage your threats?</a:t>
            </a:r>
            <a:r>
              <a:rPr lang="en-US" b="1" dirty="0" smtClean="0">
                <a:solidFill>
                  <a:srgbClr val="C00000"/>
                </a:solidFill>
              </a:rPr>
              <a:t/>
            </a:r>
            <a:br>
              <a:rPr lang="en-US" b="1" dirty="0" smtClean="0">
                <a:solidFill>
                  <a:srgbClr val="C00000"/>
                </a:solidFill>
              </a:rPr>
            </a:br>
            <a:endParaRPr lang="en-US" b="1" dirty="0">
              <a:solidFill>
                <a:srgbClr val="C000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0467" y="680936"/>
            <a:ext cx="9815209" cy="3139321"/>
          </a:xfrm>
          <a:prstGeom prst="rect">
            <a:avLst/>
          </a:prstGeom>
        </p:spPr>
        <p:txBody>
          <a:bodyPr wrap="square">
            <a:spAutoFit/>
          </a:bodyPr>
          <a:lstStyle/>
          <a:p>
            <a:r>
              <a:rPr lang="en-US" b="1" dirty="0" smtClean="0">
                <a:solidFill>
                  <a:srgbClr val="0070C0"/>
                </a:solidFill>
              </a:rPr>
              <a:t>Strengths and Opportunities (SO) – How can you use your strengths to take advantage of the opportunities?</a:t>
            </a:r>
          </a:p>
          <a:p>
            <a:endParaRPr lang="en-US" b="1" dirty="0" smtClean="0">
              <a:solidFill>
                <a:srgbClr val="0070C0"/>
              </a:solidFill>
            </a:endParaRPr>
          </a:p>
          <a:p>
            <a:r>
              <a:rPr lang="en-US" b="1" dirty="0" smtClean="0">
                <a:solidFill>
                  <a:srgbClr val="0070C0"/>
                </a:solidFill>
              </a:rPr>
              <a:t>Strengths </a:t>
            </a:r>
            <a:r>
              <a:rPr lang="en-US" b="1" dirty="0" smtClean="0">
                <a:solidFill>
                  <a:srgbClr val="0070C0"/>
                </a:solidFill>
              </a:rPr>
              <a:t>and Threats (ST) – How can you take advantage of your strengths to avoid real and potential threats?</a:t>
            </a:r>
          </a:p>
          <a:p>
            <a:endParaRPr lang="en-US" b="1" dirty="0" smtClean="0">
              <a:solidFill>
                <a:srgbClr val="0070C0"/>
              </a:solidFill>
            </a:endParaRPr>
          </a:p>
          <a:p>
            <a:r>
              <a:rPr lang="en-US" b="1" dirty="0" smtClean="0">
                <a:solidFill>
                  <a:srgbClr val="0070C0"/>
                </a:solidFill>
              </a:rPr>
              <a:t>Weaknesses </a:t>
            </a:r>
            <a:r>
              <a:rPr lang="en-US" b="1" dirty="0" smtClean="0">
                <a:solidFill>
                  <a:srgbClr val="0070C0"/>
                </a:solidFill>
              </a:rPr>
              <a:t>and Opportunities (WO) – How can you use your opportunities to overcome the weaknesses you are experiencing?</a:t>
            </a:r>
          </a:p>
          <a:p>
            <a:endParaRPr lang="en-US" b="1" dirty="0" smtClean="0">
              <a:solidFill>
                <a:srgbClr val="0070C0"/>
              </a:solidFill>
            </a:endParaRPr>
          </a:p>
          <a:p>
            <a:r>
              <a:rPr lang="en-US" b="1" dirty="0" smtClean="0">
                <a:solidFill>
                  <a:srgbClr val="0070C0"/>
                </a:solidFill>
              </a:rPr>
              <a:t>Weaknesses </a:t>
            </a:r>
            <a:r>
              <a:rPr lang="en-US" b="1" dirty="0" smtClean="0">
                <a:solidFill>
                  <a:srgbClr val="0070C0"/>
                </a:solidFill>
              </a:rPr>
              <a:t>and Threats (WT) – How can you minimize your weaknesses and avoid threats?</a:t>
            </a:r>
            <a:endParaRPr lang="en-US" b="1" dirty="0">
              <a:solidFill>
                <a:srgbClr val="0070C0"/>
              </a:solidFill>
            </a:endParaRPr>
          </a:p>
        </p:txBody>
      </p:sp>
      <p:pic>
        <p:nvPicPr>
          <p:cNvPr id="51202" name="Picture 2" descr="Image result for motivation">
            <a:hlinkClick r:id="rId2"/>
          </p:cNvPr>
          <p:cNvPicPr>
            <a:picLocks noChangeAspect="1" noChangeArrowheads="1"/>
          </p:cNvPicPr>
          <p:nvPr/>
        </p:nvPicPr>
        <p:blipFill>
          <a:blip r:embed="rId3"/>
          <a:srcRect/>
          <a:stretch>
            <a:fillRect/>
          </a:stretch>
        </p:blipFill>
        <p:spPr bwMode="auto">
          <a:xfrm>
            <a:off x="3132239" y="3752741"/>
            <a:ext cx="5360008" cy="2802519"/>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AutoShape 2" descr="Image result for smart goals">
            <a:hlinkClick r:id="rId2"/>
          </p:cNvPr>
          <p:cNvSpPr>
            <a:spLocks noChangeAspect="1" noChangeArrowheads="1"/>
          </p:cNvSpPr>
          <p:nvPr/>
        </p:nvSpPr>
        <p:spPr bwMode="auto">
          <a:xfrm>
            <a:off x="50800" y="-1257300"/>
            <a:ext cx="5991225" cy="2619375"/>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4100" name="Picture 4" descr="Image result for smart goals">
            <a:hlinkClick r:id="rId3"/>
          </p:cNvPr>
          <p:cNvPicPr>
            <a:picLocks noChangeAspect="1" noChangeArrowheads="1"/>
          </p:cNvPicPr>
          <p:nvPr/>
        </p:nvPicPr>
        <p:blipFill>
          <a:blip r:embed="rId4"/>
          <a:srcRect/>
          <a:stretch>
            <a:fillRect/>
          </a:stretch>
        </p:blipFill>
        <p:spPr bwMode="auto">
          <a:xfrm>
            <a:off x="2344299" y="1884734"/>
            <a:ext cx="5991225" cy="2619375"/>
          </a:xfrm>
          <a:prstGeom prst="rect">
            <a:avLst/>
          </a:prstGeom>
          <a:noFill/>
        </p:spPr>
      </p:pic>
      <p:sp>
        <p:nvSpPr>
          <p:cNvPr id="5" name="TextBox 4"/>
          <p:cNvSpPr txBox="1"/>
          <p:nvPr/>
        </p:nvSpPr>
        <p:spPr>
          <a:xfrm>
            <a:off x="1040859" y="1031133"/>
            <a:ext cx="2237362" cy="369332"/>
          </a:xfrm>
          <a:prstGeom prst="rect">
            <a:avLst/>
          </a:prstGeom>
          <a:noFill/>
        </p:spPr>
        <p:txBody>
          <a:bodyPr wrap="square" rtlCol="0">
            <a:spAutoFit/>
          </a:bodyPr>
          <a:lstStyle/>
          <a:p>
            <a:r>
              <a:rPr lang="en-GB" dirty="0" smtClean="0"/>
              <a:t>Strengths</a:t>
            </a:r>
            <a:endParaRPr lang="en-US" dirty="0"/>
          </a:p>
        </p:txBody>
      </p:sp>
      <p:sp>
        <p:nvSpPr>
          <p:cNvPr id="6" name="TextBox 5"/>
          <p:cNvSpPr txBox="1"/>
          <p:nvPr/>
        </p:nvSpPr>
        <p:spPr>
          <a:xfrm>
            <a:off x="1070043" y="5204298"/>
            <a:ext cx="2996119" cy="369332"/>
          </a:xfrm>
          <a:prstGeom prst="rect">
            <a:avLst/>
          </a:prstGeom>
          <a:noFill/>
        </p:spPr>
        <p:txBody>
          <a:bodyPr wrap="square" rtlCol="0">
            <a:spAutoFit/>
          </a:bodyPr>
          <a:lstStyle/>
          <a:p>
            <a:r>
              <a:rPr lang="en-GB" dirty="0" smtClean="0"/>
              <a:t>Weaknesses</a:t>
            </a:r>
            <a:endParaRPr lang="en-US" dirty="0"/>
          </a:p>
        </p:txBody>
      </p:sp>
      <p:sp>
        <p:nvSpPr>
          <p:cNvPr id="7" name="TextBox 6"/>
          <p:cNvSpPr txBox="1"/>
          <p:nvPr/>
        </p:nvSpPr>
        <p:spPr>
          <a:xfrm>
            <a:off x="8151779" y="1011677"/>
            <a:ext cx="2422187" cy="369332"/>
          </a:xfrm>
          <a:prstGeom prst="rect">
            <a:avLst/>
          </a:prstGeom>
          <a:noFill/>
        </p:spPr>
        <p:txBody>
          <a:bodyPr wrap="square" rtlCol="0">
            <a:spAutoFit/>
          </a:bodyPr>
          <a:lstStyle/>
          <a:p>
            <a:r>
              <a:rPr lang="en-GB" dirty="0" smtClean="0"/>
              <a:t>Opportunities</a:t>
            </a:r>
            <a:endParaRPr lang="en-US" dirty="0"/>
          </a:p>
        </p:txBody>
      </p:sp>
      <p:sp>
        <p:nvSpPr>
          <p:cNvPr id="8" name="TextBox 7"/>
          <p:cNvSpPr txBox="1"/>
          <p:nvPr/>
        </p:nvSpPr>
        <p:spPr>
          <a:xfrm>
            <a:off x="8103141" y="5058383"/>
            <a:ext cx="2704290" cy="369332"/>
          </a:xfrm>
          <a:prstGeom prst="rect">
            <a:avLst/>
          </a:prstGeom>
          <a:noFill/>
        </p:spPr>
        <p:txBody>
          <a:bodyPr wrap="square" rtlCol="0">
            <a:spAutoFit/>
          </a:bodyPr>
          <a:lstStyle/>
          <a:p>
            <a:r>
              <a:rPr lang="en-GB" dirty="0" smtClean="0"/>
              <a:t>Threats</a:t>
            </a:r>
            <a:endParaRPr lang="en-US" dirty="0"/>
          </a:p>
        </p:txBody>
      </p:sp>
    </p:spTree>
    <p:extLst>
      <p:ext uri="{BB962C8B-B14F-4D97-AF65-F5344CB8AC3E}">
        <p14:creationId xmlns:p14="http://schemas.microsoft.com/office/powerpoint/2010/main" xmlns="" val="23193848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PLANNING</a:t>
            </a:r>
            <a:endParaRPr lang="en-GB" b="1" dirty="0"/>
          </a:p>
        </p:txBody>
      </p:sp>
      <p:sp>
        <p:nvSpPr>
          <p:cNvPr id="3" name="Content Placeholder 2"/>
          <p:cNvSpPr>
            <a:spLocks noGrp="1"/>
          </p:cNvSpPr>
          <p:nvPr>
            <p:ph idx="1"/>
          </p:nvPr>
        </p:nvSpPr>
        <p:spPr/>
        <p:txBody>
          <a:bodyPr/>
          <a:lstStyle/>
          <a:p>
            <a:r>
              <a:rPr lang="en-GB" b="1" dirty="0" smtClean="0"/>
              <a:t>How to achieve </a:t>
            </a:r>
            <a:r>
              <a:rPr lang="en-GB" b="1" dirty="0" smtClean="0"/>
              <a:t>it using your SWOT?</a:t>
            </a:r>
            <a:endParaRPr lang="en-GB" b="1" dirty="0" smtClean="0"/>
          </a:p>
          <a:p>
            <a:r>
              <a:rPr lang="en-GB" b="1" dirty="0" smtClean="0"/>
              <a:t>Whose going to help?</a:t>
            </a:r>
          </a:p>
          <a:p>
            <a:r>
              <a:rPr lang="en-GB" b="1" dirty="0" smtClean="0"/>
              <a:t>When are you going to start?</a:t>
            </a:r>
            <a:endParaRPr lang="en-GB" b="1" dirty="0"/>
          </a:p>
        </p:txBody>
      </p:sp>
      <p:pic>
        <p:nvPicPr>
          <p:cNvPr id="4" name="Picture 3"/>
          <p:cNvPicPr>
            <a:picLocks noChangeAspect="1"/>
          </p:cNvPicPr>
          <p:nvPr/>
        </p:nvPicPr>
        <p:blipFill>
          <a:blip r:embed="rId2"/>
          <a:stretch>
            <a:fillRect/>
          </a:stretch>
        </p:blipFill>
        <p:spPr>
          <a:xfrm>
            <a:off x="6098724" y="1658937"/>
            <a:ext cx="5382979" cy="3052763"/>
          </a:xfrm>
          <a:prstGeom prst="rect">
            <a:avLst/>
          </a:prstGeom>
        </p:spPr>
      </p:pic>
    </p:spTree>
    <p:extLst>
      <p:ext uri="{BB962C8B-B14F-4D97-AF65-F5344CB8AC3E}">
        <p14:creationId xmlns:p14="http://schemas.microsoft.com/office/powerpoint/2010/main" xmlns="" val="35825361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660400" y="2073587"/>
            <a:ext cx="10972800" cy="2870200"/>
          </a:xfrm>
        </p:spPr>
        <p:txBody>
          <a:bodyPr>
            <a:normAutofit/>
          </a:bodyPr>
          <a:lstStyle/>
          <a:p>
            <a:pPr algn="l"/>
            <a:r>
              <a:rPr lang="en-GB" dirty="0" smtClean="0"/>
              <a:t>Complete Learning Log</a:t>
            </a:r>
            <a:br>
              <a:rPr lang="en-GB" dirty="0" smtClean="0"/>
            </a:br>
            <a:r>
              <a:rPr lang="en-GB" dirty="0" smtClean="0"/>
              <a:t>Complete Conversion of SWOT using appropriate strategies</a:t>
            </a:r>
            <a:r>
              <a:rPr lang="en-GB" dirty="0" smtClean="0"/>
              <a:t/>
            </a:r>
            <a:br>
              <a:rPr lang="en-GB" dirty="0" smtClean="0"/>
            </a:br>
            <a:r>
              <a:rPr lang="en-GB" dirty="0" smtClean="0"/>
              <a:t>Further reading: Research Go MAD model</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3162300" y="415612"/>
            <a:ext cx="6311899" cy="1657975"/>
          </a:xfrm>
          <a:prstGeom prst="rect">
            <a:avLst/>
          </a:prstGeom>
        </p:spPr>
      </p:pic>
    </p:spTree>
    <p:extLst>
      <p:ext uri="{BB962C8B-B14F-4D97-AF65-F5344CB8AC3E}">
        <p14:creationId xmlns:p14="http://schemas.microsoft.com/office/powerpoint/2010/main" xmlns="" val="34910298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xmlns="" name="Ion" id="{B8441ADB-2E43-4AF7-B97A-BD870242C6A8}" vid="{292E63A9-BB86-4E3D-B92A-7223C6510D2E}"/>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391</TotalTime>
  <Words>751</Words>
  <Application>Microsoft Office PowerPoint</Application>
  <PresentationFormat>Custom</PresentationFormat>
  <Paragraphs>64</Paragraphs>
  <Slides>16</Slides>
  <Notes>3</Notes>
  <HiddenSlides>0</HiddenSlides>
  <MMClips>0</MMClips>
  <ScaleCrop>false</ScaleCrop>
  <HeadingPairs>
    <vt:vector size="4" baseType="variant">
      <vt:variant>
        <vt:lpstr>Theme</vt:lpstr>
      </vt:variant>
      <vt:variant>
        <vt:i4>2</vt:i4>
      </vt:variant>
      <vt:variant>
        <vt:lpstr>Slide Titles</vt:lpstr>
      </vt:variant>
      <vt:variant>
        <vt:i4>16</vt:i4>
      </vt:variant>
    </vt:vector>
  </HeadingPairs>
  <TitlesOfParts>
    <vt:vector size="18" baseType="lpstr">
      <vt:lpstr>Ion</vt:lpstr>
      <vt:lpstr>20140311PresentationUWTSDTemplate</vt:lpstr>
      <vt:lpstr>CertHE Skills for the Workplace Module: BMSK4005</vt:lpstr>
      <vt:lpstr>Assessment overview</vt:lpstr>
      <vt:lpstr>Recap</vt:lpstr>
      <vt:lpstr>Overview of Session</vt:lpstr>
      <vt:lpstr>Maslow’s hierarchy of needs theory </vt:lpstr>
      <vt:lpstr>Maslow’s Theory of Needs </vt:lpstr>
      <vt:lpstr>Other motivational theories </vt:lpstr>
      <vt:lpstr>Self assessment – Skills Audit</vt:lpstr>
      <vt:lpstr>Measuring Personal Effectiveness</vt:lpstr>
      <vt:lpstr>SWOT Conversion Strategies</vt:lpstr>
      <vt:lpstr>Conversion strategies </vt:lpstr>
      <vt:lpstr>TOWS analysis helps you get a better understanding of the strategic choices that you face. (Remember that "strategy" is the art of determining how you'll "win" in business and life.) It helps you ask, and answer, the following questions: how do you: Make the most of your strengths? Circumvent your weaknesses? Capitalize on your opportunities? Manage your threats? </vt:lpstr>
      <vt:lpstr>Slide 13</vt:lpstr>
      <vt:lpstr>Slide 14</vt:lpstr>
      <vt:lpstr>PLANNING</vt:lpstr>
      <vt:lpstr>Complete Learning Log Complete Conversion of SWOT using appropriate strategies Further reading: Research Go MAD model</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Learning Cycle (Kolb, D. (1984))</dc:title>
  <dc:creator>Shehla Khan</dc:creator>
  <cp:lastModifiedBy>Shehla</cp:lastModifiedBy>
  <cp:revision>28</cp:revision>
  <dcterms:created xsi:type="dcterms:W3CDTF">2018-01-12T11:16:16Z</dcterms:created>
  <dcterms:modified xsi:type="dcterms:W3CDTF">2018-10-03T13:06:50Z</dcterms:modified>
</cp:coreProperties>
</file>