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278" r:id="rId3"/>
    <p:sldId id="288" r:id="rId4"/>
    <p:sldId id="298" r:id="rId5"/>
    <p:sldId id="289" r:id="rId6"/>
    <p:sldId id="290" r:id="rId7"/>
    <p:sldId id="291" r:id="rId8"/>
    <p:sldId id="292" r:id="rId9"/>
    <p:sldId id="297" r:id="rId10"/>
    <p:sldId id="293" r:id="rId11"/>
    <p:sldId id="294" r:id="rId12"/>
    <p:sldId id="295" r:id="rId13"/>
    <p:sldId id="296" r:id="rId14"/>
    <p:sldId id="279" r:id="rId15"/>
    <p:sldId id="280" r:id="rId16"/>
    <p:sldId id="281" r:id="rId17"/>
    <p:sldId id="282" r:id="rId18"/>
    <p:sldId id="283" r:id="rId19"/>
    <p:sldId id="284" r:id="rId20"/>
    <p:sldId id="286" r:id="rId21"/>
    <p:sldId id="287" r:id="rId2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62" d="100"/>
          <a:sy n="62" d="100"/>
        </p:scale>
        <p:origin x="1312"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xmlns="">
                <a:solidFill>
                  <a:srgbClr val="FFFFFF"/>
                </a:solidFill>
              </a14:hiddenFill>
            </a:ext>
            <a:ext uri="{AF507438-7753-43e0-B8FC-AC1667EBCBE1}">
              <a14:hiddenEffects xmlns:a14="http://schemas.microsoft.com/office/drawing/2010/main" xmlns="">
                <a:effectLst>
                  <a:outerShdw dist="35921" dir="2700000" algn="ctr" rotWithShape="0">
                    <a:srgbClr val="808080"/>
                  </a:outerShdw>
                </a:effectLst>
              </a14:hiddenEffects>
            </a:ext>
            <a:ext uri="{53640926-AAD7-44d8-BBD7-CCE9431645EC}">
              <a14:shadowObscured xmlns:a14="http://schemas.microsoft.com/office/drawing/2010/main" xmlns=""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30/04/2021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30/04/2021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30/04/2021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30/04/2021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30/04/2021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30/04/2021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30/04/2021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searchsecurity.techtarget.com/definition/intrusion-detection-syste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Module Code ACCC5003</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Module </a:t>
            </a:r>
            <a:r>
              <a:rPr lang="en-GB" altLang="en-US" sz="3600" b="1" dirty="0" err="1">
                <a:solidFill>
                  <a:schemeClr val="accent2"/>
                </a:solidFill>
              </a:rPr>
              <a:t>NameNetwork</a:t>
            </a:r>
            <a:r>
              <a:rPr lang="en-GB" altLang="en-US" sz="3600" b="1" dirty="0">
                <a:solidFill>
                  <a:schemeClr val="accent2"/>
                </a:solidFill>
              </a:rPr>
              <a:t> Operating Systems and Security </a:t>
            </a:r>
          </a:p>
          <a:p>
            <a:pPr eaLnBrk="1" hangingPunct="1"/>
            <a:r>
              <a:rPr lang="en-GB" altLang="en-US" dirty="0">
                <a:solidFill>
                  <a:schemeClr val="accent2"/>
                </a:solidFill>
              </a:rPr>
              <a:t>Week-09</a:t>
            </a:r>
          </a:p>
          <a:p>
            <a:pPr eaLnBrk="1" hangingPunct="1"/>
            <a:endParaRPr lang="en-GB" altLang="en-US" dirty="0">
              <a:solidFill>
                <a:schemeClr val="accent2"/>
              </a:solidFill>
            </a:endParaRPr>
          </a:p>
          <a:p>
            <a:pPr eaLnBrk="1" hangingPunct="1"/>
            <a:r>
              <a:rPr lang="en-GB" altLang="en-US" b="1" dirty="0">
                <a:solidFill>
                  <a:schemeClr val="accent2"/>
                </a:solidFill>
              </a:rPr>
              <a:t>Topic :</a:t>
            </a:r>
            <a:r>
              <a:rPr lang="en-GB" altLang="en-US" b="1" dirty="0" err="1">
                <a:solidFill>
                  <a:schemeClr val="accent2"/>
                </a:solidFill>
              </a:rPr>
              <a:t>VPN,IDS,Network</a:t>
            </a:r>
            <a:r>
              <a:rPr lang="en-GB" altLang="en-US" b="1" dirty="0">
                <a:solidFill>
                  <a:schemeClr val="accent2"/>
                </a:solidFill>
              </a:rPr>
              <a:t> monitoring</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Topic </a:t>
            </a:r>
          </a:p>
        </p:txBody>
      </p:sp>
      <p:sp>
        <p:nvSpPr>
          <p:cNvPr id="3" name="Content Placeholder 2"/>
          <p:cNvSpPr>
            <a:spLocks noGrp="1"/>
          </p:cNvSpPr>
          <p:nvPr>
            <p:ph idx="1"/>
          </p:nvPr>
        </p:nvSpPr>
        <p:spPr/>
        <p:txBody>
          <a:bodyPr>
            <a:normAutofit/>
          </a:bodyPr>
          <a:lstStyle/>
          <a:p>
            <a:pPr marL="0" indent="0">
              <a:buNone/>
            </a:pPr>
            <a:r>
              <a:rPr lang="en-GB" dirty="0"/>
              <a:t>Content</a:t>
            </a:r>
          </a:p>
          <a:p>
            <a:pPr marL="0" indent="0">
              <a:buNone/>
            </a:pPr>
            <a:r>
              <a:rPr lang="en-GB" dirty="0"/>
              <a:t>Learning Objectives:</a:t>
            </a:r>
          </a:p>
          <a:p>
            <a:pPr marL="0" indent="0">
              <a:buNone/>
            </a:pPr>
            <a:r>
              <a:rPr lang="en-GB" dirty="0"/>
              <a:t>IDS</a:t>
            </a:r>
          </a:p>
          <a:p>
            <a:pPr marL="0" indent="0">
              <a:buNone/>
            </a:pPr>
            <a:r>
              <a:rPr lang="en-GB" dirty="0"/>
              <a:t>Firewall</a:t>
            </a:r>
          </a:p>
          <a:p>
            <a:pPr marL="0" indent="0">
              <a:buNone/>
            </a:pPr>
            <a:r>
              <a:rPr lang="en-GB" dirty="0"/>
              <a:t>VPN</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0768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IDS</a:t>
            </a:r>
          </a:p>
        </p:txBody>
      </p:sp>
      <p:sp>
        <p:nvSpPr>
          <p:cNvPr id="3" name="Content Placeholder 2"/>
          <p:cNvSpPr>
            <a:spLocks noGrp="1"/>
          </p:cNvSpPr>
          <p:nvPr>
            <p:ph idx="1"/>
          </p:nvPr>
        </p:nvSpPr>
        <p:spPr/>
        <p:txBody>
          <a:bodyPr/>
          <a:lstStyle/>
          <a:p>
            <a:r>
              <a:rPr lang="en-US" dirty="0"/>
              <a:t>An intrusion detection system is a device or software application that monitors a network or systems for malicious activity or policy violations.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4175526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IDS</a:t>
            </a:r>
          </a:p>
        </p:txBody>
      </p:sp>
      <p:pic>
        <p:nvPicPr>
          <p:cNvPr id="6" name="Content Placeholder 5"/>
          <p:cNvPicPr>
            <a:picLocks noGrp="1" noChangeAspect="1"/>
          </p:cNvPicPr>
          <p:nvPr>
            <p:ph idx="1"/>
          </p:nvPr>
        </p:nvPicPr>
        <p:blipFill>
          <a:blip r:embed="rId2"/>
          <a:srcRect t="9405" b="9405"/>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extLst>
      <p:ext uri="{BB962C8B-B14F-4D97-AF65-F5344CB8AC3E}">
        <p14:creationId xmlns:p14="http://schemas.microsoft.com/office/powerpoint/2010/main" val="10668595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Different Types of IDS</a:t>
            </a:r>
          </a:p>
        </p:txBody>
      </p:sp>
      <p:sp>
        <p:nvSpPr>
          <p:cNvPr id="3" name="Content Placeholder 2"/>
          <p:cNvSpPr>
            <a:spLocks noGrp="1"/>
          </p:cNvSpPr>
          <p:nvPr>
            <p:ph idx="1"/>
          </p:nvPr>
        </p:nvSpPr>
        <p:spPr/>
        <p:txBody>
          <a:bodyPr/>
          <a:lstStyle/>
          <a:p>
            <a:r>
              <a:rPr lang="en-US" dirty="0"/>
              <a:t>Network intrusion detection system (NIDS)</a:t>
            </a:r>
          </a:p>
          <a:p>
            <a:r>
              <a:rPr lang="en-US" dirty="0"/>
              <a:t>Host-based intrusion detection system (HIDS)</a:t>
            </a:r>
          </a:p>
          <a:p>
            <a:r>
              <a:rPr lang="en-US" dirty="0"/>
              <a:t>Perimeter Intrusion Detection System (PIDS)</a:t>
            </a:r>
          </a:p>
          <a:p>
            <a:r>
              <a:rPr lang="en-US" dirty="0"/>
              <a:t>VM based Intrusion Detection System (VMIDS)</a:t>
            </a:r>
          </a:p>
          <a:p>
            <a:r>
              <a:rPr lang="en-US" dirty="0"/>
              <a:t>10 Apr 2018</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3987399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can IDS detect?</a:t>
            </a:r>
          </a:p>
        </p:txBody>
      </p:sp>
      <p:sp>
        <p:nvSpPr>
          <p:cNvPr id="3" name="Content Placeholder 2"/>
          <p:cNvSpPr>
            <a:spLocks noGrp="1"/>
          </p:cNvSpPr>
          <p:nvPr>
            <p:ph idx="1"/>
          </p:nvPr>
        </p:nvSpPr>
        <p:spPr/>
        <p:txBody>
          <a:bodyPr/>
          <a:lstStyle/>
          <a:p>
            <a:r>
              <a:rPr lang="en-US" b="1" dirty="0"/>
              <a:t>Intrusion detection</a:t>
            </a:r>
            <a:r>
              <a:rPr lang="en-US" dirty="0"/>
              <a:t> systems </a:t>
            </a:r>
            <a:r>
              <a:rPr lang="en-US" b="1" dirty="0"/>
              <a:t>can</a:t>
            </a:r>
            <a:r>
              <a:rPr lang="en-US" dirty="0"/>
              <a:t> also improve security responses. Since </a:t>
            </a:r>
            <a:r>
              <a:rPr lang="en-US" b="1" dirty="0"/>
              <a:t>IDS</a:t>
            </a:r>
            <a:r>
              <a:rPr lang="en-US" dirty="0"/>
              <a:t> sensors </a:t>
            </a:r>
            <a:r>
              <a:rPr lang="en-US" b="1" dirty="0"/>
              <a:t>can detect</a:t>
            </a:r>
            <a:r>
              <a:rPr lang="en-US" dirty="0"/>
              <a:t> network hosts and devices, they </a:t>
            </a:r>
            <a:r>
              <a:rPr lang="en-US" b="1" dirty="0"/>
              <a:t>can</a:t>
            </a:r>
            <a:r>
              <a:rPr lang="en-US" dirty="0"/>
              <a:t> also be used to inspect data within the network packets, as well as identify the </a:t>
            </a:r>
            <a:r>
              <a:rPr lang="en-US" dirty="0" err="1"/>
              <a:t>OSes</a:t>
            </a:r>
            <a:r>
              <a:rPr lang="en-US" dirty="0"/>
              <a:t> of services being used.</a:t>
            </a:r>
          </a:p>
          <a:p>
            <a:br>
              <a:rPr lang="en-US" dirty="0">
                <a:hlinkClick r:id="rId2"/>
              </a:rPr>
            </a:br>
            <a:endParaRPr lang="en-US" dirty="0"/>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37823324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a:t>What are the drawbacks of the host based IDS?</a:t>
            </a:r>
          </a:p>
        </p:txBody>
      </p:sp>
      <p:sp>
        <p:nvSpPr>
          <p:cNvPr id="3" name="Content Placeholder 2"/>
          <p:cNvSpPr>
            <a:spLocks noGrp="1"/>
          </p:cNvSpPr>
          <p:nvPr>
            <p:ph idx="1"/>
          </p:nvPr>
        </p:nvSpPr>
        <p:spPr>
          <a:xfrm>
            <a:off x="457200" y="1268760"/>
            <a:ext cx="8229600" cy="4248473"/>
          </a:xfrm>
        </p:spPr>
        <p:txBody>
          <a:bodyPr/>
          <a:lstStyle/>
          <a:p>
            <a:r>
              <a:rPr lang="en-US" dirty="0"/>
              <a:t>The </a:t>
            </a:r>
            <a:r>
              <a:rPr lang="en-US" b="1" dirty="0"/>
              <a:t>disadvantage</a:t>
            </a:r>
            <a:r>
              <a:rPr lang="en-US" dirty="0"/>
              <a:t> to a </a:t>
            </a:r>
            <a:r>
              <a:rPr lang="en-US" b="1" dirty="0"/>
              <a:t>host</a:t>
            </a:r>
            <a:r>
              <a:rPr lang="en-US" dirty="0"/>
              <a:t>-</a:t>
            </a:r>
            <a:r>
              <a:rPr lang="en-US" b="1" dirty="0"/>
              <a:t>based IDS</a:t>
            </a:r>
            <a:r>
              <a:rPr lang="en-US" dirty="0"/>
              <a:t> is its inability to detect common reconnaissance attacks against the </a:t>
            </a:r>
            <a:r>
              <a:rPr lang="en-US" b="1" dirty="0"/>
              <a:t>host</a:t>
            </a:r>
            <a:r>
              <a:rPr lang="en-US" dirty="0"/>
              <a:t> or a range of hosts. Network-</a:t>
            </a:r>
            <a:r>
              <a:rPr lang="en-US" b="1" dirty="0"/>
              <a:t>based IDS</a:t>
            </a:r>
            <a:r>
              <a:rPr lang="en-US" dirty="0"/>
              <a:t> relies on the use of network sensors strategically placed throughout the network. These probes monitor and analyze all network traffic traversing the local network.</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2130619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Firewall</a:t>
            </a:r>
          </a:p>
        </p:txBody>
      </p:sp>
      <p:sp>
        <p:nvSpPr>
          <p:cNvPr id="3" name="Content Placeholder 2"/>
          <p:cNvSpPr>
            <a:spLocks noGrp="1"/>
          </p:cNvSpPr>
          <p:nvPr>
            <p:ph idx="1"/>
          </p:nvPr>
        </p:nvSpPr>
        <p:spPr/>
        <p:txBody>
          <a:bodyPr/>
          <a:lstStyle/>
          <a:p>
            <a:r>
              <a:rPr lang="en-US" dirty="0"/>
              <a:t>In computing, a </a:t>
            </a:r>
            <a:r>
              <a:rPr lang="en-US" b="1" dirty="0"/>
              <a:t>firewall</a:t>
            </a:r>
            <a:r>
              <a:rPr lang="en-US" dirty="0"/>
              <a:t> is a network security system that monitors and controls incoming and outgoing network traffic based on predetermined security rules. A </a:t>
            </a:r>
            <a:r>
              <a:rPr lang="en-US" b="1" dirty="0"/>
              <a:t>firewall</a:t>
            </a:r>
            <a:r>
              <a:rPr lang="en-US" dirty="0"/>
              <a:t> typically establishes a barrier between a trusted internal network and untrusted external network, such as the Internet.</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2704371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Firewall</a:t>
            </a:r>
          </a:p>
        </p:txBody>
      </p:sp>
      <p:pic>
        <p:nvPicPr>
          <p:cNvPr id="6" name="Content Placeholder 5"/>
          <p:cNvPicPr>
            <a:picLocks noGrp="1" noChangeAspect="1"/>
          </p:cNvPicPr>
          <p:nvPr>
            <p:ph idx="1"/>
          </p:nvPr>
        </p:nvPicPr>
        <p:blipFill>
          <a:blip r:embed="rId2"/>
          <a:srcRect t="6394" b="6394"/>
          <a:stretch>
            <a:fillRect/>
          </a:stretch>
        </p:blipFill>
        <p:spPr/>
      </p:pic>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198392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Firewall</a:t>
            </a:r>
          </a:p>
        </p:txBody>
      </p:sp>
      <p:sp>
        <p:nvSpPr>
          <p:cNvPr id="3" name="Content Placeholder 2"/>
          <p:cNvSpPr>
            <a:spLocks noGrp="1"/>
          </p:cNvSpPr>
          <p:nvPr>
            <p:ph idx="1"/>
          </p:nvPr>
        </p:nvSpPr>
        <p:spPr/>
        <p:txBody>
          <a:bodyPr/>
          <a:lstStyle/>
          <a:p>
            <a:pPr marL="0" indent="0">
              <a:buNone/>
            </a:pPr>
            <a:r>
              <a:rPr lang="en-US" sz="4000" dirty="0"/>
              <a:t>Packet Filters</a:t>
            </a:r>
          </a:p>
          <a:p>
            <a:pPr marL="0" indent="0">
              <a:buNone/>
            </a:pPr>
            <a:r>
              <a:rPr lang="en-US" sz="4000" dirty="0" err="1"/>
              <a:t>Stateful</a:t>
            </a:r>
            <a:r>
              <a:rPr lang="en-US" sz="4000" dirty="0"/>
              <a:t> Inspection</a:t>
            </a:r>
          </a:p>
          <a:p>
            <a:pPr marL="0" indent="0">
              <a:buNone/>
            </a:pPr>
            <a:r>
              <a:rPr lang="en-US" sz="4000" dirty="0"/>
              <a:t>Proxy Server Firewalls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0078082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Packet Filters</a:t>
            </a:r>
            <a:br>
              <a:rPr lang="en-US" dirty="0"/>
            </a:br>
            <a:endParaRPr lang="en-US" dirty="0"/>
          </a:p>
        </p:txBody>
      </p:sp>
      <p:sp>
        <p:nvSpPr>
          <p:cNvPr id="3" name="Content Placeholder 2"/>
          <p:cNvSpPr>
            <a:spLocks noGrp="1"/>
          </p:cNvSpPr>
          <p:nvPr>
            <p:ph idx="1"/>
          </p:nvPr>
        </p:nvSpPr>
        <p:spPr/>
        <p:txBody>
          <a:bodyPr/>
          <a:lstStyle/>
          <a:p>
            <a:r>
              <a:rPr lang="en-US" sz="2400" dirty="0"/>
              <a:t>Packet Filter Firewall controls the network access by analyzing the outgoing and incoming packets. It lets a packet pass or block its way by comparing it with pre-established criteria like allowed IP addresses, packet type, port number, etc. Packet filtering technique is suitable for small networks but gets complex when implemented to larger networks. It is to be noted that these types of firewalls cannot prevent all types of attacks. They can neither tackle the attacks that use application layers vulnerabilities nor can fight against spoofing attacks.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2915496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err="1"/>
              <a:t>Stateful</a:t>
            </a:r>
            <a:r>
              <a:rPr lang="en-US" dirty="0"/>
              <a:t> Inspection</a:t>
            </a:r>
          </a:p>
        </p:txBody>
      </p:sp>
      <p:sp>
        <p:nvSpPr>
          <p:cNvPr id="3" name="Content Placeholder 2"/>
          <p:cNvSpPr>
            <a:spLocks noGrp="1"/>
          </p:cNvSpPr>
          <p:nvPr>
            <p:ph idx="1"/>
          </p:nvPr>
        </p:nvSpPr>
        <p:spPr/>
        <p:txBody>
          <a:bodyPr/>
          <a:lstStyle/>
          <a:p>
            <a:r>
              <a:rPr lang="en-US" sz="2400" dirty="0" err="1"/>
              <a:t>Stateful</a:t>
            </a:r>
            <a:r>
              <a:rPr lang="en-US" sz="2400" dirty="0"/>
              <a:t> Packet Inspection (SPI), which is also sometimes called dynamic packet filtering, is a powerful firewall architecture which examines traffic streams from end to end. These smart and fast </a:t>
            </a:r>
            <a:r>
              <a:rPr lang="en-US" sz="2400" b="1" dirty="0"/>
              <a:t>firewalls</a:t>
            </a:r>
            <a:r>
              <a:rPr lang="en-US" sz="2400" dirty="0"/>
              <a:t> use an intelligent way to ward off the unauthorized traffic by analyzing the packet headers and inspecting the state of the packets along with providing proxy services. These firewalls works at the network layer in the OSI model and are more secured than the basic packet filtering firewalls.</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59732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Proxy Server Firewalls</a:t>
            </a:r>
          </a:p>
        </p:txBody>
      </p:sp>
      <p:sp>
        <p:nvSpPr>
          <p:cNvPr id="3" name="Content Placeholder 2"/>
          <p:cNvSpPr>
            <a:spLocks noGrp="1"/>
          </p:cNvSpPr>
          <p:nvPr>
            <p:ph idx="1"/>
          </p:nvPr>
        </p:nvSpPr>
        <p:spPr/>
        <p:txBody>
          <a:bodyPr/>
          <a:lstStyle/>
          <a:p>
            <a:r>
              <a:rPr lang="en-US" sz="2000" dirty="0"/>
              <a:t>Also called the application level gateways, Proxy Server Firewalls are the most secured type of firewalls that effectively protect the network resources by filtering messages at the application layer. Proxy </a:t>
            </a:r>
            <a:r>
              <a:rPr lang="en-US" sz="2000" b="1" dirty="0"/>
              <a:t>firewalls</a:t>
            </a:r>
            <a:r>
              <a:rPr lang="en-US" sz="2000" dirty="0"/>
              <a:t> mask your IP address and limit traffic types. They provide a complete and protocol-aware security analysis for the protocols they support. Proxy Servers offers the best Internet experience and results in the network performance improvements.</a:t>
            </a:r>
          </a:p>
          <a:p>
            <a:r>
              <a:rPr lang="en-US" sz="2000" dirty="0"/>
              <a:t>This is all about the basic firewalls that are configured to protect a private network. No matter which firewall you choose, ensure a proper configuration as any loophole can cause more damage to you than no firewall at all. Create a secure network and deploy a suitable firewall to limit the access to your computer and network.</a:t>
            </a:r>
          </a:p>
          <a:p>
            <a:r>
              <a:rPr lang="en-US" sz="2000" dirty="0"/>
              <a:t> </a:t>
            </a:r>
          </a:p>
          <a:p>
            <a:endParaRPr lang="en-US"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spTree>
    <p:extLst>
      <p:ext uri="{BB962C8B-B14F-4D97-AF65-F5344CB8AC3E}">
        <p14:creationId xmlns:p14="http://schemas.microsoft.com/office/powerpoint/2010/main" val="880649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VPN</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6" name="object 2"/>
          <p:cNvSpPr>
            <a:spLocks noGrp="1"/>
          </p:cNvSpPr>
          <p:nvPr>
            <p:ph idx="1"/>
          </p:nvPr>
        </p:nvSpPr>
        <p:spPr>
          <a:prstGeom prst="rect">
            <a:avLst/>
          </a:prstGeom>
          <a:blipFill>
            <a:blip r:embed="rId2" cstate="print"/>
            <a:stretch>
              <a:fillRect/>
            </a:stretch>
          </a:blipFill>
        </p:spPr>
        <p:txBody>
          <a:bodyPr wrap="square" lIns="0" tIns="0" rIns="0" bIns="0" rtlCol="0"/>
          <a:lstStyle/>
          <a:p>
            <a:endParaRPr lang="en-US"/>
          </a:p>
        </p:txBody>
      </p:sp>
    </p:spTree>
    <p:extLst>
      <p:ext uri="{BB962C8B-B14F-4D97-AF65-F5344CB8AC3E}">
        <p14:creationId xmlns:p14="http://schemas.microsoft.com/office/powerpoint/2010/main" val="1889069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Working principles of VPN</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6" name="object 2"/>
          <p:cNvSpPr>
            <a:spLocks noGrp="1"/>
          </p:cNvSpPr>
          <p:nvPr>
            <p:ph idx="1"/>
          </p:nvPr>
        </p:nvSpPr>
        <p:spPr>
          <a:prstGeom prst="rect">
            <a:avLst/>
          </a:prstGeom>
          <a:blipFill>
            <a:blip r:embed="rId2" cstate="print"/>
            <a:stretch>
              <a:fillRect/>
            </a:stretch>
          </a:blipFill>
        </p:spPr>
        <p:txBody>
          <a:bodyPr wrap="square" lIns="0" tIns="0" rIns="0" bIns="0" rtlCol="0"/>
          <a:lstStyle/>
          <a:p>
            <a:endParaRPr lang="en-US"/>
          </a:p>
        </p:txBody>
      </p:sp>
    </p:spTree>
    <p:extLst>
      <p:ext uri="{BB962C8B-B14F-4D97-AF65-F5344CB8AC3E}">
        <p14:creationId xmlns:p14="http://schemas.microsoft.com/office/powerpoint/2010/main" val="1431359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Remote access VPN</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
        <p:nvSpPr>
          <p:cNvPr id="6" name="object 2"/>
          <p:cNvSpPr>
            <a:spLocks noGrp="1"/>
          </p:cNvSpPr>
          <p:nvPr>
            <p:ph idx="1"/>
          </p:nvPr>
        </p:nvSpPr>
        <p:spPr>
          <a:prstGeom prst="rect">
            <a:avLst/>
          </a:prstGeom>
          <a:blipFill>
            <a:blip r:embed="rId2" cstate="print"/>
            <a:stretch>
              <a:fillRect/>
            </a:stretch>
          </a:blipFill>
        </p:spPr>
        <p:txBody>
          <a:bodyPr wrap="square" lIns="0" tIns="0" rIns="0" bIns="0" rtlCol="0"/>
          <a:lstStyle/>
          <a:p>
            <a:endParaRPr lang="en-US"/>
          </a:p>
        </p:txBody>
      </p:sp>
    </p:spTree>
    <p:extLst>
      <p:ext uri="{BB962C8B-B14F-4D97-AF65-F5344CB8AC3E}">
        <p14:creationId xmlns:p14="http://schemas.microsoft.com/office/powerpoint/2010/main" val="9875591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VPN</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
        <p:nvSpPr>
          <p:cNvPr id="6" name="object 2"/>
          <p:cNvSpPr>
            <a:spLocks noGrp="1"/>
          </p:cNvSpPr>
          <p:nvPr>
            <p:ph idx="1"/>
          </p:nvPr>
        </p:nvSpPr>
        <p:spPr>
          <a:xfrm>
            <a:off x="457200" y="1600200"/>
            <a:ext cx="8229600" cy="4061047"/>
          </a:xfrm>
          <a:prstGeom prst="rect">
            <a:avLst/>
          </a:prstGeom>
          <a:blipFill>
            <a:blip r:embed="rId2" cstate="print"/>
            <a:stretch>
              <a:fillRect/>
            </a:stretch>
          </a:blipFill>
        </p:spPr>
        <p:txBody>
          <a:bodyPr wrap="square" lIns="0" tIns="0" rIns="0" bIns="0" rtlCol="0"/>
          <a:lstStyle/>
          <a:p>
            <a:endParaRPr lang="en-US" dirty="0"/>
          </a:p>
        </p:txBody>
      </p:sp>
    </p:spTree>
    <p:extLst>
      <p:ext uri="{BB962C8B-B14F-4D97-AF65-F5344CB8AC3E}">
        <p14:creationId xmlns:p14="http://schemas.microsoft.com/office/powerpoint/2010/main" val="1515854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Intranet VPN</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
        <p:nvSpPr>
          <p:cNvPr id="6" name="object 2"/>
          <p:cNvSpPr>
            <a:spLocks noGrp="1"/>
          </p:cNvSpPr>
          <p:nvPr>
            <p:ph idx="1"/>
          </p:nvPr>
        </p:nvSpPr>
        <p:spPr>
          <a:prstGeom prst="rect">
            <a:avLst/>
          </a:prstGeom>
          <a:blipFill>
            <a:blip r:embed="rId2" cstate="print"/>
            <a:stretch>
              <a:fillRect/>
            </a:stretch>
          </a:blipFill>
        </p:spPr>
        <p:txBody>
          <a:bodyPr wrap="square" lIns="0" tIns="0" rIns="0" bIns="0" rtlCol="0"/>
          <a:lstStyle/>
          <a:p>
            <a:endParaRPr lang="en-US" dirty="0"/>
          </a:p>
        </p:txBody>
      </p:sp>
    </p:spTree>
    <p:extLst>
      <p:ext uri="{BB962C8B-B14F-4D97-AF65-F5344CB8AC3E}">
        <p14:creationId xmlns:p14="http://schemas.microsoft.com/office/powerpoint/2010/main" val="23609042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Extranet VPN</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30/04/2021</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
        <p:nvSpPr>
          <p:cNvPr id="6" name="object 2"/>
          <p:cNvSpPr>
            <a:spLocks noGrp="1"/>
          </p:cNvSpPr>
          <p:nvPr>
            <p:ph idx="1"/>
          </p:nvPr>
        </p:nvSpPr>
        <p:spPr>
          <a:prstGeom prst="rect">
            <a:avLst/>
          </a:prstGeom>
          <a:blipFill>
            <a:blip r:embed="rId2" cstate="print"/>
            <a:stretch>
              <a:fillRect/>
            </a:stretch>
          </a:blipFill>
        </p:spPr>
        <p:txBody>
          <a:bodyPr wrap="square" lIns="0" tIns="0" rIns="0" bIns="0" rtlCol="0"/>
          <a:lstStyle/>
          <a:p>
            <a:endParaRPr lang="en-US"/>
          </a:p>
        </p:txBody>
      </p:sp>
    </p:spTree>
    <p:extLst>
      <p:ext uri="{BB962C8B-B14F-4D97-AF65-F5344CB8AC3E}">
        <p14:creationId xmlns:p14="http://schemas.microsoft.com/office/powerpoint/2010/main" val="16625405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144000" cy="6857996"/>
          </a:xfrm>
          <a:prstGeom prst="rect">
            <a:avLst/>
          </a:prstGeom>
          <a:blipFill>
            <a:blip r:embed="rId2" cstate="print"/>
            <a:stretch>
              <a:fillRect/>
            </a:stretch>
          </a:blipFill>
        </p:spPr>
        <p:txBody>
          <a:bodyPr wrap="square" lIns="0" tIns="0" rIns="0" bIns="0" rtlCol="0"/>
          <a:lstStyle/>
          <a:p>
            <a:endParaRPr/>
          </a:p>
        </p:txBody>
      </p:sp>
    </p:spTree>
    <p:extLst>
      <p:ext uri="{BB962C8B-B14F-4D97-AF65-F5344CB8AC3E}">
        <p14:creationId xmlns:p14="http://schemas.microsoft.com/office/powerpoint/2010/main" val="9843438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D30023C4-5528-489E-A726-D14A340FF59E}" type="datetime1">
              <a:rPr lang="en-GB" altLang="en-US" smtClean="0"/>
              <a:pPr>
                <a:defRPr/>
              </a:pPr>
              <a:t>30/04/2021</a:t>
            </a:fld>
            <a:endParaRPr lang="en-GB" altLang="en-US"/>
          </a:p>
        </p:txBody>
      </p:sp>
      <p:sp>
        <p:nvSpPr>
          <p:cNvPr id="3" name="Slide Number Placeholder 2"/>
          <p:cNvSpPr>
            <a:spLocks noGrp="1"/>
          </p:cNvSpPr>
          <p:nvPr>
            <p:ph type="sldNum" sz="quarter" idx="11"/>
          </p:nvPr>
        </p:nvSpPr>
        <p:spPr/>
        <p:txBody>
          <a:bodyPr/>
          <a:lstStyle/>
          <a:p>
            <a:pPr>
              <a:defRPr/>
            </a:pPr>
            <a:fld id="{AA1819AB-B9DA-41D7-8C91-5DE9528F5AA4}" type="slidenum">
              <a:rPr lang="en-GB" altLang="en-US" smtClean="0"/>
              <a:pPr>
                <a:defRPr/>
              </a:pPr>
              <a:t>21</a:t>
            </a:fld>
            <a:endParaRPr lang="en-GB" altLang="en-US"/>
          </a:p>
        </p:txBody>
      </p:sp>
      <p:sp>
        <p:nvSpPr>
          <p:cNvPr id="5" name="Rectangle 4"/>
          <p:cNvSpPr/>
          <p:nvPr/>
        </p:nvSpPr>
        <p:spPr>
          <a:xfrm>
            <a:off x="467544" y="1484784"/>
            <a:ext cx="8424936" cy="3139321"/>
          </a:xfrm>
          <a:prstGeom prst="rect">
            <a:avLst/>
          </a:prstGeom>
        </p:spPr>
        <p:txBody>
          <a:bodyPr wrap="square">
            <a:spAutoFit/>
          </a:bodyPr>
          <a:lstStyle/>
          <a:p>
            <a:r>
              <a:rPr lang="en-GB" dirty="0"/>
              <a:t>Jordan Krause,(2019),Mastering Windows Server 2019: The complete guide for IT professionals to install and manage Windows Server 2019 and deploy new capabilities, 2nd Edition.2019  </a:t>
            </a:r>
          </a:p>
          <a:p>
            <a:r>
              <a:rPr lang="en-GB" dirty="0"/>
              <a:t>(E-Book) Mastering™ Network </a:t>
            </a:r>
            <a:r>
              <a:rPr lang="en-GB" dirty="0" err="1"/>
              <a:t>Security,Author</a:t>
            </a:r>
            <a:r>
              <a:rPr lang="en-GB" dirty="0"/>
              <a:t>: Chris </a:t>
            </a:r>
            <a:r>
              <a:rPr lang="en-GB" dirty="0" err="1"/>
              <a:t>Brenton</a:t>
            </a:r>
            <a:r>
              <a:rPr lang="en-GB" dirty="0"/>
              <a:t>, Cameron Hunt.   </a:t>
            </a:r>
          </a:p>
          <a:p>
            <a:r>
              <a:rPr lang="en-GB" dirty="0"/>
              <a:t>https://www-</a:t>
            </a:r>
            <a:r>
              <a:rPr lang="en-GB" dirty="0" err="1"/>
              <a:t>dawsonera</a:t>
            </a:r>
            <a:r>
              <a:rPr lang="en-GB" dirty="0"/>
              <a:t>-</a:t>
            </a:r>
            <a:r>
              <a:rPr lang="en-GB" dirty="0" err="1"/>
              <a:t>com.ezproxy.uwtsd.ac.uk</a:t>
            </a:r>
            <a:r>
              <a:rPr lang="en-GB" dirty="0"/>
              <a:t>/abstract/9780782151480  </a:t>
            </a:r>
          </a:p>
          <a:p>
            <a:r>
              <a:rPr lang="en-GB" dirty="0"/>
              <a:t>(E-Book) Mastering™ Network </a:t>
            </a:r>
            <a:r>
              <a:rPr lang="en-GB" dirty="0" err="1"/>
              <a:t>Security,Author</a:t>
            </a:r>
            <a:r>
              <a:rPr lang="en-GB" dirty="0"/>
              <a:t>: Chris </a:t>
            </a:r>
            <a:r>
              <a:rPr lang="en-GB" dirty="0" err="1"/>
              <a:t>Brenton</a:t>
            </a:r>
            <a:r>
              <a:rPr lang="en-GB" dirty="0"/>
              <a:t>, Cameron Hunt.   </a:t>
            </a:r>
          </a:p>
          <a:p>
            <a:r>
              <a:rPr lang="en-GB" dirty="0"/>
              <a:t>https://www-</a:t>
            </a:r>
            <a:r>
              <a:rPr lang="en-GB" dirty="0" err="1"/>
              <a:t>dawsonera</a:t>
            </a:r>
            <a:r>
              <a:rPr lang="en-GB" dirty="0"/>
              <a:t>-</a:t>
            </a:r>
            <a:r>
              <a:rPr lang="en-GB" dirty="0" err="1"/>
              <a:t>com.ezproxy.uwtsd.ac.uk</a:t>
            </a:r>
            <a:r>
              <a:rPr lang="en-GB" dirty="0"/>
              <a:t>/abstract/9780782151480  </a:t>
            </a:r>
            <a:endParaRPr lang="en-US" dirty="0"/>
          </a:p>
          <a:p>
            <a:r>
              <a:rPr lang="en-US" dirty="0"/>
              <a:t>Jordan Krause,(2019),Mastering Windows Server 2019: The complete guide for IT professionals to install and manage Windows Server 2019 and deploy new capabilities, 2nd Edition.2019</a:t>
            </a:r>
          </a:p>
          <a:p>
            <a:r>
              <a:rPr lang="en-US" dirty="0"/>
              <a:t>Andrew S </a:t>
            </a:r>
            <a:r>
              <a:rPr lang="en-US" dirty="0" err="1"/>
              <a:t>Tanenbaum</a:t>
            </a:r>
            <a:r>
              <a:rPr lang="en-US" dirty="0"/>
              <a:t>, David J. </a:t>
            </a:r>
            <a:r>
              <a:rPr lang="en-US" dirty="0" err="1"/>
              <a:t>Wetherall</a:t>
            </a:r>
            <a:r>
              <a:rPr lang="en-US" dirty="0"/>
              <a:t> ( 2013) Computer Networks, Pearson</a:t>
            </a:r>
          </a:p>
        </p:txBody>
      </p:sp>
      <p:sp>
        <p:nvSpPr>
          <p:cNvPr id="6" name="TextBox 5"/>
          <p:cNvSpPr txBox="1"/>
          <p:nvPr/>
        </p:nvSpPr>
        <p:spPr>
          <a:xfrm>
            <a:off x="3635896" y="188640"/>
            <a:ext cx="4392488" cy="369332"/>
          </a:xfrm>
          <a:prstGeom prst="rect">
            <a:avLst/>
          </a:prstGeom>
          <a:noFill/>
        </p:spPr>
        <p:txBody>
          <a:bodyPr wrap="square" rtlCol="0">
            <a:spAutoFit/>
          </a:bodyPr>
          <a:lstStyle/>
          <a:p>
            <a:r>
              <a:rPr lang="en-US" dirty="0"/>
              <a:t>References</a:t>
            </a:r>
          </a:p>
        </p:txBody>
      </p:sp>
    </p:spTree>
    <p:extLst>
      <p:ext uri="{BB962C8B-B14F-4D97-AF65-F5344CB8AC3E}">
        <p14:creationId xmlns:p14="http://schemas.microsoft.com/office/powerpoint/2010/main" val="16090209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2185</TotalTime>
  <Words>771</Words>
  <Application>Microsoft Office PowerPoint</Application>
  <PresentationFormat>On-screen Show (4:3)</PresentationFormat>
  <Paragraphs>93</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Myriad Pro</vt:lpstr>
      <vt:lpstr>Verdana</vt:lpstr>
      <vt:lpstr>20140311PresentationUWTSDTemplate</vt:lpstr>
      <vt:lpstr>Module Code ACCC5003</vt:lpstr>
      <vt:lpstr>Topic </vt:lpstr>
      <vt:lpstr>IDS</vt:lpstr>
      <vt:lpstr>IDS</vt:lpstr>
      <vt:lpstr>Different Types of IDS</vt:lpstr>
      <vt:lpstr>What can IDS detect?</vt:lpstr>
      <vt:lpstr>What are the drawbacks of the host based IDS?</vt:lpstr>
      <vt:lpstr>Firewall</vt:lpstr>
      <vt:lpstr>Firewall</vt:lpstr>
      <vt:lpstr>Types of Firewall</vt:lpstr>
      <vt:lpstr>Packet Filters </vt:lpstr>
      <vt:lpstr>Stateful Inspection</vt:lpstr>
      <vt:lpstr>Proxy Server Firewalls</vt:lpstr>
      <vt:lpstr>VPN</vt:lpstr>
      <vt:lpstr>Working principles of VPN</vt:lpstr>
      <vt:lpstr>Remote access VPN</vt:lpstr>
      <vt:lpstr>Types of VPN</vt:lpstr>
      <vt:lpstr>Intranet VPN</vt:lpstr>
      <vt:lpstr>Extranet VPN</vt:lpstr>
      <vt:lpstr>PowerPoint Presentation</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Md Sadeque Imam Shaikh</cp:lastModifiedBy>
  <cp:revision>144</cp:revision>
  <cp:lastPrinted>2018-07-09T15:27:01Z</cp:lastPrinted>
  <dcterms:created xsi:type="dcterms:W3CDTF">2002-10-07T19:43:58Z</dcterms:created>
  <dcterms:modified xsi:type="dcterms:W3CDTF">2021-04-30T15:03:40Z</dcterms:modified>
</cp:coreProperties>
</file>