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69" r:id="rId2"/>
    <p:sldId id="377" r:id="rId3"/>
    <p:sldId id="330" r:id="rId4"/>
    <p:sldId id="336" r:id="rId5"/>
    <p:sldId id="337" r:id="rId6"/>
    <p:sldId id="338" r:id="rId7"/>
    <p:sldId id="348" r:id="rId8"/>
    <p:sldId id="349" r:id="rId9"/>
    <p:sldId id="350" r:id="rId10"/>
    <p:sldId id="351" r:id="rId11"/>
    <p:sldId id="378" r:id="rId12"/>
    <p:sldId id="500" r:id="rId13"/>
    <p:sldId id="339" r:id="rId14"/>
    <p:sldId id="358" r:id="rId15"/>
    <p:sldId id="340" r:id="rId16"/>
    <p:sldId id="341" r:id="rId17"/>
    <p:sldId id="363" r:id="rId18"/>
    <p:sldId id="343" r:id="rId19"/>
    <p:sldId id="344" r:id="rId20"/>
    <p:sldId id="342" r:id="rId21"/>
    <p:sldId id="345" r:id="rId22"/>
    <p:sldId id="352" r:id="rId23"/>
    <p:sldId id="353" r:id="rId24"/>
    <p:sldId id="347" r:id="rId25"/>
    <p:sldId id="354" r:id="rId26"/>
    <p:sldId id="355" r:id="rId27"/>
    <p:sldId id="356" r:id="rId28"/>
    <p:sldId id="357" r:id="rId29"/>
    <p:sldId id="359" r:id="rId30"/>
    <p:sldId id="360" r:id="rId31"/>
    <p:sldId id="361" r:id="rId32"/>
    <p:sldId id="34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C55B63-368C-6017-76D5-387837283682}" v="94" dt="2024-11-26T14:40:47.219"/>
    <p1510:client id="{E5C0C353-CF46-60F2-3285-F56915BB72C3}" v="6" dt="2024-11-25T11:29:19.005"/>
    <p1510:client id="{F7EA7EF7-B1CC-A9DF-6E11-09FF44BE7A82}" v="1" dt="2024-11-25T14:36:31.8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7" d="100"/>
          <a:sy n="117" d="100"/>
        </p:scale>
        <p:origin x="76" y="5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337A9B-307E-4A83-807E-B3BB91877523}" type="datetimeFigureOut">
              <a:t>10/23/2025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BA293D-9A7B-43CA-94CE-9B9291AB85F9}" type="slidenum">
              <a:t>‹#›</a:t>
            </a:fld>
            <a:endParaRPr lang="en-US"/>
          </a:p>
        </p:txBody>
      </p:sp>
    </p:spTree>
    <p:extLst>
      <p:ext uri="{BB962C8B-B14F-4D97-AF65-F5344CB8AC3E}">
        <p14:creationId xmlns:p14="http://schemas.microsoft.com/office/powerpoint/2010/main" val="2162933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reason for stopping and searching a suspect cannot be based upon physical appearance alone, particularly with regard to ‘the protected characteristics’, such as age, sex, race, religion, or belief. Generalizing, </a:t>
            </a:r>
            <a:r>
              <a:rPr lang="en-US" err="1"/>
              <a:t>ie</a:t>
            </a:r>
            <a:r>
              <a:rPr lang="en-US"/>
              <a:t> stereotyping, groups of people as being more likely to take part in criminal activity must be avoided</a:t>
            </a:r>
          </a:p>
        </p:txBody>
      </p:sp>
      <p:sp>
        <p:nvSpPr>
          <p:cNvPr id="4" name="Slide Number Placeholder 3"/>
          <p:cNvSpPr>
            <a:spLocks noGrp="1"/>
          </p:cNvSpPr>
          <p:nvPr>
            <p:ph type="sldNum" sz="quarter" idx="5"/>
          </p:nvPr>
        </p:nvSpPr>
        <p:spPr/>
        <p:txBody>
          <a:bodyPr/>
          <a:lstStyle/>
          <a:p>
            <a:fld id="{89BA293D-9A7B-43CA-94CE-9B9291AB85F9}" type="slidenum">
              <a:rPr lang="en-US"/>
              <a:t>7</a:t>
            </a:fld>
            <a:endParaRPr lang="en-US"/>
          </a:p>
        </p:txBody>
      </p:sp>
    </p:spTree>
    <p:extLst>
      <p:ext uri="{BB962C8B-B14F-4D97-AF65-F5344CB8AC3E}">
        <p14:creationId xmlns:p14="http://schemas.microsoft.com/office/powerpoint/2010/main" val="1027983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BA293D-9A7B-43CA-94CE-9B9291AB85F9}" type="slidenum">
              <a:t>21</a:t>
            </a:fld>
            <a:endParaRPr lang="en-US"/>
          </a:p>
        </p:txBody>
      </p:sp>
    </p:spTree>
    <p:extLst>
      <p:ext uri="{BB962C8B-B14F-4D97-AF65-F5344CB8AC3E}">
        <p14:creationId xmlns:p14="http://schemas.microsoft.com/office/powerpoint/2010/main" val="2594084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Or if the individual provides some intelligence, again, this information should be recorded and their details noted. Some police services have systems in place for officers to record stop and accounts, but others do not. It is advisable to record an interaction if the officer was considering carrying out a search but then decided against it, or if the individual was not happy about being approached by the police. In the course of such a conversation, the officer may become suspicious and grounds to search may emerge, and the stop and account may become a stop and search. As soon as this happens, Code A applies and the search will need to be recorded. As with searching, or reporting crime, or any interaction with the public, if a person is dissatisfied with how they are treated and requests the officer’s details, the officer should provide the information.</a:t>
            </a:r>
          </a:p>
        </p:txBody>
      </p:sp>
      <p:sp>
        <p:nvSpPr>
          <p:cNvPr id="4" name="Slide Number Placeholder 3"/>
          <p:cNvSpPr>
            <a:spLocks noGrp="1"/>
          </p:cNvSpPr>
          <p:nvPr>
            <p:ph type="sldNum" sz="quarter" idx="5"/>
          </p:nvPr>
        </p:nvSpPr>
        <p:spPr/>
        <p:txBody>
          <a:bodyPr/>
          <a:lstStyle/>
          <a:p>
            <a:fld id="{89BA293D-9A7B-43CA-94CE-9B9291AB85F9}" type="slidenum">
              <a:rPr lang="en-US"/>
              <a:t>32</a:t>
            </a:fld>
            <a:endParaRPr lang="en-US"/>
          </a:p>
        </p:txBody>
      </p:sp>
    </p:spTree>
    <p:extLst>
      <p:ext uri="{BB962C8B-B14F-4D97-AF65-F5344CB8AC3E}">
        <p14:creationId xmlns:p14="http://schemas.microsoft.com/office/powerpoint/2010/main" val="3553933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college.police.uk/app/stop-and-search/legal/legal-application"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54296" y="640080"/>
            <a:ext cx="6894576" cy="3566160"/>
          </a:xfrm>
        </p:spPr>
        <p:txBody>
          <a:bodyPr anchor="b">
            <a:normAutofit/>
          </a:bodyPr>
          <a:lstStyle/>
          <a:p>
            <a:pPr algn="l"/>
            <a:r>
              <a:rPr lang="en-US" sz="6100" dirty="0"/>
              <a:t>Understanding the role of  police constable </a:t>
            </a:r>
            <a:br>
              <a:rPr lang="en-US" sz="6100" dirty="0"/>
            </a:br>
            <a:r>
              <a:rPr lang="en-US" sz="6100" dirty="0"/>
              <a:t>(BMPL4019a)</a:t>
            </a:r>
          </a:p>
        </p:txBody>
      </p:sp>
      <p:sp>
        <p:nvSpPr>
          <p:cNvPr id="3" name="Subtitle 2"/>
          <p:cNvSpPr>
            <a:spLocks noGrp="1"/>
          </p:cNvSpPr>
          <p:nvPr>
            <p:ph type="subTitle" idx="1"/>
          </p:nvPr>
        </p:nvSpPr>
        <p:spPr>
          <a:xfrm>
            <a:off x="4654296" y="4636008"/>
            <a:ext cx="6894576" cy="1572768"/>
          </a:xfrm>
        </p:spPr>
        <p:txBody>
          <a:bodyPr vert="horz" lIns="91440" tIns="45720" rIns="91440" bIns="45720" rtlCol="0">
            <a:normAutofit/>
          </a:bodyPr>
          <a:lstStyle/>
          <a:p>
            <a:pPr algn="l"/>
            <a:endParaRPr lang="en-US" dirty="0"/>
          </a:p>
        </p:txBody>
      </p:sp>
      <p:pic>
        <p:nvPicPr>
          <p:cNvPr id="20" name="Picture 19">
            <a:extLst>
              <a:ext uri="{FF2B5EF4-FFF2-40B4-BE49-F238E27FC236}">
                <a16:creationId xmlns:a16="http://schemas.microsoft.com/office/drawing/2014/main" id="{C3ED3FD1-F87B-CA3A-7D6B-044AAFFE71C4}"/>
              </a:ext>
            </a:extLst>
          </p:cNvPr>
          <p:cNvPicPr>
            <a:picLocks noChangeAspect="1"/>
          </p:cNvPicPr>
          <p:nvPr/>
        </p:nvPicPr>
        <p:blipFill rotWithShape="1">
          <a:blip r:embed="rId2"/>
          <a:srcRect l="36556" r="32304" b="6250"/>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836192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51800-5FE2-2EF0-E035-09257DB65A32}"/>
              </a:ext>
            </a:extLst>
          </p:cNvPr>
          <p:cNvSpPr>
            <a:spLocks noGrp="1"/>
          </p:cNvSpPr>
          <p:nvPr>
            <p:ph type="title"/>
          </p:nvPr>
        </p:nvSpPr>
        <p:spPr>
          <a:xfrm>
            <a:off x="686834" y="1153572"/>
            <a:ext cx="3200400" cy="4461163"/>
          </a:xfrm>
        </p:spPr>
        <p:txBody>
          <a:bodyPr>
            <a:normAutofit/>
          </a:bodyPr>
          <a:lstStyle/>
          <a:p>
            <a:r>
              <a:rPr lang="en-US">
                <a:solidFill>
                  <a:srgbClr val="FFFFFF"/>
                </a:solidFill>
              </a:rPr>
              <a:t>PACE -Police and Criminal Evidence act 1984</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C36007-A545-E372-6016-0B227B60C1A0}"/>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r>
              <a:rPr lang="en-US" sz="2400" dirty="0"/>
              <a:t>Was brought in following the Scarman report into the Brixton riots of 1981</a:t>
            </a:r>
          </a:p>
          <a:p>
            <a:r>
              <a:rPr lang="en-US" sz="2400" dirty="0">
                <a:ea typeface="+mn-lt"/>
                <a:cs typeface="+mn-lt"/>
              </a:rPr>
              <a:t>PACE sets out to strike the right balance between the powers of the police and the rights and freedoms of the public. Maintaining that balance is a central element of PACE.</a:t>
            </a:r>
            <a:endParaRPr lang="en-US" sz="2400" dirty="0"/>
          </a:p>
          <a:p>
            <a:pPr marL="0" indent="0">
              <a:buNone/>
            </a:pPr>
            <a:r>
              <a:rPr lang="en-US" sz="2400" dirty="0">
                <a:ea typeface="+mn-lt"/>
                <a:cs typeface="+mn-lt"/>
              </a:rPr>
              <a:t>The PACE codes of practice cover:</a:t>
            </a:r>
            <a:endParaRPr lang="en-US" sz="2400" dirty="0"/>
          </a:p>
          <a:p>
            <a:r>
              <a:rPr lang="en-US" sz="2400" dirty="0">
                <a:ea typeface="+mn-lt"/>
                <a:cs typeface="+mn-lt"/>
              </a:rPr>
              <a:t>stop and search</a:t>
            </a:r>
            <a:endParaRPr lang="en-US" sz="2400" dirty="0"/>
          </a:p>
          <a:p>
            <a:r>
              <a:rPr lang="en-US" sz="2400" dirty="0">
                <a:ea typeface="+mn-lt"/>
                <a:cs typeface="+mn-lt"/>
              </a:rPr>
              <a:t>Arrest</a:t>
            </a:r>
            <a:endParaRPr lang="en-US" sz="2400" dirty="0"/>
          </a:p>
          <a:p>
            <a:r>
              <a:rPr lang="en-US" sz="2400" dirty="0">
                <a:ea typeface="+mn-lt"/>
                <a:cs typeface="+mn-lt"/>
              </a:rPr>
              <a:t>Detention</a:t>
            </a:r>
            <a:endParaRPr lang="en-US" sz="2400" dirty="0"/>
          </a:p>
          <a:p>
            <a:r>
              <a:rPr lang="en-US" sz="2400" dirty="0">
                <a:ea typeface="+mn-lt"/>
                <a:cs typeface="+mn-lt"/>
              </a:rPr>
              <a:t>Investigation</a:t>
            </a:r>
            <a:endParaRPr lang="en-US" sz="2400" dirty="0"/>
          </a:p>
          <a:p>
            <a:r>
              <a:rPr lang="en-US" sz="2400" dirty="0">
                <a:ea typeface="+mn-lt"/>
                <a:cs typeface="+mn-lt"/>
              </a:rPr>
              <a:t>Identification</a:t>
            </a:r>
            <a:endParaRPr lang="en-US" sz="2400" dirty="0"/>
          </a:p>
          <a:p>
            <a:r>
              <a:rPr lang="en-US" sz="2400" dirty="0">
                <a:ea typeface="+mn-lt"/>
                <a:cs typeface="+mn-lt"/>
              </a:rPr>
              <a:t>Interviewing detainees</a:t>
            </a:r>
          </a:p>
          <a:p>
            <a:r>
              <a:rPr lang="en-US" sz="2400" dirty="0" err="1">
                <a:ea typeface="+mn-lt"/>
                <a:cs typeface="+mn-lt"/>
              </a:rPr>
              <a:t>Neccesity</a:t>
            </a:r>
            <a:r>
              <a:rPr lang="en-US" sz="2400" dirty="0">
                <a:ea typeface="+mn-lt"/>
                <a:cs typeface="+mn-lt"/>
              </a:rPr>
              <a:t> for arrest</a:t>
            </a:r>
          </a:p>
          <a:p>
            <a:r>
              <a:rPr lang="en-US" sz="2400" dirty="0">
                <a:ea typeface="+mn-lt"/>
                <a:cs typeface="+mn-lt"/>
              </a:rPr>
              <a:t>Terrorism offenders</a:t>
            </a:r>
            <a:endParaRPr lang="en-US" sz="2400" dirty="0"/>
          </a:p>
          <a:p>
            <a:endParaRPr lang="en-US" sz="2400" dirty="0"/>
          </a:p>
        </p:txBody>
      </p:sp>
    </p:spTree>
    <p:extLst>
      <p:ext uri="{BB962C8B-B14F-4D97-AF65-F5344CB8AC3E}">
        <p14:creationId xmlns:p14="http://schemas.microsoft.com/office/powerpoint/2010/main" val="205560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519B4-EA78-D7F8-C4CF-5E14D9991EA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STOP AND SEARCH</a:t>
            </a:r>
          </a:p>
        </p:txBody>
      </p:sp>
      <p:sp>
        <p:nvSpPr>
          <p:cNvPr id="4" name="Content Placeholder 3">
            <a:extLst>
              <a:ext uri="{FF2B5EF4-FFF2-40B4-BE49-F238E27FC236}">
                <a16:creationId xmlns:a16="http://schemas.microsoft.com/office/drawing/2014/main" id="{CB5313CB-5C8C-FA33-741F-9AF88A62D9F6}"/>
              </a:ext>
            </a:extLst>
          </p:cNvPr>
          <p:cNvSpPr>
            <a:spLocks noGrp="1"/>
          </p:cNvSpPr>
          <p:nvPr>
            <p:ph idx="1"/>
          </p:nvPr>
        </p:nvSpPr>
        <p:spPr>
          <a:xfrm>
            <a:off x="3487882" y="1254125"/>
            <a:ext cx="8463396" cy="4299384"/>
          </a:xfrm>
        </p:spPr>
        <p:txBody>
          <a:bodyPr vert="horz" lIns="91440" tIns="45720" rIns="91440" bIns="45720" rtlCol="0" anchor="t">
            <a:normAutofit/>
          </a:bodyPr>
          <a:lstStyle/>
          <a:p>
            <a:r>
              <a:rPr lang="en-US"/>
              <a:t>PACE Code of practice A</a:t>
            </a:r>
          </a:p>
          <a:p>
            <a:r>
              <a:rPr lang="en-US">
                <a:ea typeface="+mn-lt"/>
                <a:cs typeface="+mn-lt"/>
              </a:rPr>
              <a:t>What would an officer use to assist in their decision to S&amp;S (stop and search) a person?</a:t>
            </a:r>
          </a:p>
          <a:p>
            <a:r>
              <a:rPr lang="en-US">
                <a:ea typeface="+mn-lt"/>
                <a:cs typeface="+mn-lt"/>
              </a:rPr>
              <a:t>The decision to S&amp;S a person involves police officers exercising their </a:t>
            </a:r>
            <a:r>
              <a:rPr lang="en-US" b="1">
                <a:ea typeface="+mn-lt"/>
                <a:cs typeface="+mn-lt"/>
              </a:rPr>
              <a:t>professional judgement</a:t>
            </a:r>
            <a:r>
              <a:rPr lang="en-US">
                <a:ea typeface="+mn-lt"/>
                <a:cs typeface="+mn-lt"/>
              </a:rPr>
              <a:t> and using the </a:t>
            </a:r>
            <a:r>
              <a:rPr lang="en-US" b="1">
                <a:ea typeface="+mn-lt"/>
                <a:cs typeface="+mn-lt"/>
              </a:rPr>
              <a:t>NDM.</a:t>
            </a:r>
          </a:p>
          <a:p>
            <a:r>
              <a:rPr lang="en-US" i="1">
                <a:ea typeface="+mn-lt"/>
                <a:cs typeface="+mn-lt"/>
              </a:rPr>
              <a:t>‘stop and search is a legitimate policing tactic’, but is nonetheless, ‘one of the most contentious policing powers’</a:t>
            </a:r>
            <a:r>
              <a:rPr lang="en-US">
                <a:ea typeface="+mn-lt"/>
                <a:cs typeface="+mn-lt"/>
              </a:rPr>
              <a:t>- (IOPC, 2022)</a:t>
            </a:r>
            <a:endParaRPr lang="en-US" b="1">
              <a:ea typeface="+mn-lt"/>
              <a:cs typeface="+mn-lt"/>
            </a:endParaRPr>
          </a:p>
          <a:p>
            <a:endParaRPr lang="en-US" b="1">
              <a:ea typeface="+mn-lt"/>
              <a:cs typeface="+mn-lt"/>
            </a:endParaRPr>
          </a:p>
          <a:p>
            <a:endParaRPr lang="en-US" b="1">
              <a:ea typeface="+mn-lt"/>
              <a:cs typeface="+mn-lt"/>
            </a:endParaRPr>
          </a:p>
          <a:p>
            <a:endParaRPr lang="en-US" b="1">
              <a:ea typeface="+mn-lt"/>
              <a:cs typeface="+mn-lt"/>
            </a:endParaRPr>
          </a:p>
        </p:txBody>
      </p:sp>
    </p:spTree>
    <p:extLst>
      <p:ext uri="{BB962C8B-B14F-4D97-AF65-F5344CB8AC3E}">
        <p14:creationId xmlns:p14="http://schemas.microsoft.com/office/powerpoint/2010/main" val="76395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F42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380EA6-2378-3ABD-047F-FF272FE0EF45}"/>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What is the purpose of stop and search?</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uspicion enhanced to fight knife crime ...">
            <a:extLst>
              <a:ext uri="{FF2B5EF4-FFF2-40B4-BE49-F238E27FC236}">
                <a16:creationId xmlns:a16="http://schemas.microsoft.com/office/drawing/2014/main" id="{697B0B61-B606-4161-F199-EA2905FF61DD}"/>
              </a:ext>
            </a:extLst>
          </p:cNvPr>
          <p:cNvPicPr>
            <a:picLocks noGrp="1" noChangeAspect="1"/>
          </p:cNvPicPr>
          <p:nvPr>
            <p:ph idx="1"/>
          </p:nvPr>
        </p:nvPicPr>
        <p:blipFill>
          <a:blip r:embed="rId2"/>
          <a:srcRect t="10384" r="-1" b="-1"/>
          <a:stretch/>
        </p:blipFill>
        <p:spPr>
          <a:xfrm>
            <a:off x="976251" y="942538"/>
            <a:ext cx="7163222" cy="4808332"/>
          </a:xfrm>
          <a:prstGeom prst="rect">
            <a:avLst/>
          </a:prstGeom>
          <a:effectLst/>
        </p:spPr>
      </p:pic>
    </p:spTree>
    <p:extLst>
      <p:ext uri="{BB962C8B-B14F-4D97-AF65-F5344CB8AC3E}">
        <p14:creationId xmlns:p14="http://schemas.microsoft.com/office/powerpoint/2010/main" val="2050600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703FD4-AE0D-F897-3B48-46CCB85B2635}"/>
              </a:ext>
            </a:extLst>
          </p:cNvPr>
          <p:cNvSpPr>
            <a:spLocks noGrp="1"/>
          </p:cNvSpPr>
          <p:nvPr>
            <p:ph type="title"/>
          </p:nvPr>
        </p:nvSpPr>
        <p:spPr>
          <a:xfrm>
            <a:off x="1137034" y="609597"/>
            <a:ext cx="9392421" cy="1330841"/>
          </a:xfrm>
        </p:spPr>
        <p:txBody>
          <a:bodyPr>
            <a:normAutofit/>
          </a:bodyPr>
          <a:lstStyle/>
          <a:p>
            <a:r>
              <a:rPr lang="en-US"/>
              <a:t>PACE</a:t>
            </a:r>
          </a:p>
        </p:txBody>
      </p:sp>
      <p:sp>
        <p:nvSpPr>
          <p:cNvPr id="3" name="Content Placeholder 2">
            <a:extLst>
              <a:ext uri="{FF2B5EF4-FFF2-40B4-BE49-F238E27FC236}">
                <a16:creationId xmlns:a16="http://schemas.microsoft.com/office/drawing/2014/main" id="{FDF9FD14-A8E5-8D93-2DD1-93C4ECB3FA04}"/>
              </a:ext>
            </a:extLst>
          </p:cNvPr>
          <p:cNvSpPr>
            <a:spLocks noGrp="1"/>
          </p:cNvSpPr>
          <p:nvPr>
            <p:ph idx="1"/>
          </p:nvPr>
        </p:nvSpPr>
        <p:spPr>
          <a:xfrm>
            <a:off x="1137034" y="2198362"/>
            <a:ext cx="4958966" cy="3917773"/>
          </a:xfrm>
        </p:spPr>
        <p:txBody>
          <a:bodyPr vert="horz" lIns="91440" tIns="45720" rIns="91440" bIns="45720" rtlCol="0" anchor="t">
            <a:normAutofit/>
          </a:bodyPr>
          <a:lstStyle/>
          <a:p>
            <a:r>
              <a:rPr lang="en-US" sz="2400">
                <a:ea typeface="+mn-lt"/>
                <a:cs typeface="+mn-lt"/>
              </a:rPr>
              <a:t>‘</a:t>
            </a:r>
            <a:r>
              <a:rPr lang="en-US" sz="2400" i="1">
                <a:ea typeface="+mn-lt"/>
                <a:cs typeface="+mn-lt"/>
              </a:rPr>
              <a:t>enable officers to allay or confirm suspicions about individuals without exercising their power of arrest’</a:t>
            </a:r>
            <a:r>
              <a:rPr lang="en-US" sz="2400">
                <a:ea typeface="+mn-lt"/>
                <a:cs typeface="+mn-lt"/>
              </a:rPr>
              <a:t> (PACE Code of Practice A, para 1.4)</a:t>
            </a:r>
          </a:p>
          <a:p>
            <a:r>
              <a:rPr lang="en-US" sz="2400"/>
              <a:t>What does this mean?</a:t>
            </a:r>
          </a:p>
        </p:txBody>
      </p:sp>
      <p:pic>
        <p:nvPicPr>
          <p:cNvPr id="4" name="Picture 3" descr="Does stop and search work? – Full Fact">
            <a:extLst>
              <a:ext uri="{FF2B5EF4-FFF2-40B4-BE49-F238E27FC236}">
                <a16:creationId xmlns:a16="http://schemas.microsoft.com/office/drawing/2014/main" id="{03E8981E-E2BA-F6BD-2C9E-B948EED79381}"/>
              </a:ext>
            </a:extLst>
          </p:cNvPr>
          <p:cNvPicPr>
            <a:picLocks noChangeAspect="1"/>
          </p:cNvPicPr>
          <p:nvPr/>
        </p:nvPicPr>
        <p:blipFill>
          <a:blip r:embed="rId2"/>
          <a:stretch>
            <a:fillRect/>
          </a:stretch>
        </p:blipFill>
        <p:spPr>
          <a:xfrm>
            <a:off x="6719367" y="2803958"/>
            <a:ext cx="4788505" cy="2517826"/>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93571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8EF78-72C9-1DCA-8EF5-C65716134D92}"/>
              </a:ext>
            </a:extLst>
          </p:cNvPr>
          <p:cNvSpPr>
            <a:spLocks noGrp="1"/>
          </p:cNvSpPr>
          <p:nvPr>
            <p:ph type="title"/>
          </p:nvPr>
        </p:nvSpPr>
        <p:spPr>
          <a:xfrm>
            <a:off x="5868557" y="1138036"/>
            <a:ext cx="5444382" cy="1402470"/>
          </a:xfrm>
        </p:spPr>
        <p:txBody>
          <a:bodyPr anchor="t">
            <a:normAutofit/>
          </a:bodyPr>
          <a:lstStyle/>
          <a:p>
            <a:r>
              <a:rPr lang="en-US" sz="3200"/>
              <a:t>Stop and search</a:t>
            </a:r>
          </a:p>
        </p:txBody>
      </p:sp>
      <p:pic>
        <p:nvPicPr>
          <p:cNvPr id="5" name="Picture 4">
            <a:extLst>
              <a:ext uri="{FF2B5EF4-FFF2-40B4-BE49-F238E27FC236}">
                <a16:creationId xmlns:a16="http://schemas.microsoft.com/office/drawing/2014/main" id="{63F96A73-5E6F-B520-FEEB-EEE1D763BB38}"/>
              </a:ext>
            </a:extLst>
          </p:cNvPr>
          <p:cNvPicPr>
            <a:picLocks noChangeAspect="1"/>
          </p:cNvPicPr>
          <p:nvPr/>
        </p:nvPicPr>
        <p:blipFill>
          <a:blip r:embed="rId2"/>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232F64-575D-8F67-2A46-B2F2EDDF1EAB}"/>
              </a:ext>
            </a:extLst>
          </p:cNvPr>
          <p:cNvSpPr>
            <a:spLocks noGrp="1"/>
          </p:cNvSpPr>
          <p:nvPr>
            <p:ph idx="1"/>
          </p:nvPr>
        </p:nvSpPr>
        <p:spPr>
          <a:xfrm>
            <a:off x="5868557" y="2551176"/>
            <a:ext cx="5444382" cy="3591207"/>
          </a:xfrm>
        </p:spPr>
        <p:txBody>
          <a:bodyPr vert="horz" lIns="91440" tIns="45720" rIns="91440" bIns="45720" rtlCol="0" anchor="t">
            <a:normAutofit/>
          </a:bodyPr>
          <a:lstStyle/>
          <a:p>
            <a:pPr marL="0" indent="0">
              <a:buNone/>
            </a:pPr>
            <a:r>
              <a:rPr lang="en-US" sz="2000"/>
              <a:t>Where a police officer detains a person </a:t>
            </a:r>
            <a:r>
              <a:rPr lang="en-US" sz="2000">
                <a:ea typeface="+mn-lt"/>
                <a:cs typeface="+mn-lt"/>
              </a:rPr>
              <a:t>in order to search them and their belongings. </a:t>
            </a:r>
            <a:endParaRPr lang="en-US" sz="2000"/>
          </a:p>
          <a:p>
            <a:pPr marL="0" indent="0">
              <a:buNone/>
            </a:pPr>
            <a:r>
              <a:rPr lang="en-US" sz="2000">
                <a:ea typeface="+mn-lt"/>
                <a:cs typeface="+mn-lt"/>
              </a:rPr>
              <a:t>In order to do this, an officer must have </a:t>
            </a:r>
            <a:r>
              <a:rPr lang="en-US" sz="2000" b="1">
                <a:ea typeface="+mn-lt"/>
                <a:cs typeface="+mn-lt"/>
              </a:rPr>
              <a:t>reasonable grounds</a:t>
            </a:r>
            <a:r>
              <a:rPr lang="en-US" sz="2000">
                <a:ea typeface="+mn-lt"/>
                <a:cs typeface="+mn-lt"/>
              </a:rPr>
              <a:t> to believe the person they are stopping and detaining has been:-</a:t>
            </a:r>
          </a:p>
          <a:p>
            <a:r>
              <a:rPr lang="en-US" sz="2000" b="1">
                <a:ea typeface="+mn-lt"/>
                <a:cs typeface="+mn-lt"/>
              </a:rPr>
              <a:t>involved in a criminal activity, </a:t>
            </a:r>
          </a:p>
          <a:p>
            <a:r>
              <a:rPr lang="en-US" sz="2000" b="1">
                <a:ea typeface="+mn-lt"/>
                <a:cs typeface="+mn-lt"/>
              </a:rPr>
              <a:t>is about to be involved in criminality, </a:t>
            </a:r>
          </a:p>
          <a:p>
            <a:r>
              <a:rPr lang="en-US" sz="2000" b="1">
                <a:ea typeface="+mn-lt"/>
                <a:cs typeface="+mn-lt"/>
              </a:rPr>
              <a:t>or is in possession of a prohibited article. </a:t>
            </a:r>
          </a:p>
          <a:p>
            <a:pPr marL="0" indent="0">
              <a:buNone/>
            </a:pPr>
            <a:r>
              <a:rPr lang="en-US" sz="2000">
                <a:ea typeface="+mn-lt"/>
                <a:cs typeface="+mn-lt"/>
              </a:rPr>
              <a:t>*There are some situations where reasonable grounds are not required*</a:t>
            </a:r>
            <a:endParaRPr lang="en-US" sz="2000"/>
          </a:p>
        </p:txBody>
      </p:sp>
    </p:spTree>
    <p:extLst>
      <p:ext uri="{BB962C8B-B14F-4D97-AF65-F5344CB8AC3E}">
        <p14:creationId xmlns:p14="http://schemas.microsoft.com/office/powerpoint/2010/main" val="246882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0E7B5-6298-3A9E-A213-CB5A279A62A5}"/>
              </a:ext>
            </a:extLst>
          </p:cNvPr>
          <p:cNvSpPr>
            <a:spLocks noGrp="1"/>
          </p:cNvSpPr>
          <p:nvPr>
            <p:ph type="title"/>
          </p:nvPr>
        </p:nvSpPr>
        <p:spPr/>
        <p:txBody>
          <a:bodyPr/>
          <a:lstStyle/>
          <a:p>
            <a:r>
              <a:rPr lang="en-US"/>
              <a:t>Reasonable grounds</a:t>
            </a:r>
          </a:p>
        </p:txBody>
      </p:sp>
      <p:sp>
        <p:nvSpPr>
          <p:cNvPr id="3" name="Content Placeholder 2">
            <a:extLst>
              <a:ext uri="{FF2B5EF4-FFF2-40B4-BE49-F238E27FC236}">
                <a16:creationId xmlns:a16="http://schemas.microsoft.com/office/drawing/2014/main" id="{74FD242D-912D-F5F8-D3AE-013023204683}"/>
              </a:ext>
            </a:extLst>
          </p:cNvPr>
          <p:cNvSpPr>
            <a:spLocks noGrp="1"/>
          </p:cNvSpPr>
          <p:nvPr>
            <p:ph idx="1"/>
          </p:nvPr>
        </p:nvSpPr>
        <p:spPr/>
        <p:txBody>
          <a:bodyPr vert="horz" lIns="91440" tIns="45720" rIns="91440" bIns="45720" rtlCol="0" anchor="t">
            <a:normAutofit lnSpcReduction="10000"/>
          </a:bodyPr>
          <a:lstStyle/>
          <a:p>
            <a:pPr marL="0" indent="0">
              <a:buNone/>
            </a:pPr>
            <a:r>
              <a:rPr lang="en-US" dirty="0">
                <a:ea typeface="+mn-lt"/>
                <a:cs typeface="+mn-lt"/>
              </a:rPr>
              <a:t>For a search to be lawful, an officer must be able to justify why the search is necessary, reasonable grounds:</a:t>
            </a:r>
            <a:endParaRPr lang="en-US" dirty="0"/>
          </a:p>
          <a:p>
            <a:r>
              <a:rPr lang="en-US" b="1" dirty="0">
                <a:ea typeface="+mn-lt"/>
                <a:cs typeface="+mn-lt"/>
              </a:rPr>
              <a:t>a genuine suspicion in the mind of the officer that the object for which the power of search is being used will be found; and</a:t>
            </a:r>
            <a:endParaRPr lang="en-US" b="1" dirty="0"/>
          </a:p>
          <a:p>
            <a:endParaRPr lang="en-US" b="1" dirty="0"/>
          </a:p>
          <a:p>
            <a:r>
              <a:rPr lang="en-US" b="1" dirty="0">
                <a:ea typeface="+mn-lt"/>
                <a:cs typeface="+mn-lt"/>
              </a:rPr>
              <a:t>the suspicion must be reasonable, formed on an objective basis from facts, information, and/or intelligence which help to make it likely that the object will be found, and that a reasonable person would also draw the same conclusions.</a:t>
            </a:r>
          </a:p>
          <a:p>
            <a:r>
              <a:rPr lang="en-US" b="1" dirty="0">
                <a:solidFill>
                  <a:srgbClr val="FF0000"/>
                </a:solidFill>
              </a:rPr>
              <a:t>Can't be based on appearance alone!</a:t>
            </a:r>
          </a:p>
        </p:txBody>
      </p:sp>
    </p:spTree>
    <p:extLst>
      <p:ext uri="{BB962C8B-B14F-4D97-AF65-F5344CB8AC3E}">
        <p14:creationId xmlns:p14="http://schemas.microsoft.com/office/powerpoint/2010/main" val="159215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CDBCA4-ACCD-376C-9B3E-2D9C83692CDD}"/>
              </a:ext>
            </a:extLst>
          </p:cNvPr>
          <p:cNvSpPr>
            <a:spLocks noGrp="1"/>
          </p:cNvSpPr>
          <p:nvPr>
            <p:ph type="title"/>
          </p:nvPr>
        </p:nvSpPr>
        <p:spPr>
          <a:xfrm>
            <a:off x="838200" y="365125"/>
            <a:ext cx="10515600" cy="1325563"/>
          </a:xfrm>
        </p:spPr>
        <p:txBody>
          <a:bodyPr>
            <a:normAutofit/>
          </a:bodyPr>
          <a:lstStyle/>
          <a:p>
            <a:r>
              <a:rPr lang="en-US"/>
              <a:t>SHACKS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00E35A-723D-59EF-EF5E-6F980D6F42D6}"/>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sz="1800" b="1">
                <a:ea typeface="+mn-lt"/>
                <a:cs typeface="+mn-lt"/>
              </a:rPr>
              <a:t>Seen</a:t>
            </a:r>
            <a:r>
              <a:rPr lang="en-US" sz="1800">
                <a:ea typeface="+mn-lt"/>
                <a:cs typeface="+mn-lt"/>
              </a:rPr>
              <a:t>   - What did you actually see, for example in terms of a person’s </a:t>
            </a:r>
            <a:r>
              <a:rPr lang="en-US" sz="1800" err="1">
                <a:ea typeface="+mn-lt"/>
                <a:cs typeface="+mn-lt"/>
              </a:rPr>
              <a:t>behaviour</a:t>
            </a:r>
            <a:r>
              <a:rPr lang="en-US" sz="1800">
                <a:ea typeface="+mn-lt"/>
                <a:cs typeface="+mn-lt"/>
              </a:rPr>
              <a:t>?</a:t>
            </a:r>
            <a:endParaRPr lang="en-US" sz="1800"/>
          </a:p>
          <a:p>
            <a:r>
              <a:rPr lang="en-US" sz="1800" b="1">
                <a:ea typeface="+mn-lt"/>
                <a:cs typeface="+mn-lt"/>
              </a:rPr>
              <a:t>Heard </a:t>
            </a:r>
            <a:r>
              <a:rPr lang="en-US" sz="1800">
                <a:ea typeface="+mn-lt"/>
                <a:cs typeface="+mn-lt"/>
              </a:rPr>
              <a:t> -  What did you actually hear, for example in terms of what somebody said? Or an alarm sounding nearby?</a:t>
            </a:r>
            <a:endParaRPr lang="en-US" sz="1800"/>
          </a:p>
          <a:p>
            <a:r>
              <a:rPr lang="en-US" sz="1800" b="1">
                <a:ea typeface="+mn-lt"/>
                <a:cs typeface="+mn-lt"/>
              </a:rPr>
              <a:t>Actions</a:t>
            </a:r>
            <a:r>
              <a:rPr lang="en-US" sz="1800">
                <a:ea typeface="+mn-lt"/>
                <a:cs typeface="+mn-lt"/>
              </a:rPr>
              <a:t>   - How did the person respond to you (in terms of their actions) and did this response confirm or challenge your proposed grounds for a search? For example, did they appear to hide an item on their person?</a:t>
            </a:r>
            <a:endParaRPr lang="en-US" sz="1800"/>
          </a:p>
          <a:p>
            <a:r>
              <a:rPr lang="en-US" sz="1800" b="1">
                <a:ea typeface="+mn-lt"/>
                <a:cs typeface="+mn-lt"/>
              </a:rPr>
              <a:t>Conversation</a:t>
            </a:r>
            <a:r>
              <a:rPr lang="en-US" sz="1800">
                <a:ea typeface="+mn-lt"/>
                <a:cs typeface="+mn-lt"/>
              </a:rPr>
              <a:t>   - What did they say in reply to you, or of their own accord, and did their words confirm or challenge your proposed grounds for a search?</a:t>
            </a:r>
            <a:endParaRPr lang="en-US" sz="1800"/>
          </a:p>
          <a:p>
            <a:r>
              <a:rPr lang="en-US" sz="1800" b="1">
                <a:ea typeface="+mn-lt"/>
                <a:cs typeface="+mn-lt"/>
              </a:rPr>
              <a:t>Knowledge </a:t>
            </a:r>
            <a:r>
              <a:rPr lang="en-US" sz="1800">
                <a:ea typeface="+mn-lt"/>
                <a:cs typeface="+mn-lt"/>
              </a:rPr>
              <a:t> -  What is known about the person, for example is there specific information or intelligence that describes the person, or item they may be carrying, in sufficient detail and that links them with criminal offences?</a:t>
            </a:r>
            <a:endParaRPr lang="en-US" sz="1800"/>
          </a:p>
          <a:p>
            <a:r>
              <a:rPr lang="en-US" sz="1800" b="1">
                <a:ea typeface="+mn-lt"/>
                <a:cs typeface="+mn-lt"/>
              </a:rPr>
              <a:t>Smell</a:t>
            </a:r>
            <a:r>
              <a:rPr lang="en-US" sz="1800">
                <a:ea typeface="+mn-lt"/>
                <a:cs typeface="+mn-lt"/>
              </a:rPr>
              <a:t> -   Can you smell illegal drugs, dangerous substances? (Although note that in some forces the smell of cannabis is not, in the absence of any other factors, sufficient reasonable grounds.)</a:t>
            </a:r>
            <a:endParaRPr lang="en-US" sz="1800"/>
          </a:p>
        </p:txBody>
      </p:sp>
    </p:spTree>
    <p:extLst>
      <p:ext uri="{BB962C8B-B14F-4D97-AF65-F5344CB8AC3E}">
        <p14:creationId xmlns:p14="http://schemas.microsoft.com/office/powerpoint/2010/main" val="20693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527C5-6151-6A05-CB8E-484B724EBB92}"/>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Reasonable grounds...lets take a look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0E9D60-BB0B-45DE-86B2-1AA842D806F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800">
                <a:ea typeface="+mn-lt"/>
                <a:cs typeface="+mn-lt"/>
              </a:rPr>
              <a:t>You are a police constable who is informed during a daily briefing that a male who often carries a large knife for protection has been dealing drugs to school children by the chicken shop. He rides a moped which is described as black in </a:t>
            </a:r>
            <a:r>
              <a:rPr lang="en-US" sz="1800" err="1">
                <a:ea typeface="+mn-lt"/>
                <a:cs typeface="+mn-lt"/>
              </a:rPr>
              <a:t>colour</a:t>
            </a:r>
            <a:r>
              <a:rPr lang="en-US" sz="1800">
                <a:ea typeface="+mn-lt"/>
                <a:cs typeface="+mn-lt"/>
              </a:rPr>
              <a:t>, and the year reference on the number plate is 67. The male has been described as White, about 16–20 years old, he carries a small man bag, and always wears a puffer jacket.</a:t>
            </a:r>
            <a:endParaRPr lang="en-US" sz="1800"/>
          </a:p>
          <a:p>
            <a:endParaRPr lang="en-US" sz="1800"/>
          </a:p>
          <a:p>
            <a:r>
              <a:rPr lang="en-US" sz="1800">
                <a:ea typeface="+mn-lt"/>
                <a:cs typeface="+mn-lt"/>
              </a:rPr>
              <a:t>At about 4.45 pm, you see a young White male loitering by the chicken shop. He is about 17 years old, has a man bag, and is wearing a cap, grey tracksuit, and a black puffer jacket with a fur hood. As police slow down, he goes to a black moped with the registration MK67JPW and makes to get on it. On questioning, he would not give a reasonable explanation about what he is doing or where he has been and refuses to give his details.</a:t>
            </a:r>
            <a:endParaRPr lang="en-US" sz="1800"/>
          </a:p>
          <a:p>
            <a:r>
              <a:rPr lang="en-US" sz="1800" b="1"/>
              <a:t>Are there reasonable grounds?</a:t>
            </a:r>
          </a:p>
          <a:p>
            <a:r>
              <a:rPr lang="en-US" sz="1800" b="1"/>
              <a:t>*Please note:- </a:t>
            </a:r>
            <a:r>
              <a:rPr lang="en-US" sz="1800"/>
              <a:t>Refusing to answer any questions, on its own, can never be used to provide reasonable grounds for suspicion (Code A, para 2.9), nor can grounds be established retrospectively through questioning (Code A, para 2.11).</a:t>
            </a:r>
            <a:endParaRPr lang="en-US" sz="1800" b="1"/>
          </a:p>
        </p:txBody>
      </p:sp>
    </p:spTree>
    <p:extLst>
      <p:ext uri="{BB962C8B-B14F-4D97-AF65-F5344CB8AC3E}">
        <p14:creationId xmlns:p14="http://schemas.microsoft.com/office/powerpoint/2010/main" val="1127083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7483A-D855-2216-7601-03E85DB40B6E}"/>
              </a:ext>
            </a:extLst>
          </p:cNvPr>
          <p:cNvSpPr>
            <a:spLocks noGrp="1"/>
          </p:cNvSpPr>
          <p:nvPr>
            <p:ph type="title"/>
          </p:nvPr>
        </p:nvSpPr>
        <p:spPr>
          <a:xfrm>
            <a:off x="686834" y="1153572"/>
            <a:ext cx="3200400" cy="4461163"/>
          </a:xfrm>
        </p:spPr>
        <p:txBody>
          <a:bodyPr>
            <a:normAutofit/>
          </a:bodyPr>
          <a:lstStyle/>
          <a:p>
            <a:r>
              <a:rPr lang="en-US">
                <a:solidFill>
                  <a:srgbClr val="FFFFFF"/>
                </a:solidFill>
              </a:rPr>
              <a:t>When requirements for reasonable grounds differ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8D5FCD-35D6-B84E-B75E-63ED3D18F8DA}"/>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US" sz="1800"/>
          </a:p>
          <a:p>
            <a:endParaRPr lang="en-US" sz="1800"/>
          </a:p>
          <a:p>
            <a:pPr marL="0" indent="0">
              <a:buNone/>
            </a:pPr>
            <a:r>
              <a:rPr lang="en-US" sz="1800"/>
              <a:t>The requirements for reasonable grounds are different for certain categories of people, </a:t>
            </a:r>
            <a:r>
              <a:rPr lang="en-US" sz="1800" err="1"/>
              <a:t>eg</a:t>
            </a:r>
            <a:r>
              <a:rPr lang="en-US" sz="1800"/>
              <a:t> gangs and protest groups, and in certain situations. </a:t>
            </a:r>
          </a:p>
          <a:p>
            <a:r>
              <a:rPr lang="en-US" sz="1800"/>
              <a:t>EG- a police officer may have reasonable grounds to stop and search a person who is believed to be a member of a gang if there is reliable and relevant information or intelligence to that effect and the person may be in possession of certain prohibited items (PACE Code A, para 2.6 and Note 9A). </a:t>
            </a:r>
          </a:p>
          <a:p>
            <a:endParaRPr lang="en-US" sz="1800"/>
          </a:p>
          <a:p>
            <a:r>
              <a:rPr lang="en-US" sz="1800"/>
              <a:t>Protest groups, where unlawful objects could have been brought to a demonstration (Code A, para 2.6A). In such circumstances, it is not always necessary for the searching officer to have reasonable suspicion that each and every member of the group is in possession of a prohibited article before carrying out a search of an individual from the group (Howarth v Commissioner of Police of the Metropolis [2011] EWHC 2818 (QB)).</a:t>
            </a:r>
          </a:p>
          <a:p>
            <a:endParaRPr lang="en-US" sz="1800"/>
          </a:p>
        </p:txBody>
      </p:sp>
    </p:spTree>
    <p:extLst>
      <p:ext uri="{BB962C8B-B14F-4D97-AF65-F5344CB8AC3E}">
        <p14:creationId xmlns:p14="http://schemas.microsoft.com/office/powerpoint/2010/main" val="3441797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EC367-A619-0443-D454-36B99A12327D}"/>
              </a:ext>
            </a:extLst>
          </p:cNvPr>
          <p:cNvSpPr>
            <a:spLocks noGrp="1"/>
          </p:cNvSpPr>
          <p:nvPr>
            <p:ph type="title"/>
          </p:nvPr>
        </p:nvSpPr>
        <p:spPr>
          <a:xfrm>
            <a:off x="838201" y="345810"/>
            <a:ext cx="5120561" cy="1325563"/>
          </a:xfrm>
        </p:spPr>
        <p:txBody>
          <a:bodyPr>
            <a:normAutofit/>
          </a:bodyPr>
          <a:lstStyle/>
          <a:p>
            <a:r>
              <a:rPr lang="en-US"/>
              <a:t>Task</a:t>
            </a:r>
          </a:p>
        </p:txBody>
      </p:sp>
      <p:sp>
        <p:nvSpPr>
          <p:cNvPr id="3" name="Content Placeholder 2">
            <a:extLst>
              <a:ext uri="{FF2B5EF4-FFF2-40B4-BE49-F238E27FC236}">
                <a16:creationId xmlns:a16="http://schemas.microsoft.com/office/drawing/2014/main" id="{EABC630C-2D00-C786-0142-9E543C9D8A2E}"/>
              </a:ext>
            </a:extLst>
          </p:cNvPr>
          <p:cNvSpPr>
            <a:spLocks noGrp="1"/>
          </p:cNvSpPr>
          <p:nvPr>
            <p:ph idx="1"/>
          </p:nvPr>
        </p:nvSpPr>
        <p:spPr>
          <a:xfrm>
            <a:off x="838201" y="1825625"/>
            <a:ext cx="5092194" cy="4351338"/>
          </a:xfrm>
        </p:spPr>
        <p:txBody>
          <a:bodyPr vert="horz" lIns="91440" tIns="45720" rIns="91440" bIns="45720" rtlCol="0">
            <a:normAutofit/>
          </a:bodyPr>
          <a:lstStyle/>
          <a:p>
            <a:r>
              <a:rPr lang="en-US" dirty="0"/>
              <a:t>Research into the following case:-</a:t>
            </a:r>
          </a:p>
          <a:p>
            <a:endParaRPr lang="en-US" dirty="0"/>
          </a:p>
          <a:p>
            <a:pPr marL="0" indent="0">
              <a:buNone/>
            </a:pPr>
            <a:r>
              <a:rPr lang="en-US" dirty="0"/>
              <a:t>Howarth v Commissioner of Police of the Metropolis [2011] EWHC 2818 (QB).</a:t>
            </a:r>
          </a:p>
          <a:p>
            <a:pPr marL="0" indent="0">
              <a:buNone/>
            </a:pPr>
            <a:endParaRPr lang="en-US" dirty="0"/>
          </a:p>
          <a:p>
            <a:endParaRPr lang="en-US" dirty="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What Is Molasses?">
            <a:extLst>
              <a:ext uri="{FF2B5EF4-FFF2-40B4-BE49-F238E27FC236}">
                <a16:creationId xmlns:a16="http://schemas.microsoft.com/office/drawing/2014/main" id="{94ECFD8D-868A-54A1-1ADF-BDD07129F33B}"/>
              </a:ext>
            </a:extLst>
          </p:cNvPr>
          <p:cNvPicPr>
            <a:picLocks noChangeAspect="1"/>
          </p:cNvPicPr>
          <p:nvPr/>
        </p:nvPicPr>
        <p:blipFill>
          <a:blip r:embed="rId2"/>
          <a:srcRect l="7132" r="18663"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descr="Walters GIANT CHALK BLOCKS 100x50x50mm ...">
            <a:extLst>
              <a:ext uri="{FF2B5EF4-FFF2-40B4-BE49-F238E27FC236}">
                <a16:creationId xmlns:a16="http://schemas.microsoft.com/office/drawing/2014/main" id="{B8D50221-4AEC-CFBC-54CB-0613A3061D12}"/>
              </a:ext>
            </a:extLst>
          </p:cNvPr>
          <p:cNvPicPr>
            <a:picLocks noChangeAspect="1"/>
          </p:cNvPicPr>
          <p:nvPr/>
        </p:nvPicPr>
        <p:blipFill>
          <a:blip r:embed="rId3"/>
          <a:srcRect t="14532" r="-2"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760488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DC80C-A1A7-EA76-059E-60E1A7675C72}"/>
              </a:ext>
            </a:extLst>
          </p:cNvPr>
          <p:cNvSpPr>
            <a:spLocks noGrp="1"/>
          </p:cNvSpPr>
          <p:nvPr>
            <p:ph type="title"/>
          </p:nvPr>
        </p:nvSpPr>
        <p:spPr/>
        <p:txBody>
          <a:bodyPr>
            <a:normAutofit fontScale="90000"/>
          </a:bodyPr>
          <a:lstStyle/>
          <a:p>
            <a:r>
              <a:rPr lang="en-US" dirty="0"/>
              <a:t>Howarth v Commissioner of Police of the Metropolis [2011] EWHC 2818 (QB).</a:t>
            </a:r>
            <a:br>
              <a:rPr lang="en-US" dirty="0"/>
            </a:br>
            <a:endParaRPr lang="en-GB" dirty="0"/>
          </a:p>
        </p:txBody>
      </p:sp>
      <p:graphicFrame>
        <p:nvGraphicFramePr>
          <p:cNvPr id="4" name="Content Placeholder 3">
            <a:extLst>
              <a:ext uri="{FF2B5EF4-FFF2-40B4-BE49-F238E27FC236}">
                <a16:creationId xmlns:a16="http://schemas.microsoft.com/office/drawing/2014/main" id="{3EE8EE5B-6461-FCF0-4919-7A6F607EFD0C}"/>
              </a:ext>
            </a:extLst>
          </p:cNvPr>
          <p:cNvGraphicFramePr>
            <a:graphicFrameLocks noGrp="1" noChangeAspect="1"/>
          </p:cNvGraphicFramePr>
          <p:nvPr>
            <p:ph idx="1"/>
            <p:extLst>
              <p:ext uri="{D42A27DB-BD31-4B8C-83A1-F6EECF244321}">
                <p14:modId xmlns:p14="http://schemas.microsoft.com/office/powerpoint/2010/main" val="3935554950"/>
              </p:ext>
            </p:extLst>
          </p:nvPr>
        </p:nvGraphicFramePr>
        <p:xfrm>
          <a:off x="4994275" y="3736975"/>
          <a:ext cx="2203450" cy="527050"/>
        </p:xfrm>
        <a:graphic>
          <a:graphicData uri="http://schemas.openxmlformats.org/presentationml/2006/ole">
            <mc:AlternateContent xmlns:mc="http://schemas.openxmlformats.org/markup-compatibility/2006">
              <mc:Choice xmlns:v="urn:schemas-microsoft-com:vml" Requires="v">
                <p:oleObj name="Packager Shell Object" showAsIcon="1" r:id="rId2" imgW="2203774" imgH="526899" progId="Package">
                  <p:embed/>
                </p:oleObj>
              </mc:Choice>
              <mc:Fallback>
                <p:oleObj name="Packager Shell Object" showAsIcon="1" r:id="rId2" imgW="2203774" imgH="526899" progId="Package">
                  <p:embed/>
                  <p:pic>
                    <p:nvPicPr>
                      <p:cNvPr id="0" name=""/>
                      <p:cNvPicPr/>
                      <p:nvPr/>
                    </p:nvPicPr>
                    <p:blipFill>
                      <a:blip r:embed="rId3"/>
                      <a:stretch>
                        <a:fillRect/>
                      </a:stretch>
                    </p:blipFill>
                    <p:spPr>
                      <a:xfrm>
                        <a:off x="4994275" y="3736975"/>
                        <a:ext cx="2203450" cy="527050"/>
                      </a:xfrm>
                      <a:prstGeom prst="rect">
                        <a:avLst/>
                      </a:prstGeom>
                    </p:spPr>
                  </p:pic>
                </p:oleObj>
              </mc:Fallback>
            </mc:AlternateContent>
          </a:graphicData>
        </a:graphic>
      </p:graphicFrame>
    </p:spTree>
    <p:extLst>
      <p:ext uri="{BB962C8B-B14F-4D97-AF65-F5344CB8AC3E}">
        <p14:creationId xmlns:p14="http://schemas.microsoft.com/office/powerpoint/2010/main" val="3654522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D5C59E-3FC3-B18C-F45A-A7F28C0C336B}"/>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Criticism </a:t>
            </a:r>
          </a:p>
        </p:txBody>
      </p:sp>
      <p:sp>
        <p:nvSpPr>
          <p:cNvPr id="3" name="Content Placeholder 2">
            <a:extLst>
              <a:ext uri="{FF2B5EF4-FFF2-40B4-BE49-F238E27FC236}">
                <a16:creationId xmlns:a16="http://schemas.microsoft.com/office/drawing/2014/main" id="{FC4717D7-1B54-B3D0-FF82-5BCC056B5741}"/>
              </a:ext>
            </a:extLst>
          </p:cNvPr>
          <p:cNvSpPr>
            <a:spLocks noGrp="1"/>
          </p:cNvSpPr>
          <p:nvPr>
            <p:ph idx="1"/>
          </p:nvPr>
        </p:nvSpPr>
        <p:spPr>
          <a:xfrm>
            <a:off x="1957987" y="2431765"/>
            <a:ext cx="8276026" cy="3320031"/>
          </a:xfrm>
        </p:spPr>
        <p:txBody>
          <a:bodyPr vert="horz" lIns="91440" tIns="45720" rIns="91440" bIns="45720" rtlCol="0" anchor="ctr">
            <a:normAutofit/>
          </a:bodyPr>
          <a:lstStyle/>
          <a:p>
            <a:pPr marL="0" indent="0">
              <a:buNone/>
            </a:pPr>
            <a:r>
              <a:rPr lang="en-US" sz="2000">
                <a:solidFill>
                  <a:schemeClr val="tx1">
                    <a:lumMod val="85000"/>
                    <a:lumOff val="15000"/>
                  </a:schemeClr>
                </a:solidFill>
              </a:rPr>
              <a:t>Des</a:t>
            </a:r>
            <a:r>
              <a:rPr lang="en-US" sz="2000">
                <a:solidFill>
                  <a:schemeClr val="tx1">
                    <a:lumMod val="85000"/>
                    <a:lumOff val="15000"/>
                  </a:schemeClr>
                </a:solidFill>
                <a:ea typeface="+mn-lt"/>
                <a:cs typeface="+mn-lt"/>
              </a:rPr>
              <a:t>pite its usefulness, police use of stop and search has often been </a:t>
            </a:r>
            <a:r>
              <a:rPr lang="en-US" sz="2000" err="1">
                <a:solidFill>
                  <a:schemeClr val="tx1">
                    <a:lumMod val="85000"/>
                    <a:lumOff val="15000"/>
                  </a:schemeClr>
                </a:solidFill>
                <a:ea typeface="+mn-lt"/>
                <a:cs typeface="+mn-lt"/>
              </a:rPr>
              <a:t>criticised</a:t>
            </a:r>
            <a:r>
              <a:rPr lang="en-US" sz="2000">
                <a:solidFill>
                  <a:schemeClr val="tx1">
                    <a:lumMod val="85000"/>
                    <a:lumOff val="15000"/>
                  </a:schemeClr>
                </a:solidFill>
                <a:ea typeface="+mn-lt"/>
                <a:cs typeface="+mn-lt"/>
              </a:rPr>
              <a:t>:</a:t>
            </a:r>
            <a:endParaRPr lang="en-US" sz="2000">
              <a:solidFill>
                <a:schemeClr val="tx1">
                  <a:lumMod val="85000"/>
                  <a:lumOff val="15000"/>
                </a:schemeClr>
              </a:solidFill>
            </a:endParaRPr>
          </a:p>
          <a:p>
            <a:r>
              <a:rPr lang="en-US" sz="2000">
                <a:solidFill>
                  <a:schemeClr val="tx1">
                    <a:lumMod val="85000"/>
                    <a:lumOff val="15000"/>
                  </a:schemeClr>
                </a:solidFill>
                <a:ea typeface="+mn-lt"/>
                <a:cs typeface="+mn-lt"/>
              </a:rPr>
              <a:t>usually on the grounds of alleged discrimination against visible ethnic minorities,</a:t>
            </a:r>
          </a:p>
          <a:p>
            <a:r>
              <a:rPr lang="en-US" sz="2000">
                <a:solidFill>
                  <a:schemeClr val="tx1">
                    <a:lumMod val="85000"/>
                    <a:lumOff val="15000"/>
                  </a:schemeClr>
                </a:solidFill>
                <a:ea typeface="+mn-lt"/>
                <a:cs typeface="+mn-lt"/>
              </a:rPr>
              <a:t>particularly Black, Asian, and minority ethnic people, stop and search can reinforce the perception that there is a culture of discrimination within the police,</a:t>
            </a:r>
          </a:p>
          <a:p>
            <a:r>
              <a:rPr lang="en-US" sz="2000">
                <a:solidFill>
                  <a:schemeClr val="tx1">
                    <a:lumMod val="85000"/>
                    <a:lumOff val="15000"/>
                  </a:schemeClr>
                </a:solidFill>
                <a:ea typeface="+mn-lt"/>
                <a:cs typeface="+mn-lt"/>
              </a:rPr>
              <a:t> on the basis of lack of effectiveness or incompetent use (some claim).</a:t>
            </a:r>
          </a:p>
          <a:p>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6005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B2E5-E505-7BFB-87FB-FE39B7F93E00}"/>
              </a:ext>
            </a:extLst>
          </p:cNvPr>
          <p:cNvSpPr>
            <a:spLocks noGrp="1"/>
          </p:cNvSpPr>
          <p:nvPr>
            <p:ph type="title"/>
          </p:nvPr>
        </p:nvSpPr>
        <p:spPr/>
        <p:txBody>
          <a:bodyPr/>
          <a:lstStyle/>
          <a:p>
            <a:endParaRPr lang="en-US"/>
          </a:p>
        </p:txBody>
      </p:sp>
      <p:pic>
        <p:nvPicPr>
          <p:cNvPr id="4" name="Content Placeholder 3" descr="A close up of black text&#10;&#10;Description automatically generated">
            <a:extLst>
              <a:ext uri="{FF2B5EF4-FFF2-40B4-BE49-F238E27FC236}">
                <a16:creationId xmlns:a16="http://schemas.microsoft.com/office/drawing/2014/main" id="{238BEA32-C208-2D36-915A-49BA09CE28F8}"/>
              </a:ext>
            </a:extLst>
          </p:cNvPr>
          <p:cNvPicPr>
            <a:picLocks noGrp="1" noChangeAspect="1"/>
          </p:cNvPicPr>
          <p:nvPr>
            <p:ph idx="1"/>
          </p:nvPr>
        </p:nvPicPr>
        <p:blipFill>
          <a:blip r:embed="rId2"/>
          <a:stretch>
            <a:fillRect/>
          </a:stretch>
        </p:blipFill>
        <p:spPr>
          <a:xfrm>
            <a:off x="420007" y="216240"/>
            <a:ext cx="5981700" cy="1619250"/>
          </a:xfrm>
        </p:spPr>
      </p:pic>
      <p:pic>
        <p:nvPicPr>
          <p:cNvPr id="5" name="Picture 4" descr="A screenshot of a website&#10;&#10;Description automatically generated">
            <a:extLst>
              <a:ext uri="{FF2B5EF4-FFF2-40B4-BE49-F238E27FC236}">
                <a16:creationId xmlns:a16="http://schemas.microsoft.com/office/drawing/2014/main" id="{B53D2436-9BC4-3AAC-ED11-CB86C38CEC18}"/>
              </a:ext>
            </a:extLst>
          </p:cNvPr>
          <p:cNvPicPr>
            <a:picLocks noChangeAspect="1"/>
          </p:cNvPicPr>
          <p:nvPr/>
        </p:nvPicPr>
        <p:blipFill>
          <a:blip r:embed="rId3"/>
          <a:stretch>
            <a:fillRect/>
          </a:stretch>
        </p:blipFill>
        <p:spPr>
          <a:xfrm>
            <a:off x="7012139" y="151"/>
            <a:ext cx="4360485" cy="2225222"/>
          </a:xfrm>
          <a:prstGeom prst="rect">
            <a:avLst/>
          </a:prstGeom>
        </p:spPr>
      </p:pic>
      <p:pic>
        <p:nvPicPr>
          <p:cNvPr id="6" name="Picture 5">
            <a:extLst>
              <a:ext uri="{FF2B5EF4-FFF2-40B4-BE49-F238E27FC236}">
                <a16:creationId xmlns:a16="http://schemas.microsoft.com/office/drawing/2014/main" id="{B6DE27AE-BCA1-ED11-5AAD-D326715BBDA3}"/>
              </a:ext>
            </a:extLst>
          </p:cNvPr>
          <p:cNvPicPr>
            <a:picLocks noChangeAspect="1"/>
          </p:cNvPicPr>
          <p:nvPr/>
        </p:nvPicPr>
        <p:blipFill>
          <a:blip r:embed="rId4"/>
          <a:stretch>
            <a:fillRect/>
          </a:stretch>
        </p:blipFill>
        <p:spPr>
          <a:xfrm>
            <a:off x="7841267" y="4156755"/>
            <a:ext cx="4347180" cy="2717347"/>
          </a:xfrm>
          <a:prstGeom prst="rect">
            <a:avLst/>
          </a:prstGeom>
        </p:spPr>
      </p:pic>
      <p:pic>
        <p:nvPicPr>
          <p:cNvPr id="7" name="Picture 6" descr="A group of police officers standing outside a building&#10;&#10;Description automatically generated">
            <a:extLst>
              <a:ext uri="{FF2B5EF4-FFF2-40B4-BE49-F238E27FC236}">
                <a16:creationId xmlns:a16="http://schemas.microsoft.com/office/drawing/2014/main" id="{3EC519E5-B524-B91B-884E-3718D8ABFD3C}"/>
              </a:ext>
            </a:extLst>
          </p:cNvPr>
          <p:cNvPicPr>
            <a:picLocks noChangeAspect="1"/>
          </p:cNvPicPr>
          <p:nvPr/>
        </p:nvPicPr>
        <p:blipFill>
          <a:blip r:embed="rId5"/>
          <a:stretch>
            <a:fillRect/>
          </a:stretch>
        </p:blipFill>
        <p:spPr>
          <a:xfrm>
            <a:off x="-151" y="4855028"/>
            <a:ext cx="2987827" cy="1998134"/>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919D2C3B-FB28-FB1D-8D42-3147745B849A}"/>
              </a:ext>
            </a:extLst>
          </p:cNvPr>
          <p:cNvPicPr>
            <a:picLocks noChangeAspect="1"/>
          </p:cNvPicPr>
          <p:nvPr/>
        </p:nvPicPr>
        <p:blipFill>
          <a:blip r:embed="rId6"/>
          <a:stretch>
            <a:fillRect/>
          </a:stretch>
        </p:blipFill>
        <p:spPr>
          <a:xfrm>
            <a:off x="711125" y="2143125"/>
            <a:ext cx="9439275" cy="2003274"/>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4F5369E4-4772-5BEF-5C39-5718AE19FC14}"/>
              </a:ext>
            </a:extLst>
          </p:cNvPr>
          <p:cNvPicPr>
            <a:picLocks noChangeAspect="1"/>
          </p:cNvPicPr>
          <p:nvPr/>
        </p:nvPicPr>
        <p:blipFill>
          <a:blip r:embed="rId7"/>
          <a:stretch>
            <a:fillRect/>
          </a:stretch>
        </p:blipFill>
        <p:spPr>
          <a:xfrm>
            <a:off x="3042405" y="4863571"/>
            <a:ext cx="4897665" cy="2005240"/>
          </a:xfrm>
          <a:prstGeom prst="rect">
            <a:avLst/>
          </a:prstGeom>
        </p:spPr>
      </p:pic>
    </p:spTree>
    <p:extLst>
      <p:ext uri="{BB962C8B-B14F-4D97-AF65-F5344CB8AC3E}">
        <p14:creationId xmlns:p14="http://schemas.microsoft.com/office/powerpoint/2010/main" val="72205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B00029A-3F56-FF64-5103-B624E021B6B9}"/>
              </a:ext>
            </a:extLst>
          </p:cNvPr>
          <p:cNvSpPr>
            <a:spLocks noGrp="1"/>
          </p:cNvSpPr>
          <p:nvPr>
            <p:ph type="title"/>
          </p:nvPr>
        </p:nvSpPr>
        <p:spPr>
          <a:xfrm>
            <a:off x="838200" y="365125"/>
            <a:ext cx="5393361" cy="1325563"/>
          </a:xfrm>
        </p:spPr>
        <p:txBody>
          <a:bodyPr>
            <a:normAutofit/>
          </a:bodyPr>
          <a:lstStyle/>
          <a:p>
            <a:r>
              <a:rPr lang="en-US"/>
              <a:t>Task</a:t>
            </a:r>
          </a:p>
        </p:txBody>
      </p:sp>
      <p:sp>
        <p:nvSpPr>
          <p:cNvPr id="20" name="Freeform: Shape 1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9A54B9D-D789-CDB8-935E-EB5F4315BA8D}"/>
              </a:ext>
            </a:extLst>
          </p:cNvPr>
          <p:cNvSpPr>
            <a:spLocks noGrp="1"/>
          </p:cNvSpPr>
          <p:nvPr>
            <p:ph idx="1"/>
          </p:nvPr>
        </p:nvSpPr>
        <p:spPr>
          <a:xfrm>
            <a:off x="838200" y="1825625"/>
            <a:ext cx="5393361" cy="4351338"/>
          </a:xfrm>
        </p:spPr>
        <p:txBody>
          <a:bodyPr vert="horz" lIns="91440" tIns="45720" rIns="91440" bIns="45720" rtlCol="0">
            <a:normAutofit/>
          </a:bodyPr>
          <a:lstStyle/>
          <a:p>
            <a:r>
              <a:rPr lang="en-US"/>
              <a:t>Read the HMICFRS report "Disproportionate use police powers" (on Moodle)</a:t>
            </a:r>
          </a:p>
          <a:p>
            <a:pPr marL="0" indent="0">
              <a:buNone/>
            </a:pPr>
            <a:r>
              <a:rPr lang="en-US"/>
              <a:t>Report back:-</a:t>
            </a:r>
          </a:p>
          <a:p>
            <a:r>
              <a:rPr lang="en-US"/>
              <a:t>Main findings</a:t>
            </a:r>
          </a:p>
          <a:p>
            <a:r>
              <a:rPr lang="en-US"/>
              <a:t>What is being done to improve S&amp;S powers</a:t>
            </a:r>
          </a:p>
        </p:txBody>
      </p:sp>
      <p:sp>
        <p:nvSpPr>
          <p:cNvPr id="22" name="Oval 2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ames Valley Police ...">
            <a:extLst>
              <a:ext uri="{FF2B5EF4-FFF2-40B4-BE49-F238E27FC236}">
                <a16:creationId xmlns:a16="http://schemas.microsoft.com/office/drawing/2014/main" id="{920C20E4-B34F-DD8C-F97D-E84A7E62D7BD}"/>
              </a:ext>
            </a:extLst>
          </p:cNvPr>
          <p:cNvPicPr>
            <a:picLocks noChangeAspect="1"/>
          </p:cNvPicPr>
          <p:nvPr/>
        </p:nvPicPr>
        <p:blipFill>
          <a:blip r:embed="rId2"/>
          <a:stretch>
            <a:fillRect/>
          </a:stretch>
        </p:blipFill>
        <p:spPr>
          <a:xfrm>
            <a:off x="7887184" y="1756636"/>
            <a:ext cx="3781051" cy="270075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4" name="Freeform: Shape 2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6" name="Straight Connector 2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8" name="Freeform: Shape 2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40159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3DF2CC-7B38-8A42-EC81-8393B7DEA96B}"/>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powers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E94016-DBB6-F2EA-7919-9F6BB8EB57A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Stop and search can be used under many different powers; for example, s 1 of the PACE Act 1984 and s 23 of the Misuse of Drugs Act 1971.</a:t>
            </a:r>
          </a:p>
          <a:p>
            <a:r>
              <a:rPr lang="en-US">
                <a:ea typeface="+mn-lt"/>
                <a:cs typeface="+mn-lt"/>
              </a:rPr>
              <a:t>Every search must conform to the guidelines set out in PACE Code of Practice A and must be recorded. </a:t>
            </a:r>
          </a:p>
          <a:p>
            <a:r>
              <a:rPr lang="en-US">
                <a:ea typeface="+mn-lt"/>
                <a:cs typeface="+mn-lt"/>
              </a:rPr>
              <a:t>The data collected from these records show which areas and ethnicities are involved, and what types of criminal activity are being encountered by officers.</a:t>
            </a:r>
          </a:p>
          <a:p>
            <a:r>
              <a:rPr lang="en-US">
                <a:ea typeface="+mn-lt"/>
                <a:cs typeface="+mn-lt"/>
              </a:rPr>
              <a:t>It is also used as one of the quantitative measurements of police performance.</a:t>
            </a:r>
            <a:endParaRPr lang="en-US"/>
          </a:p>
        </p:txBody>
      </p:sp>
    </p:spTree>
    <p:extLst>
      <p:ext uri="{BB962C8B-B14F-4D97-AF65-F5344CB8AC3E}">
        <p14:creationId xmlns:p14="http://schemas.microsoft.com/office/powerpoint/2010/main" val="100749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A4456-3CC1-4A9B-5CCC-F2E72C839E1C}"/>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powers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F95B32-9671-8F31-5809-D7C94074BF6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In addition to s 1 of the PACE Act 1984, there are many other pieces of legislation that include search powers. These include:</a:t>
            </a:r>
            <a:endParaRPr lang="en-US"/>
          </a:p>
          <a:p>
            <a:pPr marL="457200" indent="-457200"/>
            <a:r>
              <a:rPr lang="en-US">
                <a:ea typeface="+mn-lt"/>
                <a:cs typeface="+mn-lt"/>
              </a:rPr>
              <a:t>Misuse of Drugs Act 1971;</a:t>
            </a:r>
            <a:endParaRPr lang="en-US"/>
          </a:p>
          <a:p>
            <a:pPr marL="457200" indent="-457200"/>
            <a:r>
              <a:rPr lang="en-US">
                <a:ea typeface="+mn-lt"/>
                <a:cs typeface="+mn-lt"/>
              </a:rPr>
              <a:t>Psychoactive Substances Act 2016;</a:t>
            </a:r>
            <a:endParaRPr lang="en-US"/>
          </a:p>
          <a:p>
            <a:pPr marL="457200" indent="-457200"/>
            <a:r>
              <a:rPr lang="en-US">
                <a:ea typeface="+mn-lt"/>
                <a:cs typeface="+mn-lt"/>
              </a:rPr>
              <a:t>Criminal Justice and Public Order Act 1994;</a:t>
            </a:r>
            <a:endParaRPr lang="en-US"/>
          </a:p>
          <a:p>
            <a:pPr marL="457200" indent="-457200"/>
            <a:r>
              <a:rPr lang="en-US">
                <a:ea typeface="+mn-lt"/>
                <a:cs typeface="+mn-lt"/>
              </a:rPr>
              <a:t>Terrorism Act 2000;</a:t>
            </a:r>
            <a:endParaRPr lang="en-US"/>
          </a:p>
          <a:p>
            <a:pPr marL="457200" indent="-457200"/>
            <a:r>
              <a:rPr lang="en-US">
                <a:ea typeface="+mn-lt"/>
                <a:cs typeface="+mn-lt"/>
              </a:rPr>
              <a:t>Proceeds of Crime Act 2002;</a:t>
            </a:r>
            <a:endParaRPr lang="en-US"/>
          </a:p>
          <a:p>
            <a:pPr marL="457200" indent="-457200"/>
            <a:r>
              <a:rPr lang="en-US">
                <a:ea typeface="+mn-lt"/>
                <a:cs typeface="+mn-lt"/>
              </a:rPr>
              <a:t>Animal Welfare Act 2006; and</a:t>
            </a:r>
            <a:endParaRPr lang="en-US"/>
          </a:p>
          <a:p>
            <a:pPr marL="457200" indent="-457200"/>
            <a:r>
              <a:rPr lang="en-US">
                <a:ea typeface="+mn-lt"/>
                <a:cs typeface="+mn-lt"/>
              </a:rPr>
              <a:t>Firearms Act 1968.</a:t>
            </a:r>
            <a:endParaRPr lang="en-US"/>
          </a:p>
        </p:txBody>
      </p:sp>
    </p:spTree>
    <p:extLst>
      <p:ext uri="{BB962C8B-B14F-4D97-AF65-F5344CB8AC3E}">
        <p14:creationId xmlns:p14="http://schemas.microsoft.com/office/powerpoint/2010/main" val="1491894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00569-EA42-9BB4-1C06-19E4C67505CD}"/>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6BDA24-005C-E79A-AA65-C1FA788845D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There are currently over 19 different stop and search powers available to police officers. </a:t>
            </a:r>
          </a:p>
          <a:p>
            <a:r>
              <a:rPr lang="en-US"/>
              <a:t>The powers permit officers to search people, vehicles, and/or premises for drugs, weapons, stolen items, fireworks, and even animals. </a:t>
            </a:r>
          </a:p>
          <a:p>
            <a:r>
              <a:rPr lang="en-US"/>
              <a:t>Each stop and search power varies slightly in terms of the grounds necessary to carry out the search and the location in which it can take place.</a:t>
            </a:r>
          </a:p>
        </p:txBody>
      </p:sp>
    </p:spTree>
    <p:extLst>
      <p:ext uri="{BB962C8B-B14F-4D97-AF65-F5344CB8AC3E}">
        <p14:creationId xmlns:p14="http://schemas.microsoft.com/office/powerpoint/2010/main" val="57266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earch doesn't solve knife crime ...">
            <a:extLst>
              <a:ext uri="{FF2B5EF4-FFF2-40B4-BE49-F238E27FC236}">
                <a16:creationId xmlns:a16="http://schemas.microsoft.com/office/drawing/2014/main" id="{D18016E4-38F0-C02D-6EF9-B3F84FF98F52}"/>
              </a:ext>
            </a:extLst>
          </p:cNvPr>
          <p:cNvPicPr>
            <a:picLocks noChangeAspect="1"/>
          </p:cNvPicPr>
          <p:nvPr/>
        </p:nvPicPr>
        <p:blipFill>
          <a:blip r:embed="rId2"/>
          <a:srcRect l="8697" r="21308" b="2"/>
          <a:stretch/>
        </p:blipFill>
        <p:spPr>
          <a:xfrm>
            <a:off x="6781799" y="1714500"/>
            <a:ext cx="5410201" cy="5143500"/>
          </a:xfrm>
          <a:prstGeom prst="rect">
            <a:avLst/>
          </a:prstGeom>
        </p:spPr>
      </p:pic>
      <p:sp useBgFill="1">
        <p:nvSpPr>
          <p:cNvPr id="11" name="Rectangle 1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BB4E2-D541-9A85-5FD7-00897260FFB9}"/>
              </a:ext>
            </a:extLst>
          </p:cNvPr>
          <p:cNvSpPr>
            <a:spLocks noGrp="1"/>
          </p:cNvSpPr>
          <p:nvPr>
            <p:ph type="title"/>
          </p:nvPr>
        </p:nvSpPr>
        <p:spPr>
          <a:xfrm>
            <a:off x="761801" y="250409"/>
            <a:ext cx="10222952" cy="1228299"/>
          </a:xfrm>
        </p:spPr>
        <p:txBody>
          <a:bodyPr>
            <a:normAutofit/>
          </a:bodyPr>
          <a:lstStyle/>
          <a:p>
            <a:r>
              <a:rPr lang="en-US" sz="4000"/>
              <a:t>Stop and search</a:t>
            </a:r>
          </a:p>
        </p:txBody>
      </p:sp>
      <p:sp>
        <p:nvSpPr>
          <p:cNvPr id="3" name="Content Placeholder 2">
            <a:extLst>
              <a:ext uri="{FF2B5EF4-FFF2-40B4-BE49-F238E27FC236}">
                <a16:creationId xmlns:a16="http://schemas.microsoft.com/office/drawing/2014/main" id="{C671DC2B-6EBF-3187-6547-540667D038BC}"/>
              </a:ext>
            </a:extLst>
          </p:cNvPr>
          <p:cNvSpPr>
            <a:spLocks noGrp="1"/>
          </p:cNvSpPr>
          <p:nvPr>
            <p:ph idx="1"/>
          </p:nvPr>
        </p:nvSpPr>
        <p:spPr>
          <a:xfrm>
            <a:off x="761801" y="2183642"/>
            <a:ext cx="5334199" cy="4115018"/>
          </a:xfrm>
        </p:spPr>
        <p:txBody>
          <a:bodyPr vert="horz" lIns="91440" tIns="45720" rIns="91440" bIns="45720" rtlCol="0" anchor="ctr">
            <a:normAutofit/>
          </a:bodyPr>
          <a:lstStyle/>
          <a:p>
            <a:r>
              <a:rPr lang="en-US" sz="2000">
                <a:ea typeface="+mn-lt"/>
                <a:cs typeface="+mn-lt"/>
              </a:rPr>
              <a:t>The most commonly used stop and search powers are s 1of the PACE Act 1984 (allows officers to search for stolen items and prohibited articles) and, to a lesser extent, s 23 of the Misuse of Drugs Act 1971. </a:t>
            </a:r>
          </a:p>
          <a:p>
            <a:endParaRPr lang="en-US" sz="2000"/>
          </a:p>
          <a:p>
            <a:endParaRPr lang="en-US" sz="2000"/>
          </a:p>
          <a:p>
            <a:endParaRPr lang="en-US" sz="2000"/>
          </a:p>
          <a:p>
            <a:endParaRPr lang="en-US" sz="2000"/>
          </a:p>
        </p:txBody>
      </p:sp>
    </p:spTree>
    <p:extLst>
      <p:ext uri="{BB962C8B-B14F-4D97-AF65-F5344CB8AC3E}">
        <p14:creationId xmlns:p14="http://schemas.microsoft.com/office/powerpoint/2010/main" val="280094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F47ABD-89F1-234E-F298-1375A2CE0F82}"/>
              </a:ext>
            </a:extLst>
          </p:cNvPr>
          <p:cNvSpPr>
            <a:spLocks noGrp="1"/>
          </p:cNvSpPr>
          <p:nvPr>
            <p:ph type="title"/>
          </p:nvPr>
        </p:nvSpPr>
        <p:spPr>
          <a:xfrm>
            <a:off x="1137034" y="609597"/>
            <a:ext cx="9392421" cy="1330841"/>
          </a:xfrm>
        </p:spPr>
        <p:txBody>
          <a:bodyPr>
            <a:normAutofit/>
          </a:bodyPr>
          <a:lstStyle/>
          <a:p>
            <a:r>
              <a:rPr lang="en-US"/>
              <a:t>Copy of the search</a:t>
            </a:r>
          </a:p>
        </p:txBody>
      </p:sp>
      <p:sp>
        <p:nvSpPr>
          <p:cNvPr id="3" name="Content Placeholder 2">
            <a:extLst>
              <a:ext uri="{FF2B5EF4-FFF2-40B4-BE49-F238E27FC236}">
                <a16:creationId xmlns:a16="http://schemas.microsoft.com/office/drawing/2014/main" id="{10F44232-0DCB-10AC-1B28-1D3A18A0B852}"/>
              </a:ext>
            </a:extLst>
          </p:cNvPr>
          <p:cNvSpPr>
            <a:spLocks noGrp="1"/>
          </p:cNvSpPr>
          <p:nvPr>
            <p:ph idx="1"/>
          </p:nvPr>
        </p:nvSpPr>
        <p:spPr>
          <a:xfrm>
            <a:off x="1137034" y="2198362"/>
            <a:ext cx="4958966" cy="3917773"/>
          </a:xfrm>
        </p:spPr>
        <p:txBody>
          <a:bodyPr vert="horz" lIns="91440" tIns="45720" rIns="91440" bIns="45720" rtlCol="0" anchor="t">
            <a:normAutofit/>
          </a:bodyPr>
          <a:lstStyle/>
          <a:p>
            <a:r>
              <a:rPr lang="en-US" sz="2000">
                <a:ea typeface="+mn-lt"/>
                <a:cs typeface="+mn-lt"/>
              </a:rPr>
              <a:t>Members of the public are entitled to a copy of the search and could want a copy for various reasons, for example to establish whether the search complied with the Codes of Practice. </a:t>
            </a:r>
          </a:p>
          <a:p>
            <a:r>
              <a:rPr lang="en-US" sz="2000">
                <a:ea typeface="+mn-lt"/>
                <a:cs typeface="+mn-lt"/>
              </a:rPr>
              <a:t>A failure to comply can result in the search being deemed unlawful and could lead to a police misconduct investigation.</a:t>
            </a:r>
          </a:p>
          <a:p>
            <a:endParaRPr lang="en-US" sz="2000"/>
          </a:p>
        </p:txBody>
      </p:sp>
      <p:pic>
        <p:nvPicPr>
          <p:cNvPr id="4" name="Picture 3" descr="More on Cambridgeshire Police Stop and Search from Ely Police Open Day –  Richard Taylor">
            <a:extLst>
              <a:ext uri="{FF2B5EF4-FFF2-40B4-BE49-F238E27FC236}">
                <a16:creationId xmlns:a16="http://schemas.microsoft.com/office/drawing/2014/main" id="{3FA5EEA4-33A1-0761-E789-B83E234234A8}"/>
              </a:ext>
            </a:extLst>
          </p:cNvPr>
          <p:cNvPicPr>
            <a:picLocks noChangeAspect="1"/>
          </p:cNvPicPr>
          <p:nvPr/>
        </p:nvPicPr>
        <p:blipFill>
          <a:blip r:embed="rId2"/>
          <a:stretch>
            <a:fillRect/>
          </a:stretch>
        </p:blipFill>
        <p:spPr>
          <a:xfrm>
            <a:off x="8320182" y="2184914"/>
            <a:ext cx="1586874"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13367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88E2D-DD28-819A-F17C-CB510077E033}"/>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procedures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8C9B67-70A9-C475-9BCE-207F64EDD0D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Any decision to carry out a stop and/or search must be </a:t>
            </a:r>
            <a:r>
              <a:rPr lang="en-US" b="1">
                <a:ea typeface="+mn-lt"/>
                <a:cs typeface="+mn-lt"/>
              </a:rPr>
              <a:t>fair and the reasons must be lawful </a:t>
            </a:r>
            <a:r>
              <a:rPr lang="en-US">
                <a:ea typeface="+mn-lt"/>
                <a:cs typeface="+mn-lt"/>
              </a:rPr>
              <a:t>and be able to withstand legal scrutiny. </a:t>
            </a:r>
            <a:endParaRPr lang="en-US"/>
          </a:p>
          <a:p>
            <a:pPr marL="0" indent="0">
              <a:buNone/>
            </a:pPr>
            <a:r>
              <a:rPr lang="en-US">
                <a:ea typeface="+mn-lt"/>
                <a:cs typeface="+mn-lt"/>
              </a:rPr>
              <a:t>The conduct of the search must:-</a:t>
            </a:r>
          </a:p>
          <a:p>
            <a:r>
              <a:rPr lang="en-US">
                <a:ea typeface="+mn-lt"/>
                <a:cs typeface="+mn-lt"/>
              </a:rPr>
              <a:t> Follow the proper procedures </a:t>
            </a:r>
          </a:p>
          <a:p>
            <a:r>
              <a:rPr lang="en-US">
                <a:ea typeface="+mn-lt"/>
                <a:cs typeface="+mn-lt"/>
              </a:rPr>
              <a:t> ‘all stops and searches should be carried out with courtesy, consideration and respect for the person concerned. This has a significant impact on public confidence in the police.’  (PACE Code A, para 3.1 and the Terrorism Act 2000 Code of Practice, para 5.1.1</a:t>
            </a:r>
            <a:endParaRPr lang="en-US"/>
          </a:p>
        </p:txBody>
      </p:sp>
    </p:spTree>
    <p:extLst>
      <p:ext uri="{BB962C8B-B14F-4D97-AF65-F5344CB8AC3E}">
        <p14:creationId xmlns:p14="http://schemas.microsoft.com/office/powerpoint/2010/main" val="500591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813AA-C8F1-3145-C3EC-1AC2FFC414AD}"/>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procedures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51266C-FA54-7118-C89B-BCB27F1B54C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Police officers must use their powers to stop and search ‘fairly, responsibly, with respect for people being searched, and without unlawful discrimination’ (PACE Code A, para 1.1)</a:t>
            </a:r>
            <a:endParaRPr lang="en-US">
              <a:latin typeface="Aptos Display"/>
              <a:ea typeface="+mn-lt"/>
              <a:cs typeface="+mn-lt"/>
            </a:endParaRPr>
          </a:p>
          <a:p>
            <a:r>
              <a:rPr lang="en-US">
                <a:ea typeface="+mn-lt"/>
                <a:cs typeface="+mn-lt"/>
              </a:rPr>
              <a:t> In addition, ‘any misuse of the powers is likely to be harmful to policing and lead to mistrust of the police’ (Code A, para 1.4). </a:t>
            </a:r>
            <a:endParaRPr lang="en-US">
              <a:latin typeface="Aptos Display"/>
              <a:ea typeface="+mn-lt"/>
              <a:cs typeface="+mn-lt"/>
            </a:endParaRPr>
          </a:p>
          <a:p>
            <a:endParaRPr lang="en-US">
              <a:latin typeface="Aptos"/>
            </a:endParaRPr>
          </a:p>
        </p:txBody>
      </p:sp>
    </p:spTree>
    <p:extLst>
      <p:ext uri="{BB962C8B-B14F-4D97-AF65-F5344CB8AC3E}">
        <p14:creationId xmlns:p14="http://schemas.microsoft.com/office/powerpoint/2010/main" val="1344448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B4821-C350-68E0-8428-235555896CE6}"/>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procedures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83ABE6-9241-C0BB-41BE-2A683755F34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t>The police also have a responsibility to safeguard and promote the welfare of all persons under the age of 18 (s 11 of the Children Act 2004), and stop and search can sometimes help to protect young people from harm.</a:t>
            </a:r>
          </a:p>
          <a:p>
            <a:r>
              <a:rPr lang="en-US" sz="2400">
                <a:ea typeface="+mn-lt"/>
                <a:cs typeface="+mn-lt"/>
              </a:rPr>
              <a:t>The officer’s responsibility to conduct a risk assessment. If it seems necessary to handcuff the individual before or during the search, the officer must be able to provide justification. </a:t>
            </a:r>
            <a:r>
              <a:rPr lang="en-US" sz="2400" b="1">
                <a:ea typeface="+mn-lt"/>
                <a:cs typeface="+mn-lt"/>
              </a:rPr>
              <a:t>Can you think of a justification to use handcuffs?</a:t>
            </a:r>
          </a:p>
          <a:p>
            <a:r>
              <a:rPr lang="en-US" sz="2400">
                <a:ea typeface="+mn-lt"/>
                <a:cs typeface="+mn-lt"/>
              </a:rPr>
              <a:t>Almost all officers now wear a body-worn camera and this should most certainly be used during a search.</a:t>
            </a:r>
            <a:r>
              <a:rPr lang="en-US" sz="2400" b="1">
                <a:ea typeface="+mn-lt"/>
                <a:cs typeface="+mn-lt"/>
              </a:rPr>
              <a:t> Why do you think this is important?</a:t>
            </a:r>
            <a:endParaRPr lang="en-US" sz="2400" b="1"/>
          </a:p>
        </p:txBody>
      </p:sp>
    </p:spTree>
    <p:extLst>
      <p:ext uri="{BB962C8B-B14F-4D97-AF65-F5344CB8AC3E}">
        <p14:creationId xmlns:p14="http://schemas.microsoft.com/office/powerpoint/2010/main" val="1605411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1CADF-746D-D43A-8EFE-59B21918967E}"/>
              </a:ext>
            </a:extLst>
          </p:cNvPr>
          <p:cNvSpPr>
            <a:spLocks noGrp="1"/>
          </p:cNvSpPr>
          <p:nvPr>
            <p:ph type="title"/>
          </p:nvPr>
        </p:nvSpPr>
        <p:spPr>
          <a:xfrm>
            <a:off x="686834" y="1153572"/>
            <a:ext cx="3200400" cy="4461163"/>
          </a:xfrm>
        </p:spPr>
        <p:txBody>
          <a:bodyPr>
            <a:normAutofit/>
          </a:bodyPr>
          <a:lstStyle/>
          <a:p>
            <a:r>
              <a:rPr lang="en-US">
                <a:solidFill>
                  <a:srgbClr val="FFFFFF"/>
                </a:solidFill>
              </a:rPr>
              <a:t>Conducting the 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8780BB-2254-D627-3A9E-530933B7995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The search must be conducted thoroughly but in a reasonable period of time. </a:t>
            </a:r>
          </a:p>
          <a:p>
            <a:r>
              <a:rPr lang="en-US">
                <a:ea typeface="+mn-lt"/>
                <a:cs typeface="+mn-lt"/>
              </a:rPr>
              <a:t>The person should be detained for as short a period as possible.</a:t>
            </a:r>
          </a:p>
          <a:p>
            <a:r>
              <a:rPr lang="en-US">
                <a:ea typeface="+mn-lt"/>
                <a:cs typeface="+mn-lt"/>
              </a:rPr>
              <a:t> The officer should seek cooperation from the person and should take extra care and be patient if the person could be considered vulnerable, </a:t>
            </a:r>
            <a:r>
              <a:rPr lang="en-US" err="1">
                <a:ea typeface="+mn-lt"/>
                <a:cs typeface="+mn-lt"/>
              </a:rPr>
              <a:t>eg</a:t>
            </a:r>
            <a:r>
              <a:rPr lang="en-US">
                <a:ea typeface="+mn-lt"/>
                <a:cs typeface="+mn-lt"/>
              </a:rPr>
              <a:t> due to age, mental or physical illness, or any disabilities.</a:t>
            </a:r>
            <a:endParaRPr lang="en-US"/>
          </a:p>
        </p:txBody>
      </p:sp>
    </p:spTree>
    <p:extLst>
      <p:ext uri="{BB962C8B-B14F-4D97-AF65-F5344CB8AC3E}">
        <p14:creationId xmlns:p14="http://schemas.microsoft.com/office/powerpoint/2010/main" val="3882039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A4126C-6B9E-965D-21BE-13EB3E15A9CC}"/>
              </a:ext>
            </a:extLst>
          </p:cNvPr>
          <p:cNvSpPr>
            <a:spLocks noGrp="1"/>
          </p:cNvSpPr>
          <p:nvPr>
            <p:ph type="title"/>
          </p:nvPr>
        </p:nvSpPr>
        <p:spPr>
          <a:xfrm>
            <a:off x="686834" y="1153572"/>
            <a:ext cx="3200400" cy="4461163"/>
          </a:xfrm>
        </p:spPr>
        <p:txBody>
          <a:bodyPr>
            <a:normAutofit/>
          </a:bodyPr>
          <a:lstStyle/>
          <a:p>
            <a:r>
              <a:rPr lang="en-US">
                <a:solidFill>
                  <a:srgbClr val="FFFFFF"/>
                </a:solidFill>
              </a:rPr>
              <a:t>Conducting the 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A38401-60B4-0713-142C-1FC40089FD1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The extent of the search must relate to the object the officer is looking for, </a:t>
            </a:r>
          </a:p>
          <a:p>
            <a:r>
              <a:rPr lang="en-US">
                <a:ea typeface="+mn-lt"/>
                <a:cs typeface="+mn-lt"/>
              </a:rPr>
              <a:t>E.G- if you stop someone and tell them you can smell cannabis and describe your search grounds are linked to drugs, you should not then search them under s 1 of the PACE Act 1984- </a:t>
            </a:r>
            <a:r>
              <a:rPr lang="en-US" b="1">
                <a:ea typeface="+mn-lt"/>
                <a:cs typeface="+mn-lt"/>
              </a:rPr>
              <a:t>What legislation should the person be searched under?</a:t>
            </a:r>
          </a:p>
          <a:p>
            <a:pPr marL="0" indent="0">
              <a:buNone/>
            </a:pPr>
            <a:endParaRPr lang="en-US"/>
          </a:p>
        </p:txBody>
      </p:sp>
    </p:spTree>
    <p:extLst>
      <p:ext uri="{BB962C8B-B14F-4D97-AF65-F5344CB8AC3E}">
        <p14:creationId xmlns:p14="http://schemas.microsoft.com/office/powerpoint/2010/main" val="12940743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5CE303-892F-E00F-B501-E896F2802141}"/>
              </a:ext>
            </a:extLst>
          </p:cNvPr>
          <p:cNvSpPr>
            <a:spLocks noGrp="1"/>
          </p:cNvSpPr>
          <p:nvPr>
            <p:ph type="title"/>
          </p:nvPr>
        </p:nvSpPr>
        <p:spPr>
          <a:xfrm>
            <a:off x="686834" y="1153572"/>
            <a:ext cx="3200400" cy="4461163"/>
          </a:xfrm>
        </p:spPr>
        <p:txBody>
          <a:bodyPr>
            <a:normAutofit/>
          </a:bodyPr>
          <a:lstStyle/>
          <a:p>
            <a:r>
              <a:rPr lang="en-US">
                <a:solidFill>
                  <a:srgbClr val="FFFFFF"/>
                </a:solidFill>
              </a:rPr>
              <a:t>Conducting the 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C2CD41-22FE-E276-BA88-75807EB24738}"/>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200">
                <a:ea typeface="+mn-lt"/>
                <a:cs typeface="+mn-lt"/>
              </a:rPr>
              <a:t>Under s 117 of the PACE Act 1984, reasonable force may be used as a last resort, but only after attempts to search have been met with resistance (PACE Code A, para 3.2).</a:t>
            </a:r>
            <a:endParaRPr lang="en-US" sz="2200"/>
          </a:p>
          <a:p>
            <a:endParaRPr lang="en-US" sz="2200"/>
          </a:p>
          <a:p>
            <a:pPr marL="0" indent="0">
              <a:buNone/>
            </a:pPr>
            <a:r>
              <a:rPr lang="en-US" sz="2200">
                <a:ea typeface="+mn-lt"/>
                <a:cs typeface="+mn-lt"/>
              </a:rPr>
              <a:t>When conducting a search on the street or in public view, an officer can do the following:</a:t>
            </a:r>
            <a:endParaRPr lang="en-US" sz="2200"/>
          </a:p>
          <a:p>
            <a:endParaRPr lang="en-US" sz="2200"/>
          </a:p>
          <a:p>
            <a:r>
              <a:rPr lang="en-US" sz="2200">
                <a:ea typeface="+mn-lt"/>
                <a:cs typeface="+mn-lt"/>
              </a:rPr>
              <a:t>place their hands inside the pockets of outer clothing;</a:t>
            </a:r>
            <a:endParaRPr lang="en-US" sz="2200"/>
          </a:p>
          <a:p>
            <a:r>
              <a:rPr lang="en-US" sz="2200">
                <a:ea typeface="+mn-lt"/>
                <a:cs typeface="+mn-lt"/>
              </a:rPr>
              <a:t>feel round the inside of collars, socks, and shoes (para 3.5);</a:t>
            </a:r>
            <a:endParaRPr lang="en-US" sz="2200"/>
          </a:p>
          <a:p>
            <a:r>
              <a:rPr lang="en-US" sz="2200">
                <a:ea typeface="+mn-lt"/>
                <a:cs typeface="+mn-lt"/>
              </a:rPr>
              <a:t>search a person’s hair, if this does not require the removal of headgear (para 3.5);</a:t>
            </a:r>
            <a:endParaRPr lang="en-US" sz="2200"/>
          </a:p>
          <a:p>
            <a:r>
              <a:rPr lang="en-US" sz="2200">
                <a:ea typeface="+mn-lt"/>
                <a:cs typeface="+mn-lt"/>
              </a:rPr>
              <a:t>require the person to remove their outer coat, jacket, and gloves.</a:t>
            </a:r>
            <a:endParaRPr lang="en-US" sz="2200"/>
          </a:p>
        </p:txBody>
      </p:sp>
    </p:spTree>
    <p:extLst>
      <p:ext uri="{BB962C8B-B14F-4D97-AF65-F5344CB8AC3E}">
        <p14:creationId xmlns:p14="http://schemas.microsoft.com/office/powerpoint/2010/main" val="1700734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27B3D-08CB-A069-5B41-3CB50B7B9E1E}"/>
              </a:ext>
            </a:extLst>
          </p:cNvPr>
          <p:cNvSpPr>
            <a:spLocks noGrp="1"/>
          </p:cNvSpPr>
          <p:nvPr>
            <p:ph type="title"/>
          </p:nvPr>
        </p:nvSpPr>
        <p:spPr>
          <a:xfrm>
            <a:off x="686834" y="1153572"/>
            <a:ext cx="3200400" cy="4461163"/>
          </a:xfrm>
        </p:spPr>
        <p:txBody>
          <a:bodyPr>
            <a:normAutofit/>
          </a:bodyPr>
          <a:lstStyle/>
          <a:p>
            <a:r>
              <a:rPr lang="en-US">
                <a:solidFill>
                  <a:srgbClr val="FFFFFF"/>
                </a:solidFill>
              </a:rPr>
              <a:t>Clothing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54DE30-F374-947D-5753-D7DC0F0CC3D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The person cannot be required to remove any further clothing in public but can be asked to remove more clothing voluntarily. </a:t>
            </a:r>
          </a:p>
          <a:p>
            <a:endParaRPr lang="en-US">
              <a:ea typeface="+mn-lt"/>
              <a:cs typeface="+mn-lt"/>
            </a:endParaRPr>
          </a:p>
          <a:p>
            <a:pPr marL="0" indent="0">
              <a:buNone/>
            </a:pPr>
            <a:endParaRPr lang="en-US">
              <a:ea typeface="+mn-lt"/>
              <a:cs typeface="+mn-lt"/>
            </a:endParaRPr>
          </a:p>
          <a:p>
            <a:r>
              <a:rPr lang="en-US">
                <a:ea typeface="+mn-lt"/>
                <a:cs typeface="+mn-lt"/>
              </a:rPr>
              <a:t>If the person refuses, an officer has no grounds to insist. It should be noted that for this type of search the sex of the officer is irrelevant; for example, there is no legal requirement that only female officers can search female members of the public.</a:t>
            </a:r>
            <a:endParaRPr lang="en-US"/>
          </a:p>
        </p:txBody>
      </p:sp>
    </p:spTree>
    <p:extLst>
      <p:ext uri="{BB962C8B-B14F-4D97-AF65-F5344CB8AC3E}">
        <p14:creationId xmlns:p14="http://schemas.microsoft.com/office/powerpoint/2010/main" val="1702305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1164E-CD7C-EB2A-961C-8A9F31334636}"/>
              </a:ext>
            </a:extLst>
          </p:cNvPr>
          <p:cNvSpPr>
            <a:spLocks noGrp="1"/>
          </p:cNvSpPr>
          <p:nvPr>
            <p:ph type="title"/>
          </p:nvPr>
        </p:nvSpPr>
        <p:spPr>
          <a:xfrm>
            <a:off x="686834" y="1153572"/>
            <a:ext cx="3200400" cy="4461163"/>
          </a:xfrm>
        </p:spPr>
        <p:txBody>
          <a:bodyPr>
            <a:normAutofit/>
          </a:bodyPr>
          <a:lstStyle/>
          <a:p>
            <a:r>
              <a:rPr lang="en-US">
                <a:solidFill>
                  <a:srgbClr val="FFFFFF"/>
                </a:solidFill>
              </a:rPr>
              <a:t>Clothing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2D5474-0574-6A39-3319-23A0AB09BD0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a:ea typeface="+mn-lt"/>
                <a:cs typeface="+mn-lt"/>
              </a:rPr>
              <a:t>A more thorough search, </a:t>
            </a:r>
            <a:r>
              <a:rPr lang="en-US" sz="2600" err="1">
                <a:ea typeface="+mn-lt"/>
                <a:cs typeface="+mn-lt"/>
              </a:rPr>
              <a:t>eg</a:t>
            </a:r>
            <a:r>
              <a:rPr lang="en-US" sz="2600">
                <a:ea typeface="+mn-lt"/>
                <a:cs typeface="+mn-lt"/>
              </a:rPr>
              <a:t> requiring the removal of a T-shirt, can be conducted but this must be out of public view, for example at a nearby police station (see para 3.6). </a:t>
            </a:r>
          </a:p>
          <a:p>
            <a:r>
              <a:rPr lang="en-US" sz="2600">
                <a:ea typeface="+mn-lt"/>
                <a:cs typeface="+mn-lt"/>
              </a:rPr>
              <a:t>If anything beyond an outer coat, jacket, gloves, headgear, or footwear is removed, the searching officer and any other officers present must be the same sex as the person being searched, that is unless the person specifically requests otherwise.</a:t>
            </a:r>
          </a:p>
          <a:p>
            <a:r>
              <a:rPr lang="en-US" sz="2600">
                <a:ea typeface="+mn-lt"/>
                <a:cs typeface="+mn-lt"/>
              </a:rPr>
              <a:t> A search that exposes intimate parts of the body can be carried out if necessary, but not as a routine extension of a less intrusive search where nothing has been found.</a:t>
            </a:r>
            <a:endParaRPr lang="en-US" sz="2600"/>
          </a:p>
        </p:txBody>
      </p:sp>
    </p:spTree>
    <p:extLst>
      <p:ext uri="{BB962C8B-B14F-4D97-AF65-F5344CB8AC3E}">
        <p14:creationId xmlns:p14="http://schemas.microsoft.com/office/powerpoint/2010/main" val="188201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1ACEC-8B25-53B5-1860-CC2A8546AE2C}"/>
              </a:ext>
            </a:extLst>
          </p:cNvPr>
          <p:cNvSpPr>
            <a:spLocks noGrp="1"/>
          </p:cNvSpPr>
          <p:nvPr>
            <p:ph type="title"/>
          </p:nvPr>
        </p:nvSpPr>
        <p:spPr>
          <a:xfrm>
            <a:off x="686834" y="1153572"/>
            <a:ext cx="3200400" cy="4461163"/>
          </a:xfrm>
        </p:spPr>
        <p:txBody>
          <a:bodyPr>
            <a:normAutofit/>
          </a:bodyPr>
          <a:lstStyle/>
          <a:p>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4E4B52-5AF7-7A1A-B099-49E72C5A647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a:ea typeface="+mn-lt"/>
                <a:cs typeface="+mn-lt"/>
              </a:rPr>
              <a:t>The search must be conducted thoroughly, but in a reasonable period of time; the detention time for a search should be as short as possible.</a:t>
            </a:r>
            <a:endParaRPr lang="en-US" sz="2200"/>
          </a:p>
          <a:p>
            <a:endParaRPr lang="en-US" sz="2200"/>
          </a:p>
          <a:p>
            <a:pPr marL="0" indent="0">
              <a:buNone/>
            </a:pPr>
            <a:r>
              <a:rPr lang="en-US" sz="2200">
                <a:ea typeface="+mn-lt"/>
                <a:cs typeface="+mn-lt"/>
              </a:rPr>
              <a:t>•The search must also be relevant in that the extent of the search must relate to the object the officer is looking for. However, should an officer be searching a person for weapons under s 1 of the PACE Act 1984, and find drugs (for example), the officer should still act upon this.</a:t>
            </a:r>
            <a:endParaRPr lang="en-US" sz="2200"/>
          </a:p>
          <a:p>
            <a:endParaRPr lang="en-US" sz="2200"/>
          </a:p>
          <a:p>
            <a:pPr marL="0" indent="0">
              <a:buNone/>
            </a:pPr>
            <a:r>
              <a:rPr lang="en-US" sz="2200">
                <a:ea typeface="+mn-lt"/>
                <a:cs typeface="+mn-lt"/>
              </a:rPr>
              <a:t>•The officer should seek cooperation from the person. Under s 117 of the PACE Act 1984 reasonable force may be used as a last resort, but only after attempts to search have been met with resistance (para 3.2).</a:t>
            </a:r>
            <a:endParaRPr lang="en-US" sz="2200"/>
          </a:p>
        </p:txBody>
      </p:sp>
    </p:spTree>
    <p:extLst>
      <p:ext uri="{BB962C8B-B14F-4D97-AF65-F5344CB8AC3E}">
        <p14:creationId xmlns:p14="http://schemas.microsoft.com/office/powerpoint/2010/main" val="25317788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181B6-646B-ADE1-8D30-C201463EFFA7}"/>
              </a:ext>
            </a:extLst>
          </p:cNvPr>
          <p:cNvSpPr>
            <a:spLocks noGrp="1"/>
          </p:cNvSpPr>
          <p:nvPr>
            <p:ph type="title"/>
          </p:nvPr>
        </p:nvSpPr>
        <p:spPr>
          <a:xfrm>
            <a:off x="686834" y="1153572"/>
            <a:ext cx="3200400" cy="4461163"/>
          </a:xfrm>
        </p:spPr>
        <p:txBody>
          <a:bodyPr>
            <a:normAutofit/>
          </a:bodyPr>
          <a:lstStyle/>
          <a:p>
            <a:r>
              <a:rPr lang="en-US">
                <a:solidFill>
                  <a:srgbClr val="FFFFFF"/>
                </a:solidFill>
              </a:rPr>
              <a:t>Recording the 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330DE6-4C9B-F1CD-44EB-1F4329BB54B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 record of the search needs to be made as soon as possible, and in any case within 24 hours of the search. It must include the following information:</a:t>
            </a:r>
            <a:endParaRPr lang="en-US"/>
          </a:p>
          <a:p>
            <a:pPr marL="0" indent="0">
              <a:buNone/>
            </a:pPr>
            <a:r>
              <a:rPr lang="en-US">
                <a:ea typeface="+mn-lt"/>
                <a:cs typeface="+mn-lt"/>
              </a:rPr>
              <a:t>•the date, time, and location of the search;</a:t>
            </a:r>
            <a:endParaRPr lang="en-US"/>
          </a:p>
          <a:p>
            <a:pPr marL="0" indent="0">
              <a:buNone/>
            </a:pPr>
            <a:r>
              <a:rPr lang="en-US">
                <a:ea typeface="+mn-lt"/>
                <a:cs typeface="+mn-lt"/>
              </a:rPr>
              <a:t>•the officer’s name and those of any other officers present;</a:t>
            </a:r>
            <a:endParaRPr lang="en-US"/>
          </a:p>
          <a:p>
            <a:pPr marL="0" indent="0">
              <a:buNone/>
            </a:pPr>
            <a:r>
              <a:rPr lang="en-US">
                <a:ea typeface="+mn-lt"/>
                <a:cs typeface="+mn-lt"/>
              </a:rPr>
              <a:t>•the name, age, self-defined ethnicity, and address of the person who has been searched; and</a:t>
            </a:r>
            <a:endParaRPr lang="en-US"/>
          </a:p>
          <a:p>
            <a:pPr marL="0" indent="0">
              <a:buNone/>
            </a:pPr>
            <a:r>
              <a:rPr lang="en-US">
                <a:ea typeface="+mn-lt"/>
                <a:cs typeface="+mn-lt"/>
              </a:rPr>
              <a:t>•the grounds or </a:t>
            </a:r>
            <a:r>
              <a:rPr lang="en-US" err="1">
                <a:ea typeface="+mn-lt"/>
                <a:cs typeface="+mn-lt"/>
              </a:rPr>
              <a:t>authorisation</a:t>
            </a:r>
            <a:r>
              <a:rPr lang="en-US">
                <a:ea typeface="+mn-lt"/>
                <a:cs typeface="+mn-lt"/>
              </a:rPr>
              <a:t> for the search.</a:t>
            </a:r>
            <a:endParaRPr lang="en-US"/>
          </a:p>
        </p:txBody>
      </p:sp>
    </p:spTree>
    <p:extLst>
      <p:ext uri="{BB962C8B-B14F-4D97-AF65-F5344CB8AC3E}">
        <p14:creationId xmlns:p14="http://schemas.microsoft.com/office/powerpoint/2010/main" val="1240674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32CA7-6E0F-EAA0-ABD5-3418E5225BC0}"/>
              </a:ext>
            </a:extLst>
          </p:cNvPr>
          <p:cNvSpPr>
            <a:spLocks noGrp="1"/>
          </p:cNvSpPr>
          <p:nvPr>
            <p:ph type="title"/>
          </p:nvPr>
        </p:nvSpPr>
        <p:spPr>
          <a:xfrm>
            <a:off x="686834" y="1153572"/>
            <a:ext cx="3200400" cy="4461163"/>
          </a:xfrm>
        </p:spPr>
        <p:txBody>
          <a:bodyPr>
            <a:normAutofit/>
          </a:bodyPr>
          <a:lstStyle/>
          <a:p>
            <a:r>
              <a:rPr lang="en-US">
                <a:solidFill>
                  <a:srgbClr val="FFFFFF"/>
                </a:solidFill>
              </a:rPr>
              <a:t>Recording objects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D81A2E-2E02-4D99-3F89-8767E96F7E1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t>Any objects found also need to be recorded on the search record, and described or photographed. </a:t>
            </a:r>
          </a:p>
          <a:p>
            <a:r>
              <a:rPr lang="en-US" sz="2400"/>
              <a:t>If a vehicle has been searched, its registration, make, and model should be recorded.</a:t>
            </a:r>
          </a:p>
          <a:p>
            <a:r>
              <a:rPr lang="en-US" sz="2400"/>
              <a:t> After searching an unattended vehicle, or anything in or on it, a record of the search must be left, preferably inside the vehicle. If the vehicle is locked, the record should be attached to the outside (see Code A, para 4.8, and s 2(7) of the PACE Act 1984).</a:t>
            </a:r>
          </a:p>
          <a:p>
            <a:r>
              <a:rPr lang="en-US" sz="2400"/>
              <a:t>For further reading, please visit the College of Policing website:- </a:t>
            </a:r>
            <a:r>
              <a:rPr lang="en-US" sz="2400">
                <a:ea typeface="+mn-lt"/>
                <a:cs typeface="+mn-lt"/>
                <a:hlinkClick r:id="rId2"/>
              </a:rPr>
              <a:t>Legal application | College of Policing</a:t>
            </a:r>
            <a:endParaRPr lang="en-US" sz="2400">
              <a:ea typeface="+mn-lt"/>
              <a:cs typeface="+mn-lt"/>
            </a:endParaRPr>
          </a:p>
          <a:p>
            <a:endParaRPr lang="en-US" sz="2400"/>
          </a:p>
        </p:txBody>
      </p:sp>
    </p:spTree>
    <p:extLst>
      <p:ext uri="{BB962C8B-B14F-4D97-AF65-F5344CB8AC3E}">
        <p14:creationId xmlns:p14="http://schemas.microsoft.com/office/powerpoint/2010/main" val="20863065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4E25C-440A-9F34-17B5-D61270D10846}"/>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account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D7F75B-D099-8DEE-C659-1643ED091EE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dirty="0">
                <a:ea typeface="+mn-lt"/>
                <a:cs typeface="+mn-lt"/>
              </a:rPr>
              <a:t>An officer in uniform or in plain clothes can speak to any person during the course of their duty; this could include a ‘stop and account’. </a:t>
            </a:r>
          </a:p>
          <a:p>
            <a:r>
              <a:rPr lang="en-US" sz="2400" dirty="0">
                <a:ea typeface="+mn-lt"/>
                <a:cs typeface="+mn-lt"/>
              </a:rPr>
              <a:t>The interaction could be in order to prevent crime or carry out investigations to locate suspects. </a:t>
            </a:r>
          </a:p>
          <a:p>
            <a:r>
              <a:rPr lang="en-US" sz="2400" dirty="0">
                <a:ea typeface="+mn-lt"/>
                <a:cs typeface="+mn-lt"/>
              </a:rPr>
              <a:t>There is no requirement for a police officer to make a record of every person they speak to during the course of a shift.</a:t>
            </a:r>
          </a:p>
          <a:p>
            <a:r>
              <a:rPr lang="en-US" sz="2400" dirty="0">
                <a:ea typeface="+mn-lt"/>
                <a:cs typeface="+mn-lt"/>
              </a:rPr>
              <a:t> Should a person provide information about a crime they have witnessed, that person’s details should be recorded in line with the required crime report.</a:t>
            </a:r>
            <a:endParaRPr lang="en-US" sz="2400" dirty="0"/>
          </a:p>
        </p:txBody>
      </p:sp>
    </p:spTree>
    <p:extLst>
      <p:ext uri="{BB962C8B-B14F-4D97-AF65-F5344CB8AC3E}">
        <p14:creationId xmlns:p14="http://schemas.microsoft.com/office/powerpoint/2010/main" val="4260368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2862</Words>
  <Application>Microsoft Office PowerPoint</Application>
  <PresentationFormat>Widescreen</PresentationFormat>
  <Paragraphs>159</Paragraphs>
  <Slides>32</Slides>
  <Notes>3</Notes>
  <HiddenSlides>6</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38" baseType="lpstr">
      <vt:lpstr>Aptos</vt:lpstr>
      <vt:lpstr>Aptos Display</vt:lpstr>
      <vt:lpstr>Arial</vt:lpstr>
      <vt:lpstr>Calibri</vt:lpstr>
      <vt:lpstr>office theme</vt:lpstr>
      <vt:lpstr>Packager Shell Object</vt:lpstr>
      <vt:lpstr>Understanding the role of  police constable  (BMPL4019a)</vt:lpstr>
      <vt:lpstr>PACE -Police and Criminal Evidence act 1984</vt:lpstr>
      <vt:lpstr>STOP AND SEARCH</vt:lpstr>
      <vt:lpstr>What is the purpose of stop and search?</vt:lpstr>
      <vt:lpstr>PACE</vt:lpstr>
      <vt:lpstr>Stop and search</vt:lpstr>
      <vt:lpstr>Reasonable grounds</vt:lpstr>
      <vt:lpstr>SHACKS</vt:lpstr>
      <vt:lpstr>Reasonable grounds...lets take a look</vt:lpstr>
      <vt:lpstr>When requirements for reasonable grounds differ</vt:lpstr>
      <vt:lpstr>Task</vt:lpstr>
      <vt:lpstr>Howarth v Commissioner of Police of the Metropolis [2011] EWHC 2818 (QB). </vt:lpstr>
      <vt:lpstr>Criticism </vt:lpstr>
      <vt:lpstr>PowerPoint Presentation</vt:lpstr>
      <vt:lpstr>Task</vt:lpstr>
      <vt:lpstr>Stop and search powers</vt:lpstr>
      <vt:lpstr>Stop and search powers</vt:lpstr>
      <vt:lpstr>Stop and search </vt:lpstr>
      <vt:lpstr>Stop and search</vt:lpstr>
      <vt:lpstr>Copy of the search</vt:lpstr>
      <vt:lpstr>Stop and search procedures </vt:lpstr>
      <vt:lpstr>Stop and search procedures </vt:lpstr>
      <vt:lpstr>Stop and search procedures </vt:lpstr>
      <vt:lpstr>Conducting the search</vt:lpstr>
      <vt:lpstr>Conducting the search </vt:lpstr>
      <vt:lpstr>Conducting the search </vt:lpstr>
      <vt:lpstr>Clothing</vt:lpstr>
      <vt:lpstr>Clothing</vt:lpstr>
      <vt:lpstr>PowerPoint Presentation</vt:lpstr>
      <vt:lpstr>Recording the search </vt:lpstr>
      <vt:lpstr>Recording objects</vt:lpstr>
      <vt:lpstr>Stop and account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Melanie Thomas</cp:lastModifiedBy>
  <cp:revision>3</cp:revision>
  <dcterms:created xsi:type="dcterms:W3CDTF">2024-09-12T14:42:58Z</dcterms:created>
  <dcterms:modified xsi:type="dcterms:W3CDTF">2025-10-23T10:46:36Z</dcterms:modified>
</cp:coreProperties>
</file>