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9" r:id="rId5"/>
    <p:sldMasterId id="2147483778" r:id="rId6"/>
  </p:sldMasterIdLst>
  <p:notesMasterIdLst>
    <p:notesMasterId r:id="rId55"/>
  </p:notesMasterIdLst>
  <p:sldIdLst>
    <p:sldId id="256" r:id="rId7"/>
    <p:sldId id="359" r:id="rId8"/>
    <p:sldId id="346" r:id="rId9"/>
    <p:sldId id="345" r:id="rId10"/>
    <p:sldId id="348" r:id="rId11"/>
    <p:sldId id="347" r:id="rId12"/>
    <p:sldId id="360" r:id="rId13"/>
    <p:sldId id="358" r:id="rId14"/>
    <p:sldId id="357" r:id="rId15"/>
    <p:sldId id="356" r:id="rId16"/>
    <p:sldId id="355" r:id="rId17"/>
    <p:sldId id="354" r:id="rId18"/>
    <p:sldId id="353" r:id="rId19"/>
    <p:sldId id="352" r:id="rId20"/>
    <p:sldId id="351" r:id="rId21"/>
    <p:sldId id="350" r:id="rId22"/>
    <p:sldId id="349" r:id="rId23"/>
    <p:sldId id="267" r:id="rId24"/>
    <p:sldId id="265" r:id="rId25"/>
    <p:sldId id="292" r:id="rId26"/>
    <p:sldId id="293" r:id="rId27"/>
    <p:sldId id="294" r:id="rId28"/>
    <p:sldId id="309" r:id="rId29"/>
    <p:sldId id="297" r:id="rId30"/>
    <p:sldId id="298" r:id="rId31"/>
    <p:sldId id="299" r:id="rId32"/>
    <p:sldId id="300" r:id="rId33"/>
    <p:sldId id="301" r:id="rId34"/>
    <p:sldId id="302" r:id="rId35"/>
    <p:sldId id="304" r:id="rId36"/>
    <p:sldId id="303" r:id="rId37"/>
    <p:sldId id="274" r:id="rId38"/>
    <p:sldId id="305" r:id="rId39"/>
    <p:sldId id="306" r:id="rId40"/>
    <p:sldId id="307" r:id="rId41"/>
    <p:sldId id="308" r:id="rId42"/>
    <p:sldId id="310" r:id="rId43"/>
    <p:sldId id="311" r:id="rId44"/>
    <p:sldId id="313" r:id="rId45"/>
    <p:sldId id="312" r:id="rId46"/>
    <p:sldId id="314" r:id="rId47"/>
    <p:sldId id="315" r:id="rId48"/>
    <p:sldId id="316" r:id="rId49"/>
    <p:sldId id="333" r:id="rId50"/>
    <p:sldId id="271" r:id="rId51"/>
    <p:sldId id="270" r:id="rId52"/>
    <p:sldId id="269" r:id="rId53"/>
    <p:sldId id="268" r:id="rId5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67F2DF-ED33-B598-0DAA-BDC2197AACC5}" v="123" dt="2024-07-29T10:25:01.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94830"/>
  </p:normalViewPr>
  <p:slideViewPr>
    <p:cSldViewPr snapToGrid="0" snapToObjects="1">
      <p:cViewPr varScale="1">
        <p:scale>
          <a:sx n="120" d="100"/>
          <a:sy n="120" d="100"/>
        </p:scale>
        <p:origin x="960" y="10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notesMaster" Target="notesMasters/notes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viewProps" Target="view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7/29/2024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932DA4C7-AC56-0416-9ED3-31A6F52E96C8}"/>
              </a:ext>
            </a:extLst>
          </p:cNvPr>
          <p:cNvSpPr>
            <a:spLocks noGrp="1" noRot="1" noChangeAspect="1" noChangeArrowheads="1" noTextEdit="1"/>
          </p:cNvSpPr>
          <p:nvPr>
            <p:ph type="sldImg"/>
          </p:nvPr>
        </p:nvSpPr>
        <p:spPr>
          <a:xfrm>
            <a:off x="1371600" y="1143000"/>
            <a:ext cx="4114800" cy="3086100"/>
          </a:xfrm>
          <a:ln/>
        </p:spPr>
      </p:sp>
      <p:sp>
        <p:nvSpPr>
          <p:cNvPr id="87043" name="Notes Placeholder 2">
            <a:extLst>
              <a:ext uri="{FF2B5EF4-FFF2-40B4-BE49-F238E27FC236}">
                <a16:creationId xmlns:a16="http://schemas.microsoft.com/office/drawing/2014/main" id="{3C41DB76-736B-4519-CFE6-0C79E9C39E0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7044" name="Slide Number Placeholder 3">
            <a:extLst>
              <a:ext uri="{FF2B5EF4-FFF2-40B4-BE49-F238E27FC236}">
                <a16:creationId xmlns:a16="http://schemas.microsoft.com/office/drawing/2014/main" id="{AA11EEC0-00C8-3C32-1BD2-AF445A82B4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F0DFDE2-9EFE-4008-9913-B6607C0C5F61}"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75ADD61-2FA8-FC40-F002-E7DBE6E6A5C8}"/>
              </a:ext>
            </a:extLst>
          </p:cNvPr>
          <p:cNvSpPr>
            <a:spLocks noGrp="1" noRot="1" noChangeAspect="1" noChangeArrowheads="1" noTextEdit="1"/>
          </p:cNvSpPr>
          <p:nvPr>
            <p:ph type="sldImg"/>
          </p:nvPr>
        </p:nvSpPr>
        <p:spPr>
          <a:xfrm>
            <a:off x="1371600" y="1143000"/>
            <a:ext cx="4114800" cy="3086100"/>
          </a:xfrm>
          <a:ln/>
        </p:spPr>
      </p:sp>
      <p:sp>
        <p:nvSpPr>
          <p:cNvPr id="82947" name="Notes Placeholder 2">
            <a:extLst>
              <a:ext uri="{FF2B5EF4-FFF2-40B4-BE49-F238E27FC236}">
                <a16:creationId xmlns:a16="http://schemas.microsoft.com/office/drawing/2014/main" id="{511E6A3E-9F4F-2D60-074B-4918A71E1E4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solidFill>
                <a:srgbClr val="1F1F1F"/>
              </a:solidFill>
              <a:latin typeface="Arial" panose="020B0604020202020204" pitchFamily="34" charset="0"/>
            </a:endParaRPr>
          </a:p>
          <a:p>
            <a:endParaRPr lang="en-GB" altLang="en-US" dirty="0">
              <a:latin typeface="Arial" panose="020B0604020202020204" pitchFamily="34" charset="0"/>
            </a:endParaRPr>
          </a:p>
        </p:txBody>
      </p:sp>
      <p:sp>
        <p:nvSpPr>
          <p:cNvPr id="82948" name="Slide Number Placeholder 3">
            <a:extLst>
              <a:ext uri="{FF2B5EF4-FFF2-40B4-BE49-F238E27FC236}">
                <a16:creationId xmlns:a16="http://schemas.microsoft.com/office/drawing/2014/main" id="{A764562D-99BA-9E47-9D5B-3CBFD4DD65F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A3A7C5A-5B41-440C-BB2A-46176CA3B6CF}"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CFC8CE9-6736-3F2B-C171-DC7C051EE6C5}"/>
              </a:ext>
            </a:extLst>
          </p:cNvPr>
          <p:cNvSpPr>
            <a:spLocks noGrp="1" noRot="1" noChangeAspect="1" noChangeArrowheads="1" noTextEdit="1"/>
          </p:cNvSpPr>
          <p:nvPr>
            <p:ph type="sldImg"/>
          </p:nvPr>
        </p:nvSpPr>
        <p:spPr>
          <a:xfrm>
            <a:off x="1371600" y="1143000"/>
            <a:ext cx="4114800" cy="3086100"/>
          </a:xfrm>
          <a:ln/>
        </p:spPr>
      </p:sp>
      <p:sp>
        <p:nvSpPr>
          <p:cNvPr id="84995" name="Notes Placeholder 2">
            <a:extLst>
              <a:ext uri="{FF2B5EF4-FFF2-40B4-BE49-F238E27FC236}">
                <a16:creationId xmlns:a16="http://schemas.microsoft.com/office/drawing/2014/main" id="{1DF6BBA0-A5D1-2CCF-CB1A-B007056BDB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4996" name="Slide Number Placeholder 3">
            <a:extLst>
              <a:ext uri="{FF2B5EF4-FFF2-40B4-BE49-F238E27FC236}">
                <a16:creationId xmlns:a16="http://schemas.microsoft.com/office/drawing/2014/main" id="{C6DFA983-EAE1-ABA8-9C78-F2CEC3C0A2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63CA516-95DC-4A73-81B8-B4CF9A44EF2B}"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B17EFFBF-6DE5-7A90-D212-806ADC40FB65}"/>
              </a:ext>
            </a:extLst>
          </p:cNvPr>
          <p:cNvSpPr>
            <a:spLocks noGrp="1" noRot="1" noChangeAspect="1" noChangeArrowheads="1" noTextEdit="1"/>
          </p:cNvSpPr>
          <p:nvPr>
            <p:ph type="sldImg"/>
          </p:nvPr>
        </p:nvSpPr>
        <p:spPr>
          <a:xfrm>
            <a:off x="1371600" y="1143000"/>
            <a:ext cx="4114800" cy="3086100"/>
          </a:xfrm>
          <a:ln/>
        </p:spPr>
      </p:sp>
      <p:sp>
        <p:nvSpPr>
          <p:cNvPr id="62467" name="Notes Placeholder 2">
            <a:extLst>
              <a:ext uri="{FF2B5EF4-FFF2-40B4-BE49-F238E27FC236}">
                <a16:creationId xmlns:a16="http://schemas.microsoft.com/office/drawing/2014/main" id="{B083A16C-528D-68D4-A3BB-4E31178B8E2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2468" name="Slide Number Placeholder 3">
            <a:extLst>
              <a:ext uri="{FF2B5EF4-FFF2-40B4-BE49-F238E27FC236}">
                <a16:creationId xmlns:a16="http://schemas.microsoft.com/office/drawing/2014/main" id="{339A93DD-0C9D-998B-40A8-96DD4D7482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F23815B-CF56-40F7-969E-A39C3BF7BE56}"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18434E0-358F-02BD-16FA-E245C7B03F26}"/>
              </a:ext>
            </a:extLst>
          </p:cNvPr>
          <p:cNvSpPr>
            <a:spLocks noGrp="1" noRot="1" noChangeAspect="1" noChangeArrowheads="1" noTextEdit="1"/>
          </p:cNvSpPr>
          <p:nvPr>
            <p:ph type="sldImg"/>
          </p:nvPr>
        </p:nvSpPr>
        <p:spPr>
          <a:xfrm>
            <a:off x="1371600" y="1143000"/>
            <a:ext cx="4114800" cy="3086100"/>
          </a:xfrm>
          <a:ln/>
        </p:spPr>
      </p:sp>
      <p:sp>
        <p:nvSpPr>
          <p:cNvPr id="64515" name="Notes Placeholder 2">
            <a:extLst>
              <a:ext uri="{FF2B5EF4-FFF2-40B4-BE49-F238E27FC236}">
                <a16:creationId xmlns:a16="http://schemas.microsoft.com/office/drawing/2014/main" id="{A6C67104-3CAF-6EF2-5DFA-9FF269145E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4516" name="Slide Number Placeholder 3">
            <a:extLst>
              <a:ext uri="{FF2B5EF4-FFF2-40B4-BE49-F238E27FC236}">
                <a16:creationId xmlns:a16="http://schemas.microsoft.com/office/drawing/2014/main" id="{40C9667A-00B2-84C4-7300-FD13255D93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BD6F111-83AF-4D35-93DC-C459B901AFCA}"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B102526-DB62-360C-D767-4118752E7722}"/>
              </a:ext>
            </a:extLst>
          </p:cNvPr>
          <p:cNvSpPr>
            <a:spLocks noGrp="1" noRot="1" noChangeAspect="1" noChangeArrowheads="1" noTextEdit="1"/>
          </p:cNvSpPr>
          <p:nvPr>
            <p:ph type="sldImg"/>
          </p:nvPr>
        </p:nvSpPr>
        <p:spPr>
          <a:xfrm>
            <a:off x="1371600" y="1143000"/>
            <a:ext cx="4114800" cy="3086100"/>
          </a:xfrm>
          <a:ln/>
        </p:spPr>
      </p:sp>
      <p:sp>
        <p:nvSpPr>
          <p:cNvPr id="66563" name="Notes Placeholder 2">
            <a:extLst>
              <a:ext uri="{FF2B5EF4-FFF2-40B4-BE49-F238E27FC236}">
                <a16:creationId xmlns:a16="http://schemas.microsoft.com/office/drawing/2014/main" id="{8E8196DD-6288-920A-10D3-545D927BEE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6564" name="Slide Number Placeholder 3">
            <a:extLst>
              <a:ext uri="{FF2B5EF4-FFF2-40B4-BE49-F238E27FC236}">
                <a16:creationId xmlns:a16="http://schemas.microsoft.com/office/drawing/2014/main" id="{15A84C51-64B1-17E4-3EA0-BF02B8FE0E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ECE81D-30D3-4CE5-917A-07A8462FF58D}" type="slidenum">
              <a:rPr lang="en-US" altLang="en-US" sz="1200" smtClean="0">
                <a:latin typeface="Arial" panose="020B0604020202020204" pitchFamily="34" charset="0"/>
              </a:rPr>
              <a:pPr/>
              <a:t>10</a:t>
            </a:fld>
            <a:endParaRPr lang="en-US"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B4D6844-114C-26D3-9890-A94A83F3D03F}"/>
              </a:ext>
            </a:extLst>
          </p:cNvPr>
          <p:cNvSpPr>
            <a:spLocks noGrp="1" noRot="1" noChangeAspect="1" noChangeArrowheads="1" noTextEdit="1"/>
          </p:cNvSpPr>
          <p:nvPr>
            <p:ph type="sldImg"/>
          </p:nvPr>
        </p:nvSpPr>
        <p:spPr>
          <a:xfrm>
            <a:off x="1371600" y="1143000"/>
            <a:ext cx="4114800" cy="3086100"/>
          </a:xfrm>
          <a:ln/>
        </p:spPr>
      </p:sp>
      <p:sp>
        <p:nvSpPr>
          <p:cNvPr id="68611" name="Notes Placeholder 2">
            <a:extLst>
              <a:ext uri="{FF2B5EF4-FFF2-40B4-BE49-F238E27FC236}">
                <a16:creationId xmlns:a16="http://schemas.microsoft.com/office/drawing/2014/main" id="{3DB8B1E6-A4E4-ADC9-BF50-BCE92945FC3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8612" name="Slide Number Placeholder 3">
            <a:extLst>
              <a:ext uri="{FF2B5EF4-FFF2-40B4-BE49-F238E27FC236}">
                <a16:creationId xmlns:a16="http://schemas.microsoft.com/office/drawing/2014/main" id="{4AADB141-E22E-7438-4424-7BD6EFF219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4870368-D6E5-47DE-82A9-D08FFCCF4EDE}" type="slidenum">
              <a:rPr lang="en-US" altLang="en-US" sz="1200" smtClean="0">
                <a:latin typeface="Arial" panose="020B0604020202020204" pitchFamily="34" charset="0"/>
              </a:rPr>
              <a:pPr/>
              <a:t>11</a:t>
            </a:fld>
            <a:endParaRPr lang="en-US"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D4C62FCE-0158-18EE-CA37-6579DB30D3D5}"/>
              </a:ext>
            </a:extLst>
          </p:cNvPr>
          <p:cNvSpPr>
            <a:spLocks noGrp="1" noRot="1" noChangeAspect="1" noChangeArrowheads="1" noTextEdit="1"/>
          </p:cNvSpPr>
          <p:nvPr>
            <p:ph type="sldImg"/>
          </p:nvPr>
        </p:nvSpPr>
        <p:spPr>
          <a:xfrm>
            <a:off x="1371600" y="1143000"/>
            <a:ext cx="4114800" cy="3086100"/>
          </a:xfrm>
          <a:ln/>
        </p:spPr>
      </p:sp>
      <p:sp>
        <p:nvSpPr>
          <p:cNvPr id="70659" name="Notes Placeholder 2">
            <a:extLst>
              <a:ext uri="{FF2B5EF4-FFF2-40B4-BE49-F238E27FC236}">
                <a16:creationId xmlns:a16="http://schemas.microsoft.com/office/drawing/2014/main" id="{89939F41-30A8-42CC-5607-4BA7D51455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0660" name="Slide Number Placeholder 3">
            <a:extLst>
              <a:ext uri="{FF2B5EF4-FFF2-40B4-BE49-F238E27FC236}">
                <a16:creationId xmlns:a16="http://schemas.microsoft.com/office/drawing/2014/main" id="{945A5CFC-BE9A-AFC9-E42A-00A47E757E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3CF0171-2065-4BF5-9A76-FA583C2506F4}"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614E7D3-CBB9-7FD6-79F6-3FD05CFA856B}"/>
              </a:ext>
            </a:extLst>
          </p:cNvPr>
          <p:cNvSpPr>
            <a:spLocks noGrp="1" noRot="1" noChangeAspect="1" noChangeArrowheads="1" noTextEdit="1"/>
          </p:cNvSpPr>
          <p:nvPr>
            <p:ph type="sldImg"/>
          </p:nvPr>
        </p:nvSpPr>
        <p:spPr>
          <a:xfrm>
            <a:off x="1371600" y="1143000"/>
            <a:ext cx="4114800" cy="3086100"/>
          </a:xfrm>
          <a:ln/>
        </p:spPr>
      </p:sp>
      <p:sp>
        <p:nvSpPr>
          <p:cNvPr id="72707" name="Notes Placeholder 2">
            <a:extLst>
              <a:ext uri="{FF2B5EF4-FFF2-40B4-BE49-F238E27FC236}">
                <a16:creationId xmlns:a16="http://schemas.microsoft.com/office/drawing/2014/main" id="{CC127A43-2F8E-3996-021C-E762660A373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2708" name="Slide Number Placeholder 3">
            <a:extLst>
              <a:ext uri="{FF2B5EF4-FFF2-40B4-BE49-F238E27FC236}">
                <a16:creationId xmlns:a16="http://schemas.microsoft.com/office/drawing/2014/main" id="{5DA0870F-B98E-5BE5-68A5-971A67A761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2AB6A0E-058D-414B-AC74-6282AA3D40C3}"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864886DA-5D60-A75C-B43E-1AB8B0EA85A0}"/>
              </a:ext>
            </a:extLst>
          </p:cNvPr>
          <p:cNvSpPr>
            <a:spLocks noGrp="1" noRot="1" noChangeAspect="1" noChangeArrowheads="1" noTextEdit="1"/>
          </p:cNvSpPr>
          <p:nvPr>
            <p:ph type="sldImg"/>
          </p:nvPr>
        </p:nvSpPr>
        <p:spPr>
          <a:xfrm>
            <a:off x="1371600" y="1143000"/>
            <a:ext cx="4114800" cy="3086100"/>
          </a:xfrm>
          <a:ln/>
        </p:spPr>
      </p:sp>
      <p:sp>
        <p:nvSpPr>
          <p:cNvPr id="74755" name="Notes Placeholder 2">
            <a:extLst>
              <a:ext uri="{FF2B5EF4-FFF2-40B4-BE49-F238E27FC236}">
                <a16:creationId xmlns:a16="http://schemas.microsoft.com/office/drawing/2014/main" id="{2C959D0D-7C93-5BE1-4380-3092537A80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4756" name="Slide Number Placeholder 3">
            <a:extLst>
              <a:ext uri="{FF2B5EF4-FFF2-40B4-BE49-F238E27FC236}">
                <a16:creationId xmlns:a16="http://schemas.microsoft.com/office/drawing/2014/main" id="{D71D7CCE-3F1A-795F-D82D-64E54B758D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D94ACC3-E84A-4C76-A21A-A642566A36C6}"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F083A2B-1742-C085-1BB6-6160B7DA5D3B}"/>
              </a:ext>
            </a:extLst>
          </p:cNvPr>
          <p:cNvSpPr>
            <a:spLocks noGrp="1" noRot="1" noChangeAspect="1" noChangeArrowheads="1" noTextEdit="1"/>
          </p:cNvSpPr>
          <p:nvPr>
            <p:ph type="sldImg"/>
          </p:nvPr>
        </p:nvSpPr>
        <p:spPr>
          <a:xfrm>
            <a:off x="1371600" y="1143000"/>
            <a:ext cx="4114800" cy="3086100"/>
          </a:xfrm>
          <a:ln/>
        </p:spPr>
      </p:sp>
      <p:sp>
        <p:nvSpPr>
          <p:cNvPr id="76803" name="Notes Placeholder 2">
            <a:extLst>
              <a:ext uri="{FF2B5EF4-FFF2-40B4-BE49-F238E27FC236}">
                <a16:creationId xmlns:a16="http://schemas.microsoft.com/office/drawing/2014/main" id="{435BC53D-52F8-2849-7E61-D3C33D6473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6804" name="Slide Number Placeholder 3">
            <a:extLst>
              <a:ext uri="{FF2B5EF4-FFF2-40B4-BE49-F238E27FC236}">
                <a16:creationId xmlns:a16="http://schemas.microsoft.com/office/drawing/2014/main" id="{36BA8C16-E726-8DFD-E34D-CEC14BA1F1E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5D40694-0B66-4AFE-B367-8159F4D5E5D0}"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3E3AB114-2CB8-44A8-6EF8-25F2072B6C3C}"/>
              </a:ext>
            </a:extLst>
          </p:cNvPr>
          <p:cNvSpPr>
            <a:spLocks noGrp="1" noRot="1" noChangeAspect="1" noChangeArrowheads="1" noTextEdit="1"/>
          </p:cNvSpPr>
          <p:nvPr>
            <p:ph type="sldImg"/>
          </p:nvPr>
        </p:nvSpPr>
        <p:spPr>
          <a:xfrm>
            <a:off x="1371600" y="1143000"/>
            <a:ext cx="4114800" cy="3086100"/>
          </a:xfrm>
          <a:ln/>
        </p:spPr>
      </p:sp>
      <p:sp>
        <p:nvSpPr>
          <p:cNvPr id="78851" name="Notes Placeholder 2">
            <a:extLst>
              <a:ext uri="{FF2B5EF4-FFF2-40B4-BE49-F238E27FC236}">
                <a16:creationId xmlns:a16="http://schemas.microsoft.com/office/drawing/2014/main" id="{D6F5D5F6-6DA7-8166-0A1E-98744FB884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8852" name="Slide Number Placeholder 3">
            <a:extLst>
              <a:ext uri="{FF2B5EF4-FFF2-40B4-BE49-F238E27FC236}">
                <a16:creationId xmlns:a16="http://schemas.microsoft.com/office/drawing/2014/main" id="{3D6DF27D-9482-02F8-579F-6B7D2DD392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517F5A-61D8-439F-AB1F-44E0198E2CF9}"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EE08234-245D-509C-6EBD-21D060EE7F1B}"/>
              </a:ext>
            </a:extLst>
          </p:cNvPr>
          <p:cNvSpPr>
            <a:spLocks noGrp="1" noRot="1" noChangeAspect="1" noChangeArrowheads="1" noTextEdit="1"/>
          </p:cNvSpPr>
          <p:nvPr>
            <p:ph type="sldImg"/>
          </p:nvPr>
        </p:nvSpPr>
        <p:spPr>
          <a:xfrm>
            <a:off x="1371600" y="1143000"/>
            <a:ext cx="4114800" cy="3086100"/>
          </a:xfrm>
          <a:ln/>
        </p:spPr>
      </p:sp>
      <p:sp>
        <p:nvSpPr>
          <p:cNvPr id="80899" name="Notes Placeholder 2">
            <a:extLst>
              <a:ext uri="{FF2B5EF4-FFF2-40B4-BE49-F238E27FC236}">
                <a16:creationId xmlns:a16="http://schemas.microsoft.com/office/drawing/2014/main" id="{853C9AEC-A51C-13D5-CC11-9CEE515840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0900" name="Slide Number Placeholder 3">
            <a:extLst>
              <a:ext uri="{FF2B5EF4-FFF2-40B4-BE49-F238E27FC236}">
                <a16:creationId xmlns:a16="http://schemas.microsoft.com/office/drawing/2014/main" id="{F334A926-72E3-371C-E1BB-481A6B94FD9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592C44B-9166-4899-85F9-66CC5E8B996D}"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18</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Recognising children’s progress: the principles of progression The five mandatory principles of progression describe the learning journey for all 3 to 16-year-olds. These principles of progression are interconnected; they allow us to understand where children are and how we can support them to make progress. We can observe children’s progress when we notice that they demonstrate an increase in the breadth and depth of their knowledge, understanding, skills and capabilities, as they become more confident and independent. As children make progress, they begin to make links in their learning and development in familiar and new contexts, enabling them to realise the four purposes of the curriculum across the five developmental pathways. The curriculum for funded non-maintained nursery settings is underpinned by five principles of progression: • Increasing effectiveness • Increasing breadth and depth of knowledge • Deepening understanding within the developmental pathways • Refinement and growing sophistication in the use and application of skills • Making connections and transferring learning into new contexts</a:t>
            </a:r>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32534880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DCFEE17-97D8-AE3D-76A3-B0336DD6B5B0}"/>
              </a:ext>
            </a:extLst>
          </p:cNvPr>
          <p:cNvSpPr>
            <a:spLocks noGrp="1" noRot="1" noChangeAspect="1" noChangeArrowheads="1" noTextEdit="1"/>
          </p:cNvSpPr>
          <p:nvPr>
            <p:ph type="sldImg"/>
          </p:nvPr>
        </p:nvSpPr>
        <p:spPr>
          <a:xfrm>
            <a:off x="893763" y="746125"/>
            <a:ext cx="4973637" cy="3729038"/>
          </a:xfrm>
          <a:ln/>
        </p:spPr>
      </p:sp>
      <p:sp>
        <p:nvSpPr>
          <p:cNvPr id="56323" name="Notes Placeholder 2">
            <a:extLst>
              <a:ext uri="{FF2B5EF4-FFF2-40B4-BE49-F238E27FC236}">
                <a16:creationId xmlns:a16="http://schemas.microsoft.com/office/drawing/2014/main" id="{C7E4EB03-57F8-99AB-83C3-65021D9C91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Observation plays a key role in our practice. It should be grounded in our thorough knowledge of child development and the child should be at the centre of the process. Observation helps us to find out what motivates, interests and engages young children. It helps us to understand their levels of involvement, their emotional states, their friendships, skills and competencies. Effective observation enables us to analyse what we see and hear, and then respond in ways which will help children make progress. We should use these observations to inform current and future planning in our setting. Our observations may be planned and specific; they may be timed over a period or be 47 spontaneous occurrences when something new or significant is noticed. Using a range of observation techniques will ensure that we obtain detailed understanding of each child. Observations help inform us of children’s fascinations. Making the most of these fascinations can help extend learning, especially when planning the experiences and environments through which concepts can be explored. We should observe children throughout the day, indoors and outdoors, in solitary and collaborative play. These contexts will help us identify a range of skills and knowledge as children engage with different experiences. As part of this process, we should consider how, when and whether to interact in the child’s learning. We should ensure we record our observations in a concise and manageable way that works well for our setting. Our observations should be the catalyst for our planning of future learning experiences and environments. </a:t>
            </a:r>
          </a:p>
          <a:p>
            <a:endParaRPr lang="en-GB" altLang="en-US">
              <a:latin typeface="Arial" panose="020B0604020202020204" pitchFamily="34" charset="0"/>
            </a:endParaRPr>
          </a:p>
          <a:p>
            <a:r>
              <a:rPr lang="en-GB" altLang="en-US">
                <a:latin typeface="Arial" panose="020B0604020202020204" pitchFamily="34" charset="0"/>
              </a:rPr>
              <a:t>Assessment aims to find out what children can do and should be carried out through in-depth analysis of our observations. Assessment plays a fundamental role in enabling each individual child to make progress at an appropriate pace, ensuring they are supported and challenged accordingly. It gives us a greater understanding of the child’s emotional, social, cognitive, and physical development across the five developmental pathways. It allows us to tune in to the ways in which children prefer to learn and understand how best to motivate them. Effective assessment can also support us to identify those children who may need extra support or challenge to help them reach their full potential. It is important we understand that learning is not linear and different children are likely to progress in markedly different ways. We must recognise this and allow for a variety of diversions, stops and spurts in a child’s learning journey. Assessment should not be a tick list or a one-off event. It should be a continuous process that is useful, manageable, and purposeful, both to us and to children’s progress. Assessment should be indistinguishable from teaching and learning. Assessment can support us to provide experiences and an environment that supports the child’s learning through authentic contexts</a:t>
            </a:r>
          </a:p>
        </p:txBody>
      </p:sp>
      <p:sp>
        <p:nvSpPr>
          <p:cNvPr id="56324" name="Slide Number Placeholder 3">
            <a:extLst>
              <a:ext uri="{FF2B5EF4-FFF2-40B4-BE49-F238E27FC236}">
                <a16:creationId xmlns:a16="http://schemas.microsoft.com/office/drawing/2014/main" id="{228C7EA0-378B-DCD4-6FDB-BA57E52E7B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DE3EDDF-90A9-427E-9B59-C6538A920963}" type="slidenum">
              <a:rPr lang="en-US" altLang="en-US" sz="1200" smtClean="0">
                <a:latin typeface="Arial" panose="020B0604020202020204" pitchFamily="34" charset="0"/>
              </a:rPr>
              <a:pPr/>
              <a:t>32</a:t>
            </a:fld>
            <a:endParaRPr lang="en-US"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42920914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42528972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3FBF948B-A555-CA59-E818-A9FDDC9CE02E}"/>
              </a:ext>
            </a:extLst>
          </p:cNvPr>
          <p:cNvSpPr>
            <a:spLocks noGrp="1" noRot="1" noChangeAspect="1" noChangeArrowheads="1" noTextEdit="1"/>
          </p:cNvSpPr>
          <p:nvPr>
            <p:ph type="sldImg"/>
          </p:nvPr>
        </p:nvSpPr>
        <p:spPr>
          <a:xfrm>
            <a:off x="893763" y="746125"/>
            <a:ext cx="4973637" cy="3729038"/>
          </a:xfrm>
          <a:ln/>
        </p:spPr>
      </p:sp>
      <p:sp>
        <p:nvSpPr>
          <p:cNvPr id="62467" name="Notes Placeholder 2">
            <a:extLst>
              <a:ext uri="{FF2B5EF4-FFF2-40B4-BE49-F238E27FC236}">
                <a16:creationId xmlns:a16="http://schemas.microsoft.com/office/drawing/2014/main" id="{C8B3B53A-1400-79CA-F9CB-2B417828E2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latin typeface="Arial" panose="020B0604020202020204" pitchFamily="34" charset="0"/>
              </a:rPr>
              <a:t>Let’s go back to Meg to explore what the enabling pathways and curriculum for non-maintained could look like ion practice.</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This is based on a case study in the forthcoming chapter in…</a:t>
            </a:r>
          </a:p>
          <a:p>
            <a:endParaRPr lang="en-GB" altLang="en-US">
              <a:latin typeface="Arial" panose="020B0604020202020204" pitchFamily="34" charset="0"/>
            </a:endParaRPr>
          </a:p>
          <a:p>
            <a:r>
              <a:rPr lang="en-GB" altLang="en-US">
                <a:solidFill>
                  <a:srgbClr val="000000"/>
                </a:solidFill>
                <a:latin typeface="Times New Roman" panose="02020603050405020304" pitchFamily="18" charset="0"/>
              </a:rPr>
              <a:t>The chapter has a focus on the need for practitioners to view children as competent and capable rather than what they cannot yet do. </a:t>
            </a:r>
          </a:p>
          <a:p>
            <a:pPr eaLnBrk="1" hangingPunct="1">
              <a:spcBef>
                <a:spcPct val="0"/>
              </a:spcBef>
            </a:pPr>
            <a:r>
              <a:rPr lang="en-GB" altLang="en-US">
                <a:solidFill>
                  <a:srgbClr val="000000"/>
                </a:solidFill>
                <a:latin typeface="Times New Roman" panose="02020603050405020304" pitchFamily="18" charset="0"/>
              </a:rPr>
              <a:t>The following learning story is based on the enabling pathways and NM curriculum through a view of the child as competent and capable.</a:t>
            </a:r>
            <a:endParaRPr lang="en-GB" altLang="en-US">
              <a:latin typeface="Arial" panose="020B0604020202020204" pitchFamily="34" charset="0"/>
            </a:endParaRPr>
          </a:p>
          <a:p>
            <a:endParaRPr lang="en-GB" altLang="en-US">
              <a:solidFill>
                <a:srgbClr val="000000"/>
              </a:solidFill>
              <a:latin typeface="Times New Roman" panose="02020603050405020304" pitchFamily="18" charset="0"/>
            </a:endParaRPr>
          </a:p>
          <a:p>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86BF42CA-0603-F0EA-8E2A-4F7CF8449B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7F090E-9798-49CF-B90C-08A07F4A3C11}" type="slidenum">
              <a:rPr lang="en-US" altLang="en-US" sz="1200" smtClean="0">
                <a:latin typeface="Arial" panose="020B0604020202020204" pitchFamily="34" charset="0"/>
              </a:rPr>
              <a:pPr/>
              <a:t>45</a:t>
            </a:fld>
            <a:endParaRPr lang="en-US"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6BCB723F-6A5D-2B40-C6F2-54AF9717609F}"/>
              </a:ext>
            </a:extLst>
          </p:cNvPr>
          <p:cNvSpPr>
            <a:spLocks noGrp="1" noRot="1" noChangeAspect="1" noChangeArrowheads="1" noTextEdit="1"/>
          </p:cNvSpPr>
          <p:nvPr>
            <p:ph type="sldImg"/>
          </p:nvPr>
        </p:nvSpPr>
        <p:spPr>
          <a:xfrm>
            <a:off x="893763" y="746125"/>
            <a:ext cx="4973637" cy="3729038"/>
          </a:xfrm>
          <a:ln/>
        </p:spPr>
      </p:sp>
      <p:sp>
        <p:nvSpPr>
          <p:cNvPr id="64515" name="Notes Placeholder 2">
            <a:extLst>
              <a:ext uri="{FF2B5EF4-FFF2-40B4-BE49-F238E27FC236}">
                <a16:creationId xmlns:a16="http://schemas.microsoft.com/office/drawing/2014/main" id="{2F7166F0-C7EF-9F32-4BD9-1C95A87185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Aligning to draft enabling pathways guidance</a:t>
            </a:r>
          </a:p>
        </p:txBody>
      </p:sp>
      <p:sp>
        <p:nvSpPr>
          <p:cNvPr id="64516" name="Slide Number Placeholder 3">
            <a:extLst>
              <a:ext uri="{FF2B5EF4-FFF2-40B4-BE49-F238E27FC236}">
                <a16:creationId xmlns:a16="http://schemas.microsoft.com/office/drawing/2014/main" id="{D0EBFDC7-DD82-B24B-A89E-A0545FCF60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3247714-DD4B-46BF-AF81-80B750594A4F}" type="slidenum">
              <a:rPr lang="en-GB" altLang="en-US" sz="1200" smtClean="0">
                <a:latin typeface="Arial" panose="020B0604020202020204" pitchFamily="34" charset="0"/>
              </a:rPr>
              <a:pPr/>
              <a:t>46</a:t>
            </a:fld>
            <a:endParaRPr lang="en-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688D5987-277B-0F3D-398C-26D6BFDB9326}"/>
              </a:ext>
            </a:extLst>
          </p:cNvPr>
          <p:cNvSpPr>
            <a:spLocks noGrp="1" noRot="1" noChangeAspect="1" noChangeArrowheads="1" noTextEdit="1"/>
          </p:cNvSpPr>
          <p:nvPr>
            <p:ph type="sldImg"/>
          </p:nvPr>
        </p:nvSpPr>
        <p:spPr>
          <a:xfrm>
            <a:off x="893763" y="746125"/>
            <a:ext cx="4973637" cy="3729038"/>
          </a:xfrm>
          <a:ln/>
        </p:spPr>
      </p:sp>
      <p:sp>
        <p:nvSpPr>
          <p:cNvPr id="66563" name="Notes Placeholder 2">
            <a:extLst>
              <a:ext uri="{FF2B5EF4-FFF2-40B4-BE49-F238E27FC236}">
                <a16:creationId xmlns:a16="http://schemas.microsoft.com/office/drawing/2014/main" id="{284CB19A-C594-7F98-62FA-9294B62C4CF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Following draft curriculum for non-maintained nursery settings</a:t>
            </a:r>
          </a:p>
        </p:txBody>
      </p:sp>
      <p:sp>
        <p:nvSpPr>
          <p:cNvPr id="66564" name="Slide Number Placeholder 3">
            <a:extLst>
              <a:ext uri="{FF2B5EF4-FFF2-40B4-BE49-F238E27FC236}">
                <a16:creationId xmlns:a16="http://schemas.microsoft.com/office/drawing/2014/main" id="{A33E74E0-1214-6E87-09D1-C63E5B8AEC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8728EDB-1125-4FF2-A953-DDCCF937D157}" type="slidenum">
              <a:rPr lang="en-GB" altLang="en-US" sz="1200" smtClean="0">
                <a:latin typeface="Arial" panose="020B0604020202020204" pitchFamily="34" charset="0"/>
              </a:rPr>
              <a:pPr/>
              <a:t>47</a:t>
            </a:fld>
            <a:endParaRPr lang="en-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FDB47AAB-9A2A-8960-66AF-C0B63DA84171}"/>
              </a:ext>
            </a:extLst>
          </p:cNvPr>
          <p:cNvSpPr>
            <a:spLocks noGrp="1" noRot="1" noChangeAspect="1" noChangeArrowheads="1" noTextEdit="1"/>
          </p:cNvSpPr>
          <p:nvPr>
            <p:ph type="sldImg"/>
          </p:nvPr>
        </p:nvSpPr>
        <p:spPr>
          <a:xfrm>
            <a:off x="893763" y="746125"/>
            <a:ext cx="4973637" cy="3729038"/>
          </a:xfrm>
          <a:ln/>
        </p:spPr>
      </p:sp>
      <p:sp>
        <p:nvSpPr>
          <p:cNvPr id="68611" name="Notes Placeholder 2">
            <a:extLst>
              <a:ext uri="{FF2B5EF4-FFF2-40B4-BE49-F238E27FC236}">
                <a16:creationId xmlns:a16="http://schemas.microsoft.com/office/drawing/2014/main" id="{DE583C90-3E25-DA56-D479-449EFED34C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8612" name="Slide Number Placeholder 3">
            <a:extLst>
              <a:ext uri="{FF2B5EF4-FFF2-40B4-BE49-F238E27FC236}">
                <a16:creationId xmlns:a16="http://schemas.microsoft.com/office/drawing/2014/main" id="{90D49AA1-D2A6-5E75-56B9-E373444D63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C4AA456-6AA5-43DC-9545-A29010EDC3D9}" type="slidenum">
              <a:rPr lang="cy-GB" altLang="en-US" sz="1200" smtClean="0">
                <a:latin typeface="Arial" panose="020B0604020202020204" pitchFamily="34" charset="0"/>
              </a:rPr>
              <a:pPr/>
              <a:t>48</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29/07/2024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29/07/2024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707390" y="1806829"/>
            <a:ext cx="3639185" cy="3905250"/>
          </a:xfrm>
          <a:prstGeom prst="rect">
            <a:avLst/>
          </a:prstGeom>
        </p:spPr>
        <p:txBody>
          <a:bodyPr wrap="square" lIns="0" tIns="0" rIns="0" bIns="0">
            <a:spAutoFit/>
          </a:bodyPr>
          <a:lstStyle>
            <a:lvl1pPr>
              <a:defRPr sz="2800" b="0" i="0">
                <a:solidFill>
                  <a:srgbClr val="191919"/>
                </a:solidFill>
                <a:latin typeface="Arial"/>
                <a:cs typeface="Arial"/>
              </a:defRPr>
            </a:lvl1pPr>
          </a:lstStyle>
          <a:p>
            <a:endParaRPr/>
          </a:p>
        </p:txBody>
      </p:sp>
      <p:sp>
        <p:nvSpPr>
          <p:cNvPr id="4" name="Holder 4"/>
          <p:cNvSpPr>
            <a:spLocks noGrp="1"/>
          </p:cNvSpPr>
          <p:nvPr>
            <p:ph sz="half" idx="3"/>
          </p:nvPr>
        </p:nvSpPr>
        <p:spPr>
          <a:xfrm>
            <a:off x="4726940" y="1806829"/>
            <a:ext cx="3642359" cy="3521075"/>
          </a:xfrm>
          <a:prstGeom prst="rect">
            <a:avLst/>
          </a:prstGeom>
        </p:spPr>
        <p:txBody>
          <a:bodyPr wrap="square" lIns="0" tIns="0" rIns="0" bIns="0">
            <a:spAutoFit/>
          </a:bodyPr>
          <a:lstStyle>
            <a:lvl1pPr>
              <a:defRPr sz="2800" b="0" i="0">
                <a:solidFill>
                  <a:srgbClr val="191919"/>
                </a:solidFill>
                <a:latin typeface="Arial"/>
                <a:cs typeface="Arial"/>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7/29/2024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026231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7/29/2024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0323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96599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384109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625153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126910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27700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image" Target="../media/image4.pn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theme" Target="../theme/theme3.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 id="2147483821" r:id="rId4"/>
    <p:sldLayoutId id="2147483820" r:id="rId5"/>
    <p:sldLayoutId id="214748382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7/29/2024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4" r:id="rId7"/>
    <p:sldLayoutId id="2147483815" r:id="rId8"/>
    <p:sldLayoutId id="2147483816" r:id="rId9"/>
    <p:sldLayoutId id="2147483819"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cwricwlwm-i-gymru/mathemateg-a-rhifedd/disgrifiadau-dysgu/"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curriculum-for-wales/mathematics-and-numeracy/descriptions-of-learning/"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hyperlink" Target="https://hwb.gov.wales/api/storage/c6383417-cd62-4d66-9d53-15a955c79d6f/assessment-arrangements-for-funded-non-maintained-nursery-settings.pdf" TargetMode="External"/><Relationship Id="rId2" Type="http://schemas.openxmlformats.org/officeDocument/2006/relationships/hyperlink" Target="https://hwb.gov.wales/api/storage/0a2a2141-4218-486f-af38-d0f714db2267/trefniadau-asesu-ar-gyfer-lleoliadau-meithrin-a-ariennir-nas-cynhelir.pdf" TargetMode="Externa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jpor4bXCf44" TargetMode="External"/><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hyperlink" Target="https://gov.wales/sites/default/files/consultations/2021-05/enabling-pathways-consultation-document_0.pdf" TargetMode="External"/><Relationship Id="rId2" Type="http://schemas.openxmlformats.org/officeDocument/2006/relationships/notesSlide" Target="../notesSlides/notesSlide22.xml"/><Relationship Id="rId1" Type="http://schemas.openxmlformats.org/officeDocument/2006/relationships/slideLayout" Target="../slideLayouts/slideLayout16.xml"/><Relationship Id="rId5" Type="http://schemas.openxmlformats.org/officeDocument/2006/relationships/hyperlink" Target="https://hwb.gov.wales/curriculum-for-wales/curriculum-and-assessment-arrangements-for-funded-non-maintained-nursery-settings/assessment-arrangements-for-funded-non-maintained-nursery-settings" TargetMode="External"/><Relationship Id="rId4" Type="http://schemas.openxmlformats.org/officeDocument/2006/relationships/hyperlink" Target="https://gov.wales/sites/default/files/consultations/2021-05/curriculum-funded-non-maintained-settings-consultation-do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1B8B7-1D06-AFC1-FA83-6F85669F1C7A}"/>
              </a:ext>
            </a:extLst>
          </p:cNvPr>
          <p:cNvSpPr>
            <a:spLocks noGrp="1"/>
          </p:cNvSpPr>
          <p:nvPr>
            <p:ph type="title"/>
          </p:nvPr>
        </p:nvSpPr>
        <p:spPr>
          <a:xfrm>
            <a:off x="384285" y="1099258"/>
            <a:ext cx="8058149" cy="4557730"/>
          </a:xfrm>
        </p:spPr>
        <p:txBody>
          <a:bodyPr lIns="91440" tIns="45720" rIns="91440" bIns="45720" anchor="t"/>
          <a:lstStyle/>
          <a:p>
            <a:pPr algn="ctr"/>
            <a:r>
              <a:rPr lang="en-GB" sz="4000" b="1" dirty="0">
                <a:latin typeface="Arial"/>
                <a:cs typeface="Calibri Light"/>
              </a:rPr>
              <a:t>ECEY6010C</a:t>
            </a:r>
            <a:br>
              <a:rPr lang="en-GB" sz="4000" b="1" dirty="0">
                <a:latin typeface="Arial"/>
                <a:cs typeface="Calibri Light"/>
              </a:rPr>
            </a:br>
            <a:r>
              <a:rPr lang="en-GB" sz="4000" b="1" dirty="0">
                <a:latin typeface="Arial"/>
                <a:cs typeface="Calibri Light"/>
              </a:rPr>
              <a:t>C</a:t>
            </a:r>
            <a:r>
              <a:rPr lang="cy-GB" sz="4000" b="1" dirty="0" err="1">
                <a:latin typeface="Arial"/>
                <a:cs typeface="Calibri Light"/>
              </a:rPr>
              <a:t>hwricwla</a:t>
            </a:r>
            <a:r>
              <a:rPr lang="cy-GB" sz="4000" b="1" dirty="0">
                <a:latin typeface="Arial"/>
                <a:cs typeface="Calibri Light"/>
              </a:rPr>
              <a:t> blynyddoedd cynnar </a:t>
            </a:r>
            <a:br>
              <a:rPr lang="cy-GB" sz="4000" b="1" dirty="0">
                <a:latin typeface="Arial"/>
                <a:cs typeface="Calibri Light"/>
              </a:rPr>
            </a:br>
            <a:r>
              <a:rPr lang="cy-GB" sz="4000" b="1" dirty="0">
                <a:latin typeface="Arial"/>
                <a:cs typeface="Calibri Light"/>
              </a:rPr>
              <a:t>ECEY6010</a:t>
            </a:r>
            <a:br>
              <a:rPr lang="cy-GB" sz="4000" b="1" dirty="0">
                <a:latin typeface="Arial"/>
                <a:cs typeface="Calibri Light"/>
              </a:rPr>
            </a:br>
            <a:r>
              <a:rPr lang="cy-GB" sz="4000" b="1" dirty="0" err="1">
                <a:solidFill>
                  <a:srgbClr val="00B0F0"/>
                </a:solidFill>
                <a:latin typeface="Arial"/>
                <a:cs typeface="Calibri Light"/>
              </a:rPr>
              <a:t>Early</a:t>
            </a:r>
            <a:r>
              <a:rPr lang="cy-GB" sz="4000" b="1" dirty="0">
                <a:solidFill>
                  <a:srgbClr val="00B0F0"/>
                </a:solidFill>
                <a:latin typeface="Arial"/>
                <a:cs typeface="Calibri Light"/>
              </a:rPr>
              <a:t> </a:t>
            </a:r>
            <a:r>
              <a:rPr lang="cy-GB" sz="4000" b="1" dirty="0" err="1">
                <a:solidFill>
                  <a:srgbClr val="00B0F0"/>
                </a:solidFill>
                <a:latin typeface="Arial"/>
                <a:cs typeface="Calibri Light"/>
              </a:rPr>
              <a:t>Years</a:t>
            </a:r>
            <a:r>
              <a:rPr lang="cy-GB" sz="4000" b="1" dirty="0">
                <a:solidFill>
                  <a:srgbClr val="00B0F0"/>
                </a:solidFill>
                <a:latin typeface="Arial"/>
                <a:cs typeface="Calibri Light"/>
              </a:rPr>
              <a:t> </a:t>
            </a:r>
            <a:r>
              <a:rPr lang="cy-GB" sz="4000" b="1" dirty="0" err="1">
                <a:solidFill>
                  <a:srgbClr val="00B0F0"/>
                </a:solidFill>
                <a:latin typeface="Arial"/>
                <a:cs typeface="Calibri Light"/>
              </a:rPr>
              <a:t>Curricula</a:t>
            </a:r>
            <a:br>
              <a:rPr lang="cy-GB" sz="4000" b="1" dirty="0">
                <a:solidFill>
                  <a:srgbClr val="00B0F0"/>
                </a:solidFill>
                <a:latin typeface="Arial"/>
                <a:cs typeface="Calibri Light"/>
              </a:rPr>
            </a:br>
            <a:br>
              <a:rPr lang="cy-GB" sz="4000" b="1" dirty="0">
                <a:latin typeface="Arial"/>
                <a:cs typeface="Calibri Light"/>
              </a:rPr>
            </a:br>
            <a:r>
              <a:rPr lang="en-US" sz="4000" dirty="0" err="1">
                <a:latin typeface="Arial"/>
                <a:cs typeface="Arial"/>
              </a:rPr>
              <a:t>Pwnc</a:t>
            </a:r>
            <a:r>
              <a:rPr lang="en-US" sz="4000" dirty="0">
                <a:latin typeface="Arial"/>
                <a:cs typeface="Arial"/>
              </a:rPr>
              <a:t> 3 - </a:t>
            </a:r>
            <a:r>
              <a:rPr lang="en-US" sz="4000" dirty="0" err="1">
                <a:latin typeface="Arial"/>
                <a:cs typeface="Arial"/>
              </a:rPr>
              <a:t>Asesu</a:t>
            </a:r>
            <a:br>
              <a:rPr lang="en-US" sz="4000" dirty="0">
                <a:latin typeface="Arial"/>
                <a:cs typeface="Arial"/>
              </a:rPr>
            </a:br>
            <a:r>
              <a:rPr lang="en-US" sz="4000" dirty="0">
                <a:solidFill>
                  <a:srgbClr val="00B0F0"/>
                </a:solidFill>
                <a:latin typeface="Arial"/>
                <a:cs typeface="Arial"/>
              </a:rPr>
              <a:t>Topic 3 - Assessment</a:t>
            </a:r>
            <a:br>
              <a:rPr lang="en-US" dirty="0">
                <a:latin typeface="Arial"/>
                <a:cs typeface="Arial"/>
              </a:rPr>
            </a:br>
            <a:endParaRPr lang="en-US"/>
          </a:p>
        </p:txBody>
      </p:sp>
    </p:spTree>
    <p:extLst>
      <p:ext uri="{BB962C8B-B14F-4D97-AF65-F5344CB8AC3E}">
        <p14:creationId xmlns:p14="http://schemas.microsoft.com/office/powerpoint/2010/main" val="3346764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5094AEE7-D4B1-357D-74CF-74CFA0EF8D05}"/>
              </a:ext>
            </a:extLst>
          </p:cNvPr>
          <p:cNvSpPr>
            <a:spLocks noGrp="1"/>
          </p:cNvSpPr>
          <p:nvPr>
            <p:ph type="title"/>
          </p:nvPr>
        </p:nvSpPr>
        <p:spPr/>
        <p:txBody>
          <a:bodyPr>
            <a:noAutofit/>
          </a:bodyPr>
          <a:lstStyle/>
          <a:p>
            <a:r>
              <a:rPr lang="en-GB" altLang="en-US" sz="3600" b="1" dirty="0"/>
              <a:t>Diben </a:t>
            </a:r>
            <a:r>
              <a:rPr lang="en-GB" altLang="en-US" sz="3600" b="1" dirty="0" err="1"/>
              <a:t>asesu</a:t>
            </a:r>
            <a:br>
              <a:rPr lang="en-GB" altLang="en-US" sz="3600" b="1" dirty="0"/>
            </a:br>
            <a:r>
              <a:rPr lang="en-GB" altLang="en-US" sz="3600" b="1" dirty="0">
                <a:solidFill>
                  <a:srgbClr val="0070C0"/>
                </a:solidFill>
              </a:rPr>
              <a:t>The purpose of assessment</a:t>
            </a:r>
          </a:p>
        </p:txBody>
      </p:sp>
      <p:sp>
        <p:nvSpPr>
          <p:cNvPr id="86019" name="Content Placeholder 2">
            <a:extLst>
              <a:ext uri="{FF2B5EF4-FFF2-40B4-BE49-F238E27FC236}">
                <a16:creationId xmlns:a16="http://schemas.microsoft.com/office/drawing/2014/main" id="{D18B0A42-1956-F057-8200-4A902ADD175C}"/>
              </a:ext>
            </a:extLst>
          </p:cNvPr>
          <p:cNvSpPr>
            <a:spLocks noGrp="1"/>
          </p:cNvSpPr>
          <p:nvPr>
            <p:ph idx="1"/>
          </p:nvPr>
        </p:nvSpPr>
        <p:spPr/>
        <p:txBody>
          <a:bodyPr>
            <a:normAutofit/>
          </a:bodyPr>
          <a:lstStyle/>
          <a:p>
            <a:r>
              <a:rPr lang="en-GB" altLang="en-US" dirty="0"/>
              <a:t>Mae </a:t>
            </a:r>
            <a:r>
              <a:rPr lang="en-GB" altLang="en-US" dirty="0" err="1"/>
              <a:t>asesu</a:t>
            </a:r>
            <a:r>
              <a:rPr lang="en-GB" altLang="en-US" dirty="0"/>
              <a:t> </a:t>
            </a:r>
            <a:r>
              <a:rPr lang="en-GB" altLang="en-US" dirty="0" err="1"/>
              <a:t>yn</a:t>
            </a:r>
            <a:r>
              <a:rPr lang="en-GB" altLang="en-US" dirty="0"/>
              <a:t> </a:t>
            </a:r>
            <a:r>
              <a:rPr lang="en-GB" altLang="en-US" dirty="0" err="1"/>
              <a:t>chwarae</a:t>
            </a:r>
            <a:r>
              <a:rPr lang="en-GB" altLang="en-US" dirty="0"/>
              <a:t> </a:t>
            </a:r>
            <a:r>
              <a:rPr lang="en-GB" altLang="en-US" dirty="0" err="1"/>
              <a:t>rhan</a:t>
            </a:r>
            <a:r>
              <a:rPr lang="en-GB" altLang="en-US" dirty="0"/>
              <a:t> </a:t>
            </a:r>
            <a:r>
              <a:rPr lang="en-GB" altLang="en-US" dirty="0" err="1"/>
              <a:t>sylfaenol</a:t>
            </a:r>
            <a:r>
              <a:rPr lang="en-GB" altLang="en-US" dirty="0"/>
              <a:t> o ran </a:t>
            </a:r>
            <a:r>
              <a:rPr lang="en-GB" altLang="en-US" dirty="0" err="1"/>
              <a:t>sicrhau</a:t>
            </a:r>
            <a:r>
              <a:rPr lang="en-GB" altLang="en-US" dirty="0"/>
              <a:t> bod </a:t>
            </a:r>
            <a:r>
              <a:rPr lang="en-GB" altLang="en-US" dirty="0" err="1"/>
              <a:t>pob</a:t>
            </a:r>
            <a:r>
              <a:rPr lang="en-GB" altLang="en-US" dirty="0"/>
              <a:t> </a:t>
            </a:r>
            <a:r>
              <a:rPr lang="en-GB" altLang="en-US" dirty="0" err="1"/>
              <a:t>dysgwr</a:t>
            </a:r>
            <a:r>
              <a:rPr lang="en-GB" altLang="en-US" dirty="0"/>
              <a:t> </a:t>
            </a:r>
            <a:r>
              <a:rPr lang="en-GB" altLang="en-US" dirty="0" err="1"/>
              <a:t>unigol</a:t>
            </a:r>
            <a:r>
              <a:rPr lang="en-GB" altLang="en-US" dirty="0"/>
              <a:t> </a:t>
            </a:r>
            <a:r>
              <a:rPr lang="en-GB" altLang="en-US" dirty="0" err="1"/>
              <a:t>yn</a:t>
            </a:r>
            <a:r>
              <a:rPr lang="en-GB" altLang="en-US" dirty="0"/>
              <a:t> </a:t>
            </a:r>
            <a:r>
              <a:rPr lang="en-GB" altLang="en-US" dirty="0" err="1"/>
              <a:t>cael</a:t>
            </a:r>
            <a:r>
              <a:rPr lang="en-GB" altLang="en-US" dirty="0"/>
              <a:t> </a:t>
            </a:r>
            <a:r>
              <a:rPr lang="en-GB" altLang="en-US" dirty="0" err="1"/>
              <a:t>ei</a:t>
            </a:r>
            <a:r>
              <a:rPr lang="en-GB" altLang="en-US" dirty="0"/>
              <a:t> </a:t>
            </a:r>
            <a:r>
              <a:rPr lang="en-GB" altLang="en-US" dirty="0" err="1"/>
              <a:t>gefnogi</a:t>
            </a:r>
            <a:r>
              <a:rPr lang="en-GB" altLang="en-US" dirty="0"/>
              <a:t> </a:t>
            </a:r>
            <a:r>
              <a:rPr lang="en-GB" altLang="en-US" dirty="0" err="1"/>
              <a:t>a’i</a:t>
            </a:r>
            <a:r>
              <a:rPr lang="en-GB" altLang="en-US" dirty="0"/>
              <a:t> </a:t>
            </a:r>
            <a:r>
              <a:rPr lang="en-GB" altLang="en-US" dirty="0" err="1"/>
              <a:t>herio’n</a:t>
            </a:r>
            <a:r>
              <a:rPr lang="en-GB" altLang="en-US" dirty="0"/>
              <a:t> </a:t>
            </a:r>
            <a:r>
              <a:rPr lang="en-GB" altLang="en-US" dirty="0" err="1"/>
              <a:t>briodol</a:t>
            </a:r>
            <a:r>
              <a:rPr lang="en-GB" altLang="en-US" dirty="0"/>
              <a:t>. </a:t>
            </a:r>
            <a:r>
              <a:rPr lang="en-GB" altLang="en-US" dirty="0" err="1"/>
              <a:t>Dylai</a:t>
            </a:r>
            <a:r>
              <a:rPr lang="en-GB" altLang="en-US" dirty="0"/>
              <a:t> </a:t>
            </a:r>
            <a:r>
              <a:rPr lang="en-GB" altLang="en-US" dirty="0" err="1"/>
              <a:t>gyfrannu</a:t>
            </a:r>
            <a:r>
              <a:rPr lang="en-GB" altLang="en-US" dirty="0"/>
              <a:t> at </a:t>
            </a:r>
            <a:r>
              <a:rPr lang="en-GB" altLang="en-US" dirty="0" err="1"/>
              <a:t>ddatblygu</a:t>
            </a:r>
            <a:r>
              <a:rPr lang="en-GB" altLang="en-US" dirty="0"/>
              <a:t> </a:t>
            </a:r>
            <a:r>
              <a:rPr lang="en-GB" altLang="en-US" dirty="0" err="1"/>
              <a:t>darlun</a:t>
            </a:r>
            <a:r>
              <a:rPr lang="en-GB" altLang="en-US" dirty="0"/>
              <a:t> </a:t>
            </a:r>
            <a:r>
              <a:rPr lang="en-GB" altLang="en-US" dirty="0" err="1"/>
              <a:t>holistaidd</a:t>
            </a:r>
            <a:r>
              <a:rPr lang="en-GB" altLang="en-US" dirty="0"/>
              <a:t> </a:t>
            </a:r>
            <a:r>
              <a:rPr lang="en-GB" altLang="en-US" dirty="0" err="1"/>
              <a:t>o’r</a:t>
            </a:r>
            <a:r>
              <a:rPr lang="en-GB" altLang="en-US" dirty="0"/>
              <a:t> </a:t>
            </a:r>
            <a:r>
              <a:rPr lang="en-GB" altLang="en-US" dirty="0" err="1"/>
              <a:t>dysgwr</a:t>
            </a:r>
            <a:r>
              <a:rPr lang="en-GB" altLang="en-US" dirty="0"/>
              <a:t> – </a:t>
            </a:r>
            <a:r>
              <a:rPr lang="en-GB" altLang="en-US" dirty="0" err="1"/>
              <a:t>ei</a:t>
            </a:r>
            <a:r>
              <a:rPr lang="en-GB" altLang="en-US" dirty="0"/>
              <a:t> </a:t>
            </a:r>
            <a:r>
              <a:rPr lang="en-GB" altLang="en-US" dirty="0" err="1"/>
              <a:t>gryfderau</a:t>
            </a:r>
            <a:r>
              <a:rPr lang="en-GB" altLang="en-US" dirty="0"/>
              <a:t>, y </a:t>
            </a:r>
            <a:r>
              <a:rPr lang="en-GB" altLang="en-US" dirty="0" err="1"/>
              <a:t>ffyrdd</a:t>
            </a:r>
            <a:r>
              <a:rPr lang="en-GB" altLang="en-US" dirty="0"/>
              <a:t> y </a:t>
            </a:r>
            <a:r>
              <a:rPr lang="en-GB" altLang="en-US" dirty="0" err="1"/>
              <a:t>mae’n</a:t>
            </a:r>
            <a:r>
              <a:rPr lang="en-GB" altLang="en-US" dirty="0"/>
              <a:t> </a:t>
            </a:r>
            <a:r>
              <a:rPr lang="en-GB" altLang="en-US" dirty="0" err="1"/>
              <a:t>dysgu</a:t>
            </a:r>
            <a:r>
              <a:rPr lang="en-GB" altLang="en-US" dirty="0"/>
              <a:t>, </a:t>
            </a:r>
            <a:r>
              <a:rPr lang="en-GB" altLang="en-US" dirty="0" err="1"/>
              <a:t>a’i</a:t>
            </a:r>
            <a:r>
              <a:rPr lang="en-GB" altLang="en-US" dirty="0"/>
              <a:t> </a:t>
            </a:r>
            <a:r>
              <a:rPr lang="en-GB" altLang="en-US" dirty="0" err="1"/>
              <a:t>feysydd</a:t>
            </a:r>
            <a:r>
              <a:rPr lang="en-GB" altLang="en-US" dirty="0"/>
              <a:t> </a:t>
            </a:r>
            <a:r>
              <a:rPr lang="en-GB" altLang="en-US" dirty="0" err="1"/>
              <a:t>i’w</a:t>
            </a:r>
            <a:r>
              <a:rPr lang="en-GB" altLang="en-US" dirty="0"/>
              <a:t> </a:t>
            </a:r>
            <a:r>
              <a:rPr lang="en-GB" altLang="en-US" dirty="0" err="1"/>
              <a:t>datblygu</a:t>
            </a:r>
            <a:r>
              <a:rPr lang="en-GB" altLang="en-US" dirty="0"/>
              <a:t> – er </a:t>
            </a:r>
            <a:r>
              <a:rPr lang="en-GB" altLang="en-US" dirty="0" err="1"/>
              <a:t>mwyn</a:t>
            </a:r>
            <a:r>
              <a:rPr lang="en-GB" altLang="en-US" dirty="0"/>
              <a:t> </a:t>
            </a:r>
            <a:r>
              <a:rPr lang="en-GB" altLang="en-US" dirty="0" err="1"/>
              <a:t>llywio’r</a:t>
            </a:r>
            <a:r>
              <a:rPr lang="en-GB" altLang="en-US" dirty="0"/>
              <a:t> </a:t>
            </a:r>
            <a:r>
              <a:rPr lang="en-GB" altLang="en-US" dirty="0" err="1"/>
              <a:t>camau</a:t>
            </a:r>
            <a:r>
              <a:rPr lang="en-GB" altLang="en-US" dirty="0"/>
              <a:t> </a:t>
            </a:r>
            <a:r>
              <a:rPr lang="en-GB" altLang="en-US" dirty="0" err="1"/>
              <a:t>nesaf</a:t>
            </a:r>
            <a:r>
              <a:rPr lang="en-GB" altLang="en-US" dirty="0"/>
              <a:t> </a:t>
            </a:r>
            <a:r>
              <a:rPr lang="en-GB" altLang="en-US" dirty="0" err="1"/>
              <a:t>yn</a:t>
            </a:r>
            <a:r>
              <a:rPr lang="en-GB" altLang="en-US" dirty="0"/>
              <a:t> y </a:t>
            </a:r>
            <a:r>
              <a:rPr lang="en-GB" altLang="en-US" dirty="0" err="1"/>
              <a:t>dysgu</a:t>
            </a:r>
            <a:r>
              <a:rPr lang="en-GB" altLang="en-US" dirty="0"/>
              <a:t> </a:t>
            </a:r>
            <a:r>
              <a:rPr lang="en-GB" altLang="en-US" dirty="0" err="1"/>
              <a:t>a’r</a:t>
            </a:r>
            <a:r>
              <a:rPr lang="en-GB" altLang="en-US" dirty="0"/>
              <a:t> </a:t>
            </a:r>
            <a:r>
              <a:rPr lang="en-GB" altLang="en-US" dirty="0" err="1"/>
              <a:t>addysgu</a:t>
            </a:r>
            <a:r>
              <a:rPr lang="en-GB" altLang="en-US" dirty="0"/>
              <a:t>. Ni </a:t>
            </a:r>
            <a:r>
              <a:rPr lang="en-GB" altLang="en-US" dirty="0" err="1"/>
              <a:t>ddylid</a:t>
            </a:r>
            <a:r>
              <a:rPr lang="en-GB" altLang="en-US" dirty="0"/>
              <a:t> </a:t>
            </a:r>
            <a:r>
              <a:rPr lang="en-GB" altLang="en-US" dirty="0" err="1"/>
              <a:t>defnyddio</a:t>
            </a:r>
            <a:r>
              <a:rPr lang="en-GB" altLang="en-US" dirty="0"/>
              <a:t> </a:t>
            </a:r>
            <a:r>
              <a:rPr lang="en-GB" altLang="en-US" dirty="0" err="1"/>
              <a:t>asesu</a:t>
            </a:r>
            <a:r>
              <a:rPr lang="en-GB" altLang="en-US" dirty="0"/>
              <a:t> </a:t>
            </a:r>
            <a:r>
              <a:rPr lang="en-GB" altLang="en-US" dirty="0" err="1"/>
              <a:t>i</a:t>
            </a:r>
            <a:r>
              <a:rPr lang="en-GB" altLang="en-US" dirty="0"/>
              <a:t> </a:t>
            </a:r>
            <a:r>
              <a:rPr lang="en-GB" altLang="en-US" dirty="0" err="1"/>
              <a:t>wneud</a:t>
            </a:r>
            <a:r>
              <a:rPr lang="en-GB" altLang="en-US" dirty="0"/>
              <a:t> </a:t>
            </a:r>
            <a:r>
              <a:rPr lang="en-GB" altLang="en-US" dirty="0" err="1"/>
              <a:t>dyfarniad</a:t>
            </a:r>
            <a:r>
              <a:rPr lang="en-GB" altLang="en-US" dirty="0"/>
              <a:t> </a:t>
            </a:r>
            <a:r>
              <a:rPr lang="en-GB" altLang="en-US" dirty="0" err="1"/>
              <a:t>untro</a:t>
            </a:r>
            <a:r>
              <a:rPr lang="en-GB" altLang="en-US" dirty="0"/>
              <a:t> </a:t>
            </a:r>
            <a:r>
              <a:rPr lang="en-GB" altLang="en-US" dirty="0" err="1"/>
              <a:t>ar</a:t>
            </a:r>
            <a:r>
              <a:rPr lang="en-GB" altLang="en-US" dirty="0"/>
              <a:t> </a:t>
            </a:r>
            <a:r>
              <a:rPr lang="en-GB" altLang="en-US" dirty="0" err="1"/>
              <a:t>gyflawniad</a:t>
            </a:r>
            <a:r>
              <a:rPr lang="en-GB" altLang="en-US" dirty="0"/>
              <a:t> </a:t>
            </a:r>
            <a:r>
              <a:rPr lang="en-GB" altLang="en-US" dirty="0" err="1"/>
              <a:t>cyffredinol</a:t>
            </a:r>
            <a:r>
              <a:rPr lang="en-GB" altLang="en-US" dirty="0"/>
              <a:t> </a:t>
            </a:r>
            <a:r>
              <a:rPr lang="en-GB" altLang="en-US" dirty="0" err="1"/>
              <a:t>dysgwr</a:t>
            </a:r>
            <a:r>
              <a:rPr lang="en-GB" altLang="en-US" dirty="0"/>
              <a:t> </a:t>
            </a:r>
            <a:r>
              <a:rPr lang="en-GB" altLang="en-US" dirty="0" err="1"/>
              <a:t>ar</a:t>
            </a:r>
            <a:r>
              <a:rPr lang="en-GB" altLang="en-US" dirty="0"/>
              <a:t> </a:t>
            </a:r>
            <a:r>
              <a:rPr lang="en-GB" altLang="en-US" dirty="0" err="1"/>
              <a:t>adeg</a:t>
            </a:r>
            <a:r>
              <a:rPr lang="en-GB" altLang="en-US" dirty="0"/>
              <a:t> neu </a:t>
            </a:r>
            <a:r>
              <a:rPr lang="en-GB" altLang="en-US" dirty="0" err="1"/>
              <a:t>oedran</a:t>
            </a:r>
            <a:r>
              <a:rPr lang="en-GB" altLang="en-US" dirty="0"/>
              <a:t> </a:t>
            </a:r>
            <a:r>
              <a:rPr lang="en-GB" altLang="en-US" dirty="0" err="1"/>
              <a:t>penodol</a:t>
            </a:r>
            <a:r>
              <a:rPr lang="en-GB" altLang="en-US" dirty="0"/>
              <a:t> er </a:t>
            </a:r>
            <a:r>
              <a:rPr lang="en-GB" altLang="en-US" dirty="0" err="1"/>
              <a:t>mwyn</a:t>
            </a:r>
            <a:r>
              <a:rPr lang="en-GB" altLang="en-US" dirty="0"/>
              <a:t> </a:t>
            </a:r>
            <a:r>
              <a:rPr lang="en-GB" altLang="en-US" dirty="0" err="1"/>
              <a:t>llunio</a:t>
            </a:r>
            <a:r>
              <a:rPr lang="en-GB" altLang="en-US" dirty="0"/>
              <a:t> barn </a:t>
            </a:r>
            <a:r>
              <a:rPr lang="en-GB" altLang="en-US" dirty="0" err="1"/>
              <a:t>sy’n</a:t>
            </a:r>
            <a:r>
              <a:rPr lang="en-GB" altLang="en-US" dirty="0"/>
              <a:t> </a:t>
            </a:r>
            <a:r>
              <a:rPr lang="en-GB" altLang="en-US" dirty="0" err="1"/>
              <a:t>cyd-fynd</a:t>
            </a:r>
            <a:r>
              <a:rPr lang="en-GB" altLang="en-US" dirty="0"/>
              <a:t> </a:t>
            </a:r>
            <a:r>
              <a:rPr lang="en-GB" altLang="en-US" dirty="0" err="1"/>
              <a:t>orau</a:t>
            </a:r>
            <a:r>
              <a:rPr lang="en-GB" altLang="en-US" dirty="0"/>
              <a:t> â </a:t>
            </a:r>
            <a:r>
              <a:rPr lang="en-GB" altLang="en-US" dirty="0" err="1"/>
              <a:t>disgrifyddion</a:t>
            </a:r>
            <a:r>
              <a:rPr lang="en-GB" altLang="en-US" dirty="0"/>
              <a:t> neu </a:t>
            </a:r>
            <a:r>
              <a:rPr lang="en-GB" altLang="en-US" dirty="0" err="1"/>
              <a:t>feini</a:t>
            </a:r>
            <a:r>
              <a:rPr lang="en-GB" altLang="en-US" dirty="0"/>
              <a:t> </a:t>
            </a:r>
            <a:r>
              <a:rPr lang="en-GB" altLang="en-US" dirty="0" err="1"/>
              <a:t>prawf</a:t>
            </a:r>
            <a:r>
              <a:rPr lang="en-GB" altLang="en-US" dirty="0"/>
              <a:t>.</a:t>
            </a:r>
          </a:p>
        </p:txBody>
      </p:sp>
    </p:spTree>
    <p:extLst>
      <p:ext uri="{BB962C8B-B14F-4D97-AF65-F5344CB8AC3E}">
        <p14:creationId xmlns:p14="http://schemas.microsoft.com/office/powerpoint/2010/main" val="299648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C2F3A-D588-EC6C-C6C2-4DE483AEB9CD}"/>
              </a:ext>
            </a:extLst>
          </p:cNvPr>
          <p:cNvSpPr>
            <a:spLocks noGrp="1"/>
          </p:cNvSpPr>
          <p:nvPr>
            <p:ph type="title"/>
          </p:nvPr>
        </p:nvSpPr>
        <p:spPr/>
        <p:txBody>
          <a:bodyPr>
            <a:noAutofit/>
          </a:bodyPr>
          <a:lstStyle/>
          <a:p>
            <a:r>
              <a:rPr lang="en-GB" altLang="en-US" sz="3600" dirty="0">
                <a:solidFill>
                  <a:prstClr val="black"/>
                </a:solidFill>
                <a:latin typeface="Arial" panose="020B0604020202020204"/>
              </a:rPr>
              <a:t>Diben </a:t>
            </a:r>
            <a:r>
              <a:rPr lang="en-GB" altLang="en-US" sz="3600" dirty="0" err="1">
                <a:solidFill>
                  <a:prstClr val="black"/>
                </a:solidFill>
                <a:latin typeface="Arial" panose="020B0604020202020204"/>
              </a:rPr>
              <a:t>asesu</a:t>
            </a:r>
            <a:br>
              <a:rPr lang="en-GB" altLang="en-US" sz="3600" dirty="0">
                <a:solidFill>
                  <a:prstClr val="black"/>
                </a:solidFill>
                <a:latin typeface="Arial" panose="020B0604020202020204"/>
              </a:rPr>
            </a:br>
            <a:r>
              <a:rPr lang="en-GB" altLang="en-US" sz="3600" dirty="0">
                <a:solidFill>
                  <a:srgbClr val="0070C0"/>
                </a:solidFill>
                <a:latin typeface="Arial" panose="020B0604020202020204"/>
              </a:rPr>
              <a:t>The purpose of assessment</a:t>
            </a:r>
            <a:endParaRPr lang="en-GB" sz="3600" dirty="0"/>
          </a:p>
        </p:txBody>
      </p:sp>
      <p:sp>
        <p:nvSpPr>
          <p:cNvPr id="3" name="Content Placeholder 2">
            <a:extLst>
              <a:ext uri="{FF2B5EF4-FFF2-40B4-BE49-F238E27FC236}">
                <a16:creationId xmlns:a16="http://schemas.microsoft.com/office/drawing/2014/main" id="{940D24C8-11CF-F492-8371-B48DCE3132B3}"/>
              </a:ext>
            </a:extLst>
          </p:cNvPr>
          <p:cNvSpPr>
            <a:spLocks noGrp="1"/>
          </p:cNvSpPr>
          <p:nvPr>
            <p:ph idx="1"/>
          </p:nvPr>
        </p:nvSpPr>
        <p:spPr/>
        <p:txBody>
          <a:bodyPr>
            <a:normAutofit/>
          </a:bodyPr>
          <a:lstStyle/>
          <a:p>
            <a:r>
              <a:rPr lang="en-GB" altLang="en-US" sz="2250" dirty="0">
                <a:solidFill>
                  <a:srgbClr val="0070C0"/>
                </a:solidFill>
                <a:latin typeface="Arial" panose="020B0604020202020204" pitchFamily="34" charset="0"/>
              </a:rPr>
              <a:t>Assessment plays a fundamental role in ensuring each individual learner is supported and challenged accordingly. It should contribute to developing a holistic picture of the learner – their strengths, the ways in which they learn, and their areas for development – in order to inform next steps in learning and teaching. Assessment should not be used to make a one-off judgement on the overall achievement of a learner at a set age or point in time against descriptors or criteria on a ‘best-fit’ basis.</a:t>
            </a:r>
            <a:endParaRPr lang="en-GB" altLang="en-US" sz="2250" dirty="0">
              <a:solidFill>
                <a:srgbClr val="0070C0"/>
              </a:solidFill>
            </a:endParaRPr>
          </a:p>
          <a:p>
            <a:endParaRPr lang="en-GB" dirty="0"/>
          </a:p>
        </p:txBody>
      </p:sp>
    </p:spTree>
    <p:extLst>
      <p:ext uri="{BB962C8B-B14F-4D97-AF65-F5344CB8AC3E}">
        <p14:creationId xmlns:p14="http://schemas.microsoft.com/office/powerpoint/2010/main" val="2126729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7A90C084-998F-A1FD-AFE6-0F1B5C67B59E}"/>
              </a:ext>
            </a:extLst>
          </p:cNvPr>
          <p:cNvSpPr>
            <a:spLocks noGrp="1"/>
          </p:cNvSpPr>
          <p:nvPr>
            <p:ph type="title"/>
          </p:nvPr>
        </p:nvSpPr>
        <p:spPr/>
        <p:txBody>
          <a:bodyPr/>
          <a:lstStyle/>
          <a:p>
            <a:endParaRPr lang="en-GB" altLang="en-US"/>
          </a:p>
        </p:txBody>
      </p:sp>
      <p:pic>
        <p:nvPicPr>
          <p:cNvPr id="81923" name="Content Placeholder 5">
            <a:extLst>
              <a:ext uri="{FF2B5EF4-FFF2-40B4-BE49-F238E27FC236}">
                <a16:creationId xmlns:a16="http://schemas.microsoft.com/office/drawing/2014/main" id="{E130A2D6-10C8-6F36-9D6E-BFAC47B3CE9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91861" y="812347"/>
            <a:ext cx="8784771" cy="5249636"/>
          </a:xfrm>
        </p:spPr>
      </p:pic>
      <p:sp>
        <p:nvSpPr>
          <p:cNvPr id="81924" name="Content Placeholder 3">
            <a:extLst>
              <a:ext uri="{FF2B5EF4-FFF2-40B4-BE49-F238E27FC236}">
                <a16:creationId xmlns:a16="http://schemas.microsoft.com/office/drawing/2014/main" id="{22857558-51E5-07EA-DE3A-A7CCE5AD6DF5}"/>
              </a:ext>
            </a:extLst>
          </p:cNvPr>
          <p:cNvSpPr>
            <a:spLocks noGrp="1"/>
          </p:cNvSpPr>
          <p:nvPr>
            <p:ph sz="half" idx="2"/>
          </p:nvPr>
        </p:nvSpPr>
        <p:spPr>
          <a:xfrm>
            <a:off x="4629150" y="2057400"/>
            <a:ext cx="3028950" cy="2992041"/>
          </a:xfrm>
        </p:spPr>
        <p:txBody>
          <a:bodyPr/>
          <a:lstStyle/>
          <a:p>
            <a:endParaRPr lang="en-GB" altLang="en-US"/>
          </a:p>
        </p:txBody>
      </p:sp>
    </p:spTree>
    <p:extLst>
      <p:ext uri="{BB962C8B-B14F-4D97-AF65-F5344CB8AC3E}">
        <p14:creationId xmlns:p14="http://schemas.microsoft.com/office/powerpoint/2010/main" val="1367419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E1114FB3-3673-D56F-6B47-2F52EEB6737F}"/>
              </a:ext>
            </a:extLst>
          </p:cNvPr>
          <p:cNvSpPr>
            <a:spLocks noGrp="1"/>
          </p:cNvSpPr>
          <p:nvPr>
            <p:ph type="title"/>
          </p:nvPr>
        </p:nvSpPr>
        <p:spPr/>
        <p:txBody>
          <a:bodyPr/>
          <a:lstStyle/>
          <a:p>
            <a:endParaRPr lang="en-GB" altLang="en-US"/>
          </a:p>
        </p:txBody>
      </p:sp>
      <p:pic>
        <p:nvPicPr>
          <p:cNvPr id="83971" name="Content Placeholder 5">
            <a:extLst>
              <a:ext uri="{FF2B5EF4-FFF2-40B4-BE49-F238E27FC236}">
                <a16:creationId xmlns:a16="http://schemas.microsoft.com/office/drawing/2014/main" id="{1A379150-32F5-37A7-D969-24547961307D}"/>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34711" y="778669"/>
            <a:ext cx="8915400" cy="5300663"/>
          </a:xfrm>
        </p:spPr>
      </p:pic>
      <p:sp>
        <p:nvSpPr>
          <p:cNvPr id="83972" name="Content Placeholder 3">
            <a:extLst>
              <a:ext uri="{FF2B5EF4-FFF2-40B4-BE49-F238E27FC236}">
                <a16:creationId xmlns:a16="http://schemas.microsoft.com/office/drawing/2014/main" id="{51D79168-7C03-F660-71BC-60AC9F6344A0}"/>
              </a:ext>
            </a:extLst>
          </p:cNvPr>
          <p:cNvSpPr>
            <a:spLocks noGrp="1"/>
          </p:cNvSpPr>
          <p:nvPr>
            <p:ph sz="half" idx="2"/>
          </p:nvPr>
        </p:nvSpPr>
        <p:spPr>
          <a:xfrm>
            <a:off x="4629150" y="2057400"/>
            <a:ext cx="3028950" cy="2992041"/>
          </a:xfrm>
        </p:spPr>
        <p:txBody>
          <a:bodyPr/>
          <a:lstStyle/>
          <a:p>
            <a:endParaRPr lang="en-GB" altLang="en-US"/>
          </a:p>
        </p:txBody>
      </p:sp>
    </p:spTree>
    <p:extLst>
      <p:ext uri="{BB962C8B-B14F-4D97-AF65-F5344CB8AC3E}">
        <p14:creationId xmlns:p14="http://schemas.microsoft.com/office/powerpoint/2010/main" val="2664901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19F56-E985-E4DD-6B37-D3ABA03F1640}"/>
              </a:ext>
            </a:extLst>
          </p:cNvPr>
          <p:cNvSpPr>
            <a:spLocks noGrp="1"/>
          </p:cNvSpPr>
          <p:nvPr>
            <p:ph type="title"/>
          </p:nvPr>
        </p:nvSpPr>
        <p:spPr>
          <a:xfrm>
            <a:off x="384285" y="1516008"/>
            <a:ext cx="8256169" cy="3607785"/>
          </a:xfrm>
        </p:spPr>
        <p:txBody>
          <a:bodyPr lIns="91440" tIns="45720" rIns="91440" bIns="45720" anchor="t"/>
          <a:lstStyle/>
          <a:p>
            <a:r>
              <a:rPr lang="en-US" sz="4400" err="1">
                <a:latin typeface="Arial"/>
                <a:cs typeface="Arial"/>
              </a:rPr>
              <a:t>Pwrpas</a:t>
            </a:r>
            <a:r>
              <a:rPr lang="en-US" sz="4400" dirty="0">
                <a:latin typeface="Arial"/>
                <a:cs typeface="Arial"/>
              </a:rPr>
              <a:t> </a:t>
            </a:r>
            <a:r>
              <a:rPr lang="en-US" sz="4400" err="1">
                <a:latin typeface="Arial"/>
                <a:cs typeface="Arial"/>
              </a:rPr>
              <a:t>asesu</a:t>
            </a:r>
            <a:br>
              <a:rPr lang="en-US" sz="4400" dirty="0"/>
            </a:br>
            <a:br>
              <a:rPr lang="en-US" sz="4400" dirty="0"/>
            </a:br>
            <a:r>
              <a:rPr lang="en-US" sz="4400" dirty="0">
                <a:solidFill>
                  <a:srgbClr val="00B0F0"/>
                </a:solidFill>
                <a:latin typeface="Arial"/>
                <a:cs typeface="Arial"/>
              </a:rPr>
              <a:t>Purpose of Assessment</a:t>
            </a:r>
            <a:endParaRPr lang="en-US" sz="4400" dirty="0">
              <a:solidFill>
                <a:srgbClr val="00B0F0"/>
              </a:solidFill>
            </a:endParaRPr>
          </a:p>
        </p:txBody>
      </p:sp>
    </p:spTree>
    <p:extLst>
      <p:ext uri="{BB962C8B-B14F-4D97-AF65-F5344CB8AC3E}">
        <p14:creationId xmlns:p14="http://schemas.microsoft.com/office/powerpoint/2010/main" val="1883885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AA26BB6A-1A90-8B70-AB24-A28B26200733}"/>
              </a:ext>
            </a:extLst>
          </p:cNvPr>
          <p:cNvSpPr>
            <a:spLocks noGrp="1"/>
          </p:cNvSpPr>
          <p:nvPr>
            <p:ph type="title"/>
          </p:nvPr>
        </p:nvSpPr>
        <p:spPr>
          <a:xfrm>
            <a:off x="222033" y="295497"/>
            <a:ext cx="7886700" cy="994172"/>
          </a:xfrm>
        </p:spPr>
        <p:txBody>
          <a:bodyPr>
            <a:noAutofit/>
          </a:bodyPr>
          <a:lstStyle/>
          <a:p>
            <a:r>
              <a:rPr lang="en-GB" altLang="en-US" sz="3600" b="1" dirty="0" err="1"/>
              <a:t>Tracio</a:t>
            </a:r>
            <a:r>
              <a:rPr lang="en-GB" altLang="en-US" sz="3600" b="1" dirty="0"/>
              <a:t> </a:t>
            </a:r>
            <a:r>
              <a:rPr lang="en-GB" altLang="en-US" sz="3600" b="1" dirty="0" err="1"/>
              <a:t>Presennol</a:t>
            </a:r>
            <a:br>
              <a:rPr lang="en-GB" altLang="en-US" sz="3600" b="1" dirty="0"/>
            </a:br>
            <a:r>
              <a:rPr lang="en-GB" altLang="en-US" sz="3600" b="1" dirty="0">
                <a:solidFill>
                  <a:srgbClr val="0070C0"/>
                </a:solidFill>
              </a:rPr>
              <a:t>Current Tracking</a:t>
            </a:r>
          </a:p>
        </p:txBody>
      </p:sp>
      <p:sp>
        <p:nvSpPr>
          <p:cNvPr id="61443" name="Content Placeholder 2">
            <a:extLst>
              <a:ext uri="{FF2B5EF4-FFF2-40B4-BE49-F238E27FC236}">
                <a16:creationId xmlns:a16="http://schemas.microsoft.com/office/drawing/2014/main" id="{61A612DF-A691-6CC9-A750-628D1A3ACB2C}"/>
              </a:ext>
            </a:extLst>
          </p:cNvPr>
          <p:cNvSpPr>
            <a:spLocks noGrp="1"/>
          </p:cNvSpPr>
          <p:nvPr>
            <p:ph sz="half" idx="1"/>
          </p:nvPr>
        </p:nvSpPr>
        <p:spPr>
          <a:xfrm>
            <a:off x="869497" y="2057400"/>
            <a:ext cx="3028950" cy="2992041"/>
          </a:xfrm>
        </p:spPr>
        <p:txBody>
          <a:bodyPr/>
          <a:lstStyle/>
          <a:p>
            <a:r>
              <a:rPr lang="cy-GB" altLang="en-US" dirty="0"/>
              <a:t>‘Normau’ sy’n gysylltiedig ag oedran</a:t>
            </a:r>
          </a:p>
          <a:p>
            <a:r>
              <a:rPr lang="cy-GB" altLang="en-US" dirty="0"/>
              <a:t>Categoreiddio plant</a:t>
            </a:r>
          </a:p>
          <a:p>
            <a:r>
              <a:rPr lang="cy-GB" altLang="en-US" dirty="0"/>
              <a:t>Camau manwl penodol</a:t>
            </a:r>
          </a:p>
          <a:p>
            <a:r>
              <a:rPr lang="cy-GB" altLang="en-US" dirty="0"/>
              <a:t>Dilyniant safonol</a:t>
            </a:r>
          </a:p>
        </p:txBody>
      </p:sp>
      <p:sp>
        <p:nvSpPr>
          <p:cNvPr id="61444" name="Content Placeholder 3">
            <a:extLst>
              <a:ext uri="{FF2B5EF4-FFF2-40B4-BE49-F238E27FC236}">
                <a16:creationId xmlns:a16="http://schemas.microsoft.com/office/drawing/2014/main" id="{A4B669CC-ED9E-26C7-24DA-C8C14CF73423}"/>
              </a:ext>
            </a:extLst>
          </p:cNvPr>
          <p:cNvSpPr>
            <a:spLocks noGrp="1"/>
          </p:cNvSpPr>
          <p:nvPr>
            <p:ph sz="half" idx="2"/>
          </p:nvPr>
        </p:nvSpPr>
        <p:spPr>
          <a:xfrm>
            <a:off x="4629150" y="2057400"/>
            <a:ext cx="3028950" cy="2992041"/>
          </a:xfrm>
        </p:spPr>
        <p:txBody>
          <a:bodyPr/>
          <a:lstStyle/>
          <a:p>
            <a:r>
              <a:rPr lang="en-GB" altLang="en-US" dirty="0">
                <a:solidFill>
                  <a:srgbClr val="0070C0"/>
                </a:solidFill>
              </a:rPr>
              <a:t>Age related ‘norms’</a:t>
            </a:r>
          </a:p>
          <a:p>
            <a:r>
              <a:rPr lang="en-GB" altLang="en-US" dirty="0">
                <a:solidFill>
                  <a:srgbClr val="0070C0"/>
                </a:solidFill>
              </a:rPr>
              <a:t>Categorisation of children</a:t>
            </a:r>
          </a:p>
          <a:p>
            <a:r>
              <a:rPr lang="en-GB" altLang="en-US" dirty="0">
                <a:solidFill>
                  <a:srgbClr val="0070C0"/>
                </a:solidFill>
              </a:rPr>
              <a:t>Specific detailed steps</a:t>
            </a:r>
          </a:p>
          <a:p>
            <a:r>
              <a:rPr lang="en-GB" altLang="en-US" dirty="0">
                <a:solidFill>
                  <a:srgbClr val="0070C0"/>
                </a:solidFill>
              </a:rPr>
              <a:t>Standardised progression</a:t>
            </a:r>
          </a:p>
        </p:txBody>
      </p:sp>
    </p:spTree>
    <p:extLst>
      <p:ext uri="{BB962C8B-B14F-4D97-AF65-F5344CB8AC3E}">
        <p14:creationId xmlns:p14="http://schemas.microsoft.com/office/powerpoint/2010/main" val="2779089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F0601BE4-1B08-9AE0-FABB-696CDD4BFB98}"/>
              </a:ext>
            </a:extLst>
          </p:cNvPr>
          <p:cNvSpPr>
            <a:spLocks noGrp="1"/>
          </p:cNvSpPr>
          <p:nvPr>
            <p:ph type="title"/>
          </p:nvPr>
        </p:nvSpPr>
        <p:spPr/>
        <p:txBody>
          <a:bodyPr/>
          <a:lstStyle/>
          <a:p>
            <a:endParaRPr lang="en-GB" altLang="en-US"/>
          </a:p>
        </p:txBody>
      </p:sp>
      <p:pic>
        <p:nvPicPr>
          <p:cNvPr id="63491" name="Content Placeholder 4" descr="screenshot of foundation phase profile">
            <a:extLst>
              <a:ext uri="{FF2B5EF4-FFF2-40B4-BE49-F238E27FC236}">
                <a16:creationId xmlns:a16="http://schemas.microsoft.com/office/drawing/2014/main" id="{04B7CB0C-7596-2901-88AB-380D5CF921AA}"/>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273274" y="-840921"/>
            <a:ext cx="11856140" cy="8026705"/>
          </a:xfrm>
        </p:spPr>
      </p:pic>
      <p:sp>
        <p:nvSpPr>
          <p:cNvPr id="63492" name="Content Placeholder 3">
            <a:extLst>
              <a:ext uri="{FF2B5EF4-FFF2-40B4-BE49-F238E27FC236}">
                <a16:creationId xmlns:a16="http://schemas.microsoft.com/office/drawing/2014/main" id="{5A8E8F06-3D41-5B8E-BD49-19F8FE9CE55B}"/>
              </a:ext>
            </a:extLst>
          </p:cNvPr>
          <p:cNvSpPr>
            <a:spLocks noGrp="1"/>
          </p:cNvSpPr>
          <p:nvPr>
            <p:ph sz="half" idx="2"/>
          </p:nvPr>
        </p:nvSpPr>
        <p:spPr>
          <a:xfrm>
            <a:off x="4768298" y="2415209"/>
            <a:ext cx="3028950" cy="2992041"/>
          </a:xfrm>
        </p:spPr>
        <p:txBody>
          <a:bodyPr/>
          <a:lstStyle/>
          <a:p>
            <a:endParaRPr lang="en-GB" altLang="en-US"/>
          </a:p>
        </p:txBody>
      </p:sp>
    </p:spTree>
    <p:extLst>
      <p:ext uri="{BB962C8B-B14F-4D97-AF65-F5344CB8AC3E}">
        <p14:creationId xmlns:p14="http://schemas.microsoft.com/office/powerpoint/2010/main" val="4139596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C2E7BDB1-5136-F9F6-AAD5-CF1CEAD062EA}"/>
              </a:ext>
            </a:extLst>
          </p:cNvPr>
          <p:cNvSpPr>
            <a:spLocks noGrp="1"/>
          </p:cNvSpPr>
          <p:nvPr>
            <p:ph type="title"/>
          </p:nvPr>
        </p:nvSpPr>
        <p:spPr>
          <a:xfrm>
            <a:off x="117317" y="415478"/>
            <a:ext cx="8911318" cy="994172"/>
          </a:xfrm>
        </p:spPr>
        <p:txBody>
          <a:bodyPr>
            <a:noAutofit/>
          </a:bodyPr>
          <a:lstStyle/>
          <a:p>
            <a:r>
              <a:rPr lang="cy-GB" altLang="en-US" sz="3600" b="1" dirty="0"/>
              <a:t>Y Pedwar Diben         </a:t>
            </a:r>
            <a:r>
              <a:rPr lang="cy-GB" altLang="en-US" sz="3600" b="1" dirty="0">
                <a:solidFill>
                  <a:srgbClr val="0070C0"/>
                </a:solidFill>
              </a:rPr>
              <a:t>The Four Purposes</a:t>
            </a:r>
            <a:endParaRPr lang="cy-GB" altLang="en-US" sz="3600" dirty="0">
              <a:solidFill>
                <a:srgbClr val="0070C0"/>
              </a:solidFill>
            </a:endParaRPr>
          </a:p>
        </p:txBody>
      </p:sp>
      <p:sp>
        <p:nvSpPr>
          <p:cNvPr id="3" name="Content Placeholder 2">
            <a:extLst>
              <a:ext uri="{FF2B5EF4-FFF2-40B4-BE49-F238E27FC236}">
                <a16:creationId xmlns:a16="http://schemas.microsoft.com/office/drawing/2014/main" id="{D49BF0D8-BC97-1632-E23A-781C6FFCBBAB}"/>
              </a:ext>
            </a:extLst>
          </p:cNvPr>
          <p:cNvSpPr>
            <a:spLocks noGrp="1"/>
          </p:cNvSpPr>
          <p:nvPr>
            <p:ph sz="half" idx="1"/>
          </p:nvPr>
        </p:nvSpPr>
        <p:spPr>
          <a:xfrm>
            <a:off x="119092" y="1976181"/>
            <a:ext cx="4201944" cy="3215418"/>
          </a:xfrm>
        </p:spPr>
        <p:txBody>
          <a:bodyPr>
            <a:normAutofit fontScale="70000" lnSpcReduction="20000"/>
          </a:bodyPr>
          <a:lstStyle/>
          <a:p>
            <a:pPr>
              <a:defRPr/>
            </a:pPr>
            <a:r>
              <a:rPr lang="cy-GB" dirty="0"/>
              <a:t>Dysgwyr uchelgeisiol, galluog sy’n barod i ddysgu drwy gydol eu hoes</a:t>
            </a:r>
          </a:p>
          <a:p>
            <a:pPr>
              <a:defRPr/>
            </a:pPr>
            <a:r>
              <a:rPr lang="cy-GB" dirty="0"/>
              <a:t>Cyfranwyr mentrus, creadigol sy’n barod i chwarae eu rhan yn llawn yn eu bywyd a’u gwaith</a:t>
            </a:r>
          </a:p>
          <a:p>
            <a:pPr>
              <a:defRPr/>
            </a:pPr>
            <a:r>
              <a:rPr lang="cy-GB" dirty="0"/>
              <a:t>Dinasyddion egwyddorol, gwybodus yng Nghymru a’r byd</a:t>
            </a:r>
          </a:p>
          <a:p>
            <a:pPr>
              <a:defRPr/>
            </a:pPr>
            <a:r>
              <a:rPr lang="cy-GB" dirty="0"/>
              <a:t>Unigolion iach, hyderus sy’n barod i fyw bywyd gan wireddu eu dyheadau fel aelodau gwerthfawr o gymdeithas.</a:t>
            </a:r>
          </a:p>
        </p:txBody>
      </p:sp>
      <p:sp>
        <p:nvSpPr>
          <p:cNvPr id="4" name="Content Placeholder 3">
            <a:extLst>
              <a:ext uri="{FF2B5EF4-FFF2-40B4-BE49-F238E27FC236}">
                <a16:creationId xmlns:a16="http://schemas.microsoft.com/office/drawing/2014/main" id="{679B7F30-15EE-854E-0866-733EEFB8F863}"/>
              </a:ext>
            </a:extLst>
          </p:cNvPr>
          <p:cNvSpPr>
            <a:spLocks noGrp="1"/>
          </p:cNvSpPr>
          <p:nvPr>
            <p:ph sz="half" idx="2"/>
          </p:nvPr>
        </p:nvSpPr>
        <p:spPr>
          <a:xfrm>
            <a:off x="4664558" y="1953506"/>
            <a:ext cx="4120923" cy="3263503"/>
          </a:xfrm>
        </p:spPr>
        <p:txBody>
          <a:bodyPr>
            <a:normAutofit fontScale="70000" lnSpcReduction="20000"/>
          </a:bodyPr>
          <a:lstStyle/>
          <a:p>
            <a:pPr>
              <a:defRPr/>
            </a:pPr>
            <a:r>
              <a:rPr lang="cy-GB" dirty="0" err="1">
                <a:solidFill>
                  <a:srgbClr val="0070C0"/>
                </a:solidFill>
              </a:rPr>
              <a:t>Ambitious</a:t>
            </a:r>
            <a:r>
              <a:rPr lang="cy-GB" dirty="0">
                <a:solidFill>
                  <a:srgbClr val="0070C0"/>
                </a:solidFill>
              </a:rPr>
              <a:t> </a:t>
            </a:r>
            <a:r>
              <a:rPr lang="cy-GB" dirty="0" err="1">
                <a:solidFill>
                  <a:srgbClr val="0070C0"/>
                </a:solidFill>
              </a:rPr>
              <a:t>capable</a:t>
            </a:r>
            <a:r>
              <a:rPr lang="cy-GB" dirty="0">
                <a:solidFill>
                  <a:srgbClr val="0070C0"/>
                </a:solidFill>
              </a:rPr>
              <a:t> </a:t>
            </a:r>
            <a:r>
              <a:rPr lang="cy-GB" dirty="0" err="1">
                <a:solidFill>
                  <a:srgbClr val="0070C0"/>
                </a:solidFill>
              </a:rPr>
              <a:t>learners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learn</a:t>
            </a:r>
            <a:r>
              <a:rPr lang="cy-GB" dirty="0">
                <a:solidFill>
                  <a:srgbClr val="0070C0"/>
                </a:solidFill>
              </a:rPr>
              <a:t> </a:t>
            </a:r>
            <a:r>
              <a:rPr lang="cy-GB" dirty="0" err="1">
                <a:solidFill>
                  <a:srgbClr val="0070C0"/>
                </a:solidFill>
              </a:rPr>
              <a:t>throughout</a:t>
            </a:r>
            <a:r>
              <a:rPr lang="cy-GB" dirty="0">
                <a:solidFill>
                  <a:srgbClr val="0070C0"/>
                </a:solidFill>
              </a:rPr>
              <a:t> </a:t>
            </a:r>
            <a:r>
              <a:rPr lang="cy-GB" dirty="0" err="1">
                <a:solidFill>
                  <a:srgbClr val="0070C0"/>
                </a:solidFill>
              </a:rPr>
              <a:t>their</a:t>
            </a:r>
            <a:r>
              <a:rPr lang="cy-GB" dirty="0">
                <a:solidFill>
                  <a:srgbClr val="0070C0"/>
                </a:solidFill>
              </a:rPr>
              <a:t> </a:t>
            </a:r>
            <a:r>
              <a:rPr lang="cy-GB" dirty="0" err="1">
                <a:solidFill>
                  <a:srgbClr val="0070C0"/>
                </a:solidFill>
              </a:rPr>
              <a:t>lives</a:t>
            </a:r>
            <a:endParaRPr lang="cy-GB" dirty="0">
              <a:solidFill>
                <a:srgbClr val="0070C0"/>
              </a:solidFill>
            </a:endParaRPr>
          </a:p>
          <a:p>
            <a:pPr>
              <a:defRPr/>
            </a:pPr>
            <a:r>
              <a:rPr lang="cy-GB" dirty="0" err="1">
                <a:solidFill>
                  <a:srgbClr val="0070C0"/>
                </a:solidFill>
              </a:rPr>
              <a:t>Enterprising</a:t>
            </a:r>
            <a:r>
              <a:rPr lang="cy-GB" dirty="0">
                <a:solidFill>
                  <a:srgbClr val="0070C0"/>
                </a:solidFill>
              </a:rPr>
              <a:t>, </a:t>
            </a:r>
            <a:r>
              <a:rPr lang="cy-GB" dirty="0" err="1">
                <a:solidFill>
                  <a:srgbClr val="0070C0"/>
                </a:solidFill>
              </a:rPr>
              <a:t>creative</a:t>
            </a:r>
            <a:r>
              <a:rPr lang="cy-GB" dirty="0">
                <a:solidFill>
                  <a:srgbClr val="0070C0"/>
                </a:solidFill>
              </a:rPr>
              <a:t> </a:t>
            </a:r>
            <a:r>
              <a:rPr lang="cy-GB" dirty="0" err="1">
                <a:solidFill>
                  <a:srgbClr val="0070C0"/>
                </a:solidFill>
              </a:rPr>
              <a:t>contributors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play</a:t>
            </a:r>
            <a:r>
              <a:rPr lang="cy-GB" dirty="0">
                <a:solidFill>
                  <a:srgbClr val="0070C0"/>
                </a:solidFill>
              </a:rPr>
              <a:t> a </a:t>
            </a:r>
            <a:r>
              <a:rPr lang="cy-GB" dirty="0" err="1">
                <a:solidFill>
                  <a:srgbClr val="0070C0"/>
                </a:solidFill>
              </a:rPr>
              <a:t>full</a:t>
            </a:r>
            <a:r>
              <a:rPr lang="cy-GB" dirty="0">
                <a:solidFill>
                  <a:srgbClr val="0070C0"/>
                </a:solidFill>
              </a:rPr>
              <a:t> </a:t>
            </a:r>
            <a:r>
              <a:rPr lang="cy-GB" dirty="0" err="1">
                <a:solidFill>
                  <a:srgbClr val="0070C0"/>
                </a:solidFill>
              </a:rPr>
              <a:t>part</a:t>
            </a:r>
            <a:r>
              <a:rPr lang="cy-GB" dirty="0">
                <a:solidFill>
                  <a:srgbClr val="0070C0"/>
                </a:solidFill>
              </a:rPr>
              <a:t> </a:t>
            </a:r>
            <a:r>
              <a:rPr lang="cy-GB" dirty="0" err="1">
                <a:solidFill>
                  <a:srgbClr val="0070C0"/>
                </a:solidFill>
              </a:rPr>
              <a:t>in</a:t>
            </a:r>
            <a:r>
              <a:rPr lang="cy-GB" dirty="0">
                <a:solidFill>
                  <a:srgbClr val="0070C0"/>
                </a:solidFill>
              </a:rPr>
              <a:t> </a:t>
            </a:r>
            <a:r>
              <a:rPr lang="cy-GB" dirty="0" err="1">
                <a:solidFill>
                  <a:srgbClr val="0070C0"/>
                </a:solidFill>
              </a:rPr>
              <a:t>life</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work</a:t>
            </a:r>
            <a:endParaRPr lang="cy-GB" dirty="0">
              <a:solidFill>
                <a:srgbClr val="0070C0"/>
              </a:solidFill>
            </a:endParaRPr>
          </a:p>
          <a:p>
            <a:pPr>
              <a:defRPr/>
            </a:pPr>
            <a:r>
              <a:rPr lang="cy-GB" dirty="0" err="1">
                <a:solidFill>
                  <a:srgbClr val="0070C0"/>
                </a:solidFill>
              </a:rPr>
              <a:t>Ethical</a:t>
            </a:r>
            <a:r>
              <a:rPr lang="cy-GB" dirty="0">
                <a:solidFill>
                  <a:srgbClr val="0070C0"/>
                </a:solidFill>
              </a:rPr>
              <a:t>, </a:t>
            </a:r>
            <a:r>
              <a:rPr lang="cy-GB" dirty="0" err="1">
                <a:solidFill>
                  <a:srgbClr val="0070C0"/>
                </a:solidFill>
              </a:rPr>
              <a:t>informed</a:t>
            </a:r>
            <a:r>
              <a:rPr lang="cy-GB" dirty="0">
                <a:solidFill>
                  <a:srgbClr val="0070C0"/>
                </a:solidFill>
              </a:rPr>
              <a:t> </a:t>
            </a:r>
            <a:r>
              <a:rPr lang="cy-GB" dirty="0" err="1">
                <a:solidFill>
                  <a:srgbClr val="0070C0"/>
                </a:solidFill>
              </a:rPr>
              <a:t>citizens</a:t>
            </a:r>
            <a:r>
              <a:rPr lang="cy-GB" dirty="0">
                <a:solidFill>
                  <a:srgbClr val="0070C0"/>
                </a:solidFill>
              </a:rPr>
              <a:t> of Wales </a:t>
            </a:r>
            <a:r>
              <a:rPr lang="cy-GB" dirty="0" err="1">
                <a:solidFill>
                  <a:srgbClr val="0070C0"/>
                </a:solidFill>
              </a:rPr>
              <a:t>and</a:t>
            </a:r>
            <a:r>
              <a:rPr lang="cy-GB" dirty="0">
                <a:solidFill>
                  <a:srgbClr val="0070C0"/>
                </a:solidFill>
              </a:rPr>
              <a:t> the </a:t>
            </a:r>
            <a:r>
              <a:rPr lang="cy-GB" dirty="0" err="1">
                <a:solidFill>
                  <a:srgbClr val="0070C0"/>
                </a:solidFill>
              </a:rPr>
              <a:t>world</a:t>
            </a:r>
            <a:endParaRPr lang="cy-GB" dirty="0">
              <a:solidFill>
                <a:srgbClr val="0070C0"/>
              </a:solidFill>
            </a:endParaRPr>
          </a:p>
          <a:p>
            <a:pPr>
              <a:defRPr/>
            </a:pPr>
            <a:r>
              <a:rPr lang="cy-GB" dirty="0" err="1">
                <a:solidFill>
                  <a:srgbClr val="0070C0"/>
                </a:solidFill>
              </a:rPr>
              <a:t>Healthy</a:t>
            </a:r>
            <a:r>
              <a:rPr lang="cy-GB" dirty="0">
                <a:solidFill>
                  <a:srgbClr val="0070C0"/>
                </a:solidFill>
              </a:rPr>
              <a:t>, </a:t>
            </a:r>
            <a:r>
              <a:rPr lang="cy-GB" dirty="0" err="1">
                <a:solidFill>
                  <a:srgbClr val="0070C0"/>
                </a:solidFill>
              </a:rPr>
              <a:t>confident</a:t>
            </a:r>
            <a:r>
              <a:rPr lang="cy-GB" dirty="0">
                <a:solidFill>
                  <a:srgbClr val="0070C0"/>
                </a:solidFill>
              </a:rPr>
              <a:t> </a:t>
            </a:r>
            <a:r>
              <a:rPr lang="cy-GB" dirty="0" err="1">
                <a:solidFill>
                  <a:srgbClr val="0070C0"/>
                </a:solidFill>
              </a:rPr>
              <a:t>individuals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lead</a:t>
            </a:r>
            <a:r>
              <a:rPr lang="cy-GB" dirty="0">
                <a:solidFill>
                  <a:srgbClr val="0070C0"/>
                </a:solidFill>
              </a:rPr>
              <a:t> </a:t>
            </a:r>
            <a:r>
              <a:rPr lang="cy-GB" dirty="0" err="1">
                <a:solidFill>
                  <a:srgbClr val="0070C0"/>
                </a:solidFill>
              </a:rPr>
              <a:t>fulfilling</a:t>
            </a:r>
            <a:r>
              <a:rPr lang="cy-GB" dirty="0">
                <a:solidFill>
                  <a:srgbClr val="0070C0"/>
                </a:solidFill>
              </a:rPr>
              <a:t> </a:t>
            </a:r>
            <a:r>
              <a:rPr lang="cy-GB" dirty="0" err="1">
                <a:solidFill>
                  <a:srgbClr val="0070C0"/>
                </a:solidFill>
              </a:rPr>
              <a:t>lives</a:t>
            </a:r>
            <a:r>
              <a:rPr lang="cy-GB" dirty="0">
                <a:solidFill>
                  <a:srgbClr val="0070C0"/>
                </a:solidFill>
              </a:rPr>
              <a:t> as </a:t>
            </a:r>
            <a:r>
              <a:rPr lang="cy-GB" dirty="0" err="1">
                <a:solidFill>
                  <a:srgbClr val="0070C0"/>
                </a:solidFill>
              </a:rPr>
              <a:t>valued</a:t>
            </a:r>
            <a:r>
              <a:rPr lang="cy-GB" dirty="0">
                <a:solidFill>
                  <a:srgbClr val="0070C0"/>
                </a:solidFill>
              </a:rPr>
              <a:t> </a:t>
            </a:r>
            <a:r>
              <a:rPr lang="cy-GB" dirty="0" err="1">
                <a:solidFill>
                  <a:srgbClr val="0070C0"/>
                </a:solidFill>
              </a:rPr>
              <a:t>members</a:t>
            </a:r>
            <a:r>
              <a:rPr lang="cy-GB" dirty="0">
                <a:solidFill>
                  <a:srgbClr val="0070C0"/>
                </a:solidFill>
              </a:rPr>
              <a:t> of </a:t>
            </a:r>
            <a:r>
              <a:rPr lang="cy-GB" dirty="0" err="1">
                <a:solidFill>
                  <a:srgbClr val="0070C0"/>
                </a:solidFill>
              </a:rPr>
              <a:t>society</a:t>
            </a:r>
            <a:endParaRPr lang="cy-GB" dirty="0">
              <a:solidFill>
                <a:srgbClr val="0070C0"/>
              </a:solidFill>
            </a:endParaRPr>
          </a:p>
          <a:p>
            <a:pPr>
              <a:defRPr/>
            </a:pPr>
            <a:endParaRPr lang="cy-GB" dirty="0"/>
          </a:p>
        </p:txBody>
      </p:sp>
    </p:spTree>
    <p:extLst>
      <p:ext uri="{BB962C8B-B14F-4D97-AF65-F5344CB8AC3E}">
        <p14:creationId xmlns:p14="http://schemas.microsoft.com/office/powerpoint/2010/main" val="432517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DE1FFE-E3BF-9741-282D-12AEE8EA6E80}"/>
              </a:ext>
            </a:extLst>
          </p:cNvPr>
          <p:cNvSpPr>
            <a:spLocks noGrp="1"/>
          </p:cNvSpPr>
          <p:nvPr>
            <p:ph type="title"/>
          </p:nvPr>
        </p:nvSpPr>
        <p:spPr>
          <a:xfrm>
            <a:off x="41265" y="551947"/>
            <a:ext cx="9180740" cy="857250"/>
          </a:xfrm>
        </p:spPr>
        <p:txBody>
          <a:bodyPr>
            <a:normAutofit fontScale="90000"/>
          </a:bodyPr>
          <a:lstStyle/>
          <a:p>
            <a:pPr>
              <a:defRPr/>
            </a:pPr>
            <a:r>
              <a:rPr lang="cy-GB" sz="3975" b="1" dirty="0"/>
              <a:t>Y meysydd dysgu a phrofiad</a:t>
            </a:r>
            <a:br>
              <a:rPr lang="cy-GB" sz="3975" b="1" dirty="0"/>
            </a:br>
            <a:r>
              <a:rPr lang="cy-GB" sz="3975" b="1" dirty="0">
                <a:solidFill>
                  <a:srgbClr val="0070C0"/>
                </a:solidFill>
              </a:rPr>
              <a:t>The </a:t>
            </a:r>
            <a:r>
              <a:rPr lang="cy-GB" sz="3975" b="1" dirty="0" err="1">
                <a:solidFill>
                  <a:srgbClr val="0070C0"/>
                </a:solidFill>
              </a:rPr>
              <a:t>areas</a:t>
            </a:r>
            <a:r>
              <a:rPr lang="cy-GB" sz="3975" b="1" dirty="0">
                <a:solidFill>
                  <a:srgbClr val="0070C0"/>
                </a:solidFill>
              </a:rPr>
              <a:t> of </a:t>
            </a:r>
            <a:r>
              <a:rPr lang="cy-GB" sz="3975" b="1" dirty="0" err="1">
                <a:solidFill>
                  <a:srgbClr val="0070C0"/>
                </a:solidFill>
              </a:rPr>
              <a:t>learning</a:t>
            </a:r>
            <a:r>
              <a:rPr lang="cy-GB" sz="3975" b="1" dirty="0">
                <a:solidFill>
                  <a:srgbClr val="0070C0"/>
                </a:solidFill>
              </a:rPr>
              <a:t> </a:t>
            </a:r>
            <a:r>
              <a:rPr lang="cy-GB" sz="3975" b="1" dirty="0" err="1">
                <a:solidFill>
                  <a:srgbClr val="0070C0"/>
                </a:solidFill>
              </a:rPr>
              <a:t>and</a:t>
            </a:r>
            <a:r>
              <a:rPr lang="cy-GB" sz="3975" b="1" dirty="0">
                <a:solidFill>
                  <a:srgbClr val="0070C0"/>
                </a:solidFill>
              </a:rPr>
              <a:t> </a:t>
            </a:r>
            <a:r>
              <a:rPr lang="cy-GB" sz="3975" b="1" dirty="0" err="1">
                <a:solidFill>
                  <a:srgbClr val="0070C0"/>
                </a:solidFill>
              </a:rPr>
              <a:t>experience</a:t>
            </a:r>
            <a:br>
              <a:rPr lang="cy-GB" b="1" dirty="0"/>
            </a:br>
            <a:endParaRPr lang="cy-GB" dirty="0"/>
          </a:p>
        </p:txBody>
      </p:sp>
      <p:sp>
        <p:nvSpPr>
          <p:cNvPr id="5" name="Content Placeholder 4">
            <a:extLst>
              <a:ext uri="{FF2B5EF4-FFF2-40B4-BE49-F238E27FC236}">
                <a16:creationId xmlns:a16="http://schemas.microsoft.com/office/drawing/2014/main" id="{AFEF409C-C8D8-E33A-AF5C-F7B5956B8233}"/>
              </a:ext>
            </a:extLst>
          </p:cNvPr>
          <p:cNvSpPr>
            <a:spLocks noGrp="1"/>
          </p:cNvSpPr>
          <p:nvPr>
            <p:ph sz="half" idx="1"/>
          </p:nvPr>
        </p:nvSpPr>
        <p:spPr>
          <a:xfrm>
            <a:off x="485052" y="2157139"/>
            <a:ext cx="3595584" cy="3288195"/>
          </a:xfrm>
        </p:spPr>
        <p:txBody>
          <a:bodyPr>
            <a:normAutofit fontScale="85000" lnSpcReduction="20000"/>
          </a:bodyPr>
          <a:lstStyle/>
          <a:p>
            <a:pPr>
              <a:defRPr/>
            </a:pPr>
            <a:r>
              <a:rPr lang="cy-GB" dirty="0"/>
              <a:t>Y Celfyddydau Mynegiannol.</a:t>
            </a:r>
          </a:p>
          <a:p>
            <a:pPr>
              <a:defRPr/>
            </a:pPr>
            <a:r>
              <a:rPr lang="cy-GB" dirty="0"/>
              <a:t>Iechyd a Lles.</a:t>
            </a:r>
          </a:p>
          <a:p>
            <a:pPr>
              <a:defRPr/>
            </a:pPr>
            <a:r>
              <a:rPr lang="cy-GB" dirty="0"/>
              <a:t>Dyniaethau.</a:t>
            </a:r>
          </a:p>
          <a:p>
            <a:pPr>
              <a:defRPr/>
            </a:pPr>
            <a:r>
              <a:rPr lang="cy-GB" dirty="0"/>
              <a:t>Ieithoedd, Llythrennedd a Chyfathrebu.</a:t>
            </a:r>
          </a:p>
          <a:p>
            <a:pPr>
              <a:defRPr/>
            </a:pPr>
            <a:r>
              <a:rPr lang="cy-GB" dirty="0"/>
              <a:t>Mathemateg a Rhifedd.</a:t>
            </a:r>
          </a:p>
          <a:p>
            <a:pPr>
              <a:defRPr/>
            </a:pPr>
            <a:r>
              <a:rPr lang="cy-GB" dirty="0"/>
              <a:t>Gwyddoniaeth a Thechnoleg.</a:t>
            </a:r>
          </a:p>
        </p:txBody>
      </p:sp>
      <p:sp>
        <p:nvSpPr>
          <p:cNvPr id="6" name="Content Placeholder 5">
            <a:extLst>
              <a:ext uri="{FF2B5EF4-FFF2-40B4-BE49-F238E27FC236}">
                <a16:creationId xmlns:a16="http://schemas.microsoft.com/office/drawing/2014/main" id="{CED7CAAC-E044-3059-1C83-3286000D7C66}"/>
              </a:ext>
            </a:extLst>
          </p:cNvPr>
          <p:cNvSpPr>
            <a:spLocks noGrp="1"/>
          </p:cNvSpPr>
          <p:nvPr>
            <p:ph sz="half" idx="2"/>
          </p:nvPr>
        </p:nvSpPr>
        <p:spPr>
          <a:xfrm>
            <a:off x="5104009" y="2017990"/>
            <a:ext cx="3888684" cy="3627110"/>
          </a:xfrm>
        </p:spPr>
        <p:txBody>
          <a:bodyPr>
            <a:normAutofit fontScale="85000" lnSpcReduction="20000"/>
          </a:bodyPr>
          <a:lstStyle/>
          <a:p>
            <a:pPr>
              <a:defRPr/>
            </a:pPr>
            <a:r>
              <a:rPr lang="cy-GB" dirty="0" err="1">
                <a:solidFill>
                  <a:srgbClr val="0070C0"/>
                </a:solidFill>
              </a:rPr>
              <a:t>Expressive</a:t>
            </a:r>
            <a:r>
              <a:rPr lang="cy-GB" dirty="0">
                <a:solidFill>
                  <a:srgbClr val="0070C0"/>
                </a:solidFill>
              </a:rPr>
              <a:t> </a:t>
            </a:r>
            <a:r>
              <a:rPr lang="cy-GB" dirty="0" err="1">
                <a:solidFill>
                  <a:srgbClr val="0070C0"/>
                </a:solidFill>
              </a:rPr>
              <a:t>Arts</a:t>
            </a:r>
            <a:r>
              <a:rPr lang="cy-GB" dirty="0">
                <a:solidFill>
                  <a:srgbClr val="0070C0"/>
                </a:solidFill>
              </a:rPr>
              <a:t>.</a:t>
            </a:r>
          </a:p>
          <a:p>
            <a:pPr>
              <a:defRPr/>
            </a:pPr>
            <a:r>
              <a:rPr lang="cy-GB" dirty="0" err="1">
                <a:solidFill>
                  <a:srgbClr val="0070C0"/>
                </a:solidFill>
              </a:rPr>
              <a:t>Health</a:t>
            </a:r>
            <a:r>
              <a:rPr lang="cy-GB" dirty="0">
                <a:solidFill>
                  <a:srgbClr val="0070C0"/>
                </a:solidFill>
              </a:rPr>
              <a:t> </a:t>
            </a:r>
            <a:r>
              <a:rPr lang="cy-GB" dirty="0" err="1">
                <a:solidFill>
                  <a:srgbClr val="0070C0"/>
                </a:solidFill>
              </a:rPr>
              <a:t>and</a:t>
            </a:r>
            <a:r>
              <a:rPr lang="cy-GB" dirty="0">
                <a:solidFill>
                  <a:srgbClr val="0070C0"/>
                </a:solidFill>
              </a:rPr>
              <a:t> Well-</a:t>
            </a:r>
            <a:r>
              <a:rPr lang="cy-GB" dirty="0" err="1">
                <a:solidFill>
                  <a:srgbClr val="0070C0"/>
                </a:solidFill>
              </a:rPr>
              <a:t>being</a:t>
            </a:r>
            <a:r>
              <a:rPr lang="cy-GB" dirty="0">
                <a:solidFill>
                  <a:srgbClr val="0070C0"/>
                </a:solidFill>
              </a:rPr>
              <a:t>.</a:t>
            </a:r>
          </a:p>
          <a:p>
            <a:pPr>
              <a:defRPr/>
            </a:pPr>
            <a:r>
              <a:rPr lang="cy-GB" dirty="0" err="1">
                <a:solidFill>
                  <a:srgbClr val="0070C0"/>
                </a:solidFill>
              </a:rPr>
              <a:t>Humanities</a:t>
            </a:r>
            <a:r>
              <a:rPr lang="cy-GB" dirty="0">
                <a:solidFill>
                  <a:srgbClr val="0070C0"/>
                </a:solidFill>
              </a:rPr>
              <a:t>.</a:t>
            </a:r>
          </a:p>
          <a:p>
            <a:pPr>
              <a:defRPr/>
            </a:pPr>
            <a:r>
              <a:rPr lang="cy-GB" dirty="0" err="1">
                <a:solidFill>
                  <a:srgbClr val="0070C0"/>
                </a:solidFill>
              </a:rPr>
              <a:t>Languages</a:t>
            </a:r>
            <a:r>
              <a:rPr lang="cy-GB" dirty="0">
                <a:solidFill>
                  <a:srgbClr val="0070C0"/>
                </a:solidFill>
              </a:rPr>
              <a:t>, </a:t>
            </a:r>
            <a:r>
              <a:rPr lang="cy-GB" dirty="0" err="1">
                <a:solidFill>
                  <a:srgbClr val="0070C0"/>
                </a:solidFill>
              </a:rPr>
              <a:t>Literacy</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Communication</a:t>
            </a:r>
            <a:r>
              <a:rPr lang="cy-GB" dirty="0">
                <a:solidFill>
                  <a:srgbClr val="0070C0"/>
                </a:solidFill>
              </a:rPr>
              <a:t>.</a:t>
            </a:r>
          </a:p>
          <a:p>
            <a:pPr>
              <a:defRPr/>
            </a:pPr>
            <a:r>
              <a:rPr lang="cy-GB" dirty="0" err="1">
                <a:solidFill>
                  <a:srgbClr val="0070C0"/>
                </a:solidFill>
              </a:rPr>
              <a:t>Mathematics</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Numeracy</a:t>
            </a:r>
            <a:r>
              <a:rPr lang="cy-GB" dirty="0">
                <a:solidFill>
                  <a:srgbClr val="0070C0"/>
                </a:solidFill>
              </a:rPr>
              <a:t>.</a:t>
            </a:r>
          </a:p>
          <a:p>
            <a:pPr>
              <a:defRPr/>
            </a:pPr>
            <a:r>
              <a:rPr lang="cy-GB" dirty="0" err="1">
                <a:solidFill>
                  <a:srgbClr val="0070C0"/>
                </a:solidFill>
              </a:rPr>
              <a:t>Science</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Technology</a:t>
            </a:r>
            <a:r>
              <a:rPr lang="cy-GB" dirty="0">
                <a:solidFill>
                  <a:srgbClr val="0070C0"/>
                </a:solidFill>
              </a:rPr>
              <a:t>.</a:t>
            </a:r>
          </a:p>
          <a:p>
            <a:pPr>
              <a:defRPr/>
            </a:pPr>
            <a:endParaRPr lang="cy-GB" dirty="0"/>
          </a:p>
        </p:txBody>
      </p:sp>
    </p:spTree>
    <p:extLst>
      <p:ext uri="{BB962C8B-B14F-4D97-AF65-F5344CB8AC3E}">
        <p14:creationId xmlns:p14="http://schemas.microsoft.com/office/powerpoint/2010/main" val="3786519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7B9F062-F0A0-7A57-C859-2DED35B472E3}"/>
              </a:ext>
            </a:extLst>
          </p:cNvPr>
          <p:cNvSpPr>
            <a:spLocks noGrp="1"/>
          </p:cNvSpPr>
          <p:nvPr>
            <p:ph type="title"/>
          </p:nvPr>
        </p:nvSpPr>
        <p:spPr/>
        <p:txBody>
          <a:bodyPr>
            <a:noAutofit/>
          </a:bodyPr>
          <a:lstStyle/>
          <a:p>
            <a:r>
              <a:rPr lang="en-GB" altLang="en-US" sz="3600" b="1" dirty="0" err="1"/>
              <a:t>Mathemateg</a:t>
            </a:r>
            <a:r>
              <a:rPr lang="en-GB" altLang="en-US" sz="3600" b="1" dirty="0"/>
              <a:t> a </a:t>
            </a:r>
            <a:r>
              <a:rPr lang="en-GB" altLang="en-US" sz="3600" b="1" dirty="0" err="1"/>
              <a:t>Rhifedd</a:t>
            </a:r>
            <a:br>
              <a:rPr lang="en-GB" altLang="en-US" sz="3600" b="1" dirty="0"/>
            </a:br>
            <a:r>
              <a:rPr lang="en-GB" altLang="en-US" sz="3600" b="1" dirty="0">
                <a:solidFill>
                  <a:srgbClr val="0070C0"/>
                </a:solidFill>
              </a:rPr>
              <a:t>Mathematics and Numeracy</a:t>
            </a:r>
          </a:p>
        </p:txBody>
      </p:sp>
      <p:sp>
        <p:nvSpPr>
          <p:cNvPr id="69635" name="Content Placeholder 2">
            <a:extLst>
              <a:ext uri="{FF2B5EF4-FFF2-40B4-BE49-F238E27FC236}">
                <a16:creationId xmlns:a16="http://schemas.microsoft.com/office/drawing/2014/main" id="{BB1FF089-1993-BE83-40E8-1DD253693887}"/>
              </a:ext>
            </a:extLst>
          </p:cNvPr>
          <p:cNvSpPr>
            <a:spLocks noGrp="1"/>
          </p:cNvSpPr>
          <p:nvPr>
            <p:ph sz="half" idx="1"/>
          </p:nvPr>
        </p:nvSpPr>
        <p:spPr>
          <a:xfrm>
            <a:off x="677636" y="2273753"/>
            <a:ext cx="3575602" cy="3240519"/>
          </a:xfrm>
        </p:spPr>
        <p:txBody>
          <a:bodyPr vert="horz" lIns="91440" tIns="45720" rIns="91440" bIns="45720" rtlCol="0" anchor="t">
            <a:normAutofit/>
          </a:bodyPr>
          <a:lstStyle/>
          <a:p>
            <a:r>
              <a:rPr lang="en-GB" altLang="en-US" err="1">
                <a:solidFill>
                  <a:srgbClr val="1F1F1F"/>
                </a:solidFill>
                <a:latin typeface="Arial"/>
                <a:cs typeface="Arial"/>
              </a:rPr>
              <a:t>Datganiadau</a:t>
            </a:r>
            <a:r>
              <a:rPr lang="en-GB" altLang="en-US" dirty="0">
                <a:solidFill>
                  <a:srgbClr val="1F1F1F"/>
                </a:solidFill>
                <a:latin typeface="Arial"/>
                <a:cs typeface="Arial"/>
              </a:rPr>
              <a:t> </a:t>
            </a:r>
            <a:r>
              <a:rPr lang="en-GB" altLang="en-US" err="1">
                <a:solidFill>
                  <a:srgbClr val="1F1F1F"/>
                </a:solidFill>
                <a:latin typeface="Arial"/>
                <a:cs typeface="Arial"/>
              </a:rPr>
              <a:t>o’r</a:t>
            </a:r>
            <a:r>
              <a:rPr lang="en-GB" altLang="en-US" dirty="0">
                <a:solidFill>
                  <a:srgbClr val="1F1F1F"/>
                </a:solidFill>
                <a:latin typeface="Arial"/>
                <a:cs typeface="Arial"/>
              </a:rPr>
              <a:t> </a:t>
            </a:r>
            <a:r>
              <a:rPr lang="en-GB" altLang="en-US" err="1">
                <a:solidFill>
                  <a:srgbClr val="1F1F1F"/>
                </a:solidFill>
                <a:latin typeface="Arial"/>
                <a:cs typeface="Arial"/>
              </a:rPr>
              <a:t>hyn</a:t>
            </a:r>
            <a:r>
              <a:rPr lang="en-GB" altLang="en-US" dirty="0">
                <a:solidFill>
                  <a:srgbClr val="1F1F1F"/>
                </a:solidFill>
                <a:latin typeface="Arial"/>
                <a:cs typeface="Arial"/>
              </a:rPr>
              <a:t> </a:t>
            </a:r>
            <a:r>
              <a:rPr lang="en-GB" altLang="en-US" err="1">
                <a:solidFill>
                  <a:srgbClr val="1F1F1F"/>
                </a:solidFill>
                <a:latin typeface="Arial"/>
                <a:cs typeface="Arial"/>
              </a:rPr>
              <a:t>sy’n</a:t>
            </a:r>
            <a:r>
              <a:rPr lang="en-GB" altLang="en-US" dirty="0">
                <a:solidFill>
                  <a:srgbClr val="1F1F1F"/>
                </a:solidFill>
                <a:latin typeface="Arial"/>
                <a:cs typeface="Arial"/>
              </a:rPr>
              <a:t> </a:t>
            </a:r>
            <a:r>
              <a:rPr lang="en-GB" altLang="en-US" err="1">
                <a:solidFill>
                  <a:srgbClr val="1F1F1F"/>
                </a:solidFill>
                <a:latin typeface="Arial"/>
                <a:cs typeface="Arial"/>
              </a:rPr>
              <a:t>bwysig</a:t>
            </a:r>
            <a:endParaRPr lang="en-GB" altLang="en-US">
              <a:solidFill>
                <a:srgbClr val="1F1F1F"/>
              </a:solidFill>
              <a:latin typeface="Arial"/>
              <a:cs typeface="Arial"/>
            </a:endParaRPr>
          </a:p>
          <a:p>
            <a:r>
              <a:rPr lang="en-GB" altLang="en-US" err="1">
                <a:solidFill>
                  <a:srgbClr val="1F1F1F"/>
                </a:solidFill>
                <a:latin typeface="Arial"/>
                <a:cs typeface="Arial"/>
              </a:rPr>
              <a:t>Egwyddorion</a:t>
            </a:r>
            <a:r>
              <a:rPr lang="en-GB" altLang="en-US" dirty="0">
                <a:solidFill>
                  <a:srgbClr val="1F1F1F"/>
                </a:solidFill>
                <a:latin typeface="Arial"/>
                <a:cs typeface="Arial"/>
              </a:rPr>
              <a:t> </a:t>
            </a:r>
            <a:r>
              <a:rPr lang="en-GB" altLang="en-US" err="1">
                <a:solidFill>
                  <a:srgbClr val="1F1F1F"/>
                </a:solidFill>
                <a:latin typeface="Arial"/>
                <a:cs typeface="Arial"/>
              </a:rPr>
              <a:t>cynnydd</a:t>
            </a:r>
            <a:endParaRPr lang="en-GB" altLang="en-US">
              <a:solidFill>
                <a:srgbClr val="1F1F1F"/>
              </a:solidFill>
              <a:latin typeface="Arial"/>
              <a:cs typeface="Arial"/>
            </a:endParaRPr>
          </a:p>
          <a:p>
            <a:r>
              <a:rPr lang="en-GB" altLang="en-US" err="1">
                <a:solidFill>
                  <a:srgbClr val="1F1F1F"/>
                </a:solidFill>
                <a:latin typeface="Arial"/>
                <a:cs typeface="Arial"/>
              </a:rPr>
              <a:t>Disgrifiadau</a:t>
            </a:r>
            <a:r>
              <a:rPr lang="en-GB" altLang="en-US" dirty="0">
                <a:solidFill>
                  <a:srgbClr val="1F1F1F"/>
                </a:solidFill>
                <a:latin typeface="Arial"/>
                <a:cs typeface="Arial"/>
              </a:rPr>
              <a:t> </a:t>
            </a:r>
            <a:r>
              <a:rPr lang="en-GB" altLang="en-US" err="1">
                <a:solidFill>
                  <a:srgbClr val="1F1F1F"/>
                </a:solidFill>
                <a:latin typeface="Arial"/>
                <a:cs typeface="Arial"/>
              </a:rPr>
              <a:t>dysgu</a:t>
            </a:r>
            <a:endParaRPr lang="en-GB" altLang="en-US">
              <a:latin typeface="Arial"/>
              <a:cs typeface="Arial"/>
            </a:endParaRPr>
          </a:p>
        </p:txBody>
      </p:sp>
      <p:sp>
        <p:nvSpPr>
          <p:cNvPr id="69636" name="Content Placeholder 3">
            <a:extLst>
              <a:ext uri="{FF2B5EF4-FFF2-40B4-BE49-F238E27FC236}">
                <a16:creationId xmlns:a16="http://schemas.microsoft.com/office/drawing/2014/main" id="{1AFD9A9E-FC48-BBC1-E2F1-AED1D1B3179F}"/>
              </a:ext>
            </a:extLst>
          </p:cNvPr>
          <p:cNvSpPr>
            <a:spLocks noGrp="1"/>
          </p:cNvSpPr>
          <p:nvPr>
            <p:ph sz="half" idx="2"/>
          </p:nvPr>
        </p:nvSpPr>
        <p:spPr>
          <a:xfrm>
            <a:off x="4637315" y="2318657"/>
            <a:ext cx="3933410" cy="3339910"/>
          </a:xfrm>
        </p:spPr>
        <p:txBody>
          <a:bodyPr vert="horz" lIns="91440" tIns="45720" rIns="91440" bIns="45720" rtlCol="0" anchor="t">
            <a:normAutofit/>
          </a:bodyPr>
          <a:lstStyle/>
          <a:p>
            <a:r>
              <a:rPr lang="en-GB" altLang="en-US" dirty="0">
                <a:solidFill>
                  <a:srgbClr val="0070C0"/>
                </a:solidFill>
                <a:latin typeface="Arial"/>
                <a:cs typeface="Arial"/>
              </a:rPr>
              <a:t>Statements of what matters</a:t>
            </a:r>
          </a:p>
          <a:p>
            <a:r>
              <a:rPr lang="en-GB" altLang="en-US" dirty="0">
                <a:solidFill>
                  <a:srgbClr val="0070C0"/>
                </a:solidFill>
                <a:latin typeface="Arial"/>
                <a:cs typeface="Arial"/>
              </a:rPr>
              <a:t>Principles of Progression</a:t>
            </a:r>
          </a:p>
          <a:p>
            <a:r>
              <a:rPr lang="en-GB" altLang="en-US" dirty="0">
                <a:solidFill>
                  <a:srgbClr val="0070C0"/>
                </a:solidFill>
                <a:latin typeface="Arial"/>
                <a:cs typeface="Arial"/>
              </a:rPr>
              <a:t>Descriptions of Learning</a:t>
            </a:r>
          </a:p>
          <a:p>
            <a:endParaRPr lang="en-GB" altLang="en-US" dirty="0"/>
          </a:p>
        </p:txBody>
      </p:sp>
    </p:spTree>
    <p:extLst>
      <p:ext uri="{BB962C8B-B14F-4D97-AF65-F5344CB8AC3E}">
        <p14:creationId xmlns:p14="http://schemas.microsoft.com/office/powerpoint/2010/main" val="446515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6B449B25-52B2-814B-D86F-1513ABF49C3F}"/>
              </a:ext>
            </a:extLst>
          </p:cNvPr>
          <p:cNvSpPr>
            <a:spLocks noGrp="1"/>
          </p:cNvSpPr>
          <p:nvPr>
            <p:ph type="title"/>
          </p:nvPr>
        </p:nvSpPr>
        <p:spPr/>
        <p:txBody>
          <a:bodyPr>
            <a:noAutofit/>
          </a:bodyPr>
          <a:lstStyle/>
          <a:p>
            <a:r>
              <a:rPr lang="en-GB" altLang="en-US" sz="3600" b="1" dirty="0" err="1"/>
              <a:t>Mathemateg</a:t>
            </a:r>
            <a:r>
              <a:rPr lang="en-GB" altLang="en-US" sz="3600" b="1" dirty="0"/>
              <a:t> a </a:t>
            </a:r>
            <a:r>
              <a:rPr lang="en-GB" altLang="en-US" sz="3600" b="1" dirty="0" err="1"/>
              <a:t>Rhifedd</a:t>
            </a:r>
            <a:br>
              <a:rPr lang="en-GB" altLang="en-US" sz="3600" b="1" dirty="0"/>
            </a:br>
            <a:r>
              <a:rPr lang="en-GB" altLang="en-US" sz="3600" b="1" dirty="0">
                <a:solidFill>
                  <a:srgbClr val="0070C0"/>
                </a:solidFill>
              </a:rPr>
              <a:t>Mathematics and Numeracy</a:t>
            </a:r>
          </a:p>
        </p:txBody>
      </p:sp>
      <p:sp>
        <p:nvSpPr>
          <p:cNvPr id="71683" name="Content Placeholder 2">
            <a:extLst>
              <a:ext uri="{FF2B5EF4-FFF2-40B4-BE49-F238E27FC236}">
                <a16:creationId xmlns:a16="http://schemas.microsoft.com/office/drawing/2014/main" id="{551191C4-F89E-E039-00A4-EA8E5A2999AD}"/>
              </a:ext>
            </a:extLst>
          </p:cNvPr>
          <p:cNvSpPr>
            <a:spLocks noGrp="1"/>
          </p:cNvSpPr>
          <p:nvPr>
            <p:ph sz="half" idx="1"/>
          </p:nvPr>
        </p:nvSpPr>
        <p:spPr>
          <a:xfrm>
            <a:off x="286105" y="1888436"/>
            <a:ext cx="4002984" cy="3270336"/>
          </a:xfrm>
        </p:spPr>
        <p:txBody>
          <a:bodyPr>
            <a:normAutofit lnSpcReduction="10000"/>
          </a:bodyPr>
          <a:lstStyle/>
          <a:p>
            <a:r>
              <a:rPr lang="en-GB" altLang="en-US" b="1" dirty="0" err="1">
                <a:solidFill>
                  <a:srgbClr val="1F1F1F"/>
                </a:solidFill>
                <a:latin typeface="Arial" panose="020B0604020202020204" pitchFamily="34" charset="0"/>
              </a:rPr>
              <a:t>Datganiadau</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o’r</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hyn</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sy’n</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bwysig</a:t>
            </a:r>
            <a:endParaRPr lang="en-GB" altLang="en-US" b="1" dirty="0">
              <a:solidFill>
                <a:srgbClr val="1F1F1F"/>
              </a:solidFill>
              <a:latin typeface="Arial" panose="020B0604020202020204" pitchFamily="34" charset="0"/>
            </a:endParaRPr>
          </a:p>
          <a:p>
            <a:r>
              <a:rPr lang="en-GB" altLang="en-US" sz="1800" dirty="0" err="1">
                <a:solidFill>
                  <a:srgbClr val="1F1F1F"/>
                </a:solidFill>
                <a:latin typeface="inherit"/>
              </a:rPr>
              <a:t>Hyfedreddau</a:t>
            </a:r>
            <a:r>
              <a:rPr lang="en-GB" altLang="en-US" sz="1800" dirty="0">
                <a:solidFill>
                  <a:srgbClr val="1F1F1F"/>
                </a:solidFill>
                <a:latin typeface="inherit"/>
              </a:rPr>
              <a:t> </a:t>
            </a:r>
            <a:r>
              <a:rPr lang="en-GB" altLang="en-US" sz="1800" dirty="0" err="1">
                <a:solidFill>
                  <a:srgbClr val="1F1F1F"/>
                </a:solidFill>
                <a:latin typeface="inherit"/>
              </a:rPr>
              <a:t>Yn</a:t>
            </a:r>
            <a:r>
              <a:rPr lang="en-GB" altLang="en-US" sz="1800" dirty="0">
                <a:solidFill>
                  <a:srgbClr val="1F1F1F"/>
                </a:solidFill>
                <a:latin typeface="inherit"/>
              </a:rPr>
              <a:t>:</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Dealltwriaeth</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gysyniadol</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Cyfathrebu</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gan</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ddefnyddio</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symbolau</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Cymhwysedd</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strategol</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Rhesymu</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rhesymegol</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Rhuglder</a:t>
            </a:r>
            <a:endParaRPr lang="en-GB" altLang="en-US" sz="1800" dirty="0">
              <a:solidFill>
                <a:srgbClr val="1F1F1F"/>
              </a:solidFill>
              <a:latin typeface="Arial" panose="020B0604020202020204" pitchFamily="34" charset="0"/>
            </a:endParaRPr>
          </a:p>
          <a:p>
            <a:endParaRPr lang="en-GB" altLang="en-US" dirty="0"/>
          </a:p>
        </p:txBody>
      </p:sp>
      <p:sp>
        <p:nvSpPr>
          <p:cNvPr id="71684" name="Content Placeholder 3">
            <a:extLst>
              <a:ext uri="{FF2B5EF4-FFF2-40B4-BE49-F238E27FC236}">
                <a16:creationId xmlns:a16="http://schemas.microsoft.com/office/drawing/2014/main" id="{32469C15-58D7-F4D2-B5E9-4808F659F6D3}"/>
              </a:ext>
            </a:extLst>
          </p:cNvPr>
          <p:cNvSpPr>
            <a:spLocks noGrp="1"/>
          </p:cNvSpPr>
          <p:nvPr>
            <p:ph sz="half" idx="2"/>
          </p:nvPr>
        </p:nvSpPr>
        <p:spPr>
          <a:xfrm>
            <a:off x="4758004" y="1827093"/>
            <a:ext cx="4005469" cy="3735301"/>
          </a:xfrm>
        </p:spPr>
        <p:txBody>
          <a:bodyPr>
            <a:normAutofit lnSpcReduction="10000"/>
          </a:bodyPr>
          <a:lstStyle/>
          <a:p>
            <a:r>
              <a:rPr lang="en-GB" altLang="en-US" b="1" dirty="0">
                <a:solidFill>
                  <a:srgbClr val="0070C0"/>
                </a:solidFill>
              </a:rPr>
              <a:t>Statements of What Matters</a:t>
            </a:r>
          </a:p>
          <a:p>
            <a:r>
              <a:rPr lang="en-GB" altLang="en-US" sz="1800" dirty="0">
                <a:solidFill>
                  <a:srgbClr val="0070C0"/>
                </a:solidFill>
              </a:rPr>
              <a:t>Proficiencies in:</a:t>
            </a:r>
          </a:p>
          <a:p>
            <a:r>
              <a:rPr lang="en-GB" altLang="en-US" sz="1800" dirty="0">
                <a:solidFill>
                  <a:srgbClr val="0070C0"/>
                </a:solidFill>
              </a:rPr>
              <a:t>Conceptual Understanding</a:t>
            </a:r>
          </a:p>
          <a:p>
            <a:r>
              <a:rPr lang="en-GB" altLang="en-US" sz="1800" dirty="0">
                <a:solidFill>
                  <a:srgbClr val="0070C0"/>
                </a:solidFill>
              </a:rPr>
              <a:t>Communication using Symbols</a:t>
            </a:r>
          </a:p>
          <a:p>
            <a:r>
              <a:rPr lang="en-GB" altLang="en-US" sz="1800" dirty="0">
                <a:solidFill>
                  <a:srgbClr val="0070C0"/>
                </a:solidFill>
              </a:rPr>
              <a:t>Fluency</a:t>
            </a:r>
          </a:p>
          <a:p>
            <a:r>
              <a:rPr lang="en-GB" altLang="en-US" sz="1800" dirty="0">
                <a:solidFill>
                  <a:srgbClr val="0070C0"/>
                </a:solidFill>
              </a:rPr>
              <a:t>Logical Reasoning</a:t>
            </a:r>
          </a:p>
        </p:txBody>
      </p:sp>
    </p:spTree>
    <p:extLst>
      <p:ext uri="{BB962C8B-B14F-4D97-AF65-F5344CB8AC3E}">
        <p14:creationId xmlns:p14="http://schemas.microsoft.com/office/powerpoint/2010/main" val="2333740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2AB5FFC-192E-E4D2-B773-A0EDD89D0647}"/>
              </a:ext>
            </a:extLst>
          </p:cNvPr>
          <p:cNvSpPr>
            <a:spLocks noGrp="1"/>
          </p:cNvSpPr>
          <p:nvPr>
            <p:ph type="title"/>
          </p:nvPr>
        </p:nvSpPr>
        <p:spPr/>
        <p:txBody>
          <a:bodyPr>
            <a:noAutofit/>
          </a:bodyPr>
          <a:lstStyle/>
          <a:p>
            <a:r>
              <a:rPr lang="en-GB" altLang="en-US" sz="3600" b="1" dirty="0" err="1">
                <a:solidFill>
                  <a:srgbClr val="1F1F1F"/>
                </a:solidFill>
                <a:latin typeface="Arial" panose="020B0604020202020204" pitchFamily="34" charset="0"/>
              </a:rPr>
              <a:t>Disgrifiadau</a:t>
            </a:r>
            <a:r>
              <a:rPr lang="en-GB" altLang="en-US" sz="3600" b="1" dirty="0">
                <a:solidFill>
                  <a:srgbClr val="1F1F1F"/>
                </a:solidFill>
                <a:latin typeface="Arial" panose="020B0604020202020204" pitchFamily="34" charset="0"/>
              </a:rPr>
              <a:t> </a:t>
            </a:r>
            <a:r>
              <a:rPr lang="en-GB" altLang="en-US" sz="3600" b="1" dirty="0" err="1">
                <a:solidFill>
                  <a:srgbClr val="1F1F1F"/>
                </a:solidFill>
                <a:latin typeface="Arial" panose="020B0604020202020204" pitchFamily="34" charset="0"/>
              </a:rPr>
              <a:t>dysgu</a:t>
            </a:r>
            <a:br>
              <a:rPr lang="en-GB" altLang="en-US" sz="3600" b="1" dirty="0"/>
            </a:br>
            <a:r>
              <a:rPr lang="en-GB" altLang="en-US" sz="3600" dirty="0" err="1"/>
              <a:t>Mathemateg</a:t>
            </a:r>
            <a:r>
              <a:rPr lang="en-GB" altLang="en-US" sz="3600" dirty="0"/>
              <a:t> a </a:t>
            </a:r>
            <a:r>
              <a:rPr lang="en-GB" altLang="en-US" sz="3600" dirty="0" err="1"/>
              <a:t>Rhifedd</a:t>
            </a:r>
            <a:endParaRPr lang="en-GB" altLang="en-US" sz="3600" dirty="0"/>
          </a:p>
        </p:txBody>
      </p:sp>
      <p:sp>
        <p:nvSpPr>
          <p:cNvPr id="73731" name="Content Placeholder 2">
            <a:extLst>
              <a:ext uri="{FF2B5EF4-FFF2-40B4-BE49-F238E27FC236}">
                <a16:creationId xmlns:a16="http://schemas.microsoft.com/office/drawing/2014/main" id="{F068FAC7-8596-4E85-C209-1BCC0CC66BE8}"/>
              </a:ext>
            </a:extLst>
          </p:cNvPr>
          <p:cNvSpPr>
            <a:spLocks noGrp="1"/>
          </p:cNvSpPr>
          <p:nvPr>
            <p:ph sz="half" idx="1"/>
          </p:nvPr>
        </p:nvSpPr>
        <p:spPr>
          <a:xfrm>
            <a:off x="1485900" y="2057400"/>
            <a:ext cx="6172200" cy="2992041"/>
          </a:xfrm>
        </p:spPr>
        <p:txBody>
          <a:bodyPr vert="horz" lIns="91440" tIns="45720" rIns="91440" bIns="45720" rtlCol="0" anchor="t">
            <a:normAutofit/>
          </a:bodyPr>
          <a:lstStyle/>
          <a:p>
            <a:r>
              <a:rPr lang="en-GB" altLang="en-US" dirty="0">
                <a:hlinkClick r:id="rId3"/>
              </a:rPr>
              <a:t>mathemateg-a-rhifedd disgrifiadau-dysgu</a:t>
            </a:r>
            <a:endParaRPr lang="en-GB" altLang="en-US">
              <a:cs typeface="Calibri"/>
            </a:endParaRPr>
          </a:p>
        </p:txBody>
      </p:sp>
    </p:spTree>
    <p:extLst>
      <p:ext uri="{BB962C8B-B14F-4D97-AF65-F5344CB8AC3E}">
        <p14:creationId xmlns:p14="http://schemas.microsoft.com/office/powerpoint/2010/main" val="3946683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66C7AF0C-82E6-F89C-5F4D-9CAFFFB92EF0}"/>
              </a:ext>
            </a:extLst>
          </p:cNvPr>
          <p:cNvSpPr>
            <a:spLocks noGrp="1"/>
          </p:cNvSpPr>
          <p:nvPr>
            <p:ph type="title"/>
          </p:nvPr>
        </p:nvSpPr>
        <p:spPr/>
        <p:txBody>
          <a:bodyPr>
            <a:noAutofit/>
          </a:bodyPr>
          <a:lstStyle/>
          <a:p>
            <a:r>
              <a:rPr lang="en-GB" altLang="en-US" sz="3600" b="1" dirty="0">
                <a:solidFill>
                  <a:srgbClr val="0070C0"/>
                </a:solidFill>
              </a:rPr>
              <a:t>Descriptors of Learning</a:t>
            </a:r>
            <a:br>
              <a:rPr lang="en-GB" altLang="en-US" sz="3600" b="1" dirty="0"/>
            </a:br>
            <a:r>
              <a:rPr lang="en-GB" altLang="en-US" sz="3600" b="1" dirty="0">
                <a:solidFill>
                  <a:srgbClr val="0070C0"/>
                </a:solidFill>
              </a:rPr>
              <a:t>Mathematics and Numeracy</a:t>
            </a:r>
          </a:p>
        </p:txBody>
      </p:sp>
      <p:sp>
        <p:nvSpPr>
          <p:cNvPr id="75779" name="Content Placeholder 2">
            <a:extLst>
              <a:ext uri="{FF2B5EF4-FFF2-40B4-BE49-F238E27FC236}">
                <a16:creationId xmlns:a16="http://schemas.microsoft.com/office/drawing/2014/main" id="{D12EFD3C-C08E-36BF-B258-B1ECB9B7DE3B}"/>
              </a:ext>
            </a:extLst>
          </p:cNvPr>
          <p:cNvSpPr>
            <a:spLocks noGrp="1"/>
          </p:cNvSpPr>
          <p:nvPr>
            <p:ph sz="half" idx="1"/>
          </p:nvPr>
        </p:nvSpPr>
        <p:spPr>
          <a:xfrm>
            <a:off x="1386509" y="2594113"/>
            <a:ext cx="6172200" cy="2992041"/>
          </a:xfrm>
        </p:spPr>
        <p:txBody>
          <a:bodyPr vert="horz" lIns="91440" tIns="45720" rIns="91440" bIns="45720" rtlCol="0" anchor="t">
            <a:normAutofit/>
          </a:bodyPr>
          <a:lstStyle/>
          <a:p>
            <a:r>
              <a:rPr lang="en-GB" altLang="en-US" dirty="0">
                <a:hlinkClick r:id="rId3"/>
              </a:rPr>
              <a:t>Descriptors of learning for Mathematics and Numeracy</a:t>
            </a:r>
            <a:endParaRPr lang="en-GB" altLang="en-US"/>
          </a:p>
        </p:txBody>
      </p:sp>
    </p:spTree>
    <p:extLst>
      <p:ext uri="{BB962C8B-B14F-4D97-AF65-F5344CB8AC3E}">
        <p14:creationId xmlns:p14="http://schemas.microsoft.com/office/powerpoint/2010/main" val="1364079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F0E53C17-1C6E-B2E7-3D69-D5A10C7859F6}"/>
              </a:ext>
            </a:extLst>
          </p:cNvPr>
          <p:cNvSpPr>
            <a:spLocks noGrp="1"/>
          </p:cNvSpPr>
          <p:nvPr>
            <p:ph type="title"/>
          </p:nvPr>
        </p:nvSpPr>
        <p:spPr/>
        <p:txBody>
          <a:bodyPr/>
          <a:lstStyle/>
          <a:p>
            <a:r>
              <a:rPr lang="en-GB" altLang="en-US" b="1" err="1"/>
              <a:t>Camau</a:t>
            </a:r>
            <a:r>
              <a:rPr lang="en-GB" altLang="en-US" b="1" dirty="0"/>
              <a:t> </a:t>
            </a:r>
            <a:r>
              <a:rPr lang="en-GB" altLang="en-US" b="1" err="1"/>
              <a:t>Dilyniant</a:t>
            </a:r>
            <a:r>
              <a:rPr lang="en-GB" altLang="en-US" b="1" dirty="0"/>
              <a:t> Newydd</a:t>
            </a:r>
            <a:br>
              <a:rPr lang="en-GB" altLang="en-US" b="1" dirty="0"/>
            </a:br>
            <a:r>
              <a:rPr lang="en-GB" altLang="en-US" b="1" dirty="0">
                <a:solidFill>
                  <a:srgbClr val="0070C0"/>
                </a:solidFill>
              </a:rPr>
              <a:t>New Progression Steps</a:t>
            </a:r>
          </a:p>
        </p:txBody>
      </p:sp>
      <p:sp>
        <p:nvSpPr>
          <p:cNvPr id="77827" name="Content Placeholder 2">
            <a:extLst>
              <a:ext uri="{FF2B5EF4-FFF2-40B4-BE49-F238E27FC236}">
                <a16:creationId xmlns:a16="http://schemas.microsoft.com/office/drawing/2014/main" id="{1C2146D2-8AB7-49F6-FC5A-803C2D1E1928}"/>
              </a:ext>
            </a:extLst>
          </p:cNvPr>
          <p:cNvSpPr>
            <a:spLocks noGrp="1"/>
          </p:cNvSpPr>
          <p:nvPr>
            <p:ph sz="half" idx="1"/>
          </p:nvPr>
        </p:nvSpPr>
        <p:spPr>
          <a:xfrm>
            <a:off x="885825" y="2057400"/>
            <a:ext cx="3028950" cy="2992041"/>
          </a:xfrm>
        </p:spPr>
        <p:txBody>
          <a:bodyPr/>
          <a:lstStyle/>
          <a:p>
            <a:r>
              <a:rPr lang="en-GB" altLang="en-US" dirty="0"/>
              <a:t>'</a:t>
            </a:r>
            <a:r>
              <a:rPr lang="en-GB" altLang="en-US" dirty="0" err="1"/>
              <a:t>Dwi'n</a:t>
            </a:r>
            <a:r>
              <a:rPr lang="en-GB" altLang="en-US" dirty="0"/>
              <a:t> </a:t>
            </a:r>
            <a:r>
              <a:rPr lang="en-GB" altLang="en-US" dirty="0" err="1"/>
              <a:t>gallu</a:t>
            </a:r>
            <a:r>
              <a:rPr lang="en-GB" altLang="en-US" dirty="0"/>
              <a:t>…'</a:t>
            </a:r>
          </a:p>
          <a:p>
            <a:r>
              <a:rPr lang="en-GB" altLang="en-US" dirty="0"/>
              <a:t>‘Mae gen </a:t>
            </a:r>
            <a:r>
              <a:rPr lang="en-GB" altLang="en-US" dirty="0" err="1"/>
              <a:t>i</a:t>
            </a:r>
            <a:r>
              <a:rPr lang="en-GB" altLang="en-US" dirty="0"/>
              <a:t>… ’</a:t>
            </a:r>
          </a:p>
          <a:p>
            <a:r>
              <a:rPr lang="en-GB" altLang="en-US" dirty="0" err="1"/>
              <a:t>Heb</a:t>
            </a:r>
            <a:r>
              <a:rPr lang="en-GB" altLang="en-US" dirty="0"/>
              <a:t> </a:t>
            </a:r>
            <a:r>
              <a:rPr lang="en-GB" altLang="en-US" dirty="0" err="1"/>
              <a:t>gysylltiad</a:t>
            </a:r>
            <a:r>
              <a:rPr lang="en-GB" altLang="en-US" dirty="0"/>
              <a:t> ag </a:t>
            </a:r>
            <a:r>
              <a:rPr lang="en-GB" altLang="en-US" dirty="0" err="1"/>
              <a:t>oedrannau</a:t>
            </a:r>
            <a:r>
              <a:rPr lang="en-GB" altLang="en-US" dirty="0"/>
              <a:t> </a:t>
            </a:r>
            <a:r>
              <a:rPr lang="en-GB" altLang="en-US" dirty="0" err="1"/>
              <a:t>na</a:t>
            </a:r>
            <a:r>
              <a:rPr lang="en-GB" altLang="en-US" dirty="0"/>
              <a:t> </a:t>
            </a:r>
            <a:r>
              <a:rPr lang="en-GB" altLang="en-US" dirty="0" err="1"/>
              <a:t>blwyddyn</a:t>
            </a:r>
            <a:r>
              <a:rPr lang="en-GB" altLang="en-US" dirty="0"/>
              <a:t> </a:t>
            </a:r>
            <a:r>
              <a:rPr lang="en-GB" altLang="en-US" dirty="0" err="1"/>
              <a:t>ysgol</a:t>
            </a:r>
            <a:endParaRPr lang="en-GB" altLang="en-US" dirty="0"/>
          </a:p>
          <a:p>
            <a:r>
              <a:rPr lang="en-GB" altLang="en-US" dirty="0" err="1"/>
              <a:t>Datganiadau</a:t>
            </a:r>
            <a:r>
              <a:rPr lang="en-GB" altLang="en-US" dirty="0"/>
              <a:t> </a:t>
            </a:r>
            <a:r>
              <a:rPr lang="en-GB" altLang="en-US" dirty="0" err="1"/>
              <a:t>eang</a:t>
            </a:r>
            <a:endParaRPr lang="en-GB" altLang="en-US" dirty="0"/>
          </a:p>
        </p:txBody>
      </p:sp>
      <p:sp>
        <p:nvSpPr>
          <p:cNvPr id="77828" name="Content Placeholder 3">
            <a:extLst>
              <a:ext uri="{FF2B5EF4-FFF2-40B4-BE49-F238E27FC236}">
                <a16:creationId xmlns:a16="http://schemas.microsoft.com/office/drawing/2014/main" id="{12C72EB5-A64E-D811-6935-E2F16BFAD5FA}"/>
              </a:ext>
            </a:extLst>
          </p:cNvPr>
          <p:cNvSpPr>
            <a:spLocks noGrp="1"/>
          </p:cNvSpPr>
          <p:nvPr>
            <p:ph sz="half" idx="2"/>
          </p:nvPr>
        </p:nvSpPr>
        <p:spPr>
          <a:xfrm>
            <a:off x="4629150" y="2057400"/>
            <a:ext cx="3028950" cy="2992041"/>
          </a:xfrm>
        </p:spPr>
        <p:txBody>
          <a:bodyPr/>
          <a:lstStyle/>
          <a:p>
            <a:r>
              <a:rPr lang="en-GB" altLang="en-US" dirty="0">
                <a:solidFill>
                  <a:srgbClr val="0070C0"/>
                </a:solidFill>
              </a:rPr>
              <a:t>‘I can…’</a:t>
            </a:r>
          </a:p>
          <a:p>
            <a:r>
              <a:rPr lang="en-GB" altLang="en-US" dirty="0">
                <a:solidFill>
                  <a:srgbClr val="0070C0"/>
                </a:solidFill>
              </a:rPr>
              <a:t>‘I have…’</a:t>
            </a:r>
          </a:p>
          <a:p>
            <a:r>
              <a:rPr lang="en-GB" altLang="en-US" dirty="0">
                <a:solidFill>
                  <a:srgbClr val="0070C0"/>
                </a:solidFill>
              </a:rPr>
              <a:t>Not linked to ages or school year</a:t>
            </a:r>
          </a:p>
          <a:p>
            <a:r>
              <a:rPr lang="en-GB" altLang="en-US" dirty="0">
                <a:solidFill>
                  <a:srgbClr val="0070C0"/>
                </a:solidFill>
              </a:rPr>
              <a:t>Broad statements</a:t>
            </a:r>
          </a:p>
        </p:txBody>
      </p:sp>
    </p:spTree>
    <p:extLst>
      <p:ext uri="{BB962C8B-B14F-4D97-AF65-F5344CB8AC3E}">
        <p14:creationId xmlns:p14="http://schemas.microsoft.com/office/powerpoint/2010/main" val="4088636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9D0E1745-305E-16C3-2688-3F0765A06B69}"/>
              </a:ext>
            </a:extLst>
          </p:cNvPr>
          <p:cNvSpPr>
            <a:spLocks noGrp="1"/>
          </p:cNvSpPr>
          <p:nvPr>
            <p:ph type="title"/>
          </p:nvPr>
        </p:nvSpPr>
        <p:spPr/>
        <p:txBody>
          <a:bodyPr/>
          <a:lstStyle/>
          <a:p>
            <a:endParaRPr lang="en-GB" altLang="en-US"/>
          </a:p>
        </p:txBody>
      </p:sp>
      <p:sp>
        <p:nvSpPr>
          <p:cNvPr id="79875" name="Content Placeholder 2">
            <a:extLst>
              <a:ext uri="{FF2B5EF4-FFF2-40B4-BE49-F238E27FC236}">
                <a16:creationId xmlns:a16="http://schemas.microsoft.com/office/drawing/2014/main" id="{35C40B33-9337-EC3E-216D-28314F8C6AA3}"/>
              </a:ext>
            </a:extLst>
          </p:cNvPr>
          <p:cNvSpPr>
            <a:spLocks noGrp="1"/>
          </p:cNvSpPr>
          <p:nvPr>
            <p:ph sz="half" idx="1"/>
          </p:nvPr>
        </p:nvSpPr>
        <p:spPr>
          <a:xfrm>
            <a:off x="1485900" y="2057400"/>
            <a:ext cx="3028950" cy="2992041"/>
          </a:xfrm>
        </p:spPr>
        <p:txBody>
          <a:bodyPr/>
          <a:lstStyle/>
          <a:p>
            <a:endParaRPr lang="en-GB" altLang="en-US"/>
          </a:p>
        </p:txBody>
      </p:sp>
      <p:sp>
        <p:nvSpPr>
          <p:cNvPr id="79876" name="Content Placeholder 3">
            <a:extLst>
              <a:ext uri="{FF2B5EF4-FFF2-40B4-BE49-F238E27FC236}">
                <a16:creationId xmlns:a16="http://schemas.microsoft.com/office/drawing/2014/main" id="{624EC21A-CB18-B05E-6222-313AF4EDE7C7}"/>
              </a:ext>
            </a:extLst>
          </p:cNvPr>
          <p:cNvSpPr>
            <a:spLocks noGrp="1"/>
          </p:cNvSpPr>
          <p:nvPr>
            <p:ph sz="half" idx="2"/>
          </p:nvPr>
        </p:nvSpPr>
        <p:spPr>
          <a:xfrm>
            <a:off x="4629150" y="2057400"/>
            <a:ext cx="3028950" cy="2992041"/>
          </a:xfrm>
        </p:spPr>
        <p:txBody>
          <a:bodyPr/>
          <a:lstStyle/>
          <a:p>
            <a:endParaRPr lang="en-GB" altLang="en-US"/>
          </a:p>
        </p:txBody>
      </p:sp>
      <p:pic>
        <p:nvPicPr>
          <p:cNvPr id="79877" name="Content Placeholder 4">
            <a:extLst>
              <a:ext uri="{FF2B5EF4-FFF2-40B4-BE49-F238E27FC236}">
                <a16:creationId xmlns:a16="http://schemas.microsoft.com/office/drawing/2014/main" id="{57C10303-7E29-A8DA-5B16-993925DA9F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01669" y="-303764"/>
            <a:ext cx="13019143" cy="7708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1870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809155"/>
            <a:ext cx="8654143" cy="3239690"/>
          </a:xfrm>
        </p:spPr>
        <p:txBody>
          <a:bodyPr lIns="91440" tIns="45720" rIns="91440" bIns="45720" rtlCol="0" anchor="t">
            <a:normAutofit fontScale="90000"/>
          </a:bodyPr>
          <a:lstStyle/>
          <a:p>
            <a:pPr algn="ctr"/>
            <a:br>
              <a:rPr lang="cy-GB" sz="3600" b="1" dirty="0">
                <a:solidFill>
                  <a:schemeClr val="bg1"/>
                </a:solidFill>
                <a:latin typeface="Arial"/>
                <a:cs typeface="Arial"/>
              </a:rPr>
            </a:br>
            <a:br>
              <a:rPr lang="cy-GB" sz="3600" b="1" dirty="0">
                <a:solidFill>
                  <a:schemeClr val="bg1"/>
                </a:solidFill>
                <a:latin typeface="Arial"/>
                <a:cs typeface="Arial"/>
              </a:rPr>
            </a:br>
            <a:r>
              <a:rPr lang="cy-GB" sz="3600" b="1" dirty="0">
                <a:solidFill>
                  <a:schemeClr val="bg1"/>
                </a:solidFill>
                <a:latin typeface="Arial"/>
                <a:cs typeface="Arial"/>
              </a:rPr>
              <a:t> </a:t>
            </a:r>
            <a:br>
              <a:rPr lang="cy-GB" sz="3600" b="1" dirty="0">
                <a:solidFill>
                  <a:schemeClr val="bg1"/>
                </a:solidFill>
                <a:latin typeface="Arial"/>
                <a:cs typeface="Arial"/>
              </a:rPr>
            </a:br>
            <a:r>
              <a:rPr lang="cy-GB" sz="3600" b="1" dirty="0">
                <a:solidFill>
                  <a:schemeClr val="bg1"/>
                </a:solidFill>
                <a:latin typeface="Arial"/>
                <a:cs typeface="Arial"/>
              </a:rPr>
              <a:t>Assessment in the Curriculum for Funded Non-maintained Sector</a:t>
            </a: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cs typeface="Calibri Light"/>
            </a:endParaRPr>
          </a:p>
        </p:txBody>
      </p:sp>
    </p:spTree>
    <p:extLst>
      <p:ext uri="{BB962C8B-B14F-4D97-AF65-F5344CB8AC3E}">
        <p14:creationId xmlns:p14="http://schemas.microsoft.com/office/powerpoint/2010/main" val="23098975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28650" y="675246"/>
            <a:ext cx="7886700" cy="705321"/>
          </a:xfrm>
          <a:prstGeom prst="rect">
            <a:avLst/>
          </a:prstGeom>
        </p:spPr>
        <p:txBody>
          <a:bodyPr vert="horz" wrap="square" lIns="0" tIns="88900" rIns="0" bIns="0" rtlCol="0">
            <a:spAutoFit/>
          </a:bodyPr>
          <a:lstStyle/>
          <a:p>
            <a:pPr marL="12700" marR="5080">
              <a:lnSpc>
                <a:spcPts val="4750"/>
              </a:lnSpc>
              <a:spcBef>
                <a:spcPts val="700"/>
              </a:spcBef>
            </a:pPr>
            <a:r>
              <a:rPr b="1" spc="-10" dirty="0">
                <a:latin typeface="Arial"/>
                <a:cs typeface="Arial"/>
              </a:rPr>
              <a:t>Asesu </a:t>
            </a:r>
            <a:r>
              <a:rPr b="1" spc="-10" dirty="0">
                <a:solidFill>
                  <a:srgbClr val="0070C0"/>
                </a:solidFill>
                <a:latin typeface="Arial"/>
                <a:cs typeface="Arial"/>
              </a:rPr>
              <a:t>Assessment</a:t>
            </a:r>
          </a:p>
        </p:txBody>
      </p:sp>
      <p:sp>
        <p:nvSpPr>
          <p:cNvPr id="3" name="object 3"/>
          <p:cNvSpPr txBox="1"/>
          <p:nvPr/>
        </p:nvSpPr>
        <p:spPr>
          <a:xfrm>
            <a:off x="535940" y="1581404"/>
            <a:ext cx="3666490" cy="2232025"/>
          </a:xfrm>
          <a:prstGeom prst="rect">
            <a:avLst/>
          </a:prstGeom>
        </p:spPr>
        <p:txBody>
          <a:bodyPr vert="horz" wrap="square" lIns="0" tIns="59690" rIns="0" bIns="0" rtlCol="0" anchor="t">
            <a:spAutoFit/>
          </a:bodyPr>
          <a:lstStyle/>
          <a:p>
            <a:pPr marL="239395" marR="5080" indent="-226695">
              <a:lnSpc>
                <a:spcPts val="3030"/>
              </a:lnSpc>
              <a:spcBef>
                <a:spcPts val="470"/>
              </a:spcBef>
              <a:buFont typeface="Arial"/>
              <a:buChar char="•"/>
              <a:tabLst>
                <a:tab pos="240665" algn="l"/>
              </a:tabLst>
            </a:pPr>
            <a:r>
              <a:rPr sz="2800" dirty="0">
                <a:solidFill>
                  <a:srgbClr val="191919"/>
                </a:solidFill>
                <a:latin typeface="Arial"/>
                <a:cs typeface="Arial"/>
              </a:rPr>
              <a:t>Datganiadau</a:t>
            </a:r>
            <a:r>
              <a:rPr sz="2800" spc="-60" dirty="0">
                <a:solidFill>
                  <a:srgbClr val="191919"/>
                </a:solidFill>
                <a:latin typeface="Arial"/>
                <a:cs typeface="Arial"/>
              </a:rPr>
              <a:t> </a:t>
            </a:r>
            <a:r>
              <a:rPr sz="2800" dirty="0">
                <a:solidFill>
                  <a:srgbClr val="191919"/>
                </a:solidFill>
                <a:latin typeface="Arial"/>
                <a:cs typeface="Arial"/>
              </a:rPr>
              <a:t>o’r</a:t>
            </a:r>
            <a:r>
              <a:rPr sz="2800" spc="-90" dirty="0">
                <a:solidFill>
                  <a:srgbClr val="191919"/>
                </a:solidFill>
                <a:latin typeface="Arial"/>
                <a:cs typeface="Arial"/>
              </a:rPr>
              <a:t> </a:t>
            </a:r>
            <a:r>
              <a:rPr sz="2800" spc="-25" dirty="0">
                <a:solidFill>
                  <a:srgbClr val="191919"/>
                </a:solidFill>
                <a:latin typeface="Arial"/>
                <a:cs typeface="Arial"/>
              </a:rPr>
              <a:t>hyn 	</a:t>
            </a:r>
            <a:r>
              <a:rPr sz="2800" dirty="0">
                <a:solidFill>
                  <a:srgbClr val="191919"/>
                </a:solidFill>
                <a:latin typeface="Arial"/>
                <a:cs typeface="Arial"/>
              </a:rPr>
              <a:t>sy’n</a:t>
            </a:r>
            <a:r>
              <a:rPr sz="2800" spc="-65" dirty="0">
                <a:solidFill>
                  <a:srgbClr val="191919"/>
                </a:solidFill>
                <a:latin typeface="Arial"/>
                <a:cs typeface="Arial"/>
              </a:rPr>
              <a:t> </a:t>
            </a:r>
            <a:r>
              <a:rPr sz="2800" spc="-10" dirty="0">
                <a:solidFill>
                  <a:srgbClr val="191919"/>
                </a:solidFill>
                <a:latin typeface="Arial"/>
                <a:cs typeface="Arial"/>
              </a:rPr>
              <a:t>bwysig</a:t>
            </a:r>
            <a:endParaRPr lang="en-US" sz="2800">
              <a:latin typeface="Arial"/>
              <a:cs typeface="Arial"/>
            </a:endParaRPr>
          </a:p>
          <a:p>
            <a:pPr marL="239395" marR="1171575" indent="-226695">
              <a:lnSpc>
                <a:spcPts val="3030"/>
              </a:lnSpc>
              <a:spcBef>
                <a:spcPts val="985"/>
              </a:spcBef>
              <a:buFont typeface="Arial"/>
              <a:buChar char="•"/>
              <a:tabLst>
                <a:tab pos="241300" algn="l"/>
              </a:tabLst>
            </a:pPr>
            <a:r>
              <a:rPr sz="2800" spc="-10" dirty="0">
                <a:solidFill>
                  <a:srgbClr val="191919"/>
                </a:solidFill>
                <a:latin typeface="Arial"/>
                <a:cs typeface="Arial"/>
              </a:rPr>
              <a:t>Egwyddorion 	cynnydd</a:t>
            </a:r>
            <a:endParaRPr sz="2800">
              <a:latin typeface="Arial"/>
              <a:cs typeface="Arial"/>
            </a:endParaRPr>
          </a:p>
          <a:p>
            <a:pPr marL="239395" indent="-226695">
              <a:lnSpc>
                <a:spcPct val="100000"/>
              </a:lnSpc>
              <a:spcBef>
                <a:spcPts val="535"/>
              </a:spcBef>
              <a:buFont typeface="Arial"/>
              <a:buChar char="•"/>
              <a:tabLst>
                <a:tab pos="240029" algn="l"/>
              </a:tabLst>
            </a:pPr>
            <a:r>
              <a:rPr sz="2800" dirty="0">
                <a:solidFill>
                  <a:srgbClr val="191919"/>
                </a:solidFill>
                <a:latin typeface="Arial"/>
                <a:cs typeface="Arial"/>
              </a:rPr>
              <a:t>Disgrifiadau</a:t>
            </a:r>
            <a:r>
              <a:rPr sz="2800" spc="-155" dirty="0">
                <a:solidFill>
                  <a:srgbClr val="191919"/>
                </a:solidFill>
                <a:latin typeface="Arial"/>
                <a:cs typeface="Arial"/>
              </a:rPr>
              <a:t> </a:t>
            </a:r>
            <a:r>
              <a:rPr sz="2800" spc="-20" dirty="0">
                <a:solidFill>
                  <a:srgbClr val="191919"/>
                </a:solidFill>
                <a:latin typeface="Arial"/>
                <a:cs typeface="Arial"/>
              </a:rPr>
              <a:t>dysgu</a:t>
            </a:r>
            <a:endParaRPr sz="2800">
              <a:latin typeface="Arial"/>
              <a:cs typeface="Arial"/>
            </a:endParaRPr>
          </a:p>
        </p:txBody>
      </p:sp>
      <p:sp>
        <p:nvSpPr>
          <p:cNvPr id="4" name="object 4"/>
          <p:cNvSpPr txBox="1"/>
          <p:nvPr/>
        </p:nvSpPr>
        <p:spPr>
          <a:xfrm>
            <a:off x="4726940" y="1581404"/>
            <a:ext cx="3517900" cy="2626995"/>
          </a:xfrm>
          <a:prstGeom prst="rect">
            <a:avLst/>
          </a:prstGeom>
        </p:spPr>
        <p:txBody>
          <a:bodyPr vert="horz" wrap="square" lIns="0" tIns="59690" rIns="0" bIns="0" rtlCol="0" anchor="t">
            <a:spAutoFit/>
          </a:bodyPr>
          <a:lstStyle/>
          <a:p>
            <a:pPr marL="239395" marR="5080" indent="-226695">
              <a:lnSpc>
                <a:spcPts val="3030"/>
              </a:lnSpc>
              <a:spcBef>
                <a:spcPts val="470"/>
              </a:spcBef>
              <a:buFont typeface="Arial"/>
              <a:buChar char="•"/>
              <a:tabLst>
                <a:tab pos="241300" algn="l"/>
              </a:tabLst>
            </a:pPr>
            <a:r>
              <a:rPr sz="2800" dirty="0">
                <a:solidFill>
                  <a:srgbClr val="0070C0"/>
                </a:solidFill>
                <a:latin typeface="Arial"/>
                <a:cs typeface="Arial"/>
              </a:rPr>
              <a:t>Statements</a:t>
            </a:r>
            <a:r>
              <a:rPr sz="2800" spc="-50" dirty="0">
                <a:solidFill>
                  <a:srgbClr val="0070C0"/>
                </a:solidFill>
                <a:latin typeface="Arial"/>
                <a:cs typeface="Arial"/>
              </a:rPr>
              <a:t> </a:t>
            </a:r>
            <a:r>
              <a:rPr sz="2800" dirty="0">
                <a:solidFill>
                  <a:srgbClr val="0070C0"/>
                </a:solidFill>
                <a:latin typeface="Arial"/>
                <a:cs typeface="Arial"/>
              </a:rPr>
              <a:t>of</a:t>
            </a:r>
            <a:r>
              <a:rPr sz="2800" spc="-65" dirty="0">
                <a:solidFill>
                  <a:srgbClr val="0070C0"/>
                </a:solidFill>
                <a:latin typeface="Arial"/>
                <a:cs typeface="Arial"/>
              </a:rPr>
              <a:t> </a:t>
            </a:r>
            <a:r>
              <a:rPr sz="2800" spc="-20" dirty="0">
                <a:solidFill>
                  <a:srgbClr val="0070C0"/>
                </a:solidFill>
                <a:latin typeface="Arial"/>
                <a:cs typeface="Arial"/>
              </a:rPr>
              <a:t>what 	</a:t>
            </a:r>
            <a:r>
              <a:rPr sz="2800" spc="-10" dirty="0">
                <a:solidFill>
                  <a:srgbClr val="0070C0"/>
                </a:solidFill>
                <a:latin typeface="Arial"/>
                <a:cs typeface="Arial"/>
              </a:rPr>
              <a:t>matters</a:t>
            </a:r>
            <a:endParaRPr lang="en-US" sz="2800">
              <a:solidFill>
                <a:srgbClr val="0070C0"/>
              </a:solidFill>
              <a:latin typeface="Arial"/>
              <a:cs typeface="Arial"/>
            </a:endParaRPr>
          </a:p>
          <a:p>
            <a:pPr marL="239395" marR="1135380" indent="-226695">
              <a:lnSpc>
                <a:spcPts val="3030"/>
              </a:lnSpc>
              <a:spcBef>
                <a:spcPts val="985"/>
              </a:spcBef>
              <a:buFont typeface="Arial"/>
              <a:buChar char="•"/>
              <a:tabLst>
                <a:tab pos="241300" algn="l"/>
              </a:tabLst>
            </a:pPr>
            <a:r>
              <a:rPr sz="2800" dirty="0">
                <a:solidFill>
                  <a:srgbClr val="0070C0"/>
                </a:solidFill>
                <a:latin typeface="Arial"/>
                <a:cs typeface="Arial"/>
              </a:rPr>
              <a:t>Principles</a:t>
            </a:r>
            <a:r>
              <a:rPr sz="2800" spc="-114" dirty="0">
                <a:solidFill>
                  <a:srgbClr val="0070C0"/>
                </a:solidFill>
                <a:latin typeface="Arial"/>
                <a:cs typeface="Arial"/>
              </a:rPr>
              <a:t> </a:t>
            </a:r>
            <a:r>
              <a:rPr sz="2800" spc="-25" dirty="0">
                <a:solidFill>
                  <a:srgbClr val="0070C0"/>
                </a:solidFill>
                <a:latin typeface="Arial"/>
                <a:cs typeface="Arial"/>
              </a:rPr>
              <a:t>of 	</a:t>
            </a:r>
            <a:r>
              <a:rPr sz="2800" spc="-10" dirty="0">
                <a:solidFill>
                  <a:srgbClr val="0070C0"/>
                </a:solidFill>
                <a:latin typeface="Arial"/>
                <a:cs typeface="Arial"/>
              </a:rPr>
              <a:t>Progression</a:t>
            </a:r>
            <a:endParaRPr sz="2800">
              <a:solidFill>
                <a:srgbClr val="0070C0"/>
              </a:solidFill>
              <a:latin typeface="Arial"/>
              <a:cs typeface="Arial"/>
            </a:endParaRPr>
          </a:p>
          <a:p>
            <a:pPr marL="239395" marR="677545" indent="-226695">
              <a:lnSpc>
                <a:spcPts val="3030"/>
              </a:lnSpc>
              <a:spcBef>
                <a:spcPts val="994"/>
              </a:spcBef>
              <a:buFont typeface="Arial"/>
              <a:buChar char="•"/>
              <a:tabLst>
                <a:tab pos="241300" algn="l"/>
              </a:tabLst>
            </a:pPr>
            <a:r>
              <a:rPr sz="2800" dirty="0">
                <a:solidFill>
                  <a:srgbClr val="0070C0"/>
                </a:solidFill>
                <a:latin typeface="Arial"/>
                <a:cs typeface="Arial"/>
              </a:rPr>
              <a:t>Descriptions</a:t>
            </a:r>
            <a:r>
              <a:rPr sz="2800" spc="-135" dirty="0">
                <a:solidFill>
                  <a:srgbClr val="0070C0"/>
                </a:solidFill>
                <a:latin typeface="Arial"/>
                <a:cs typeface="Arial"/>
              </a:rPr>
              <a:t> </a:t>
            </a:r>
            <a:r>
              <a:rPr sz="2800" spc="-25" dirty="0">
                <a:solidFill>
                  <a:srgbClr val="0070C0"/>
                </a:solidFill>
                <a:latin typeface="Arial"/>
                <a:cs typeface="Arial"/>
              </a:rPr>
              <a:t>of 	</a:t>
            </a:r>
            <a:r>
              <a:rPr sz="2800" spc="-10" dirty="0">
                <a:solidFill>
                  <a:srgbClr val="0070C0"/>
                </a:solidFill>
                <a:latin typeface="Arial"/>
                <a:cs typeface="Arial"/>
              </a:rPr>
              <a:t>Learning</a:t>
            </a:r>
            <a:endParaRPr sz="2800">
              <a:solidFill>
                <a:srgbClr val="000000"/>
              </a:solidFill>
              <a:latin typeface="Arial"/>
              <a:cs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88900" rIns="0" bIns="0" rtlCol="0">
            <a:spAutoFit/>
          </a:bodyPr>
          <a:lstStyle/>
          <a:p>
            <a:pPr marL="12700" marR="5080">
              <a:lnSpc>
                <a:spcPts val="4750"/>
              </a:lnSpc>
              <a:spcBef>
                <a:spcPts val="700"/>
              </a:spcBef>
            </a:pPr>
            <a:r>
              <a:rPr b="0" dirty="0">
                <a:solidFill>
                  <a:srgbClr val="191919"/>
                </a:solidFill>
                <a:latin typeface="Arial"/>
                <a:cs typeface="Arial"/>
              </a:rPr>
              <a:t>Egwyddorion</a:t>
            </a:r>
            <a:r>
              <a:rPr b="0" spc="-100" dirty="0">
                <a:solidFill>
                  <a:srgbClr val="191919"/>
                </a:solidFill>
                <a:latin typeface="Arial"/>
                <a:cs typeface="Arial"/>
              </a:rPr>
              <a:t> </a:t>
            </a:r>
            <a:r>
              <a:rPr b="0" spc="-10" dirty="0">
                <a:solidFill>
                  <a:srgbClr val="191919"/>
                </a:solidFill>
                <a:latin typeface="Arial"/>
                <a:cs typeface="Arial"/>
              </a:rPr>
              <a:t>cynnydd </a:t>
            </a:r>
            <a:r>
              <a:rPr b="0" dirty="0">
                <a:solidFill>
                  <a:srgbClr val="0070C0"/>
                </a:solidFill>
                <a:latin typeface="Arial"/>
                <a:cs typeface="Arial"/>
              </a:rPr>
              <a:t>Principles</a:t>
            </a:r>
            <a:r>
              <a:rPr b="0" spc="-65" dirty="0">
                <a:solidFill>
                  <a:srgbClr val="0070C0"/>
                </a:solidFill>
                <a:latin typeface="Arial"/>
                <a:cs typeface="Arial"/>
              </a:rPr>
              <a:t> </a:t>
            </a:r>
            <a:r>
              <a:rPr b="0" dirty="0">
                <a:solidFill>
                  <a:srgbClr val="0070C0"/>
                </a:solidFill>
                <a:latin typeface="Arial"/>
                <a:cs typeface="Arial"/>
              </a:rPr>
              <a:t>of</a:t>
            </a:r>
            <a:r>
              <a:rPr b="0" spc="-30" dirty="0">
                <a:solidFill>
                  <a:srgbClr val="0070C0"/>
                </a:solidFill>
                <a:latin typeface="Arial"/>
                <a:cs typeface="Arial"/>
              </a:rPr>
              <a:t> </a:t>
            </a:r>
            <a:r>
              <a:rPr b="0" spc="-10" dirty="0">
                <a:solidFill>
                  <a:srgbClr val="0070C0"/>
                </a:solidFill>
                <a:latin typeface="Arial"/>
                <a:cs typeface="Arial"/>
              </a:rPr>
              <a:t>Progression</a:t>
            </a:r>
          </a:p>
        </p:txBody>
      </p:sp>
      <p:sp>
        <p:nvSpPr>
          <p:cNvPr id="3" name="object 3"/>
          <p:cNvSpPr txBox="1"/>
          <p:nvPr/>
        </p:nvSpPr>
        <p:spPr>
          <a:xfrm>
            <a:off x="707390" y="1793112"/>
            <a:ext cx="3526790" cy="2118995"/>
          </a:xfrm>
          <a:prstGeom prst="rect">
            <a:avLst/>
          </a:prstGeom>
        </p:spPr>
        <p:txBody>
          <a:bodyPr vert="horz" wrap="square" lIns="0" tIns="57785" rIns="0" bIns="0" rtlCol="0">
            <a:spAutoFit/>
          </a:bodyPr>
          <a:lstStyle/>
          <a:p>
            <a:pPr marL="240029" marR="29209" indent="-227329">
              <a:lnSpc>
                <a:spcPts val="3050"/>
              </a:lnSpc>
              <a:spcBef>
                <a:spcPts val="455"/>
              </a:spcBef>
              <a:buFont typeface="Arial"/>
              <a:buChar char="•"/>
              <a:tabLst>
                <a:tab pos="241300" algn="l"/>
              </a:tabLst>
            </a:pPr>
            <a:r>
              <a:rPr sz="2800" b="1" dirty="0">
                <a:solidFill>
                  <a:srgbClr val="191919"/>
                </a:solidFill>
                <a:latin typeface="Calibri"/>
                <a:cs typeface="Calibri"/>
              </a:rPr>
              <a:t>Ehangder</a:t>
            </a:r>
            <a:r>
              <a:rPr sz="2800" b="1" spc="-45" dirty="0">
                <a:solidFill>
                  <a:srgbClr val="191919"/>
                </a:solidFill>
                <a:latin typeface="Calibri"/>
                <a:cs typeface="Calibri"/>
              </a:rPr>
              <a:t> </a:t>
            </a:r>
            <a:r>
              <a:rPr sz="2800" b="1" dirty="0">
                <a:solidFill>
                  <a:srgbClr val="191919"/>
                </a:solidFill>
                <a:latin typeface="Calibri"/>
                <a:cs typeface="Calibri"/>
              </a:rPr>
              <a:t>a</a:t>
            </a:r>
            <a:r>
              <a:rPr sz="2800" b="1" spc="-55" dirty="0">
                <a:solidFill>
                  <a:srgbClr val="191919"/>
                </a:solidFill>
                <a:latin typeface="Calibri"/>
                <a:cs typeface="Calibri"/>
              </a:rPr>
              <a:t> </a:t>
            </a:r>
            <a:r>
              <a:rPr sz="2800" b="1" spc="-10" dirty="0">
                <a:solidFill>
                  <a:srgbClr val="191919"/>
                </a:solidFill>
                <a:latin typeface="Calibri"/>
                <a:cs typeface="Calibri"/>
              </a:rPr>
              <a:t>dyfnder 	</a:t>
            </a:r>
            <a:r>
              <a:rPr sz="2800" b="1" dirty="0">
                <a:solidFill>
                  <a:srgbClr val="191919"/>
                </a:solidFill>
                <a:latin typeface="Calibri"/>
                <a:cs typeface="Calibri"/>
              </a:rPr>
              <a:t>gwybodaeth</a:t>
            </a:r>
            <a:r>
              <a:rPr sz="2800" b="1" spc="-75" dirty="0">
                <a:solidFill>
                  <a:srgbClr val="191919"/>
                </a:solidFill>
                <a:latin typeface="Calibri"/>
                <a:cs typeface="Calibri"/>
              </a:rPr>
              <a:t> </a:t>
            </a:r>
            <a:r>
              <a:rPr sz="2800" b="1" spc="-10" dirty="0">
                <a:solidFill>
                  <a:srgbClr val="191919"/>
                </a:solidFill>
                <a:latin typeface="Calibri"/>
                <a:cs typeface="Calibri"/>
              </a:rPr>
              <a:t>cynyddol</a:t>
            </a:r>
            <a:endParaRPr sz="2800">
              <a:latin typeface="Calibri"/>
              <a:cs typeface="Calibri"/>
            </a:endParaRPr>
          </a:p>
          <a:p>
            <a:pPr marL="239395" marR="5080" indent="-227329">
              <a:lnSpc>
                <a:spcPct val="90400"/>
              </a:lnSpc>
              <a:spcBef>
                <a:spcPts val="920"/>
              </a:spcBef>
              <a:buFont typeface="Arial"/>
              <a:buChar char="•"/>
              <a:tabLst>
                <a:tab pos="240665" algn="l"/>
              </a:tabLst>
            </a:pPr>
            <a:r>
              <a:rPr sz="2800" b="1" dirty="0">
                <a:solidFill>
                  <a:srgbClr val="191919"/>
                </a:solidFill>
                <a:latin typeface="Calibri"/>
                <a:cs typeface="Calibri"/>
              </a:rPr>
              <a:t>Creu</a:t>
            </a:r>
            <a:r>
              <a:rPr sz="2800" b="1" spc="-80" dirty="0">
                <a:solidFill>
                  <a:srgbClr val="191919"/>
                </a:solidFill>
                <a:latin typeface="Calibri"/>
                <a:cs typeface="Calibri"/>
              </a:rPr>
              <a:t> </a:t>
            </a:r>
            <a:r>
              <a:rPr sz="2800" b="1" spc="-10" dirty="0">
                <a:solidFill>
                  <a:srgbClr val="191919"/>
                </a:solidFill>
                <a:latin typeface="Calibri"/>
                <a:cs typeface="Calibri"/>
              </a:rPr>
              <a:t>cysylltiadau</a:t>
            </a:r>
            <a:r>
              <a:rPr sz="2800" b="1" spc="-70" dirty="0">
                <a:solidFill>
                  <a:srgbClr val="191919"/>
                </a:solidFill>
                <a:latin typeface="Calibri"/>
                <a:cs typeface="Calibri"/>
              </a:rPr>
              <a:t> </a:t>
            </a:r>
            <a:r>
              <a:rPr sz="2800" b="1" spc="-50" dirty="0">
                <a:solidFill>
                  <a:srgbClr val="191919"/>
                </a:solidFill>
                <a:latin typeface="Calibri"/>
                <a:cs typeface="Calibri"/>
              </a:rPr>
              <a:t>a 	</a:t>
            </a:r>
            <a:r>
              <a:rPr sz="2800" b="1" dirty="0">
                <a:solidFill>
                  <a:srgbClr val="191919"/>
                </a:solidFill>
                <a:latin typeface="Calibri"/>
                <a:cs typeface="Calibri"/>
              </a:rPr>
              <a:t>throsglwyddo</a:t>
            </a:r>
            <a:r>
              <a:rPr sz="2800" b="1" spc="-85" dirty="0">
                <a:solidFill>
                  <a:srgbClr val="191919"/>
                </a:solidFill>
                <a:latin typeface="Calibri"/>
                <a:cs typeface="Calibri"/>
              </a:rPr>
              <a:t> </a:t>
            </a:r>
            <a:r>
              <a:rPr sz="2800" b="1" dirty="0">
                <a:solidFill>
                  <a:srgbClr val="191919"/>
                </a:solidFill>
                <a:latin typeface="Calibri"/>
                <a:cs typeface="Calibri"/>
              </a:rPr>
              <a:t>dysgu</a:t>
            </a:r>
            <a:r>
              <a:rPr sz="2800" b="1" spc="-100" dirty="0">
                <a:solidFill>
                  <a:srgbClr val="191919"/>
                </a:solidFill>
                <a:latin typeface="Calibri"/>
                <a:cs typeface="Calibri"/>
              </a:rPr>
              <a:t> </a:t>
            </a:r>
            <a:r>
              <a:rPr sz="2800" b="1" spc="-50" dirty="0">
                <a:solidFill>
                  <a:srgbClr val="191919"/>
                </a:solidFill>
                <a:latin typeface="Calibri"/>
                <a:cs typeface="Calibri"/>
              </a:rPr>
              <a:t>i 	</a:t>
            </a:r>
            <a:r>
              <a:rPr sz="2800" b="1" spc="-30" dirty="0">
                <a:solidFill>
                  <a:srgbClr val="191919"/>
                </a:solidFill>
                <a:latin typeface="Calibri"/>
                <a:cs typeface="Calibri"/>
              </a:rPr>
              <a:t>gyd-</a:t>
            </a:r>
            <a:r>
              <a:rPr sz="2800" b="1" dirty="0">
                <a:solidFill>
                  <a:srgbClr val="191919"/>
                </a:solidFill>
                <a:latin typeface="Calibri"/>
                <a:cs typeface="Calibri"/>
              </a:rPr>
              <a:t>destunau</a:t>
            </a:r>
            <a:r>
              <a:rPr sz="2800" b="1" spc="-30" dirty="0">
                <a:solidFill>
                  <a:srgbClr val="191919"/>
                </a:solidFill>
                <a:latin typeface="Calibri"/>
                <a:cs typeface="Calibri"/>
              </a:rPr>
              <a:t> </a:t>
            </a:r>
            <a:r>
              <a:rPr sz="2800" b="1" spc="-10" dirty="0">
                <a:solidFill>
                  <a:srgbClr val="191919"/>
                </a:solidFill>
                <a:latin typeface="Calibri"/>
                <a:cs typeface="Calibri"/>
              </a:rPr>
              <a:t>newydd</a:t>
            </a:r>
            <a:endParaRPr sz="2800">
              <a:latin typeface="Calibri"/>
              <a:cs typeface="Calibri"/>
            </a:endParaRPr>
          </a:p>
        </p:txBody>
      </p:sp>
      <p:sp>
        <p:nvSpPr>
          <p:cNvPr id="4" name="object 4"/>
          <p:cNvSpPr txBox="1"/>
          <p:nvPr/>
        </p:nvSpPr>
        <p:spPr>
          <a:xfrm>
            <a:off x="4726940" y="1793112"/>
            <a:ext cx="3647440" cy="2503170"/>
          </a:xfrm>
          <a:prstGeom prst="rect">
            <a:avLst/>
          </a:prstGeom>
        </p:spPr>
        <p:txBody>
          <a:bodyPr vert="horz" wrap="square" lIns="0" tIns="57785" rIns="0" bIns="0" rtlCol="0">
            <a:spAutoFit/>
          </a:bodyPr>
          <a:lstStyle/>
          <a:p>
            <a:pPr marL="240029" marR="5080" indent="-227329">
              <a:lnSpc>
                <a:spcPts val="3050"/>
              </a:lnSpc>
              <a:spcBef>
                <a:spcPts val="455"/>
              </a:spcBef>
              <a:buFont typeface="Arial"/>
              <a:buChar char="•"/>
              <a:tabLst>
                <a:tab pos="241300" algn="l"/>
              </a:tabLst>
            </a:pPr>
            <a:r>
              <a:rPr sz="2800" b="1" dirty="0">
                <a:solidFill>
                  <a:srgbClr val="0070C0"/>
                </a:solidFill>
                <a:latin typeface="Calibri"/>
                <a:cs typeface="Calibri"/>
              </a:rPr>
              <a:t>Increasing</a:t>
            </a:r>
            <a:r>
              <a:rPr sz="2800" b="1" spc="-90" dirty="0">
                <a:solidFill>
                  <a:srgbClr val="0070C0"/>
                </a:solidFill>
                <a:latin typeface="Calibri"/>
                <a:cs typeface="Calibri"/>
              </a:rPr>
              <a:t> </a:t>
            </a:r>
            <a:r>
              <a:rPr sz="2800" b="1" dirty="0">
                <a:solidFill>
                  <a:srgbClr val="0070C0"/>
                </a:solidFill>
                <a:latin typeface="Calibri"/>
                <a:cs typeface="Calibri"/>
              </a:rPr>
              <a:t>breadth</a:t>
            </a:r>
            <a:r>
              <a:rPr sz="2800" b="1" spc="-85" dirty="0">
                <a:solidFill>
                  <a:srgbClr val="0070C0"/>
                </a:solidFill>
                <a:latin typeface="Calibri"/>
                <a:cs typeface="Calibri"/>
              </a:rPr>
              <a:t> </a:t>
            </a:r>
            <a:r>
              <a:rPr sz="2800" b="1" spc="-25" dirty="0">
                <a:solidFill>
                  <a:srgbClr val="0070C0"/>
                </a:solidFill>
                <a:latin typeface="Calibri"/>
                <a:cs typeface="Calibri"/>
              </a:rPr>
              <a:t>and 	</a:t>
            </a:r>
            <a:r>
              <a:rPr sz="2800" b="1" dirty="0">
                <a:solidFill>
                  <a:srgbClr val="0070C0"/>
                </a:solidFill>
                <a:latin typeface="Calibri"/>
                <a:cs typeface="Calibri"/>
              </a:rPr>
              <a:t>depth</a:t>
            </a:r>
            <a:r>
              <a:rPr sz="2800" b="1" spc="-40" dirty="0">
                <a:solidFill>
                  <a:srgbClr val="0070C0"/>
                </a:solidFill>
                <a:latin typeface="Calibri"/>
                <a:cs typeface="Calibri"/>
              </a:rPr>
              <a:t> </a:t>
            </a:r>
            <a:r>
              <a:rPr sz="2800" b="1" dirty="0">
                <a:solidFill>
                  <a:srgbClr val="0070C0"/>
                </a:solidFill>
                <a:latin typeface="Calibri"/>
                <a:cs typeface="Calibri"/>
              </a:rPr>
              <a:t>of</a:t>
            </a:r>
            <a:r>
              <a:rPr sz="2800" b="1" spc="-40" dirty="0">
                <a:solidFill>
                  <a:srgbClr val="0070C0"/>
                </a:solidFill>
                <a:latin typeface="Calibri"/>
                <a:cs typeface="Calibri"/>
              </a:rPr>
              <a:t> </a:t>
            </a:r>
            <a:r>
              <a:rPr sz="2800" b="1" spc="-10" dirty="0">
                <a:solidFill>
                  <a:srgbClr val="0070C0"/>
                </a:solidFill>
                <a:latin typeface="Calibri"/>
                <a:cs typeface="Calibri"/>
              </a:rPr>
              <a:t>knowledge</a:t>
            </a:r>
            <a:endParaRPr sz="2800" dirty="0">
              <a:solidFill>
                <a:srgbClr val="0070C0"/>
              </a:solidFill>
              <a:latin typeface="Calibri"/>
              <a:cs typeface="Calibri"/>
            </a:endParaRPr>
          </a:p>
          <a:p>
            <a:pPr marL="240029" marR="431800" indent="-227329">
              <a:lnSpc>
                <a:spcPct val="90300"/>
              </a:lnSpc>
              <a:spcBef>
                <a:spcPts val="919"/>
              </a:spcBef>
              <a:buFont typeface="Arial"/>
              <a:buChar char="•"/>
              <a:tabLst>
                <a:tab pos="241300" algn="l"/>
              </a:tabLst>
            </a:pPr>
            <a:r>
              <a:rPr sz="2800" b="1" dirty="0">
                <a:solidFill>
                  <a:srgbClr val="0070C0"/>
                </a:solidFill>
                <a:latin typeface="Calibri"/>
                <a:cs typeface="Calibri"/>
              </a:rPr>
              <a:t>Making</a:t>
            </a:r>
            <a:r>
              <a:rPr sz="2800" b="1" spc="-50" dirty="0">
                <a:solidFill>
                  <a:srgbClr val="0070C0"/>
                </a:solidFill>
                <a:latin typeface="Calibri"/>
                <a:cs typeface="Calibri"/>
              </a:rPr>
              <a:t> </a:t>
            </a:r>
            <a:r>
              <a:rPr sz="2800" b="1" spc="-10" dirty="0">
                <a:solidFill>
                  <a:srgbClr val="0070C0"/>
                </a:solidFill>
                <a:latin typeface="Calibri"/>
                <a:cs typeface="Calibri"/>
              </a:rPr>
              <a:t>connections 	</a:t>
            </a:r>
            <a:r>
              <a:rPr sz="2800" b="1" dirty="0">
                <a:solidFill>
                  <a:srgbClr val="0070C0"/>
                </a:solidFill>
                <a:latin typeface="Calibri"/>
                <a:cs typeface="Calibri"/>
              </a:rPr>
              <a:t>and</a:t>
            </a:r>
            <a:r>
              <a:rPr sz="2800" b="1" spc="-20" dirty="0">
                <a:solidFill>
                  <a:srgbClr val="0070C0"/>
                </a:solidFill>
                <a:latin typeface="Calibri"/>
                <a:cs typeface="Calibri"/>
              </a:rPr>
              <a:t> </a:t>
            </a:r>
            <a:r>
              <a:rPr sz="2800" b="1" spc="-10" dirty="0">
                <a:solidFill>
                  <a:srgbClr val="0070C0"/>
                </a:solidFill>
                <a:latin typeface="Calibri"/>
                <a:cs typeface="Calibri"/>
              </a:rPr>
              <a:t>transferring 	</a:t>
            </a:r>
            <a:r>
              <a:rPr sz="2800" b="1" dirty="0">
                <a:solidFill>
                  <a:srgbClr val="0070C0"/>
                </a:solidFill>
                <a:latin typeface="Calibri"/>
                <a:cs typeface="Calibri"/>
              </a:rPr>
              <a:t>learning</a:t>
            </a:r>
            <a:r>
              <a:rPr sz="2800" b="1" spc="-55" dirty="0">
                <a:solidFill>
                  <a:srgbClr val="0070C0"/>
                </a:solidFill>
                <a:latin typeface="Calibri"/>
                <a:cs typeface="Calibri"/>
              </a:rPr>
              <a:t> </a:t>
            </a:r>
            <a:r>
              <a:rPr sz="2800" b="1" dirty="0">
                <a:solidFill>
                  <a:srgbClr val="0070C0"/>
                </a:solidFill>
                <a:latin typeface="Calibri"/>
                <a:cs typeface="Calibri"/>
              </a:rPr>
              <a:t>into</a:t>
            </a:r>
            <a:r>
              <a:rPr sz="2800" b="1" spc="-85" dirty="0">
                <a:solidFill>
                  <a:srgbClr val="0070C0"/>
                </a:solidFill>
                <a:latin typeface="Calibri"/>
                <a:cs typeface="Calibri"/>
              </a:rPr>
              <a:t> </a:t>
            </a:r>
            <a:r>
              <a:rPr sz="2800" b="1" spc="-25" dirty="0">
                <a:solidFill>
                  <a:srgbClr val="0070C0"/>
                </a:solidFill>
                <a:latin typeface="Calibri"/>
                <a:cs typeface="Calibri"/>
              </a:rPr>
              <a:t>new 	</a:t>
            </a:r>
            <a:r>
              <a:rPr sz="2800" b="1" spc="-10" dirty="0">
                <a:solidFill>
                  <a:srgbClr val="0070C0"/>
                </a:solidFill>
                <a:latin typeface="Calibri"/>
                <a:cs typeface="Calibri"/>
              </a:rPr>
              <a:t>contexts</a:t>
            </a:r>
            <a:endParaRPr sz="2800" dirty="0">
              <a:solidFill>
                <a:srgbClr val="0070C0"/>
              </a:solidFill>
              <a:latin typeface="Calibri"/>
              <a:cs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88900" rIns="0" bIns="0" rtlCol="0">
            <a:spAutoFit/>
          </a:bodyPr>
          <a:lstStyle/>
          <a:p>
            <a:pPr marL="12700" marR="5080">
              <a:lnSpc>
                <a:spcPts val="4750"/>
              </a:lnSpc>
              <a:spcBef>
                <a:spcPts val="700"/>
              </a:spcBef>
            </a:pPr>
            <a:r>
              <a:rPr b="1" dirty="0"/>
              <a:t>Camau</a:t>
            </a:r>
            <a:r>
              <a:rPr b="1" spc="-105" dirty="0"/>
              <a:t> </a:t>
            </a:r>
            <a:r>
              <a:rPr b="1" dirty="0"/>
              <a:t>Dilyniant</a:t>
            </a:r>
            <a:r>
              <a:rPr b="1" spc="-90" dirty="0"/>
              <a:t> </a:t>
            </a:r>
            <a:r>
              <a:rPr b="1" spc="-10" dirty="0"/>
              <a:t>Newydd </a:t>
            </a:r>
            <a:r>
              <a:rPr b="1" dirty="0"/>
              <a:t>New</a:t>
            </a:r>
            <a:r>
              <a:rPr b="1" spc="-140" dirty="0"/>
              <a:t> </a:t>
            </a:r>
            <a:r>
              <a:rPr b="1" spc="-10" dirty="0">
                <a:solidFill>
                  <a:srgbClr val="0070C0"/>
                </a:solidFill>
              </a:rPr>
              <a:t>Progression</a:t>
            </a:r>
            <a:r>
              <a:rPr b="1" spc="-140" dirty="0">
                <a:solidFill>
                  <a:srgbClr val="0070C0"/>
                </a:solidFill>
              </a:rPr>
              <a:t> </a:t>
            </a:r>
            <a:r>
              <a:rPr b="1" spc="-10" dirty="0">
                <a:solidFill>
                  <a:srgbClr val="0070C0"/>
                </a:solidFill>
              </a:rPr>
              <a:t>Steps</a:t>
            </a:r>
          </a:p>
        </p:txBody>
      </p:sp>
      <p:sp>
        <p:nvSpPr>
          <p:cNvPr id="5" name="Content Placeholder 4">
            <a:extLst>
              <a:ext uri="{FF2B5EF4-FFF2-40B4-BE49-F238E27FC236}">
                <a16:creationId xmlns:a16="http://schemas.microsoft.com/office/drawing/2014/main" id="{7C56221C-091F-2F11-3BA9-3C1D1D2B20F4}"/>
              </a:ext>
            </a:extLst>
          </p:cNvPr>
          <p:cNvSpPr>
            <a:spLocks noGrp="1"/>
          </p:cNvSpPr>
          <p:nvPr>
            <p:ph sz="half" idx="1"/>
          </p:nvPr>
        </p:nvSpPr>
        <p:spPr/>
        <p:txBody>
          <a:bodyPr/>
          <a:lstStyle/>
          <a:p>
            <a:endParaRPr lang="en-GB"/>
          </a:p>
        </p:txBody>
      </p:sp>
      <p:sp>
        <p:nvSpPr>
          <p:cNvPr id="3" name="object 3"/>
          <p:cNvSpPr txBox="1"/>
          <p:nvPr/>
        </p:nvSpPr>
        <p:spPr>
          <a:xfrm>
            <a:off x="692311" y="2166789"/>
            <a:ext cx="3737610" cy="2839085"/>
          </a:xfrm>
          <a:prstGeom prst="rect">
            <a:avLst/>
          </a:prstGeom>
        </p:spPr>
        <p:txBody>
          <a:bodyPr vert="horz" wrap="square" lIns="0" tIns="97790" rIns="0" bIns="0" rtlCol="0">
            <a:spAutoFit/>
          </a:bodyPr>
          <a:lstStyle/>
          <a:p>
            <a:pPr marL="240029" indent="-227329">
              <a:lnSpc>
                <a:spcPct val="100000"/>
              </a:lnSpc>
              <a:spcBef>
                <a:spcPts val="770"/>
              </a:spcBef>
              <a:buFont typeface="Arial"/>
              <a:buChar char="•"/>
              <a:tabLst>
                <a:tab pos="240029" algn="l"/>
              </a:tabLst>
            </a:pPr>
            <a:r>
              <a:rPr sz="2800" dirty="0">
                <a:latin typeface="Calibri"/>
                <a:cs typeface="Calibri"/>
              </a:rPr>
              <a:t>'Dwi'n</a:t>
            </a:r>
            <a:r>
              <a:rPr sz="2800" spc="-30" dirty="0">
                <a:latin typeface="Calibri"/>
                <a:cs typeface="Calibri"/>
              </a:rPr>
              <a:t> </a:t>
            </a:r>
            <a:r>
              <a:rPr sz="2800" spc="-10" dirty="0">
                <a:latin typeface="Calibri"/>
                <a:cs typeface="Calibri"/>
              </a:rPr>
              <a:t>gallu…'</a:t>
            </a:r>
            <a:endParaRPr sz="2800">
              <a:latin typeface="Calibri"/>
              <a:cs typeface="Calibri"/>
            </a:endParaRPr>
          </a:p>
          <a:p>
            <a:pPr marL="240029" indent="-227329">
              <a:lnSpc>
                <a:spcPct val="100000"/>
              </a:lnSpc>
              <a:spcBef>
                <a:spcPts val="675"/>
              </a:spcBef>
              <a:buFont typeface="Arial"/>
              <a:buChar char="•"/>
              <a:tabLst>
                <a:tab pos="240029" algn="l"/>
              </a:tabLst>
            </a:pPr>
            <a:r>
              <a:rPr sz="2800" dirty="0">
                <a:latin typeface="Calibri"/>
                <a:cs typeface="Calibri"/>
              </a:rPr>
              <a:t>‘Mae</a:t>
            </a:r>
            <a:r>
              <a:rPr sz="2800" spc="-25" dirty="0">
                <a:latin typeface="Calibri"/>
                <a:cs typeface="Calibri"/>
              </a:rPr>
              <a:t> </a:t>
            </a:r>
            <a:r>
              <a:rPr sz="2800" dirty="0">
                <a:latin typeface="Calibri"/>
                <a:cs typeface="Calibri"/>
              </a:rPr>
              <a:t>gen</a:t>
            </a:r>
            <a:r>
              <a:rPr sz="2800" spc="-45" dirty="0">
                <a:latin typeface="Calibri"/>
                <a:cs typeface="Calibri"/>
              </a:rPr>
              <a:t> </a:t>
            </a:r>
            <a:r>
              <a:rPr sz="2800" dirty="0">
                <a:latin typeface="Calibri"/>
                <a:cs typeface="Calibri"/>
              </a:rPr>
              <a:t>i…</a:t>
            </a:r>
            <a:r>
              <a:rPr sz="2800" spc="-40" dirty="0">
                <a:latin typeface="Calibri"/>
                <a:cs typeface="Calibri"/>
              </a:rPr>
              <a:t> </a:t>
            </a:r>
            <a:r>
              <a:rPr sz="2800" spc="-50" dirty="0">
                <a:latin typeface="Calibri"/>
                <a:cs typeface="Calibri"/>
              </a:rPr>
              <a:t>’</a:t>
            </a:r>
            <a:endParaRPr sz="2800">
              <a:latin typeface="Calibri"/>
              <a:cs typeface="Calibri"/>
            </a:endParaRPr>
          </a:p>
          <a:p>
            <a:pPr marL="240029" marR="5080" indent="-227329">
              <a:lnSpc>
                <a:spcPts val="3030"/>
              </a:lnSpc>
              <a:spcBef>
                <a:spcPts val="1035"/>
              </a:spcBef>
              <a:buFont typeface="Arial"/>
              <a:buChar char="•"/>
              <a:tabLst>
                <a:tab pos="241300" algn="l"/>
              </a:tabLst>
            </a:pPr>
            <a:r>
              <a:rPr sz="2800" dirty="0">
                <a:latin typeface="Calibri"/>
                <a:cs typeface="Calibri"/>
              </a:rPr>
              <a:t>Heb</a:t>
            </a:r>
            <a:r>
              <a:rPr sz="2800" spc="-85" dirty="0">
                <a:latin typeface="Calibri"/>
                <a:cs typeface="Calibri"/>
              </a:rPr>
              <a:t> </a:t>
            </a:r>
            <a:r>
              <a:rPr sz="2800" dirty="0">
                <a:latin typeface="Calibri"/>
                <a:cs typeface="Calibri"/>
              </a:rPr>
              <a:t>gysylltiad</a:t>
            </a:r>
            <a:r>
              <a:rPr sz="2800" spc="-75" dirty="0">
                <a:latin typeface="Calibri"/>
                <a:cs typeface="Calibri"/>
              </a:rPr>
              <a:t> </a:t>
            </a:r>
            <a:r>
              <a:rPr sz="2800" spc="-25" dirty="0">
                <a:latin typeface="Calibri"/>
                <a:cs typeface="Calibri"/>
              </a:rPr>
              <a:t>ag 	</a:t>
            </a:r>
            <a:r>
              <a:rPr sz="2800" dirty="0">
                <a:latin typeface="Calibri"/>
                <a:cs typeface="Calibri"/>
              </a:rPr>
              <a:t>oedrannau</a:t>
            </a:r>
            <a:r>
              <a:rPr sz="2800" spc="-65" dirty="0">
                <a:latin typeface="Calibri"/>
                <a:cs typeface="Calibri"/>
              </a:rPr>
              <a:t> </a:t>
            </a:r>
            <a:r>
              <a:rPr sz="2800" dirty="0">
                <a:latin typeface="Calibri"/>
                <a:cs typeface="Calibri"/>
              </a:rPr>
              <a:t>na</a:t>
            </a:r>
            <a:r>
              <a:rPr sz="2800" spc="-85" dirty="0">
                <a:latin typeface="Calibri"/>
                <a:cs typeface="Calibri"/>
              </a:rPr>
              <a:t> </a:t>
            </a:r>
            <a:r>
              <a:rPr sz="2800" spc="-10" dirty="0">
                <a:latin typeface="Calibri"/>
                <a:cs typeface="Calibri"/>
              </a:rPr>
              <a:t>blwyddyn 	ysgol</a:t>
            </a:r>
            <a:endParaRPr sz="2800">
              <a:latin typeface="Calibri"/>
              <a:cs typeface="Calibri"/>
            </a:endParaRPr>
          </a:p>
          <a:p>
            <a:pPr marL="240029" indent="-227329">
              <a:lnSpc>
                <a:spcPct val="100000"/>
              </a:lnSpc>
              <a:spcBef>
                <a:spcPts val="600"/>
              </a:spcBef>
              <a:buFont typeface="Arial"/>
              <a:buChar char="•"/>
              <a:tabLst>
                <a:tab pos="240029" algn="l"/>
              </a:tabLst>
            </a:pPr>
            <a:r>
              <a:rPr sz="2800" dirty="0">
                <a:latin typeface="Calibri"/>
                <a:cs typeface="Calibri"/>
              </a:rPr>
              <a:t>Datganiadau</a:t>
            </a:r>
            <a:r>
              <a:rPr sz="2800" spc="-160" dirty="0">
                <a:latin typeface="Calibri"/>
                <a:cs typeface="Calibri"/>
              </a:rPr>
              <a:t> </a:t>
            </a:r>
            <a:r>
              <a:rPr sz="2800" spc="-20" dirty="0">
                <a:latin typeface="Calibri"/>
                <a:cs typeface="Calibri"/>
              </a:rPr>
              <a:t>eang</a:t>
            </a:r>
            <a:endParaRPr sz="2800">
              <a:latin typeface="Calibri"/>
              <a:cs typeface="Calibri"/>
            </a:endParaRPr>
          </a:p>
        </p:txBody>
      </p:sp>
      <p:sp>
        <p:nvSpPr>
          <p:cNvPr id="4" name="object 4"/>
          <p:cNvSpPr txBox="1"/>
          <p:nvPr/>
        </p:nvSpPr>
        <p:spPr>
          <a:xfrm>
            <a:off x="4801403" y="2352946"/>
            <a:ext cx="3241040" cy="2454910"/>
          </a:xfrm>
          <a:prstGeom prst="rect">
            <a:avLst/>
          </a:prstGeom>
        </p:spPr>
        <p:txBody>
          <a:bodyPr vert="horz" wrap="square" lIns="0" tIns="97790" rIns="0" bIns="0" rtlCol="0" anchor="t">
            <a:spAutoFit/>
          </a:bodyPr>
          <a:lstStyle/>
          <a:p>
            <a:pPr marL="239395" indent="-226695">
              <a:lnSpc>
                <a:spcPct val="100000"/>
              </a:lnSpc>
              <a:spcBef>
                <a:spcPts val="770"/>
              </a:spcBef>
              <a:buFont typeface="Arial"/>
              <a:buChar char="•"/>
              <a:tabLst>
                <a:tab pos="240029" algn="l"/>
              </a:tabLst>
            </a:pPr>
            <a:r>
              <a:rPr sz="2800" dirty="0">
                <a:solidFill>
                  <a:srgbClr val="0070C0"/>
                </a:solidFill>
                <a:latin typeface="Calibri"/>
                <a:cs typeface="Calibri"/>
              </a:rPr>
              <a:t>‘I</a:t>
            </a:r>
            <a:r>
              <a:rPr sz="2800" spc="-15" dirty="0">
                <a:solidFill>
                  <a:srgbClr val="0070C0"/>
                </a:solidFill>
                <a:latin typeface="Calibri"/>
                <a:cs typeface="Calibri"/>
              </a:rPr>
              <a:t> </a:t>
            </a:r>
            <a:r>
              <a:rPr sz="2800" spc="-10" dirty="0">
                <a:solidFill>
                  <a:srgbClr val="0070C0"/>
                </a:solidFill>
                <a:latin typeface="Calibri"/>
                <a:cs typeface="Calibri"/>
              </a:rPr>
              <a:t>can…’</a:t>
            </a:r>
            <a:endParaRPr lang="en-US" sz="2800" dirty="0">
              <a:solidFill>
                <a:srgbClr val="0070C0"/>
              </a:solidFill>
              <a:latin typeface="Calibri"/>
              <a:cs typeface="Calibri"/>
            </a:endParaRPr>
          </a:p>
          <a:p>
            <a:pPr marL="239395" indent="-226695">
              <a:lnSpc>
                <a:spcPct val="100000"/>
              </a:lnSpc>
              <a:spcBef>
                <a:spcPts val="675"/>
              </a:spcBef>
              <a:buFont typeface="Arial"/>
              <a:buChar char="•"/>
              <a:tabLst>
                <a:tab pos="240029" algn="l"/>
              </a:tabLst>
            </a:pPr>
            <a:r>
              <a:rPr sz="2800" dirty="0">
                <a:solidFill>
                  <a:srgbClr val="0070C0"/>
                </a:solidFill>
                <a:latin typeface="Calibri"/>
                <a:cs typeface="Calibri"/>
              </a:rPr>
              <a:t>‘I</a:t>
            </a:r>
            <a:r>
              <a:rPr sz="2800" spc="-15" dirty="0">
                <a:solidFill>
                  <a:srgbClr val="0070C0"/>
                </a:solidFill>
                <a:latin typeface="Calibri"/>
                <a:cs typeface="Calibri"/>
              </a:rPr>
              <a:t> </a:t>
            </a:r>
            <a:r>
              <a:rPr sz="2800" spc="-10" dirty="0">
                <a:solidFill>
                  <a:srgbClr val="0070C0"/>
                </a:solidFill>
                <a:latin typeface="Calibri"/>
                <a:cs typeface="Calibri"/>
              </a:rPr>
              <a:t>have…’</a:t>
            </a:r>
            <a:endParaRPr sz="2800" dirty="0">
              <a:solidFill>
                <a:srgbClr val="0070C0"/>
              </a:solidFill>
              <a:latin typeface="Calibri"/>
              <a:cs typeface="Calibri"/>
            </a:endParaRPr>
          </a:p>
          <a:p>
            <a:pPr marL="239395" marR="5080" indent="-226695">
              <a:lnSpc>
                <a:spcPts val="3030"/>
              </a:lnSpc>
              <a:spcBef>
                <a:spcPts val="1035"/>
              </a:spcBef>
              <a:buFont typeface="Arial"/>
              <a:buChar char="•"/>
              <a:tabLst>
                <a:tab pos="241300" algn="l"/>
              </a:tabLst>
            </a:pPr>
            <a:r>
              <a:rPr sz="2800" dirty="0">
                <a:solidFill>
                  <a:srgbClr val="0070C0"/>
                </a:solidFill>
                <a:latin typeface="Calibri"/>
                <a:cs typeface="Calibri"/>
              </a:rPr>
              <a:t>Not</a:t>
            </a:r>
            <a:r>
              <a:rPr sz="2800" spc="-60" dirty="0">
                <a:solidFill>
                  <a:srgbClr val="0070C0"/>
                </a:solidFill>
                <a:latin typeface="Calibri"/>
                <a:cs typeface="Calibri"/>
              </a:rPr>
              <a:t> </a:t>
            </a:r>
            <a:r>
              <a:rPr sz="2800" dirty="0">
                <a:solidFill>
                  <a:srgbClr val="0070C0"/>
                </a:solidFill>
                <a:latin typeface="Calibri"/>
                <a:cs typeface="Calibri"/>
              </a:rPr>
              <a:t>linked</a:t>
            </a:r>
            <a:r>
              <a:rPr sz="2800" spc="-50" dirty="0">
                <a:solidFill>
                  <a:srgbClr val="0070C0"/>
                </a:solidFill>
                <a:latin typeface="Calibri"/>
                <a:cs typeface="Calibri"/>
              </a:rPr>
              <a:t> </a:t>
            </a:r>
            <a:r>
              <a:rPr sz="2800" dirty="0">
                <a:solidFill>
                  <a:srgbClr val="0070C0"/>
                </a:solidFill>
                <a:latin typeface="Calibri"/>
                <a:cs typeface="Calibri"/>
              </a:rPr>
              <a:t>to</a:t>
            </a:r>
            <a:r>
              <a:rPr sz="2800" spc="-70" dirty="0">
                <a:solidFill>
                  <a:srgbClr val="0070C0"/>
                </a:solidFill>
                <a:latin typeface="Calibri"/>
                <a:cs typeface="Calibri"/>
              </a:rPr>
              <a:t> </a:t>
            </a:r>
            <a:r>
              <a:rPr sz="2800" dirty="0">
                <a:solidFill>
                  <a:srgbClr val="0070C0"/>
                </a:solidFill>
                <a:latin typeface="Calibri"/>
                <a:cs typeface="Calibri"/>
              </a:rPr>
              <a:t>ages</a:t>
            </a:r>
            <a:r>
              <a:rPr sz="2800" spc="-80" dirty="0">
                <a:solidFill>
                  <a:srgbClr val="0070C0"/>
                </a:solidFill>
                <a:latin typeface="Calibri"/>
                <a:cs typeface="Calibri"/>
              </a:rPr>
              <a:t> </a:t>
            </a:r>
            <a:r>
              <a:rPr sz="2800" spc="-25" dirty="0">
                <a:solidFill>
                  <a:srgbClr val="0070C0"/>
                </a:solidFill>
                <a:latin typeface="Calibri"/>
                <a:cs typeface="Calibri"/>
              </a:rPr>
              <a:t>or 	</a:t>
            </a:r>
            <a:r>
              <a:rPr sz="2800" dirty="0">
                <a:solidFill>
                  <a:srgbClr val="0070C0"/>
                </a:solidFill>
                <a:latin typeface="Calibri"/>
                <a:cs typeface="Calibri"/>
              </a:rPr>
              <a:t>school</a:t>
            </a:r>
            <a:r>
              <a:rPr sz="2800" spc="-60" dirty="0">
                <a:solidFill>
                  <a:srgbClr val="0070C0"/>
                </a:solidFill>
                <a:latin typeface="Calibri"/>
                <a:cs typeface="Calibri"/>
              </a:rPr>
              <a:t> </a:t>
            </a:r>
            <a:r>
              <a:rPr sz="2800" spc="-20" dirty="0">
                <a:solidFill>
                  <a:srgbClr val="0070C0"/>
                </a:solidFill>
                <a:latin typeface="Calibri"/>
                <a:cs typeface="Calibri"/>
              </a:rPr>
              <a:t>year</a:t>
            </a:r>
            <a:endParaRPr sz="2800" dirty="0">
              <a:solidFill>
                <a:srgbClr val="0070C0"/>
              </a:solidFill>
              <a:latin typeface="Calibri"/>
              <a:cs typeface="Calibri"/>
            </a:endParaRPr>
          </a:p>
          <a:p>
            <a:pPr marL="239395" indent="-226695">
              <a:lnSpc>
                <a:spcPct val="100000"/>
              </a:lnSpc>
              <a:spcBef>
                <a:spcPts val="605"/>
              </a:spcBef>
              <a:buFont typeface="Arial"/>
              <a:buChar char="•"/>
              <a:tabLst>
                <a:tab pos="240029" algn="l"/>
              </a:tabLst>
            </a:pPr>
            <a:r>
              <a:rPr sz="2800" dirty="0">
                <a:solidFill>
                  <a:srgbClr val="0070C0"/>
                </a:solidFill>
                <a:latin typeface="Calibri"/>
                <a:cs typeface="Calibri"/>
              </a:rPr>
              <a:t>Broad</a:t>
            </a:r>
            <a:r>
              <a:rPr sz="2800" spc="-100" dirty="0">
                <a:solidFill>
                  <a:srgbClr val="0070C0"/>
                </a:solidFill>
                <a:latin typeface="Calibri"/>
                <a:cs typeface="Calibri"/>
              </a:rPr>
              <a:t> </a:t>
            </a:r>
            <a:r>
              <a:rPr sz="2800" spc="-10" dirty="0">
                <a:solidFill>
                  <a:srgbClr val="0070C0"/>
                </a:solidFill>
                <a:latin typeface="Calibri"/>
                <a:cs typeface="Calibri"/>
              </a:rPr>
              <a:t>statements</a:t>
            </a:r>
            <a:endParaRPr sz="2800">
              <a:solidFill>
                <a:srgbClr val="0070C0"/>
              </a:solidFill>
              <a:latin typeface="Calibri"/>
              <a:cs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144000" cy="68580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CD3BD-1456-0E54-2DA1-3AA9CC36E1D4}"/>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3BD127C2-60F1-C8CC-174B-76E72DBC8244}"/>
              </a:ext>
            </a:extLst>
          </p:cNvPr>
          <p:cNvPicPr>
            <a:picLocks noGrp="1" noChangeAspect="1"/>
          </p:cNvPicPr>
          <p:nvPr>
            <p:ph sz="half" idx="1"/>
          </p:nvPr>
        </p:nvPicPr>
        <p:blipFill rotWithShape="1">
          <a:blip r:embed="rId2"/>
          <a:srcRect l="15819" t="11317" r="75545" b="56067"/>
          <a:stretch/>
        </p:blipFill>
        <p:spPr>
          <a:xfrm>
            <a:off x="1144987" y="858106"/>
            <a:ext cx="6456461" cy="6763900"/>
          </a:xfrm>
        </p:spPr>
      </p:pic>
      <p:sp>
        <p:nvSpPr>
          <p:cNvPr id="4" name="Content Placeholder 3">
            <a:extLst>
              <a:ext uri="{FF2B5EF4-FFF2-40B4-BE49-F238E27FC236}">
                <a16:creationId xmlns:a16="http://schemas.microsoft.com/office/drawing/2014/main" id="{2E7DA6E4-47DC-F44A-239F-851CC68629F1}"/>
              </a:ext>
            </a:extLst>
          </p:cNvPr>
          <p:cNvSpPr>
            <a:spLocks noGrp="1"/>
          </p:cNvSpPr>
          <p:nvPr>
            <p:ph sz="half" idx="2"/>
          </p:nvPr>
        </p:nvSpPr>
        <p:spPr/>
        <p:txBody>
          <a:bodyPr/>
          <a:lstStyle/>
          <a:p>
            <a:endParaRPr lang="en-GB" dirty="0"/>
          </a:p>
        </p:txBody>
      </p:sp>
      <p:sp>
        <p:nvSpPr>
          <p:cNvPr id="7" name="object 2">
            <a:extLst>
              <a:ext uri="{FF2B5EF4-FFF2-40B4-BE49-F238E27FC236}">
                <a16:creationId xmlns:a16="http://schemas.microsoft.com/office/drawing/2014/main" id="{499DBBFA-9C0F-3728-71CC-525D142C7C64}"/>
              </a:ext>
            </a:extLst>
          </p:cNvPr>
          <p:cNvSpPr txBox="1">
            <a:spLocks/>
          </p:cNvSpPr>
          <p:nvPr/>
        </p:nvSpPr>
        <p:spPr>
          <a:xfrm>
            <a:off x="286247" y="0"/>
            <a:ext cx="7886700" cy="1325563"/>
          </a:xfrm>
          <a:prstGeom prst="rect">
            <a:avLst/>
          </a:prstGeom>
        </p:spPr>
        <p:txBody>
          <a:bodyPr vert="horz" wrap="square" lIns="0" tIns="88900"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marR="5080">
              <a:lnSpc>
                <a:spcPts val="4750"/>
              </a:lnSpc>
              <a:spcBef>
                <a:spcPts val="700"/>
              </a:spcBef>
            </a:pPr>
            <a:r>
              <a:rPr lang="en-GB">
                <a:solidFill>
                  <a:srgbClr val="191919"/>
                </a:solidFill>
                <a:latin typeface="Arial"/>
                <a:cs typeface="Arial"/>
              </a:rPr>
              <a:t>Egwyddorion</a:t>
            </a:r>
            <a:r>
              <a:rPr lang="en-GB" spc="-100">
                <a:solidFill>
                  <a:srgbClr val="191919"/>
                </a:solidFill>
                <a:latin typeface="Arial"/>
                <a:cs typeface="Arial"/>
              </a:rPr>
              <a:t> </a:t>
            </a:r>
            <a:r>
              <a:rPr lang="en-GB" spc="-10">
                <a:solidFill>
                  <a:srgbClr val="191919"/>
                </a:solidFill>
                <a:latin typeface="Arial"/>
                <a:cs typeface="Arial"/>
              </a:rPr>
              <a:t>cynnydd </a:t>
            </a:r>
            <a:r>
              <a:rPr lang="en-GB">
                <a:solidFill>
                  <a:srgbClr val="0070C0"/>
                </a:solidFill>
                <a:latin typeface="Arial"/>
                <a:cs typeface="Arial"/>
              </a:rPr>
              <a:t>Principles</a:t>
            </a:r>
            <a:r>
              <a:rPr lang="en-GB" spc="-65">
                <a:solidFill>
                  <a:srgbClr val="0070C0"/>
                </a:solidFill>
                <a:latin typeface="Arial"/>
                <a:cs typeface="Arial"/>
              </a:rPr>
              <a:t> </a:t>
            </a:r>
            <a:r>
              <a:rPr lang="en-GB">
                <a:solidFill>
                  <a:srgbClr val="0070C0"/>
                </a:solidFill>
                <a:latin typeface="Arial"/>
                <a:cs typeface="Arial"/>
              </a:rPr>
              <a:t>of</a:t>
            </a:r>
            <a:r>
              <a:rPr lang="en-GB" spc="-30">
                <a:solidFill>
                  <a:srgbClr val="0070C0"/>
                </a:solidFill>
                <a:latin typeface="Arial"/>
                <a:cs typeface="Arial"/>
              </a:rPr>
              <a:t> </a:t>
            </a:r>
            <a:r>
              <a:rPr lang="en-GB" spc="-10">
                <a:solidFill>
                  <a:srgbClr val="0070C0"/>
                </a:solidFill>
                <a:latin typeface="Arial"/>
                <a:cs typeface="Arial"/>
              </a:rPr>
              <a:t>Progression</a:t>
            </a:r>
            <a:endParaRPr lang="en-GB" spc="-10" dirty="0">
              <a:solidFill>
                <a:srgbClr val="0070C0"/>
              </a:solidFill>
              <a:latin typeface="Arial"/>
              <a:cs typeface="Arial"/>
            </a:endParaRPr>
          </a:p>
        </p:txBody>
      </p:sp>
    </p:spTree>
    <p:extLst>
      <p:ext uri="{BB962C8B-B14F-4D97-AF65-F5344CB8AC3E}">
        <p14:creationId xmlns:p14="http://schemas.microsoft.com/office/powerpoint/2010/main" val="14095828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0E3205-B5A7-EBE7-2295-1CBADD504A4A}"/>
              </a:ext>
            </a:extLst>
          </p:cNvPr>
          <p:cNvPicPr>
            <a:picLocks noChangeAspect="1"/>
          </p:cNvPicPr>
          <p:nvPr/>
        </p:nvPicPr>
        <p:blipFill rotWithShape="1">
          <a:blip r:embed="rId3"/>
          <a:srcRect l="14261" t="10734" r="73913" b="46943"/>
          <a:stretch/>
        </p:blipFill>
        <p:spPr>
          <a:xfrm>
            <a:off x="1526650" y="977194"/>
            <a:ext cx="5923721" cy="5880171"/>
          </a:xfrm>
          <a:prstGeom prst="rect">
            <a:avLst/>
          </a:prstGeom>
        </p:spPr>
      </p:pic>
      <p:sp>
        <p:nvSpPr>
          <p:cNvPr id="7" name="object 2">
            <a:extLst>
              <a:ext uri="{FF2B5EF4-FFF2-40B4-BE49-F238E27FC236}">
                <a16:creationId xmlns:a16="http://schemas.microsoft.com/office/drawing/2014/main" id="{A33F9D27-49D6-F3F8-98E7-2F34A5FC9E87}"/>
              </a:ext>
            </a:extLst>
          </p:cNvPr>
          <p:cNvSpPr txBox="1">
            <a:spLocks noGrp="1"/>
          </p:cNvSpPr>
          <p:nvPr>
            <p:ph type="title"/>
          </p:nvPr>
        </p:nvSpPr>
        <p:spPr>
          <a:xfrm>
            <a:off x="0" y="-143759"/>
            <a:ext cx="7886700" cy="1325563"/>
          </a:xfrm>
          <a:prstGeom prst="rect">
            <a:avLst/>
          </a:prstGeom>
        </p:spPr>
        <p:txBody>
          <a:bodyPr vert="horz" wrap="square" lIns="0" tIns="88900" rIns="0" bIns="0" rtlCol="0">
            <a:spAutoFit/>
          </a:bodyPr>
          <a:lstStyle/>
          <a:p>
            <a:pPr marL="12700" marR="5080">
              <a:lnSpc>
                <a:spcPts val="4750"/>
              </a:lnSpc>
              <a:spcBef>
                <a:spcPts val="700"/>
              </a:spcBef>
            </a:pPr>
            <a:r>
              <a:rPr b="0" dirty="0">
                <a:solidFill>
                  <a:srgbClr val="191919"/>
                </a:solidFill>
                <a:latin typeface="Arial"/>
                <a:cs typeface="Arial"/>
              </a:rPr>
              <a:t>Egwyddorion</a:t>
            </a:r>
            <a:r>
              <a:rPr b="0" spc="-100" dirty="0">
                <a:solidFill>
                  <a:srgbClr val="191919"/>
                </a:solidFill>
                <a:latin typeface="Arial"/>
                <a:cs typeface="Arial"/>
              </a:rPr>
              <a:t> </a:t>
            </a:r>
            <a:r>
              <a:rPr b="0" spc="-10" dirty="0">
                <a:solidFill>
                  <a:srgbClr val="191919"/>
                </a:solidFill>
                <a:latin typeface="Arial"/>
                <a:cs typeface="Arial"/>
              </a:rPr>
              <a:t>cynnydd </a:t>
            </a:r>
            <a:r>
              <a:rPr b="0" dirty="0">
                <a:solidFill>
                  <a:srgbClr val="0070C0"/>
                </a:solidFill>
                <a:latin typeface="Arial"/>
                <a:cs typeface="Arial"/>
              </a:rPr>
              <a:t>Principles</a:t>
            </a:r>
            <a:r>
              <a:rPr b="0" spc="-65" dirty="0">
                <a:solidFill>
                  <a:srgbClr val="0070C0"/>
                </a:solidFill>
                <a:latin typeface="Arial"/>
                <a:cs typeface="Arial"/>
              </a:rPr>
              <a:t> </a:t>
            </a:r>
            <a:r>
              <a:rPr b="0" dirty="0">
                <a:solidFill>
                  <a:srgbClr val="0070C0"/>
                </a:solidFill>
                <a:latin typeface="Arial"/>
                <a:cs typeface="Arial"/>
              </a:rPr>
              <a:t>of</a:t>
            </a:r>
            <a:r>
              <a:rPr b="0" spc="-30" dirty="0">
                <a:solidFill>
                  <a:srgbClr val="0070C0"/>
                </a:solidFill>
                <a:latin typeface="Arial"/>
                <a:cs typeface="Arial"/>
              </a:rPr>
              <a:t> </a:t>
            </a:r>
            <a:r>
              <a:rPr b="0" spc="-10" dirty="0">
                <a:solidFill>
                  <a:srgbClr val="0070C0"/>
                </a:solidFill>
                <a:latin typeface="Arial"/>
                <a:cs typeface="Arial"/>
              </a:rPr>
              <a:t>Progression</a:t>
            </a:r>
          </a:p>
        </p:txBody>
      </p:sp>
    </p:spTree>
    <p:extLst>
      <p:ext uri="{BB962C8B-B14F-4D97-AF65-F5344CB8AC3E}">
        <p14:creationId xmlns:p14="http://schemas.microsoft.com/office/powerpoint/2010/main" val="17651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32B9F-0F9A-5471-B25A-BB4E3A24515F}"/>
              </a:ext>
            </a:extLst>
          </p:cNvPr>
          <p:cNvSpPr>
            <a:spLocks noGrp="1"/>
          </p:cNvSpPr>
          <p:nvPr>
            <p:ph type="title"/>
          </p:nvPr>
        </p:nvSpPr>
        <p:spPr/>
        <p:txBody>
          <a:bodyPr/>
          <a:lstStyle/>
          <a:p>
            <a:r>
              <a:rPr lang="en-GB" dirty="0" err="1"/>
              <a:t>Effeithiolrwydd</a:t>
            </a:r>
            <a:r>
              <a:rPr lang="en-GB" dirty="0"/>
              <a:t> </a:t>
            </a:r>
            <a:r>
              <a:rPr lang="en-GB" dirty="0" err="1"/>
              <a:t>cynyddol</a:t>
            </a:r>
            <a:br>
              <a:rPr lang="en-GB" dirty="0">
                <a:solidFill>
                  <a:srgbClr val="0070C0"/>
                </a:solidFill>
              </a:rPr>
            </a:br>
            <a:r>
              <a:rPr lang="en-GB" dirty="0">
                <a:solidFill>
                  <a:srgbClr val="0070C0"/>
                </a:solidFill>
              </a:rPr>
              <a:t>Increasing effectiveness</a:t>
            </a:r>
          </a:p>
        </p:txBody>
      </p:sp>
      <p:sp>
        <p:nvSpPr>
          <p:cNvPr id="3" name="Content Placeholder 2">
            <a:extLst>
              <a:ext uri="{FF2B5EF4-FFF2-40B4-BE49-F238E27FC236}">
                <a16:creationId xmlns:a16="http://schemas.microsoft.com/office/drawing/2014/main" id="{2C47568E-0E98-E62B-0A25-75C1C6E22F18}"/>
              </a:ext>
            </a:extLst>
          </p:cNvPr>
          <p:cNvSpPr>
            <a:spLocks noGrp="1"/>
          </p:cNvSpPr>
          <p:nvPr>
            <p:ph sz="half" idx="1"/>
          </p:nvPr>
        </p:nvSpPr>
        <p:spPr>
          <a:xfrm>
            <a:off x="397565" y="1825625"/>
            <a:ext cx="4098235" cy="3809862"/>
          </a:xfrm>
        </p:spPr>
        <p:txBody>
          <a:bodyPr>
            <a:normAutofit fontScale="62500" lnSpcReduction="20000"/>
          </a:bodyPr>
          <a:lstStyle/>
          <a:p>
            <a:r>
              <a:rPr lang="en-GB" b="1" dirty="0"/>
              <a:t>Beth y </a:t>
            </a:r>
            <a:r>
              <a:rPr lang="en-GB" b="1" dirty="0" err="1"/>
              <a:t>gallai</a:t>
            </a:r>
            <a:r>
              <a:rPr lang="en-GB" b="1" dirty="0"/>
              <a:t> </a:t>
            </a:r>
            <a:r>
              <a:rPr lang="en-GB" b="1" dirty="0" err="1"/>
              <a:t>effeithiolrwydd</a:t>
            </a:r>
            <a:r>
              <a:rPr lang="en-GB" b="1" dirty="0"/>
              <a:t> </a:t>
            </a:r>
            <a:r>
              <a:rPr lang="en-GB" b="1" dirty="0" err="1"/>
              <a:t>cynyddol</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endParaRPr lang="en-GB" b="1" dirty="0"/>
          </a:p>
          <a:p>
            <a:r>
              <a:rPr lang="en-GB" dirty="0"/>
              <a:t> Mae plant </a:t>
            </a:r>
            <a:r>
              <a:rPr lang="en-GB" dirty="0" err="1"/>
              <a:t>yn</a:t>
            </a:r>
            <a:r>
              <a:rPr lang="en-GB" dirty="0"/>
              <a:t> </a:t>
            </a:r>
            <a:r>
              <a:rPr lang="en-GB" dirty="0" err="1"/>
              <a:t>dod</a:t>
            </a:r>
            <a:r>
              <a:rPr lang="en-GB" dirty="0"/>
              <a:t> </a:t>
            </a:r>
            <a:r>
              <a:rPr lang="en-GB" dirty="0" err="1"/>
              <a:t>yn</a:t>
            </a:r>
            <a:r>
              <a:rPr lang="en-GB" dirty="0"/>
              <a:t> </a:t>
            </a:r>
            <a:r>
              <a:rPr lang="en-GB" dirty="0" err="1"/>
              <a:t>ddysgwyr</a:t>
            </a:r>
            <a:r>
              <a:rPr lang="en-GB" dirty="0"/>
              <a:t> </a:t>
            </a:r>
            <a:r>
              <a:rPr lang="en-GB" dirty="0" err="1"/>
              <a:t>cynyddol</a:t>
            </a:r>
            <a:r>
              <a:rPr lang="en-GB" dirty="0"/>
              <a:t> </a:t>
            </a:r>
            <a:r>
              <a:rPr lang="en-GB" dirty="0" err="1"/>
              <a:t>hyderus</a:t>
            </a:r>
            <a:r>
              <a:rPr lang="en-GB" dirty="0"/>
              <a:t>, </a:t>
            </a:r>
            <a:r>
              <a:rPr lang="en-GB" dirty="0" err="1"/>
              <a:t>medrus</a:t>
            </a:r>
            <a:r>
              <a:rPr lang="en-GB" dirty="0"/>
              <a:t> ac </a:t>
            </a:r>
            <a:r>
              <a:rPr lang="en-GB" dirty="0" err="1"/>
              <a:t>annibynnol</a:t>
            </a:r>
            <a:r>
              <a:rPr lang="en-GB" dirty="0"/>
              <a:t>. </a:t>
            </a:r>
            <a:r>
              <a:rPr lang="en-GB" dirty="0" err="1"/>
              <a:t>Maen</a:t>
            </a:r>
            <a:r>
              <a:rPr lang="en-GB" dirty="0"/>
              <a:t> </a:t>
            </a:r>
            <a:r>
              <a:rPr lang="en-GB" dirty="0" err="1"/>
              <a:t>nhw’n</a:t>
            </a:r>
            <a:r>
              <a:rPr lang="en-GB" dirty="0"/>
              <a:t> </a:t>
            </a:r>
            <a:r>
              <a:rPr lang="en-GB" dirty="0" err="1"/>
              <a:t>dangos</a:t>
            </a:r>
            <a:r>
              <a:rPr lang="en-GB" dirty="0"/>
              <a:t> </a:t>
            </a:r>
            <a:r>
              <a:rPr lang="en-GB" dirty="0" err="1"/>
              <a:t>lefelau</a:t>
            </a:r>
            <a:r>
              <a:rPr lang="en-GB" dirty="0"/>
              <a:t> </a:t>
            </a:r>
            <a:r>
              <a:rPr lang="en-GB" dirty="0" err="1"/>
              <a:t>cynyddol</a:t>
            </a:r>
            <a:r>
              <a:rPr lang="en-GB" dirty="0"/>
              <a:t> o </a:t>
            </a:r>
            <a:r>
              <a:rPr lang="en-GB" dirty="0" err="1"/>
              <a:t>ddiddordeb</a:t>
            </a:r>
            <a:r>
              <a:rPr lang="en-GB" dirty="0"/>
              <a:t> a </a:t>
            </a:r>
            <a:r>
              <a:rPr lang="en-GB" dirty="0" err="1"/>
              <a:t>brwdfrydedd</a:t>
            </a:r>
            <a:r>
              <a:rPr lang="en-GB" dirty="0"/>
              <a:t> </a:t>
            </a:r>
            <a:r>
              <a:rPr lang="en-GB" dirty="0" err="1"/>
              <a:t>wrth</a:t>
            </a:r>
            <a:r>
              <a:rPr lang="en-GB" dirty="0"/>
              <a:t> </a:t>
            </a:r>
            <a:r>
              <a:rPr lang="en-GB" dirty="0" err="1"/>
              <a:t>chwarae’n</a:t>
            </a:r>
            <a:r>
              <a:rPr lang="en-GB" dirty="0"/>
              <a:t> </a:t>
            </a:r>
            <a:r>
              <a:rPr lang="en-GB" dirty="0" err="1"/>
              <a:t>chwilfrydig</a:t>
            </a:r>
            <a:r>
              <a:rPr lang="en-GB" dirty="0"/>
              <a:t>. </a:t>
            </a:r>
            <a:r>
              <a:rPr lang="en-GB" dirty="0" err="1"/>
              <a:t>Maen</a:t>
            </a:r>
            <a:r>
              <a:rPr lang="en-GB" dirty="0"/>
              <a:t> </a:t>
            </a:r>
            <a:r>
              <a:rPr lang="en-GB" dirty="0" err="1"/>
              <a:t>nhw’n</a:t>
            </a:r>
            <a:r>
              <a:rPr lang="en-GB" dirty="0"/>
              <a:t> </a:t>
            </a:r>
            <a:r>
              <a:rPr lang="en-GB" dirty="0" err="1"/>
              <a:t>cyfathrebu’n</a:t>
            </a:r>
            <a:r>
              <a:rPr lang="en-GB" dirty="0"/>
              <a:t> </a:t>
            </a:r>
            <a:r>
              <a:rPr lang="en-GB" dirty="0" err="1"/>
              <a:t>fwy</a:t>
            </a:r>
            <a:r>
              <a:rPr lang="en-GB" dirty="0"/>
              <a:t> </a:t>
            </a:r>
            <a:r>
              <a:rPr lang="en-GB" dirty="0" err="1"/>
              <a:t>effeithiol</a:t>
            </a:r>
            <a:r>
              <a:rPr lang="en-GB" dirty="0"/>
              <a:t> ac </a:t>
            </a:r>
            <a:r>
              <a:rPr lang="en-GB" dirty="0" err="1"/>
              <a:t>yn</a:t>
            </a:r>
            <a:r>
              <a:rPr lang="en-GB" dirty="0"/>
              <a:t> </a:t>
            </a:r>
            <a:r>
              <a:rPr lang="en-GB" dirty="0" err="1"/>
              <a:t>meithrin</a:t>
            </a:r>
            <a:r>
              <a:rPr lang="en-GB" dirty="0"/>
              <a:t> </a:t>
            </a:r>
            <a:r>
              <a:rPr lang="en-GB" dirty="0" err="1"/>
              <a:t>eu</a:t>
            </a:r>
            <a:r>
              <a:rPr lang="en-GB" dirty="0"/>
              <a:t> </a:t>
            </a:r>
            <a:r>
              <a:rPr lang="en-GB" dirty="0" err="1"/>
              <a:t>sgiliau</a:t>
            </a:r>
            <a:r>
              <a:rPr lang="en-GB" dirty="0"/>
              <a:t> </a:t>
            </a:r>
            <a:r>
              <a:rPr lang="en-GB" dirty="0" err="1"/>
              <a:t>talu</a:t>
            </a:r>
            <a:r>
              <a:rPr lang="en-GB" dirty="0"/>
              <a:t> </a:t>
            </a:r>
            <a:r>
              <a:rPr lang="en-GB" dirty="0" err="1"/>
              <a:t>sylw</a:t>
            </a:r>
            <a:r>
              <a:rPr lang="en-GB" dirty="0"/>
              <a:t> a </a:t>
            </a:r>
            <a:r>
              <a:rPr lang="en-GB" dirty="0" err="1"/>
              <a:t>gwrando</a:t>
            </a:r>
            <a:r>
              <a:rPr lang="en-GB" dirty="0"/>
              <a:t> </a:t>
            </a:r>
            <a:r>
              <a:rPr lang="en-GB" dirty="0" err="1"/>
              <a:t>mewn</a:t>
            </a:r>
            <a:r>
              <a:rPr lang="en-GB" dirty="0"/>
              <a:t> </a:t>
            </a:r>
            <a:r>
              <a:rPr lang="en-GB" dirty="0" err="1"/>
              <a:t>amrywiaeth</a:t>
            </a:r>
            <a:r>
              <a:rPr lang="en-GB" dirty="0"/>
              <a:t> o </a:t>
            </a:r>
            <a:r>
              <a:rPr lang="en-GB" dirty="0" err="1"/>
              <a:t>gyd-destunau</a:t>
            </a:r>
            <a:r>
              <a:rPr lang="en-GB" dirty="0"/>
              <a:t>. </a:t>
            </a:r>
            <a:r>
              <a:rPr lang="en-GB" dirty="0" err="1"/>
              <a:t>Gydag</a:t>
            </a:r>
            <a:r>
              <a:rPr lang="en-GB" dirty="0"/>
              <a:t> </a:t>
            </a:r>
            <a:r>
              <a:rPr lang="en-GB" dirty="0" err="1"/>
              <a:t>amser</a:t>
            </a:r>
            <a:r>
              <a:rPr lang="en-GB" dirty="0"/>
              <a:t> a </a:t>
            </a:r>
            <a:r>
              <a:rPr lang="en-GB" dirty="0" err="1"/>
              <a:t>chefnogaeth</a:t>
            </a:r>
            <a:r>
              <a:rPr lang="en-GB" dirty="0"/>
              <a:t>, </a:t>
            </a:r>
            <a:r>
              <a:rPr lang="en-GB" dirty="0" err="1"/>
              <a:t>maen</a:t>
            </a:r>
            <a:r>
              <a:rPr lang="en-GB" dirty="0"/>
              <a:t> </a:t>
            </a:r>
            <a:r>
              <a:rPr lang="en-GB" dirty="0" err="1"/>
              <a:t>nhw’n</a:t>
            </a:r>
            <a:r>
              <a:rPr lang="en-GB" dirty="0"/>
              <a:t> </a:t>
            </a:r>
            <a:r>
              <a:rPr lang="en-GB" dirty="0" err="1"/>
              <a:t>meithrin</a:t>
            </a:r>
            <a:r>
              <a:rPr lang="en-GB" dirty="0"/>
              <a:t> </a:t>
            </a:r>
            <a:r>
              <a:rPr lang="en-GB" dirty="0" err="1"/>
              <a:t>gwydnwch</a:t>
            </a:r>
            <a:r>
              <a:rPr lang="en-GB" dirty="0"/>
              <a:t> </a:t>
            </a:r>
            <a:r>
              <a:rPr lang="en-GB" dirty="0" err="1"/>
              <a:t>emosiynol</a:t>
            </a:r>
            <a:r>
              <a:rPr lang="en-GB" dirty="0"/>
              <a:t> ac </a:t>
            </a:r>
            <a:r>
              <a:rPr lang="en-GB" dirty="0" err="1"/>
              <a:t>yn</a:t>
            </a:r>
            <a:r>
              <a:rPr lang="en-GB" dirty="0"/>
              <a:t> </a:t>
            </a:r>
            <a:r>
              <a:rPr lang="en-GB" dirty="0" err="1"/>
              <a:t>datblygu</a:t>
            </a:r>
            <a:r>
              <a:rPr lang="en-GB" dirty="0"/>
              <a:t> </a:t>
            </a:r>
            <a:r>
              <a:rPr lang="en-GB" dirty="0" err="1"/>
              <a:t>cydberthnasau</a:t>
            </a:r>
            <a:r>
              <a:rPr lang="en-GB" dirty="0"/>
              <a:t> </a:t>
            </a:r>
            <a:r>
              <a:rPr lang="en-GB" dirty="0" err="1"/>
              <a:t>i</a:t>
            </a:r>
            <a:r>
              <a:rPr lang="en-GB" dirty="0"/>
              <a:t> </a:t>
            </a:r>
            <a:r>
              <a:rPr lang="en-GB" dirty="0" err="1"/>
              <a:t>fynegi</a:t>
            </a:r>
            <a:r>
              <a:rPr lang="en-GB" dirty="0"/>
              <a:t> a </a:t>
            </a:r>
            <a:r>
              <a:rPr lang="en-GB" dirty="0" err="1"/>
              <a:t>chydnabod</a:t>
            </a:r>
            <a:r>
              <a:rPr lang="en-GB" dirty="0"/>
              <a:t> </a:t>
            </a:r>
            <a:r>
              <a:rPr lang="en-GB" dirty="0" err="1"/>
              <a:t>eu</a:t>
            </a:r>
            <a:r>
              <a:rPr lang="en-GB" dirty="0"/>
              <a:t> </a:t>
            </a:r>
            <a:r>
              <a:rPr lang="en-GB" dirty="0" err="1"/>
              <a:t>teimladau</a:t>
            </a:r>
            <a:r>
              <a:rPr lang="en-GB" dirty="0"/>
              <a:t> </a:t>
            </a:r>
            <a:r>
              <a:rPr lang="en-GB" dirty="0" err="1"/>
              <a:t>nhw</a:t>
            </a:r>
            <a:r>
              <a:rPr lang="en-GB" dirty="0"/>
              <a:t> </a:t>
            </a:r>
            <a:r>
              <a:rPr lang="en-GB" dirty="0" err="1"/>
              <a:t>eu</a:t>
            </a:r>
            <a:r>
              <a:rPr lang="en-GB" dirty="0"/>
              <a:t> </a:t>
            </a:r>
            <a:r>
              <a:rPr lang="en-GB" dirty="0" err="1"/>
              <a:t>hunain</a:t>
            </a:r>
            <a:r>
              <a:rPr lang="en-GB" dirty="0"/>
              <a:t> a </a:t>
            </a:r>
            <a:r>
              <a:rPr lang="en-GB" dirty="0" err="1"/>
              <a:t>theimladau</a:t>
            </a:r>
            <a:r>
              <a:rPr lang="en-GB" dirty="0"/>
              <a:t> </a:t>
            </a:r>
            <a:r>
              <a:rPr lang="en-GB" dirty="0" err="1"/>
              <a:t>pobl</a:t>
            </a:r>
            <a:r>
              <a:rPr lang="en-GB" dirty="0"/>
              <a:t> </a:t>
            </a:r>
            <a:r>
              <a:rPr lang="en-GB" dirty="0" err="1"/>
              <a:t>eraill</a:t>
            </a:r>
            <a:r>
              <a:rPr lang="en-GB" dirty="0"/>
              <a:t>. </a:t>
            </a:r>
          </a:p>
          <a:p>
            <a:endParaRPr lang="en-GB" dirty="0"/>
          </a:p>
        </p:txBody>
      </p:sp>
      <p:sp>
        <p:nvSpPr>
          <p:cNvPr id="4" name="Content Placeholder 3">
            <a:extLst>
              <a:ext uri="{FF2B5EF4-FFF2-40B4-BE49-F238E27FC236}">
                <a16:creationId xmlns:a16="http://schemas.microsoft.com/office/drawing/2014/main" id="{627CB982-284D-2B46-C020-8E46F0A675DD}"/>
              </a:ext>
            </a:extLst>
          </p:cNvPr>
          <p:cNvSpPr>
            <a:spLocks noGrp="1"/>
          </p:cNvSpPr>
          <p:nvPr>
            <p:ph sz="half" idx="2"/>
          </p:nvPr>
        </p:nvSpPr>
        <p:spPr>
          <a:xfrm>
            <a:off x="4648199" y="1825625"/>
            <a:ext cx="4320871" cy="4058340"/>
          </a:xfrm>
        </p:spPr>
        <p:txBody>
          <a:bodyPr>
            <a:normAutofit fontScale="62500" lnSpcReduction="20000"/>
          </a:bodyPr>
          <a:lstStyle/>
          <a:p>
            <a:r>
              <a:rPr lang="en-GB" b="1" dirty="0">
                <a:solidFill>
                  <a:srgbClr val="0070C0"/>
                </a:solidFill>
              </a:rPr>
              <a:t>What increasing effectiveness might look like for children aged 3 and 4 </a:t>
            </a:r>
          </a:p>
          <a:p>
            <a:r>
              <a:rPr lang="en-GB" dirty="0">
                <a:solidFill>
                  <a:srgbClr val="0070C0"/>
                </a:solidFill>
              </a:rPr>
              <a:t>Children become increasingly confident, capable and independent learners. They display a curious approach to their play with increasing levels of involvement and engagement. They communicate more effectively and develop their attention and listening skills in a variety of contexts. Given time and support, they build emotional resilience and develop relationships to express and recognise their own and others’ feelings</a:t>
            </a:r>
          </a:p>
        </p:txBody>
      </p:sp>
    </p:spTree>
    <p:extLst>
      <p:ext uri="{BB962C8B-B14F-4D97-AF65-F5344CB8AC3E}">
        <p14:creationId xmlns:p14="http://schemas.microsoft.com/office/powerpoint/2010/main" val="19108646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52C8-B48C-AC36-0818-4C9D07621CAC}"/>
              </a:ext>
            </a:extLst>
          </p:cNvPr>
          <p:cNvSpPr>
            <a:spLocks noGrp="1"/>
          </p:cNvSpPr>
          <p:nvPr>
            <p:ph type="title"/>
          </p:nvPr>
        </p:nvSpPr>
        <p:spPr>
          <a:xfrm>
            <a:off x="111318" y="365125"/>
            <a:ext cx="8921364" cy="1325563"/>
          </a:xfrm>
        </p:spPr>
        <p:txBody>
          <a:bodyPr>
            <a:normAutofit fontScale="90000"/>
          </a:bodyPr>
          <a:lstStyle/>
          <a:p>
            <a:r>
              <a:rPr lang="en-GB" dirty="0" err="1"/>
              <a:t>Ehangder</a:t>
            </a:r>
            <a:r>
              <a:rPr lang="en-GB" dirty="0"/>
              <a:t> a </a:t>
            </a:r>
            <a:r>
              <a:rPr lang="en-GB" dirty="0" err="1"/>
              <a:t>dyfnder</a:t>
            </a:r>
            <a:r>
              <a:rPr lang="en-GB" dirty="0"/>
              <a:t> </a:t>
            </a:r>
            <a:r>
              <a:rPr lang="en-GB" dirty="0" err="1"/>
              <a:t>gwybodaeth</a:t>
            </a:r>
            <a:r>
              <a:rPr lang="en-GB" dirty="0"/>
              <a:t> </a:t>
            </a:r>
            <a:r>
              <a:rPr lang="en-GB" dirty="0" err="1"/>
              <a:t>cynyddol</a:t>
            </a:r>
            <a:br>
              <a:rPr lang="en-GB" dirty="0">
                <a:solidFill>
                  <a:srgbClr val="0070C0"/>
                </a:solidFill>
              </a:rPr>
            </a:br>
            <a:r>
              <a:rPr lang="en-GB" dirty="0">
                <a:solidFill>
                  <a:srgbClr val="0070C0"/>
                </a:solidFill>
              </a:rPr>
              <a:t>Increasing Breadth and Depth of Knowledge</a:t>
            </a:r>
          </a:p>
        </p:txBody>
      </p:sp>
      <p:sp>
        <p:nvSpPr>
          <p:cNvPr id="3" name="Content Placeholder 2">
            <a:extLst>
              <a:ext uri="{FF2B5EF4-FFF2-40B4-BE49-F238E27FC236}">
                <a16:creationId xmlns:a16="http://schemas.microsoft.com/office/drawing/2014/main" id="{D83F32F3-3FE3-38A4-E310-E4FDEBEF2758}"/>
              </a:ext>
            </a:extLst>
          </p:cNvPr>
          <p:cNvSpPr>
            <a:spLocks noGrp="1"/>
          </p:cNvSpPr>
          <p:nvPr>
            <p:ph sz="half" idx="1"/>
          </p:nvPr>
        </p:nvSpPr>
        <p:spPr>
          <a:xfrm>
            <a:off x="294198" y="1825625"/>
            <a:ext cx="4201602" cy="3883412"/>
          </a:xfrm>
        </p:spPr>
        <p:txBody>
          <a:bodyPr>
            <a:normAutofit fontScale="70000" lnSpcReduction="20000"/>
          </a:bodyPr>
          <a:lstStyle/>
          <a:p>
            <a:r>
              <a:rPr lang="en-GB" b="1" dirty="0"/>
              <a:t>Beth y </a:t>
            </a:r>
            <a:r>
              <a:rPr lang="en-GB" b="1" dirty="0" err="1"/>
              <a:t>gallai</a:t>
            </a:r>
            <a:r>
              <a:rPr lang="en-GB" b="1" dirty="0"/>
              <a:t> </a:t>
            </a:r>
            <a:r>
              <a:rPr lang="en-GB" b="1" dirty="0" err="1"/>
              <a:t>ehangder</a:t>
            </a:r>
            <a:r>
              <a:rPr lang="en-GB" b="1" dirty="0"/>
              <a:t> a </a:t>
            </a:r>
            <a:r>
              <a:rPr lang="en-GB" b="1" dirty="0" err="1"/>
              <a:t>dyfnder</a:t>
            </a:r>
            <a:r>
              <a:rPr lang="en-GB" b="1" dirty="0"/>
              <a:t> </a:t>
            </a:r>
            <a:r>
              <a:rPr lang="en-GB" b="1" dirty="0" err="1"/>
              <a:t>gwybodaeth</a:t>
            </a:r>
            <a:r>
              <a:rPr lang="en-GB" b="1" dirty="0"/>
              <a:t> </a:t>
            </a:r>
            <a:r>
              <a:rPr lang="en-GB" b="1" dirty="0" err="1"/>
              <a:t>cynyddol</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r>
              <a:rPr lang="en-GB" b="1" dirty="0"/>
              <a:t> </a:t>
            </a:r>
          </a:p>
          <a:p>
            <a:r>
              <a:rPr lang="en-GB" dirty="0"/>
              <a:t>Mae plant </a:t>
            </a:r>
            <a:r>
              <a:rPr lang="en-GB" dirty="0" err="1"/>
              <a:t>yn</a:t>
            </a:r>
            <a:r>
              <a:rPr lang="en-GB" dirty="0"/>
              <a:t> </a:t>
            </a:r>
            <a:r>
              <a:rPr lang="en-GB" dirty="0" err="1"/>
              <a:t>dechrau</a:t>
            </a:r>
            <a:r>
              <a:rPr lang="en-GB" dirty="0"/>
              <a:t> </a:t>
            </a:r>
            <a:r>
              <a:rPr lang="en-GB" dirty="0" err="1"/>
              <a:t>archwilio</a:t>
            </a:r>
            <a:r>
              <a:rPr lang="en-GB" dirty="0"/>
              <a:t> </a:t>
            </a:r>
            <a:r>
              <a:rPr lang="en-GB" dirty="0" err="1"/>
              <a:t>amrywiaeth</a:t>
            </a:r>
            <a:r>
              <a:rPr lang="en-GB" dirty="0"/>
              <a:t> o </a:t>
            </a:r>
            <a:r>
              <a:rPr lang="en-GB" dirty="0" err="1"/>
              <a:t>gysyniadau</a:t>
            </a:r>
            <a:r>
              <a:rPr lang="en-GB" dirty="0"/>
              <a:t>. </a:t>
            </a:r>
            <a:r>
              <a:rPr lang="en-GB" dirty="0" err="1"/>
              <a:t>Maen</a:t>
            </a:r>
            <a:r>
              <a:rPr lang="en-GB" dirty="0"/>
              <a:t> </a:t>
            </a:r>
            <a:r>
              <a:rPr lang="en-GB" dirty="0" err="1"/>
              <a:t>nhw’n</a:t>
            </a:r>
            <a:r>
              <a:rPr lang="en-GB" dirty="0"/>
              <a:t> </a:t>
            </a:r>
            <a:r>
              <a:rPr lang="en-GB" dirty="0" err="1"/>
              <a:t>meithrin</a:t>
            </a:r>
            <a:r>
              <a:rPr lang="en-GB" dirty="0"/>
              <a:t> </a:t>
            </a:r>
            <a:r>
              <a:rPr lang="en-GB" dirty="0" err="1"/>
              <a:t>eu</a:t>
            </a:r>
            <a:r>
              <a:rPr lang="en-GB" dirty="0"/>
              <a:t> </a:t>
            </a:r>
            <a:r>
              <a:rPr lang="en-GB" dirty="0" err="1"/>
              <a:t>dealltwriaeth</a:t>
            </a:r>
            <a:r>
              <a:rPr lang="en-GB" dirty="0"/>
              <a:t> </a:t>
            </a:r>
            <a:r>
              <a:rPr lang="en-GB" dirty="0" err="1"/>
              <a:t>newydd</a:t>
            </a:r>
            <a:r>
              <a:rPr lang="en-GB" dirty="0"/>
              <a:t> </a:t>
            </a:r>
            <a:r>
              <a:rPr lang="en-GB" dirty="0" err="1"/>
              <a:t>drwy</a:t>
            </a:r>
            <a:r>
              <a:rPr lang="en-GB" dirty="0"/>
              <a:t> </a:t>
            </a:r>
            <a:r>
              <a:rPr lang="en-GB" dirty="0" err="1"/>
              <a:t>ddull</a:t>
            </a:r>
            <a:r>
              <a:rPr lang="en-GB" dirty="0"/>
              <a:t> </a:t>
            </a:r>
            <a:r>
              <a:rPr lang="en-GB" dirty="0" err="1"/>
              <a:t>profi</a:t>
            </a:r>
            <a:r>
              <a:rPr lang="en-GB" dirty="0"/>
              <a:t> a </a:t>
            </a:r>
            <a:r>
              <a:rPr lang="en-GB" dirty="0" err="1"/>
              <a:t>methu</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creu</a:t>
            </a:r>
            <a:r>
              <a:rPr lang="en-GB" dirty="0"/>
              <a:t> </a:t>
            </a:r>
            <a:r>
              <a:rPr lang="en-GB" dirty="0" err="1"/>
              <a:t>cysylltiadau</a:t>
            </a:r>
            <a:r>
              <a:rPr lang="en-GB" dirty="0"/>
              <a:t> </a:t>
            </a:r>
            <a:r>
              <a:rPr lang="en-GB" dirty="0" err="1"/>
              <a:t>ar</a:t>
            </a:r>
            <a:r>
              <a:rPr lang="en-GB" dirty="0"/>
              <a:t> draws </a:t>
            </a:r>
            <a:r>
              <a:rPr lang="en-GB" dirty="0" err="1"/>
              <a:t>eu</a:t>
            </a:r>
            <a:r>
              <a:rPr lang="en-GB" dirty="0"/>
              <a:t> </a:t>
            </a:r>
            <a:r>
              <a:rPr lang="en-GB" dirty="0" err="1"/>
              <a:t>dysgu</a:t>
            </a:r>
            <a:r>
              <a:rPr lang="en-GB" dirty="0"/>
              <a:t>, a </a:t>
            </a:r>
            <a:r>
              <a:rPr lang="en-GB" dirty="0" err="1"/>
              <a:t>meddwl</a:t>
            </a:r>
            <a:r>
              <a:rPr lang="en-GB" dirty="0"/>
              <a:t> a </a:t>
            </a:r>
            <a:r>
              <a:rPr lang="en-GB" dirty="0" err="1"/>
              <a:t>gweithredu’n</a:t>
            </a:r>
            <a:r>
              <a:rPr lang="en-GB" dirty="0"/>
              <a:t> </a:t>
            </a:r>
            <a:r>
              <a:rPr lang="en-GB" dirty="0" err="1"/>
              <a:t>fwy</a:t>
            </a:r>
            <a:r>
              <a:rPr lang="en-GB" dirty="0"/>
              <a:t> </a:t>
            </a:r>
            <a:r>
              <a:rPr lang="en-GB" dirty="0" err="1"/>
              <a:t>effeithlon</a:t>
            </a:r>
            <a:r>
              <a:rPr lang="en-GB" dirty="0"/>
              <a:t>. </a:t>
            </a:r>
            <a:r>
              <a:rPr lang="en-GB" dirty="0" err="1"/>
              <a:t>Maen</a:t>
            </a:r>
            <a:r>
              <a:rPr lang="en-GB" dirty="0"/>
              <a:t> </a:t>
            </a:r>
            <a:r>
              <a:rPr lang="en-GB" dirty="0" err="1"/>
              <a:t>nhw’n</a:t>
            </a:r>
            <a:r>
              <a:rPr lang="en-GB" dirty="0"/>
              <a:t> </a:t>
            </a:r>
            <a:r>
              <a:rPr lang="en-GB" dirty="0" err="1"/>
              <a:t>dilyn</a:t>
            </a:r>
            <a:r>
              <a:rPr lang="en-GB" dirty="0"/>
              <a:t> </a:t>
            </a:r>
            <a:r>
              <a:rPr lang="en-GB" dirty="0" err="1"/>
              <a:t>eu</a:t>
            </a:r>
            <a:r>
              <a:rPr lang="en-GB" dirty="0"/>
              <a:t> </a:t>
            </a:r>
            <a:r>
              <a:rPr lang="en-GB" dirty="0" err="1"/>
              <a:t>diddordebau</a:t>
            </a:r>
            <a:r>
              <a:rPr lang="en-GB" dirty="0"/>
              <a:t>, </a:t>
            </a:r>
            <a:r>
              <a:rPr lang="en-GB" dirty="0" err="1"/>
              <a:t>eu</a:t>
            </a:r>
            <a:r>
              <a:rPr lang="en-GB" dirty="0"/>
              <a:t> </a:t>
            </a:r>
            <a:r>
              <a:rPr lang="en-GB" dirty="0" err="1"/>
              <a:t>syniadau</a:t>
            </a:r>
            <a:r>
              <a:rPr lang="en-GB" dirty="0"/>
              <a:t> </a:t>
            </a:r>
            <a:r>
              <a:rPr lang="en-GB" dirty="0" err="1"/>
              <a:t>a’u</a:t>
            </a:r>
            <a:r>
              <a:rPr lang="en-GB" dirty="0"/>
              <a:t> </a:t>
            </a:r>
            <a:r>
              <a:rPr lang="en-GB" dirty="0" err="1"/>
              <a:t>sgemâu</a:t>
            </a:r>
            <a:r>
              <a:rPr lang="en-GB" dirty="0"/>
              <a:t> </a:t>
            </a:r>
            <a:r>
              <a:rPr lang="en-GB" dirty="0" err="1"/>
              <a:t>eu</a:t>
            </a:r>
            <a:r>
              <a:rPr lang="en-GB" dirty="0"/>
              <a:t> </a:t>
            </a:r>
            <a:r>
              <a:rPr lang="en-GB" dirty="0" err="1"/>
              <a:t>hunain</a:t>
            </a:r>
            <a:r>
              <a:rPr lang="en-GB" dirty="0"/>
              <a:t> er </a:t>
            </a:r>
            <a:r>
              <a:rPr lang="en-GB" dirty="0" err="1"/>
              <a:t>mwyn</a:t>
            </a:r>
            <a:r>
              <a:rPr lang="en-GB" dirty="0"/>
              <a:t> </a:t>
            </a:r>
            <a:r>
              <a:rPr lang="en-GB" dirty="0" err="1"/>
              <a:t>gwneud</a:t>
            </a:r>
            <a:r>
              <a:rPr lang="en-GB" dirty="0"/>
              <a:t> </a:t>
            </a:r>
            <a:r>
              <a:rPr lang="en-GB" dirty="0" err="1"/>
              <a:t>synnwyr</a:t>
            </a:r>
            <a:r>
              <a:rPr lang="en-GB" dirty="0"/>
              <a:t> </a:t>
            </a:r>
            <a:r>
              <a:rPr lang="en-GB" dirty="0" err="1"/>
              <a:t>o’r</a:t>
            </a:r>
            <a:r>
              <a:rPr lang="en-GB" dirty="0"/>
              <a:t> </a:t>
            </a:r>
            <a:r>
              <a:rPr lang="en-GB" dirty="0" err="1"/>
              <a:t>byd</a:t>
            </a:r>
            <a:r>
              <a:rPr lang="en-GB" dirty="0"/>
              <a:t> </a:t>
            </a:r>
            <a:r>
              <a:rPr lang="en-GB" dirty="0" err="1"/>
              <a:t>o’u</a:t>
            </a:r>
            <a:r>
              <a:rPr lang="en-GB" dirty="0"/>
              <a:t> </a:t>
            </a:r>
            <a:r>
              <a:rPr lang="en-GB" dirty="0" err="1"/>
              <a:t>cwmpas</a:t>
            </a:r>
            <a:r>
              <a:rPr lang="en-GB" dirty="0"/>
              <a:t> ac </a:t>
            </a:r>
            <a:r>
              <a:rPr lang="en-GB" dirty="0" err="1"/>
              <a:t>ehangu</a:t>
            </a:r>
            <a:r>
              <a:rPr lang="en-GB" dirty="0"/>
              <a:t> ac </a:t>
            </a:r>
            <a:r>
              <a:rPr lang="en-GB" dirty="0" err="1"/>
              <a:t>atgyfnerthu</a:t>
            </a:r>
            <a:r>
              <a:rPr lang="en-GB" dirty="0"/>
              <a:t> </a:t>
            </a:r>
            <a:r>
              <a:rPr lang="en-GB" dirty="0" err="1"/>
              <a:t>eu</a:t>
            </a:r>
            <a:r>
              <a:rPr lang="en-GB" dirty="0"/>
              <a:t> </a:t>
            </a:r>
            <a:r>
              <a:rPr lang="en-GB" dirty="0" err="1"/>
              <a:t>dealltwriaeth</a:t>
            </a:r>
            <a:r>
              <a:rPr lang="en-GB" dirty="0"/>
              <a:t>.</a:t>
            </a:r>
          </a:p>
        </p:txBody>
      </p:sp>
      <p:sp>
        <p:nvSpPr>
          <p:cNvPr id="4" name="Content Placeholder 3">
            <a:extLst>
              <a:ext uri="{FF2B5EF4-FFF2-40B4-BE49-F238E27FC236}">
                <a16:creationId xmlns:a16="http://schemas.microsoft.com/office/drawing/2014/main" id="{79F11D8E-0FE8-FA92-24AF-ABCF13B32C06}"/>
              </a:ext>
            </a:extLst>
          </p:cNvPr>
          <p:cNvSpPr>
            <a:spLocks noGrp="1"/>
          </p:cNvSpPr>
          <p:nvPr>
            <p:ph sz="half" idx="2"/>
          </p:nvPr>
        </p:nvSpPr>
        <p:spPr/>
        <p:txBody>
          <a:bodyPr>
            <a:normAutofit fontScale="70000" lnSpcReduction="20000"/>
          </a:bodyPr>
          <a:lstStyle/>
          <a:p>
            <a:r>
              <a:rPr lang="en-GB" b="1" dirty="0">
                <a:solidFill>
                  <a:srgbClr val="0070C0"/>
                </a:solidFill>
              </a:rPr>
              <a:t>What increasing breadth and depth of knowledge might look like for children aged 3 and 4</a:t>
            </a:r>
          </a:p>
          <a:p>
            <a:r>
              <a:rPr lang="en-GB" b="1" dirty="0">
                <a:solidFill>
                  <a:srgbClr val="0070C0"/>
                </a:solidFill>
              </a:rPr>
              <a:t> </a:t>
            </a:r>
            <a:r>
              <a:rPr lang="en-GB" dirty="0">
                <a:solidFill>
                  <a:srgbClr val="0070C0"/>
                </a:solidFill>
              </a:rPr>
              <a:t>Children begin to explore a range of concepts. They develop their emerging understanding through trial and error. They begin to make connections across their learning, and to think and act more efficiently. They follow their own interests, thinking and schema to make sense of the world around them and consolidate and extend their understanding.</a:t>
            </a:r>
          </a:p>
        </p:txBody>
      </p:sp>
    </p:spTree>
    <p:extLst>
      <p:ext uri="{BB962C8B-B14F-4D97-AF65-F5344CB8AC3E}">
        <p14:creationId xmlns:p14="http://schemas.microsoft.com/office/powerpoint/2010/main" val="27187248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7A19E-A37E-5919-61E1-D0B95DDBD468}"/>
              </a:ext>
            </a:extLst>
          </p:cNvPr>
          <p:cNvSpPr>
            <a:spLocks noGrp="1"/>
          </p:cNvSpPr>
          <p:nvPr>
            <p:ph type="title"/>
          </p:nvPr>
        </p:nvSpPr>
        <p:spPr/>
        <p:txBody>
          <a:bodyPr>
            <a:normAutofit/>
          </a:bodyPr>
          <a:lstStyle/>
          <a:p>
            <a:r>
              <a:rPr lang="en-GB" dirty="0" err="1"/>
              <a:t>Dyfnhau’r</a:t>
            </a:r>
            <a:r>
              <a:rPr lang="en-GB" dirty="0"/>
              <a:t> </a:t>
            </a:r>
            <a:r>
              <a:rPr lang="en-GB" dirty="0" err="1"/>
              <a:t>Ddealltwriaeth</a:t>
            </a:r>
            <a:br>
              <a:rPr lang="en-GB" dirty="0">
                <a:solidFill>
                  <a:srgbClr val="0070C0"/>
                </a:solidFill>
              </a:rPr>
            </a:br>
            <a:r>
              <a:rPr lang="en-GB" dirty="0">
                <a:solidFill>
                  <a:srgbClr val="0070C0"/>
                </a:solidFill>
              </a:rPr>
              <a:t>Deepening Understanding</a:t>
            </a:r>
          </a:p>
        </p:txBody>
      </p:sp>
      <p:sp>
        <p:nvSpPr>
          <p:cNvPr id="3" name="Content Placeholder 2">
            <a:extLst>
              <a:ext uri="{FF2B5EF4-FFF2-40B4-BE49-F238E27FC236}">
                <a16:creationId xmlns:a16="http://schemas.microsoft.com/office/drawing/2014/main" id="{DC85409B-CDED-03C9-99F1-4885D78EE2DC}"/>
              </a:ext>
            </a:extLst>
          </p:cNvPr>
          <p:cNvSpPr>
            <a:spLocks noGrp="1"/>
          </p:cNvSpPr>
          <p:nvPr>
            <p:ph sz="half" idx="1"/>
          </p:nvPr>
        </p:nvSpPr>
        <p:spPr/>
        <p:txBody>
          <a:bodyPr>
            <a:normAutofit fontScale="62500" lnSpcReduction="20000"/>
          </a:bodyPr>
          <a:lstStyle/>
          <a:p>
            <a:r>
              <a:rPr lang="en-GB" b="1" dirty="0"/>
              <a:t>Beth y </a:t>
            </a:r>
            <a:r>
              <a:rPr lang="en-GB" b="1" dirty="0" err="1"/>
              <a:t>gallai</a:t>
            </a:r>
            <a:r>
              <a:rPr lang="en-GB" b="1" dirty="0"/>
              <a:t> </a:t>
            </a:r>
            <a:r>
              <a:rPr lang="en-GB" b="1" dirty="0" err="1"/>
              <a:t>dyfnhau’r</a:t>
            </a:r>
            <a:r>
              <a:rPr lang="en-GB" b="1" dirty="0"/>
              <a:t> </a:t>
            </a:r>
            <a:r>
              <a:rPr lang="en-GB" b="1" dirty="0" err="1"/>
              <a:t>ddealltwriaeth</a:t>
            </a:r>
            <a:r>
              <a:rPr lang="en-GB" b="1" dirty="0"/>
              <a:t> o </a:t>
            </a:r>
            <a:r>
              <a:rPr lang="en-GB" b="1" dirty="0" err="1"/>
              <a:t>fewn</a:t>
            </a:r>
            <a:r>
              <a:rPr lang="en-GB" b="1" dirty="0"/>
              <a:t> y </a:t>
            </a:r>
            <a:r>
              <a:rPr lang="en-GB" b="1" dirty="0" err="1"/>
              <a:t>llwybrau</a:t>
            </a:r>
            <a:r>
              <a:rPr lang="en-GB" b="1" dirty="0"/>
              <a:t> </a:t>
            </a:r>
            <a:r>
              <a:rPr lang="en-GB" b="1" dirty="0" err="1"/>
              <a:t>datblygu</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endParaRPr lang="en-GB" b="1" dirty="0"/>
          </a:p>
          <a:p>
            <a:r>
              <a:rPr lang="en-GB" dirty="0"/>
              <a:t>Mae plant </a:t>
            </a:r>
            <a:r>
              <a:rPr lang="en-GB" dirty="0" err="1"/>
              <a:t>yn</a:t>
            </a:r>
            <a:r>
              <a:rPr lang="en-GB" dirty="0"/>
              <a:t> </a:t>
            </a:r>
            <a:r>
              <a:rPr lang="en-GB" dirty="0" err="1"/>
              <a:t>meithrin</a:t>
            </a:r>
            <a:r>
              <a:rPr lang="en-GB" dirty="0"/>
              <a:t> </a:t>
            </a:r>
            <a:r>
              <a:rPr lang="en-GB" dirty="0" err="1"/>
              <a:t>gwybodaeth</a:t>
            </a:r>
            <a:r>
              <a:rPr lang="en-GB" dirty="0"/>
              <a:t> a </a:t>
            </a:r>
            <a:r>
              <a:rPr lang="en-GB" dirty="0" err="1"/>
              <a:t>sgiliau</a:t>
            </a:r>
            <a:r>
              <a:rPr lang="en-GB" dirty="0"/>
              <a:t> </a:t>
            </a:r>
            <a:r>
              <a:rPr lang="en-GB" dirty="0" err="1"/>
              <a:t>dwfn</a:t>
            </a:r>
            <a:r>
              <a:rPr lang="en-GB" dirty="0"/>
              <a:t> ac </a:t>
            </a:r>
            <a:r>
              <a:rPr lang="en-GB" dirty="0" err="1"/>
              <a:t>eang</a:t>
            </a:r>
            <a:r>
              <a:rPr lang="en-GB" dirty="0"/>
              <a:t> o </a:t>
            </a:r>
            <a:r>
              <a:rPr lang="en-GB" dirty="0" err="1"/>
              <a:t>fewn</a:t>
            </a:r>
            <a:r>
              <a:rPr lang="en-GB" dirty="0"/>
              <a:t> y </a:t>
            </a:r>
            <a:r>
              <a:rPr lang="en-GB" dirty="0" err="1"/>
              <a:t>pum</a:t>
            </a:r>
            <a:r>
              <a:rPr lang="en-GB" dirty="0"/>
              <a:t> </a:t>
            </a:r>
            <a:r>
              <a:rPr lang="en-GB" dirty="0" err="1"/>
              <a:t>llwybr</a:t>
            </a:r>
            <a:r>
              <a:rPr lang="en-GB" dirty="0"/>
              <a:t> </a:t>
            </a:r>
            <a:r>
              <a:rPr lang="en-GB" dirty="0" err="1"/>
              <a:t>datblygu</a:t>
            </a:r>
            <a:r>
              <a:rPr lang="en-GB" dirty="0"/>
              <a:t> ac </a:t>
            </a:r>
            <a:r>
              <a:rPr lang="en-GB" dirty="0" err="1"/>
              <a:t>ar</a:t>
            </a:r>
            <a:r>
              <a:rPr lang="en-GB" dirty="0"/>
              <a:t> </a:t>
            </a:r>
            <a:r>
              <a:rPr lang="en-GB" dirty="0" err="1"/>
              <a:t>eu</a:t>
            </a:r>
            <a:r>
              <a:rPr lang="en-GB" dirty="0"/>
              <a:t> </a:t>
            </a:r>
            <a:r>
              <a:rPr lang="en-GB" dirty="0" err="1"/>
              <a:t>traws</a:t>
            </a:r>
            <a:r>
              <a:rPr lang="en-GB" dirty="0"/>
              <a:t>. </a:t>
            </a:r>
            <a:r>
              <a:rPr lang="en-GB" dirty="0" err="1"/>
              <a:t>Maen</a:t>
            </a:r>
            <a:r>
              <a:rPr lang="en-GB" dirty="0"/>
              <a:t> </a:t>
            </a:r>
            <a:r>
              <a:rPr lang="en-GB" dirty="0" err="1"/>
              <a:t>nhw’n</a:t>
            </a:r>
            <a:r>
              <a:rPr lang="en-GB" dirty="0"/>
              <a:t> </a:t>
            </a:r>
            <a:r>
              <a:rPr lang="en-GB" dirty="0" err="1"/>
              <a:t>dangos</a:t>
            </a:r>
            <a:r>
              <a:rPr lang="en-GB" dirty="0"/>
              <a:t> </a:t>
            </a:r>
            <a:r>
              <a:rPr lang="en-GB" dirty="0" err="1"/>
              <a:t>lefelau</a:t>
            </a:r>
            <a:r>
              <a:rPr lang="en-GB" dirty="0"/>
              <a:t> </a:t>
            </a:r>
            <a:r>
              <a:rPr lang="en-GB" dirty="0" err="1"/>
              <a:t>cynyddol</a:t>
            </a:r>
            <a:r>
              <a:rPr lang="en-GB" dirty="0"/>
              <a:t> o </a:t>
            </a:r>
            <a:r>
              <a:rPr lang="en-GB" dirty="0" err="1"/>
              <a:t>frwdfrydedd</a:t>
            </a:r>
            <a:r>
              <a:rPr lang="en-GB" dirty="0"/>
              <a:t> a </a:t>
            </a:r>
            <a:r>
              <a:rPr lang="en-GB" dirty="0" err="1"/>
              <a:t>diddordeb</a:t>
            </a:r>
            <a:r>
              <a:rPr lang="en-GB" dirty="0"/>
              <a:t> </a:t>
            </a:r>
            <a:r>
              <a:rPr lang="en-GB" dirty="0" err="1"/>
              <a:t>mewn</a:t>
            </a:r>
            <a:r>
              <a:rPr lang="en-GB" dirty="0"/>
              <a:t> </a:t>
            </a:r>
            <a:r>
              <a:rPr lang="en-GB" dirty="0" err="1"/>
              <a:t>amrywiaeth</a:t>
            </a:r>
            <a:r>
              <a:rPr lang="en-GB" dirty="0"/>
              <a:t> </a:t>
            </a:r>
            <a:r>
              <a:rPr lang="en-GB" dirty="0" err="1"/>
              <a:t>eang</a:t>
            </a:r>
            <a:r>
              <a:rPr lang="en-GB" dirty="0"/>
              <a:t> o </a:t>
            </a:r>
            <a:r>
              <a:rPr lang="en-GB" dirty="0" err="1"/>
              <a:t>brofiadau</a:t>
            </a:r>
            <a:r>
              <a:rPr lang="en-GB" dirty="0"/>
              <a:t> </a:t>
            </a:r>
            <a:r>
              <a:rPr lang="en-GB" dirty="0" err="1"/>
              <a:t>dilys</a:t>
            </a:r>
            <a:r>
              <a:rPr lang="en-GB" dirty="0"/>
              <a:t> </a:t>
            </a:r>
            <a:r>
              <a:rPr lang="en-GB" dirty="0" err="1"/>
              <a:t>priodol</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dangos</a:t>
            </a:r>
            <a:r>
              <a:rPr lang="en-GB" dirty="0"/>
              <a:t> </a:t>
            </a:r>
            <a:r>
              <a:rPr lang="en-GB" dirty="0" err="1"/>
              <a:t>rhai</a:t>
            </a:r>
            <a:r>
              <a:rPr lang="en-GB" dirty="0"/>
              <a:t> o </a:t>
            </a:r>
            <a:r>
              <a:rPr lang="en-GB" dirty="0" err="1"/>
              <a:t>nodweddion</a:t>
            </a:r>
            <a:r>
              <a:rPr lang="en-GB" dirty="0"/>
              <a:t> </a:t>
            </a:r>
            <a:r>
              <a:rPr lang="en-GB" dirty="0" err="1"/>
              <a:t>pedwar</a:t>
            </a:r>
            <a:r>
              <a:rPr lang="en-GB" dirty="0"/>
              <a:t> </a:t>
            </a:r>
            <a:r>
              <a:rPr lang="en-GB" dirty="0" err="1"/>
              <a:t>diben</a:t>
            </a:r>
            <a:r>
              <a:rPr lang="en-GB" dirty="0"/>
              <a:t> </a:t>
            </a:r>
            <a:r>
              <a:rPr lang="en-GB" dirty="0" err="1"/>
              <a:t>Cwricwlwm</a:t>
            </a:r>
            <a:r>
              <a:rPr lang="en-GB" dirty="0"/>
              <a:t> </a:t>
            </a:r>
            <a:r>
              <a:rPr lang="en-GB" dirty="0" err="1"/>
              <a:t>i</a:t>
            </a:r>
            <a:r>
              <a:rPr lang="en-GB" dirty="0"/>
              <a:t> </a:t>
            </a:r>
            <a:r>
              <a:rPr lang="en-GB" dirty="0" err="1"/>
              <a:t>Gymru</a:t>
            </a:r>
            <a:r>
              <a:rPr lang="en-GB" dirty="0"/>
              <a:t> </a:t>
            </a:r>
            <a:r>
              <a:rPr lang="en-GB" dirty="0" err="1"/>
              <a:t>wrth</a:t>
            </a:r>
            <a:r>
              <a:rPr lang="en-GB" dirty="0"/>
              <a:t> </a:t>
            </a:r>
            <a:r>
              <a:rPr lang="en-GB" dirty="0" err="1"/>
              <a:t>chwarae</a:t>
            </a:r>
            <a:r>
              <a:rPr lang="en-GB" dirty="0"/>
              <a:t> ac </a:t>
            </a:r>
            <a:r>
              <a:rPr lang="en-GB" dirty="0" err="1"/>
              <a:t>archwilio</a:t>
            </a:r>
            <a:r>
              <a:rPr lang="en-GB" dirty="0"/>
              <a:t>. </a:t>
            </a:r>
          </a:p>
        </p:txBody>
      </p:sp>
      <p:sp>
        <p:nvSpPr>
          <p:cNvPr id="4" name="Content Placeholder 3">
            <a:extLst>
              <a:ext uri="{FF2B5EF4-FFF2-40B4-BE49-F238E27FC236}">
                <a16:creationId xmlns:a16="http://schemas.microsoft.com/office/drawing/2014/main" id="{58B9A0E2-6EA7-BCF0-2504-C3CD8832A579}"/>
              </a:ext>
            </a:extLst>
          </p:cNvPr>
          <p:cNvSpPr>
            <a:spLocks noGrp="1"/>
          </p:cNvSpPr>
          <p:nvPr>
            <p:ph sz="half" idx="2"/>
          </p:nvPr>
        </p:nvSpPr>
        <p:spPr/>
        <p:txBody>
          <a:bodyPr>
            <a:normAutofit fontScale="62500" lnSpcReduction="20000"/>
          </a:bodyPr>
          <a:lstStyle/>
          <a:p>
            <a:r>
              <a:rPr lang="en-GB" b="1" dirty="0">
                <a:solidFill>
                  <a:srgbClr val="0070C0"/>
                </a:solidFill>
              </a:rPr>
              <a:t>What deepening understanding within the developmental pathways might look like for children aged 3 and 4</a:t>
            </a:r>
          </a:p>
          <a:p>
            <a:r>
              <a:rPr lang="en-GB" dirty="0">
                <a:solidFill>
                  <a:srgbClr val="0070C0"/>
                </a:solidFill>
              </a:rPr>
              <a:t>Children develop a depth and breadth of knowledge and skills within and across the five developmental pathways. They show increasing levels of engagement and involvement across a wide range of appropriate, authentic experiences. They begin to demonstrate some of the characteristics of the four purposes of Curriculum for Wales in their play and exploration. </a:t>
            </a:r>
          </a:p>
        </p:txBody>
      </p:sp>
    </p:spTree>
    <p:extLst>
      <p:ext uri="{BB962C8B-B14F-4D97-AF65-F5344CB8AC3E}">
        <p14:creationId xmlns:p14="http://schemas.microsoft.com/office/powerpoint/2010/main" val="8524254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96674-5E8B-5D0E-D22A-EA5178046D87}"/>
              </a:ext>
            </a:extLst>
          </p:cNvPr>
          <p:cNvSpPr>
            <a:spLocks noGrp="1"/>
          </p:cNvSpPr>
          <p:nvPr>
            <p:ph type="title"/>
          </p:nvPr>
        </p:nvSpPr>
        <p:spPr>
          <a:xfrm>
            <a:off x="135172" y="365125"/>
            <a:ext cx="8778240" cy="1325563"/>
          </a:xfrm>
        </p:spPr>
        <p:txBody>
          <a:bodyPr>
            <a:normAutofit fontScale="90000"/>
          </a:bodyPr>
          <a:lstStyle/>
          <a:p>
            <a:r>
              <a:rPr lang="en-GB" dirty="0" err="1"/>
              <a:t>Mireinio</a:t>
            </a:r>
            <a:r>
              <a:rPr lang="en-GB" dirty="0"/>
              <a:t> a </a:t>
            </a:r>
            <a:r>
              <a:rPr lang="en-GB" dirty="0" err="1"/>
              <a:t>soffistigeiddrwydd</a:t>
            </a:r>
            <a:r>
              <a:rPr lang="en-GB" dirty="0"/>
              <a:t> </a:t>
            </a:r>
            <a:r>
              <a:rPr lang="en-GB" dirty="0" err="1"/>
              <a:t>cynyddol</a:t>
            </a:r>
            <a:r>
              <a:rPr lang="en-GB" dirty="0"/>
              <a:t> </a:t>
            </a:r>
            <a:br>
              <a:rPr lang="en-GB" dirty="0">
                <a:solidFill>
                  <a:srgbClr val="0070C0"/>
                </a:solidFill>
              </a:rPr>
            </a:br>
            <a:r>
              <a:rPr lang="en-GB" dirty="0">
                <a:solidFill>
                  <a:srgbClr val="0070C0"/>
                </a:solidFill>
              </a:rPr>
              <a:t>Refinement and Growing Sophistication</a:t>
            </a:r>
          </a:p>
        </p:txBody>
      </p:sp>
      <p:sp>
        <p:nvSpPr>
          <p:cNvPr id="3" name="Content Placeholder 2">
            <a:extLst>
              <a:ext uri="{FF2B5EF4-FFF2-40B4-BE49-F238E27FC236}">
                <a16:creationId xmlns:a16="http://schemas.microsoft.com/office/drawing/2014/main" id="{FCCC397B-244F-CB5B-44B6-9776178EF017}"/>
              </a:ext>
            </a:extLst>
          </p:cNvPr>
          <p:cNvSpPr>
            <a:spLocks noGrp="1"/>
          </p:cNvSpPr>
          <p:nvPr>
            <p:ph sz="half" idx="1"/>
          </p:nvPr>
        </p:nvSpPr>
        <p:spPr/>
        <p:txBody>
          <a:bodyPr>
            <a:normAutofit fontScale="62500" lnSpcReduction="20000"/>
          </a:bodyPr>
          <a:lstStyle/>
          <a:p>
            <a:r>
              <a:rPr lang="en-GB" b="1" dirty="0"/>
              <a:t>Beth y </a:t>
            </a:r>
            <a:r>
              <a:rPr lang="en-GB" b="1" dirty="0" err="1"/>
              <a:t>gallai</a:t>
            </a:r>
            <a:r>
              <a:rPr lang="en-GB" b="1" dirty="0"/>
              <a:t> </a:t>
            </a:r>
            <a:r>
              <a:rPr lang="en-GB" b="1" dirty="0" err="1"/>
              <a:t>mireinio</a:t>
            </a:r>
            <a:r>
              <a:rPr lang="en-GB" b="1" dirty="0"/>
              <a:t> a </a:t>
            </a:r>
            <a:r>
              <a:rPr lang="en-GB" b="1" dirty="0" err="1"/>
              <a:t>soffistigeiddrwydd</a:t>
            </a:r>
            <a:r>
              <a:rPr lang="en-GB" b="1" dirty="0"/>
              <a:t> </a:t>
            </a:r>
            <a:r>
              <a:rPr lang="en-GB" b="1" dirty="0" err="1"/>
              <a:t>cynyddol</a:t>
            </a:r>
            <a:r>
              <a:rPr lang="en-GB" b="1" dirty="0"/>
              <a:t> </a:t>
            </a:r>
            <a:r>
              <a:rPr lang="en-GB" b="1" dirty="0" err="1"/>
              <a:t>wrth</a:t>
            </a:r>
            <a:r>
              <a:rPr lang="en-GB" b="1" dirty="0"/>
              <a:t> </a:t>
            </a:r>
            <a:r>
              <a:rPr lang="en-GB" b="1" dirty="0" err="1"/>
              <a:t>ddefnyddio</a:t>
            </a:r>
            <a:r>
              <a:rPr lang="en-GB" b="1" dirty="0"/>
              <a:t> a </a:t>
            </a:r>
            <a:r>
              <a:rPr lang="en-GB" b="1" dirty="0" err="1"/>
              <a:t>chymhwyso</a:t>
            </a:r>
            <a:r>
              <a:rPr lang="en-GB" b="1" dirty="0"/>
              <a:t> </a:t>
            </a:r>
            <a:r>
              <a:rPr lang="en-GB" b="1" dirty="0" err="1"/>
              <a:t>sgiliau</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r>
              <a:rPr lang="en-GB" b="1" dirty="0"/>
              <a:t> </a:t>
            </a:r>
          </a:p>
          <a:p>
            <a:r>
              <a:rPr lang="en-GB" dirty="0"/>
              <a:t>Mae plant </a:t>
            </a:r>
            <a:r>
              <a:rPr lang="en-GB" dirty="0" err="1"/>
              <a:t>yn</a:t>
            </a:r>
            <a:r>
              <a:rPr lang="en-GB" dirty="0"/>
              <a:t> </a:t>
            </a:r>
            <a:r>
              <a:rPr lang="en-GB" dirty="0" err="1"/>
              <a:t>manteisio</a:t>
            </a:r>
            <a:r>
              <a:rPr lang="en-GB" dirty="0"/>
              <a:t> </a:t>
            </a:r>
            <a:r>
              <a:rPr lang="en-GB" dirty="0" err="1"/>
              <a:t>ar</a:t>
            </a:r>
            <a:r>
              <a:rPr lang="en-GB" dirty="0"/>
              <a:t> </a:t>
            </a:r>
            <a:r>
              <a:rPr lang="en-GB" dirty="0" err="1"/>
              <a:t>yr</a:t>
            </a:r>
            <a:r>
              <a:rPr lang="en-GB" dirty="0"/>
              <a:t> </a:t>
            </a:r>
            <a:r>
              <a:rPr lang="en-GB" dirty="0" err="1"/>
              <a:t>amser</a:t>
            </a:r>
            <a:r>
              <a:rPr lang="en-GB" dirty="0"/>
              <a:t> </a:t>
            </a:r>
            <a:r>
              <a:rPr lang="en-GB" dirty="0" err="1"/>
              <a:t>a’r</a:t>
            </a:r>
            <a:r>
              <a:rPr lang="en-GB" dirty="0"/>
              <a:t> </a:t>
            </a:r>
            <a:r>
              <a:rPr lang="en-GB" dirty="0" err="1"/>
              <a:t>cyfle</a:t>
            </a:r>
            <a:r>
              <a:rPr lang="en-GB" dirty="0"/>
              <a:t> </a:t>
            </a:r>
            <a:r>
              <a:rPr lang="en-GB" dirty="0" err="1"/>
              <a:t>i</a:t>
            </a:r>
            <a:r>
              <a:rPr lang="en-GB" dirty="0"/>
              <a:t> </a:t>
            </a:r>
            <a:r>
              <a:rPr lang="en-GB" dirty="0" err="1"/>
              <a:t>archwilio</a:t>
            </a:r>
            <a:r>
              <a:rPr lang="en-GB" dirty="0"/>
              <a:t>, </a:t>
            </a:r>
            <a:r>
              <a:rPr lang="en-GB" dirty="0" err="1"/>
              <a:t>mireinio</a:t>
            </a:r>
            <a:r>
              <a:rPr lang="en-GB" dirty="0"/>
              <a:t> ac </a:t>
            </a:r>
            <a:r>
              <a:rPr lang="en-GB" dirty="0" err="1"/>
              <a:t>atgyfnerthu</a:t>
            </a:r>
            <a:r>
              <a:rPr lang="en-GB" dirty="0"/>
              <a:t> </a:t>
            </a:r>
            <a:r>
              <a:rPr lang="en-GB" dirty="0" err="1"/>
              <a:t>eu</a:t>
            </a:r>
            <a:r>
              <a:rPr lang="en-GB" dirty="0"/>
              <a:t> </a:t>
            </a:r>
            <a:r>
              <a:rPr lang="en-GB" dirty="0" err="1"/>
              <a:t>sgiliau</a:t>
            </a:r>
            <a:r>
              <a:rPr lang="en-GB" dirty="0"/>
              <a:t> </a:t>
            </a:r>
            <a:r>
              <a:rPr lang="en-GB" dirty="0" err="1"/>
              <a:t>datrys</a:t>
            </a:r>
            <a:r>
              <a:rPr lang="en-GB" dirty="0"/>
              <a:t> </a:t>
            </a:r>
            <a:r>
              <a:rPr lang="en-GB" dirty="0" err="1"/>
              <a:t>problemau</a:t>
            </a:r>
            <a:r>
              <a:rPr lang="en-GB" dirty="0"/>
              <a:t>, </a:t>
            </a:r>
            <a:r>
              <a:rPr lang="en-GB" dirty="0" err="1"/>
              <a:t>cyfathrebu</a:t>
            </a:r>
            <a:r>
              <a:rPr lang="en-GB" dirty="0"/>
              <a:t>, </a:t>
            </a:r>
            <a:r>
              <a:rPr lang="en-GB" dirty="0" err="1"/>
              <a:t>corfforol</a:t>
            </a:r>
            <a:r>
              <a:rPr lang="en-GB" dirty="0"/>
              <a:t> a </a:t>
            </a:r>
            <a:r>
              <a:rPr lang="en-GB" dirty="0" err="1"/>
              <a:t>chymdeithasol</a:t>
            </a:r>
            <a:r>
              <a:rPr lang="en-GB" dirty="0"/>
              <a:t> </a:t>
            </a:r>
            <a:r>
              <a:rPr lang="en-GB" dirty="0" err="1"/>
              <a:t>yn</a:t>
            </a:r>
            <a:r>
              <a:rPr lang="en-GB" dirty="0"/>
              <a:t> </a:t>
            </a:r>
            <a:r>
              <a:rPr lang="en-GB" dirty="0" err="1"/>
              <a:t>ystod</a:t>
            </a:r>
            <a:r>
              <a:rPr lang="en-GB" dirty="0"/>
              <a:t> </a:t>
            </a:r>
            <a:r>
              <a:rPr lang="en-GB" dirty="0" err="1"/>
              <a:t>profiadau</a:t>
            </a:r>
            <a:r>
              <a:rPr lang="en-GB" dirty="0"/>
              <a:t> </a:t>
            </a:r>
            <a:r>
              <a:rPr lang="en-GB" dirty="0" err="1"/>
              <a:t>dysgu</a:t>
            </a:r>
            <a:r>
              <a:rPr lang="en-GB" dirty="0"/>
              <a:t> </a:t>
            </a:r>
            <a:r>
              <a:rPr lang="en-GB" dirty="0" err="1"/>
              <a:t>sy’n</a:t>
            </a:r>
            <a:r>
              <a:rPr lang="en-GB" dirty="0"/>
              <a:t> </a:t>
            </a:r>
            <a:r>
              <a:rPr lang="en-GB" dirty="0" err="1"/>
              <a:t>seiliedig</a:t>
            </a:r>
            <a:r>
              <a:rPr lang="en-GB" dirty="0"/>
              <a:t> </a:t>
            </a:r>
            <a:r>
              <a:rPr lang="en-GB" dirty="0" err="1"/>
              <a:t>ar</a:t>
            </a:r>
            <a:r>
              <a:rPr lang="en-GB" dirty="0"/>
              <a:t> </a:t>
            </a:r>
            <a:r>
              <a:rPr lang="en-GB" dirty="0" err="1"/>
              <a:t>chwarae</a:t>
            </a:r>
            <a:r>
              <a:rPr lang="en-GB" dirty="0"/>
              <a:t> </a:t>
            </a:r>
            <a:r>
              <a:rPr lang="en-GB" dirty="0" err="1"/>
              <a:t>dilys</a:t>
            </a:r>
            <a:r>
              <a:rPr lang="en-GB" dirty="0"/>
              <a:t>. Mae plant </a:t>
            </a:r>
            <a:r>
              <a:rPr lang="en-GB" dirty="0" err="1"/>
              <a:t>yn</a:t>
            </a:r>
            <a:r>
              <a:rPr lang="en-GB" dirty="0"/>
              <a:t> </a:t>
            </a:r>
            <a:r>
              <a:rPr lang="en-GB" dirty="0" err="1"/>
              <a:t>dangos</a:t>
            </a:r>
            <a:r>
              <a:rPr lang="en-GB" dirty="0"/>
              <a:t> </a:t>
            </a:r>
            <a:r>
              <a:rPr lang="en-GB" dirty="0" err="1"/>
              <a:t>eu</a:t>
            </a:r>
            <a:r>
              <a:rPr lang="en-GB" dirty="0"/>
              <a:t> </a:t>
            </a:r>
            <a:r>
              <a:rPr lang="en-GB" dirty="0" err="1"/>
              <a:t>dealltwriaeth</a:t>
            </a:r>
            <a:r>
              <a:rPr lang="en-GB" dirty="0"/>
              <a:t> o </a:t>
            </a:r>
            <a:r>
              <a:rPr lang="en-GB" dirty="0" err="1"/>
              <a:t>gysyniadau</a:t>
            </a:r>
            <a:r>
              <a:rPr lang="en-GB" dirty="0"/>
              <a:t> </a:t>
            </a:r>
            <a:r>
              <a:rPr lang="en-GB" dirty="0" err="1"/>
              <a:t>mewn</a:t>
            </a:r>
            <a:r>
              <a:rPr lang="en-GB" dirty="0"/>
              <a:t> </a:t>
            </a:r>
            <a:r>
              <a:rPr lang="en-GB" dirty="0" err="1"/>
              <a:t>amrywiaeth</a:t>
            </a:r>
            <a:r>
              <a:rPr lang="en-GB" dirty="0"/>
              <a:t> o </a:t>
            </a:r>
            <a:r>
              <a:rPr lang="en-GB" dirty="0" err="1"/>
              <a:t>gyd-destunau</a:t>
            </a:r>
            <a:r>
              <a:rPr lang="en-GB" dirty="0"/>
              <a:t> </a:t>
            </a:r>
            <a:r>
              <a:rPr lang="en-GB" dirty="0" err="1"/>
              <a:t>cyfarwydd</a:t>
            </a:r>
            <a:r>
              <a:rPr lang="en-GB" dirty="0"/>
              <a:t> a </a:t>
            </a:r>
            <a:r>
              <a:rPr lang="en-GB" dirty="0" err="1"/>
              <a:t>newydd</a:t>
            </a:r>
            <a:r>
              <a:rPr lang="en-GB" dirty="0"/>
              <a:t>. </a:t>
            </a:r>
            <a:r>
              <a:rPr lang="en-GB" dirty="0" err="1"/>
              <a:t>Maen</a:t>
            </a:r>
            <a:r>
              <a:rPr lang="en-GB" dirty="0"/>
              <a:t> </a:t>
            </a:r>
            <a:r>
              <a:rPr lang="en-GB" dirty="0" err="1"/>
              <a:t>nhw’n</a:t>
            </a:r>
            <a:r>
              <a:rPr lang="en-GB" dirty="0"/>
              <a:t> </a:t>
            </a:r>
            <a:r>
              <a:rPr lang="en-GB" dirty="0" err="1"/>
              <a:t>cyfleu</a:t>
            </a:r>
            <a:r>
              <a:rPr lang="en-GB" dirty="0"/>
              <a:t> </a:t>
            </a:r>
            <a:r>
              <a:rPr lang="en-GB" dirty="0" err="1"/>
              <a:t>eu</a:t>
            </a:r>
            <a:r>
              <a:rPr lang="en-GB" dirty="0"/>
              <a:t> </a:t>
            </a:r>
            <a:r>
              <a:rPr lang="en-GB" dirty="0" err="1"/>
              <a:t>syniadau</a:t>
            </a:r>
            <a:r>
              <a:rPr lang="en-GB" dirty="0"/>
              <a:t> </a:t>
            </a:r>
            <a:r>
              <a:rPr lang="en-GB" dirty="0" err="1"/>
              <a:t>drwy</a:t>
            </a:r>
            <a:r>
              <a:rPr lang="en-GB" dirty="0"/>
              <a:t> </a:t>
            </a:r>
            <a:r>
              <a:rPr lang="en-GB" dirty="0" err="1"/>
              <a:t>weithredoedd</a:t>
            </a:r>
            <a:r>
              <a:rPr lang="en-GB" dirty="0"/>
              <a:t>, </a:t>
            </a:r>
            <a:r>
              <a:rPr lang="en-GB" dirty="0" err="1"/>
              <a:t>ystumiau</a:t>
            </a:r>
            <a:r>
              <a:rPr lang="en-GB" dirty="0"/>
              <a:t> a </a:t>
            </a:r>
            <a:r>
              <a:rPr lang="en-GB" dirty="0" err="1"/>
              <a:t>geiriau</a:t>
            </a:r>
            <a:r>
              <a:rPr lang="en-GB" dirty="0"/>
              <a:t>. </a:t>
            </a:r>
          </a:p>
        </p:txBody>
      </p:sp>
      <p:sp>
        <p:nvSpPr>
          <p:cNvPr id="4" name="Content Placeholder 3">
            <a:extLst>
              <a:ext uri="{FF2B5EF4-FFF2-40B4-BE49-F238E27FC236}">
                <a16:creationId xmlns:a16="http://schemas.microsoft.com/office/drawing/2014/main" id="{5022EC55-1F61-7D14-6207-C2A2175256FA}"/>
              </a:ext>
            </a:extLst>
          </p:cNvPr>
          <p:cNvSpPr>
            <a:spLocks noGrp="1"/>
          </p:cNvSpPr>
          <p:nvPr>
            <p:ph sz="half" idx="2"/>
          </p:nvPr>
        </p:nvSpPr>
        <p:spPr/>
        <p:txBody>
          <a:bodyPr>
            <a:normAutofit fontScale="62500" lnSpcReduction="20000"/>
          </a:bodyPr>
          <a:lstStyle/>
          <a:p>
            <a:r>
              <a:rPr lang="en-GB" b="1" dirty="0">
                <a:solidFill>
                  <a:srgbClr val="0070C0"/>
                </a:solidFill>
              </a:rPr>
              <a:t>What refinement and growing sophistication in the use and application of skills might look like for children aged 3 and 4</a:t>
            </a:r>
          </a:p>
          <a:p>
            <a:r>
              <a:rPr lang="en-GB" dirty="0">
                <a:solidFill>
                  <a:srgbClr val="0070C0"/>
                </a:solidFill>
              </a:rPr>
              <a:t> Children take the time and opportunity to explore, refine and consolidate their problem-solving, communication, physical and social skills in authentic play-based learning. Children demonstrate their understanding of concepts in a variety of familiar and new contexts. They communicate their thinking through actions, gestures and words. </a:t>
            </a:r>
          </a:p>
        </p:txBody>
      </p:sp>
    </p:spTree>
    <p:extLst>
      <p:ext uri="{BB962C8B-B14F-4D97-AF65-F5344CB8AC3E}">
        <p14:creationId xmlns:p14="http://schemas.microsoft.com/office/powerpoint/2010/main" val="7341037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45B95-5FEB-E398-6549-70F2AFDE3488}"/>
              </a:ext>
            </a:extLst>
          </p:cNvPr>
          <p:cNvSpPr>
            <a:spLocks noGrp="1"/>
          </p:cNvSpPr>
          <p:nvPr>
            <p:ph type="title"/>
          </p:nvPr>
        </p:nvSpPr>
        <p:spPr>
          <a:xfrm>
            <a:off x="0" y="365125"/>
            <a:ext cx="9024730" cy="1325563"/>
          </a:xfrm>
        </p:spPr>
        <p:txBody>
          <a:bodyPr>
            <a:normAutofit fontScale="90000"/>
          </a:bodyPr>
          <a:lstStyle/>
          <a:p>
            <a:r>
              <a:rPr lang="en-GB" dirty="0"/>
              <a:t>Creu </a:t>
            </a:r>
            <a:r>
              <a:rPr lang="en-GB" dirty="0" err="1"/>
              <a:t>cysylltiadau</a:t>
            </a:r>
            <a:r>
              <a:rPr lang="en-GB" dirty="0"/>
              <a:t> a </a:t>
            </a:r>
            <a:r>
              <a:rPr lang="en-GB" dirty="0" err="1"/>
              <a:t>throsglwyddo'r</a:t>
            </a:r>
            <a:r>
              <a:rPr lang="en-GB" dirty="0"/>
              <a:t> </a:t>
            </a:r>
            <a:r>
              <a:rPr lang="en-GB" dirty="0" err="1"/>
              <a:t>dysgu</a:t>
            </a:r>
            <a:br>
              <a:rPr lang="en-GB" dirty="0">
                <a:solidFill>
                  <a:srgbClr val="0070C0"/>
                </a:solidFill>
              </a:rPr>
            </a:br>
            <a:r>
              <a:rPr lang="en-GB" dirty="0">
                <a:solidFill>
                  <a:srgbClr val="0070C0"/>
                </a:solidFill>
              </a:rPr>
              <a:t>Making Connections and Transferring Learning</a:t>
            </a:r>
          </a:p>
        </p:txBody>
      </p:sp>
      <p:sp>
        <p:nvSpPr>
          <p:cNvPr id="3" name="Content Placeholder 2">
            <a:extLst>
              <a:ext uri="{FF2B5EF4-FFF2-40B4-BE49-F238E27FC236}">
                <a16:creationId xmlns:a16="http://schemas.microsoft.com/office/drawing/2014/main" id="{CCAD6A94-C9EB-1D48-35EE-A50C6F4CC950}"/>
              </a:ext>
            </a:extLst>
          </p:cNvPr>
          <p:cNvSpPr>
            <a:spLocks noGrp="1"/>
          </p:cNvSpPr>
          <p:nvPr>
            <p:ph sz="half" idx="1"/>
          </p:nvPr>
        </p:nvSpPr>
        <p:spPr>
          <a:xfrm>
            <a:off x="190831" y="1825625"/>
            <a:ext cx="4304969" cy="3923168"/>
          </a:xfrm>
        </p:spPr>
        <p:txBody>
          <a:bodyPr>
            <a:normAutofit fontScale="62500" lnSpcReduction="20000"/>
          </a:bodyPr>
          <a:lstStyle/>
          <a:p>
            <a:r>
              <a:rPr lang="en-GB" b="1" dirty="0"/>
              <a:t>Beth y </a:t>
            </a:r>
            <a:r>
              <a:rPr lang="en-GB" b="1" dirty="0" err="1"/>
              <a:t>gallai</a:t>
            </a:r>
            <a:r>
              <a:rPr lang="en-GB" b="1" dirty="0"/>
              <a:t> </a:t>
            </a:r>
            <a:r>
              <a:rPr lang="en-GB" b="1" dirty="0" err="1"/>
              <a:t>creu</a:t>
            </a:r>
            <a:r>
              <a:rPr lang="en-GB" b="1" dirty="0"/>
              <a:t> </a:t>
            </a:r>
            <a:r>
              <a:rPr lang="en-GB" b="1" dirty="0" err="1"/>
              <a:t>cysylltiadau</a:t>
            </a:r>
            <a:r>
              <a:rPr lang="en-GB" b="1" dirty="0"/>
              <a:t> a </a:t>
            </a:r>
            <a:r>
              <a:rPr lang="en-GB" b="1" dirty="0" err="1"/>
              <a:t>throsglwyddo’r</a:t>
            </a:r>
            <a:r>
              <a:rPr lang="en-GB" b="1" dirty="0"/>
              <a:t> </a:t>
            </a:r>
            <a:r>
              <a:rPr lang="en-GB" b="1" dirty="0" err="1"/>
              <a:t>dysgu</a:t>
            </a:r>
            <a:r>
              <a:rPr lang="en-GB" b="1" dirty="0"/>
              <a:t> </a:t>
            </a:r>
            <a:r>
              <a:rPr lang="en-GB" b="1" dirty="0" err="1"/>
              <a:t>i</a:t>
            </a:r>
            <a:r>
              <a:rPr lang="en-GB" b="1" dirty="0"/>
              <a:t> </a:t>
            </a:r>
            <a:r>
              <a:rPr lang="en-GB" b="1" dirty="0" err="1"/>
              <a:t>gyd-destunau</a:t>
            </a:r>
            <a:r>
              <a:rPr lang="en-GB" b="1" dirty="0"/>
              <a:t> </a:t>
            </a:r>
            <a:r>
              <a:rPr lang="en-GB" b="1" dirty="0" err="1"/>
              <a:t>newydd</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r>
              <a:rPr lang="en-GB" b="1" dirty="0"/>
              <a:t> </a:t>
            </a:r>
          </a:p>
          <a:p>
            <a:r>
              <a:rPr lang="en-GB" dirty="0"/>
              <a:t>Mae plant </a:t>
            </a:r>
            <a:r>
              <a:rPr lang="en-GB" dirty="0" err="1"/>
              <a:t>yn</a:t>
            </a:r>
            <a:r>
              <a:rPr lang="en-GB" dirty="0"/>
              <a:t> </a:t>
            </a:r>
            <a:r>
              <a:rPr lang="en-GB" dirty="0" err="1"/>
              <a:t>dechrau</a:t>
            </a:r>
            <a:r>
              <a:rPr lang="en-GB" dirty="0"/>
              <a:t> </a:t>
            </a:r>
            <a:r>
              <a:rPr lang="en-GB" dirty="0" err="1"/>
              <a:t>creu</a:t>
            </a:r>
            <a:r>
              <a:rPr lang="en-GB" dirty="0"/>
              <a:t> </a:t>
            </a:r>
            <a:r>
              <a:rPr lang="en-GB" dirty="0" err="1"/>
              <a:t>cysylltiadau</a:t>
            </a:r>
            <a:r>
              <a:rPr lang="en-GB" dirty="0"/>
              <a:t> </a:t>
            </a:r>
            <a:r>
              <a:rPr lang="en-GB" dirty="0" err="1"/>
              <a:t>drwy</a:t>
            </a:r>
            <a:r>
              <a:rPr lang="en-GB" dirty="0"/>
              <a:t> </a:t>
            </a:r>
            <a:r>
              <a:rPr lang="en-GB" dirty="0" err="1"/>
              <a:t>archwilio’r</a:t>
            </a:r>
            <a:r>
              <a:rPr lang="en-GB" dirty="0"/>
              <a:t> </a:t>
            </a:r>
            <a:r>
              <a:rPr lang="en-GB" dirty="0" err="1"/>
              <a:t>byd</a:t>
            </a:r>
            <a:r>
              <a:rPr lang="en-GB" dirty="0"/>
              <a:t> </a:t>
            </a:r>
            <a:r>
              <a:rPr lang="en-GB" dirty="0" err="1"/>
              <a:t>o’u</a:t>
            </a:r>
            <a:r>
              <a:rPr lang="en-GB" dirty="0"/>
              <a:t> </a:t>
            </a:r>
            <a:r>
              <a:rPr lang="en-GB" dirty="0" err="1"/>
              <a:t>cwmpas</a:t>
            </a:r>
            <a:r>
              <a:rPr lang="en-GB" dirty="0"/>
              <a:t>. </a:t>
            </a:r>
            <a:r>
              <a:rPr lang="en-GB" dirty="0" err="1"/>
              <a:t>Maen</a:t>
            </a:r>
            <a:r>
              <a:rPr lang="en-GB" dirty="0"/>
              <a:t> </a:t>
            </a:r>
            <a:r>
              <a:rPr lang="en-GB" dirty="0" err="1"/>
              <a:t>nhw’n</a:t>
            </a:r>
            <a:r>
              <a:rPr lang="en-GB" dirty="0"/>
              <a:t> </a:t>
            </a:r>
            <a:r>
              <a:rPr lang="en-GB" dirty="0" err="1"/>
              <a:t>meithrin</a:t>
            </a:r>
            <a:r>
              <a:rPr lang="en-GB" dirty="0"/>
              <a:t> </a:t>
            </a:r>
            <a:r>
              <a:rPr lang="en-GB" dirty="0" err="1"/>
              <a:t>eu</a:t>
            </a:r>
            <a:r>
              <a:rPr lang="en-GB" dirty="0"/>
              <a:t> </a:t>
            </a:r>
            <a:r>
              <a:rPr lang="en-GB" dirty="0" err="1"/>
              <a:t>ffyrdd</a:t>
            </a:r>
            <a:r>
              <a:rPr lang="en-GB" dirty="0"/>
              <a:t> </a:t>
            </a:r>
            <a:r>
              <a:rPr lang="en-GB" dirty="0" err="1"/>
              <a:t>newydd</a:t>
            </a:r>
            <a:r>
              <a:rPr lang="en-GB" dirty="0"/>
              <a:t> o </a:t>
            </a:r>
            <a:r>
              <a:rPr lang="en-GB" dirty="0" err="1"/>
              <a:t>feddwl</a:t>
            </a:r>
            <a:r>
              <a:rPr lang="en-GB" dirty="0"/>
              <a:t> </a:t>
            </a:r>
            <a:r>
              <a:rPr lang="en-GB" dirty="0" err="1"/>
              <a:t>drwy</a:t>
            </a:r>
            <a:r>
              <a:rPr lang="en-GB" dirty="0"/>
              <a:t> </a:t>
            </a:r>
            <a:r>
              <a:rPr lang="en-GB" dirty="0" err="1"/>
              <a:t>ddilyn</a:t>
            </a:r>
            <a:r>
              <a:rPr lang="en-GB" dirty="0"/>
              <a:t> </a:t>
            </a:r>
            <a:r>
              <a:rPr lang="en-GB" dirty="0" err="1"/>
              <a:t>eu</a:t>
            </a:r>
            <a:r>
              <a:rPr lang="en-GB" dirty="0"/>
              <a:t> </a:t>
            </a:r>
            <a:r>
              <a:rPr lang="en-GB" dirty="0" err="1"/>
              <a:t>diddordebau</a:t>
            </a:r>
            <a:r>
              <a:rPr lang="en-GB" dirty="0"/>
              <a:t> </a:t>
            </a:r>
            <a:r>
              <a:rPr lang="en-GB" dirty="0" err="1"/>
              <a:t>arbennig</a:t>
            </a:r>
            <a:r>
              <a:rPr lang="en-GB" dirty="0"/>
              <a:t> </a:t>
            </a:r>
            <a:r>
              <a:rPr lang="en-GB" dirty="0" err="1"/>
              <a:t>a’r</a:t>
            </a:r>
            <a:r>
              <a:rPr lang="en-GB" dirty="0"/>
              <a:t> </a:t>
            </a:r>
            <a:r>
              <a:rPr lang="en-GB" dirty="0" err="1"/>
              <a:t>hyn</a:t>
            </a:r>
            <a:r>
              <a:rPr lang="en-GB" dirty="0"/>
              <a:t> </a:t>
            </a:r>
            <a:r>
              <a:rPr lang="en-GB" dirty="0" err="1"/>
              <a:t>sy’n</a:t>
            </a:r>
            <a:r>
              <a:rPr lang="en-GB" dirty="0"/>
              <a:t> </a:t>
            </a:r>
            <a:r>
              <a:rPr lang="en-GB" dirty="0" err="1"/>
              <a:t>ennyn</a:t>
            </a:r>
            <a:r>
              <a:rPr lang="en-GB" dirty="0"/>
              <a:t> </a:t>
            </a:r>
            <a:r>
              <a:rPr lang="en-GB" dirty="0" err="1"/>
              <a:t>eu</a:t>
            </a:r>
            <a:r>
              <a:rPr lang="en-GB" dirty="0"/>
              <a:t> </a:t>
            </a:r>
            <a:r>
              <a:rPr lang="en-GB" dirty="0" err="1"/>
              <a:t>chwilfrydedd</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gwneud</a:t>
            </a:r>
            <a:r>
              <a:rPr lang="en-GB" dirty="0"/>
              <a:t> </a:t>
            </a:r>
            <a:r>
              <a:rPr lang="en-GB" dirty="0" err="1"/>
              <a:t>dewisiadau</a:t>
            </a:r>
            <a:r>
              <a:rPr lang="en-GB" dirty="0"/>
              <a:t> a </a:t>
            </a:r>
            <a:r>
              <a:rPr lang="en-GB" dirty="0" err="1"/>
              <a:t>phenderfyniadau</a:t>
            </a:r>
            <a:r>
              <a:rPr lang="en-GB" dirty="0"/>
              <a:t> </a:t>
            </a:r>
            <a:r>
              <a:rPr lang="en-GB" dirty="0" err="1"/>
              <a:t>mewn</a:t>
            </a:r>
            <a:r>
              <a:rPr lang="en-GB" dirty="0"/>
              <a:t> </a:t>
            </a:r>
            <a:r>
              <a:rPr lang="en-GB" dirty="0" err="1"/>
              <a:t>cyd-destunau</a:t>
            </a:r>
            <a:r>
              <a:rPr lang="en-GB" dirty="0"/>
              <a:t> </a:t>
            </a:r>
            <a:r>
              <a:rPr lang="en-GB" dirty="0" err="1"/>
              <a:t>chwarae</a:t>
            </a:r>
            <a:r>
              <a:rPr lang="en-GB" dirty="0"/>
              <a:t> </a:t>
            </a:r>
            <a:r>
              <a:rPr lang="en-GB" dirty="0" err="1"/>
              <a:t>cyfarwydd</a:t>
            </a:r>
            <a:r>
              <a:rPr lang="en-GB" dirty="0"/>
              <a:t>. </a:t>
            </a:r>
            <a:r>
              <a:rPr lang="en-GB" dirty="0" err="1"/>
              <a:t>Wrth</a:t>
            </a:r>
            <a:r>
              <a:rPr lang="en-GB" dirty="0"/>
              <a:t> </a:t>
            </a:r>
            <a:r>
              <a:rPr lang="en-GB" dirty="0" err="1"/>
              <a:t>iddyn</a:t>
            </a:r>
            <a:r>
              <a:rPr lang="en-GB" dirty="0"/>
              <a:t> </a:t>
            </a:r>
            <a:r>
              <a:rPr lang="en-GB" dirty="0" err="1"/>
              <a:t>nhw</a:t>
            </a:r>
            <a:r>
              <a:rPr lang="en-GB" dirty="0"/>
              <a:t> </a:t>
            </a:r>
            <a:r>
              <a:rPr lang="en-GB" dirty="0" err="1"/>
              <a:t>ddod</a:t>
            </a:r>
            <a:r>
              <a:rPr lang="en-GB" dirty="0"/>
              <a:t> </a:t>
            </a:r>
            <a:r>
              <a:rPr lang="en-GB" dirty="0" err="1"/>
              <a:t>yn</a:t>
            </a:r>
            <a:r>
              <a:rPr lang="en-GB" dirty="0"/>
              <a:t> </a:t>
            </a:r>
            <a:r>
              <a:rPr lang="en-GB" dirty="0" err="1"/>
              <a:t>fwy</a:t>
            </a:r>
            <a:r>
              <a:rPr lang="en-GB" dirty="0"/>
              <a:t> </a:t>
            </a:r>
            <a:r>
              <a:rPr lang="en-GB" dirty="0" err="1"/>
              <a:t>hyderus</a:t>
            </a:r>
            <a:r>
              <a:rPr lang="en-GB" dirty="0"/>
              <a:t> ac </a:t>
            </a:r>
            <a:r>
              <a:rPr lang="en-GB" dirty="0" err="1"/>
              <a:t>annibynnol</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cymhwyso</a:t>
            </a:r>
            <a:r>
              <a:rPr lang="en-GB" dirty="0"/>
              <a:t> </a:t>
            </a:r>
            <a:r>
              <a:rPr lang="en-GB" dirty="0" err="1"/>
              <a:t>eu</a:t>
            </a:r>
            <a:r>
              <a:rPr lang="en-GB" dirty="0"/>
              <a:t> </a:t>
            </a:r>
            <a:r>
              <a:rPr lang="en-GB" dirty="0" err="1"/>
              <a:t>sgiliau</a:t>
            </a:r>
            <a:r>
              <a:rPr lang="en-GB" dirty="0"/>
              <a:t> </a:t>
            </a:r>
            <a:r>
              <a:rPr lang="en-GB" dirty="0" err="1"/>
              <a:t>a’u</a:t>
            </a:r>
            <a:r>
              <a:rPr lang="en-GB" dirty="0"/>
              <a:t> </a:t>
            </a:r>
            <a:r>
              <a:rPr lang="en-GB" dirty="0" err="1"/>
              <a:t>gwybodaeth</a:t>
            </a:r>
            <a:r>
              <a:rPr lang="en-GB" dirty="0"/>
              <a:t> at </a:t>
            </a:r>
            <a:r>
              <a:rPr lang="en-GB" dirty="0" err="1"/>
              <a:t>gyd-destunau</a:t>
            </a:r>
            <a:r>
              <a:rPr lang="en-GB" dirty="0"/>
              <a:t> </a:t>
            </a:r>
            <a:r>
              <a:rPr lang="en-GB" dirty="0" err="1"/>
              <a:t>anghyfarwydd</a:t>
            </a:r>
            <a:r>
              <a:rPr lang="en-GB" dirty="0"/>
              <a:t>. </a:t>
            </a:r>
            <a:r>
              <a:rPr lang="en-GB" dirty="0" err="1"/>
              <a:t>Dros</a:t>
            </a:r>
            <a:r>
              <a:rPr lang="en-GB" dirty="0"/>
              <a:t> </a:t>
            </a:r>
            <a:r>
              <a:rPr lang="en-GB" dirty="0" err="1"/>
              <a:t>amser</a:t>
            </a:r>
            <a:r>
              <a:rPr lang="en-GB" dirty="0"/>
              <a:t>, a </a:t>
            </a:r>
            <a:r>
              <a:rPr lang="en-GB" dirty="0" err="1"/>
              <a:t>chyda</a:t>
            </a:r>
            <a:r>
              <a:rPr lang="en-GB" dirty="0"/>
              <a:t> </a:t>
            </a:r>
            <a:r>
              <a:rPr lang="en-GB" dirty="0" err="1"/>
              <a:t>chefnogaeth</a:t>
            </a:r>
            <a:r>
              <a:rPr lang="en-GB" dirty="0"/>
              <a:t>, </a:t>
            </a:r>
            <a:r>
              <a:rPr lang="en-GB" dirty="0" err="1"/>
              <a:t>maen</a:t>
            </a:r>
            <a:r>
              <a:rPr lang="en-GB" dirty="0"/>
              <a:t> </a:t>
            </a:r>
            <a:r>
              <a:rPr lang="en-GB" dirty="0" err="1"/>
              <a:t>nhw’n</a:t>
            </a:r>
            <a:r>
              <a:rPr lang="en-GB" dirty="0"/>
              <a:t> </a:t>
            </a:r>
            <a:r>
              <a:rPr lang="en-GB" dirty="0" err="1"/>
              <a:t>gwneud</a:t>
            </a:r>
            <a:r>
              <a:rPr lang="en-GB" dirty="0"/>
              <a:t> </a:t>
            </a:r>
            <a:r>
              <a:rPr lang="en-GB" dirty="0" err="1"/>
              <a:t>addasiadau</a:t>
            </a:r>
            <a:r>
              <a:rPr lang="en-GB" dirty="0"/>
              <a:t> </a:t>
            </a:r>
            <a:r>
              <a:rPr lang="en-GB" dirty="0" err="1"/>
              <a:t>angenrheidiol</a:t>
            </a:r>
            <a:r>
              <a:rPr lang="en-GB" dirty="0"/>
              <a:t> </a:t>
            </a:r>
            <a:r>
              <a:rPr lang="en-GB" dirty="0" err="1"/>
              <a:t>i</a:t>
            </a:r>
            <a:r>
              <a:rPr lang="en-GB" dirty="0"/>
              <a:t> </a:t>
            </a:r>
            <a:r>
              <a:rPr lang="en-GB" dirty="0" err="1"/>
              <a:t>ateb</a:t>
            </a:r>
            <a:r>
              <a:rPr lang="en-GB" dirty="0"/>
              <a:t> </a:t>
            </a:r>
            <a:r>
              <a:rPr lang="en-GB" dirty="0" err="1"/>
              <a:t>heriau</a:t>
            </a:r>
            <a:r>
              <a:rPr lang="en-GB" dirty="0"/>
              <a:t> a </a:t>
            </a:r>
            <a:r>
              <a:rPr lang="en-GB" dirty="0" err="1"/>
              <a:t>manteisio</a:t>
            </a:r>
            <a:r>
              <a:rPr lang="en-GB" dirty="0"/>
              <a:t> </a:t>
            </a:r>
            <a:r>
              <a:rPr lang="en-GB" dirty="0" err="1"/>
              <a:t>ar</a:t>
            </a:r>
            <a:r>
              <a:rPr lang="en-GB" dirty="0"/>
              <a:t> </a:t>
            </a:r>
            <a:r>
              <a:rPr lang="en-GB" dirty="0" err="1"/>
              <a:t>gyfleoedd</a:t>
            </a:r>
            <a:r>
              <a:rPr lang="en-GB" dirty="0"/>
              <a:t> </a:t>
            </a:r>
            <a:r>
              <a:rPr lang="en-GB" dirty="0" err="1"/>
              <a:t>mewn</a:t>
            </a:r>
            <a:r>
              <a:rPr lang="en-GB" dirty="0"/>
              <a:t> </a:t>
            </a:r>
            <a:r>
              <a:rPr lang="en-GB" dirty="0" err="1"/>
              <a:t>sefyllfaoedd</a:t>
            </a:r>
            <a:r>
              <a:rPr lang="en-GB" dirty="0"/>
              <a:t> </a:t>
            </a:r>
            <a:r>
              <a:rPr lang="en-GB" dirty="0" err="1"/>
              <a:t>newydd</a:t>
            </a:r>
            <a:r>
              <a:rPr lang="en-GB" dirty="0"/>
              <a:t>. </a:t>
            </a:r>
          </a:p>
        </p:txBody>
      </p:sp>
      <p:sp>
        <p:nvSpPr>
          <p:cNvPr id="4" name="Content Placeholder 3">
            <a:extLst>
              <a:ext uri="{FF2B5EF4-FFF2-40B4-BE49-F238E27FC236}">
                <a16:creationId xmlns:a16="http://schemas.microsoft.com/office/drawing/2014/main" id="{DDD15A95-876E-9B7B-4653-982D711E2545}"/>
              </a:ext>
            </a:extLst>
          </p:cNvPr>
          <p:cNvSpPr>
            <a:spLocks noGrp="1"/>
          </p:cNvSpPr>
          <p:nvPr>
            <p:ph sz="half" idx="2"/>
          </p:nvPr>
        </p:nvSpPr>
        <p:spPr/>
        <p:txBody>
          <a:bodyPr>
            <a:normAutofit fontScale="62500" lnSpcReduction="20000"/>
          </a:bodyPr>
          <a:lstStyle/>
          <a:p>
            <a:r>
              <a:rPr lang="en-GB" b="1" dirty="0">
                <a:solidFill>
                  <a:srgbClr val="0070C0"/>
                </a:solidFill>
              </a:rPr>
              <a:t>What making connections and transferring learning into new contexts might look like for children aged 3 and 4 </a:t>
            </a:r>
          </a:p>
          <a:p>
            <a:r>
              <a:rPr lang="en-GB" dirty="0">
                <a:solidFill>
                  <a:srgbClr val="0070C0"/>
                </a:solidFill>
              </a:rPr>
              <a:t>Children begin to make connections through their exploration of the immediate world around them. They develop their emergent thinking by following their fascinations and curiosity. They begin to make choices and decisions within their familiar play. As their confidence and independence grows, they begin to apply their skills and knowledge to unfamiliar contexts. Over time and with support they make necessary adjustments to meet the challenges and opportunities of new situations.</a:t>
            </a:r>
          </a:p>
        </p:txBody>
      </p:sp>
    </p:spTree>
    <p:extLst>
      <p:ext uri="{BB962C8B-B14F-4D97-AF65-F5344CB8AC3E}">
        <p14:creationId xmlns:p14="http://schemas.microsoft.com/office/powerpoint/2010/main" val="41090829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61A93E9-8186-8B93-52AD-5BD467B12FDF}"/>
              </a:ext>
            </a:extLst>
          </p:cNvPr>
          <p:cNvPicPr>
            <a:picLocks noGrp="1" noChangeAspect="1"/>
          </p:cNvPicPr>
          <p:nvPr>
            <p:ph sz="half" idx="1"/>
          </p:nvPr>
        </p:nvPicPr>
        <p:blipFill rotWithShape="1">
          <a:blip r:embed="rId2"/>
          <a:srcRect l="16231" t="15764" r="75545" b="56808"/>
          <a:stretch/>
        </p:blipFill>
        <p:spPr>
          <a:xfrm>
            <a:off x="1510747" y="1222513"/>
            <a:ext cx="5844209" cy="5405891"/>
          </a:xfrm>
        </p:spPr>
      </p:pic>
      <p:sp>
        <p:nvSpPr>
          <p:cNvPr id="4" name="Content Placeholder 3">
            <a:extLst>
              <a:ext uri="{FF2B5EF4-FFF2-40B4-BE49-F238E27FC236}">
                <a16:creationId xmlns:a16="http://schemas.microsoft.com/office/drawing/2014/main" id="{47B4D51C-98BF-1DCA-2B2F-4D08E31860A0}"/>
              </a:ext>
            </a:extLst>
          </p:cNvPr>
          <p:cNvSpPr>
            <a:spLocks noGrp="1"/>
          </p:cNvSpPr>
          <p:nvPr>
            <p:ph sz="half" idx="2"/>
          </p:nvPr>
        </p:nvSpPr>
        <p:spPr/>
        <p:txBody>
          <a:bodyPr/>
          <a:lstStyle/>
          <a:p>
            <a:endParaRPr lang="en-GB" dirty="0"/>
          </a:p>
        </p:txBody>
      </p:sp>
      <p:sp>
        <p:nvSpPr>
          <p:cNvPr id="7" name="Title 1">
            <a:extLst>
              <a:ext uri="{FF2B5EF4-FFF2-40B4-BE49-F238E27FC236}">
                <a16:creationId xmlns:a16="http://schemas.microsoft.com/office/drawing/2014/main" id="{1FCCBB2E-D5FF-7BC9-780C-B180C2750C6D}"/>
              </a:ext>
            </a:extLst>
          </p:cNvPr>
          <p:cNvSpPr txBox="1">
            <a:spLocks/>
          </p:cNvSpPr>
          <p:nvPr/>
        </p:nvSpPr>
        <p:spPr>
          <a:xfrm>
            <a:off x="262890" y="203948"/>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b="1" dirty="0" err="1"/>
              <a:t>Arsylwi</a:t>
            </a:r>
            <a:r>
              <a:rPr lang="en-GB" altLang="en-US" b="1" dirty="0"/>
              <a:t> ac </a:t>
            </a:r>
            <a:r>
              <a:rPr lang="en-GB" altLang="en-US" b="1" dirty="0" err="1"/>
              <a:t>Asesu</a:t>
            </a:r>
            <a:br>
              <a:rPr lang="en-GB" altLang="en-US" b="1" dirty="0"/>
            </a:br>
            <a:r>
              <a:rPr lang="en-GB" altLang="en-US" b="1" dirty="0">
                <a:solidFill>
                  <a:srgbClr val="0070C0"/>
                </a:solidFill>
              </a:rPr>
              <a:t>Observation and Assessment</a:t>
            </a:r>
            <a:endParaRPr lang="en-GB" altLang="en-US" b="1" dirty="0">
              <a:solidFill>
                <a:srgbClr val="0070C0"/>
              </a:solidFill>
              <a:cs typeface="Arial"/>
            </a:endParaRPr>
          </a:p>
        </p:txBody>
      </p:sp>
    </p:spTree>
    <p:extLst>
      <p:ext uri="{BB962C8B-B14F-4D97-AF65-F5344CB8AC3E}">
        <p14:creationId xmlns:p14="http://schemas.microsoft.com/office/powerpoint/2010/main" val="25716421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FCF866D-A742-48E1-D83F-10580AB4F699}"/>
              </a:ext>
            </a:extLst>
          </p:cNvPr>
          <p:cNvPicPr>
            <a:picLocks noGrp="1" noChangeAspect="1"/>
          </p:cNvPicPr>
          <p:nvPr>
            <p:ph sz="half" idx="1"/>
          </p:nvPr>
        </p:nvPicPr>
        <p:blipFill rotWithShape="1">
          <a:blip r:embed="rId2"/>
          <a:srcRect l="15613" t="9834" r="74106" b="56808"/>
          <a:stretch/>
        </p:blipFill>
        <p:spPr>
          <a:xfrm>
            <a:off x="1321244" y="1087341"/>
            <a:ext cx="6349114" cy="5714210"/>
          </a:xfrm>
        </p:spPr>
      </p:pic>
      <p:sp>
        <p:nvSpPr>
          <p:cNvPr id="4" name="Content Placeholder 3">
            <a:extLst>
              <a:ext uri="{FF2B5EF4-FFF2-40B4-BE49-F238E27FC236}">
                <a16:creationId xmlns:a16="http://schemas.microsoft.com/office/drawing/2014/main" id="{AA37D04C-3A78-E498-359E-FBD67BC74B9D}"/>
              </a:ext>
            </a:extLst>
          </p:cNvPr>
          <p:cNvSpPr>
            <a:spLocks noGrp="1"/>
          </p:cNvSpPr>
          <p:nvPr>
            <p:ph sz="half" idx="2"/>
          </p:nvPr>
        </p:nvSpPr>
        <p:spPr/>
        <p:txBody>
          <a:bodyPr/>
          <a:lstStyle/>
          <a:p>
            <a:endParaRPr lang="en-GB" dirty="0"/>
          </a:p>
        </p:txBody>
      </p:sp>
      <p:sp>
        <p:nvSpPr>
          <p:cNvPr id="7" name="Title 1">
            <a:extLst>
              <a:ext uri="{FF2B5EF4-FFF2-40B4-BE49-F238E27FC236}">
                <a16:creationId xmlns:a16="http://schemas.microsoft.com/office/drawing/2014/main" id="{963C6778-F9D1-6221-BBDC-F50764BA379C}"/>
              </a:ext>
            </a:extLst>
          </p:cNvPr>
          <p:cNvSpPr>
            <a:spLocks noGrp="1"/>
          </p:cNvSpPr>
          <p:nvPr>
            <p:ph type="title"/>
          </p:nvPr>
        </p:nvSpPr>
        <p:spPr>
          <a:xfrm>
            <a:off x="262890" y="203948"/>
            <a:ext cx="7886700" cy="1325563"/>
          </a:xfrm>
        </p:spPr>
        <p:txBody>
          <a:bodyPr/>
          <a:lstStyle/>
          <a:p>
            <a:r>
              <a:rPr lang="en-GB" altLang="en-US" b="1" dirty="0" err="1"/>
              <a:t>Arsylwi</a:t>
            </a:r>
            <a:r>
              <a:rPr lang="en-GB" altLang="en-US" b="1" dirty="0"/>
              <a:t> ac Asesu</a:t>
            </a:r>
            <a:br>
              <a:rPr lang="en-GB" altLang="en-US" b="1" dirty="0"/>
            </a:br>
            <a:r>
              <a:rPr lang="en-GB" altLang="en-US" b="1" dirty="0">
                <a:solidFill>
                  <a:srgbClr val="0070C0"/>
                </a:solidFill>
              </a:rPr>
              <a:t>Observation and Assessment</a:t>
            </a:r>
            <a:endParaRPr lang="en-GB" altLang="en-US" b="1" dirty="0">
              <a:solidFill>
                <a:srgbClr val="0070C0"/>
              </a:solidFill>
              <a:cs typeface="Arial"/>
            </a:endParaRPr>
          </a:p>
        </p:txBody>
      </p:sp>
    </p:spTree>
    <p:extLst>
      <p:ext uri="{BB962C8B-B14F-4D97-AF65-F5344CB8AC3E}">
        <p14:creationId xmlns:p14="http://schemas.microsoft.com/office/powerpoint/2010/main" val="20512596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BD3C27E-2D18-0E6C-A1A8-14AC962314C7}"/>
              </a:ext>
            </a:extLst>
          </p:cNvPr>
          <p:cNvSpPr>
            <a:spLocks noGrp="1"/>
          </p:cNvSpPr>
          <p:nvPr>
            <p:ph type="title"/>
          </p:nvPr>
        </p:nvSpPr>
        <p:spPr/>
        <p:txBody>
          <a:bodyPr/>
          <a:lstStyle/>
          <a:p>
            <a:r>
              <a:rPr lang="en-GB" altLang="en-US" b="1" dirty="0" err="1"/>
              <a:t>Arsylwi</a:t>
            </a:r>
            <a:r>
              <a:rPr lang="en-GB" altLang="en-US" b="1" dirty="0"/>
              <a:t> ac Asesu</a:t>
            </a:r>
            <a:br>
              <a:rPr lang="en-GB" altLang="en-US" b="1" dirty="0"/>
            </a:br>
            <a:r>
              <a:rPr lang="en-GB" altLang="en-US" b="1" dirty="0">
                <a:solidFill>
                  <a:srgbClr val="0070C0"/>
                </a:solidFill>
              </a:rPr>
              <a:t>Observation and Assessment</a:t>
            </a:r>
            <a:endParaRPr lang="en-GB" altLang="en-US" b="1" dirty="0">
              <a:solidFill>
                <a:srgbClr val="0070C0"/>
              </a:solidFill>
              <a:cs typeface="Arial"/>
            </a:endParaRPr>
          </a:p>
        </p:txBody>
      </p:sp>
      <p:sp>
        <p:nvSpPr>
          <p:cNvPr id="55299" name="Content Placeholder 2">
            <a:extLst>
              <a:ext uri="{FF2B5EF4-FFF2-40B4-BE49-F238E27FC236}">
                <a16:creationId xmlns:a16="http://schemas.microsoft.com/office/drawing/2014/main" id="{23DEA8BB-C802-5F04-3089-F21DC0840F13}"/>
              </a:ext>
            </a:extLst>
          </p:cNvPr>
          <p:cNvSpPr>
            <a:spLocks noGrp="1"/>
          </p:cNvSpPr>
          <p:nvPr>
            <p:ph sz="half" idx="1"/>
          </p:nvPr>
        </p:nvSpPr>
        <p:spPr>
          <a:xfrm>
            <a:off x="89453" y="2078831"/>
            <a:ext cx="4374201" cy="3964160"/>
          </a:xfrm>
        </p:spPr>
        <p:txBody>
          <a:bodyPr vert="horz" lIns="91440" tIns="45720" rIns="91440" bIns="45720" rtlCol="0" anchor="t">
            <a:normAutofit fontScale="77500" lnSpcReduction="20000"/>
          </a:bodyPr>
          <a:lstStyle/>
          <a:p>
            <a:pPr marL="0" indent="0">
              <a:buNone/>
            </a:pPr>
            <a:r>
              <a:rPr lang="en-GB" altLang="en-US" sz="2400" b="1" dirty="0"/>
              <a:t>Mae </a:t>
            </a:r>
            <a:r>
              <a:rPr lang="en-GB" altLang="en-US" sz="2400" b="1" dirty="0" err="1"/>
              <a:t>asesu</a:t>
            </a:r>
            <a:r>
              <a:rPr lang="en-GB" altLang="en-US" sz="2400" b="1" dirty="0"/>
              <a:t> </a:t>
            </a:r>
            <a:r>
              <a:rPr lang="en-GB" altLang="en-US" sz="2400" b="1" dirty="0" err="1"/>
              <a:t>yn</a:t>
            </a:r>
            <a:r>
              <a:rPr lang="en-GB" altLang="en-US" sz="2400" b="1" dirty="0"/>
              <a:t> </a:t>
            </a:r>
            <a:r>
              <a:rPr lang="en-GB" altLang="en-US" sz="2400" b="1" dirty="0" err="1"/>
              <a:t>cynnig</a:t>
            </a:r>
            <a:r>
              <a:rPr lang="en-GB" altLang="en-US" sz="2400" b="1" dirty="0"/>
              <a:t> </a:t>
            </a:r>
            <a:r>
              <a:rPr lang="en-GB" altLang="en-US" sz="2400" b="1" dirty="0" err="1"/>
              <a:t>gwybodaeth</a:t>
            </a:r>
            <a:r>
              <a:rPr lang="en-GB" altLang="en-US" sz="2400" b="1" dirty="0"/>
              <a:t> </a:t>
            </a:r>
            <a:r>
              <a:rPr lang="en-GB" altLang="en-US" sz="2400" b="1" dirty="0" err="1"/>
              <a:t>amhrisiadwy</a:t>
            </a:r>
            <a:r>
              <a:rPr lang="en-GB" altLang="en-US" sz="2400" b="1" dirty="0"/>
              <a:t>. </a:t>
            </a:r>
            <a:r>
              <a:rPr lang="en-GB" altLang="en-US" sz="2400" b="1" dirty="0" err="1"/>
              <a:t>Dylid</a:t>
            </a:r>
            <a:r>
              <a:rPr lang="en-GB" altLang="en-US" sz="2400" b="1" dirty="0"/>
              <a:t> </a:t>
            </a:r>
            <a:r>
              <a:rPr lang="en-GB" altLang="en-US" sz="2400" b="1" dirty="0" err="1"/>
              <a:t>defnyddio’r</a:t>
            </a:r>
            <a:r>
              <a:rPr lang="en-GB" altLang="en-US" sz="2400" b="1" dirty="0"/>
              <a:t> </a:t>
            </a:r>
            <a:r>
              <a:rPr lang="en-GB" altLang="en-US" sz="2400" b="1" dirty="0" err="1"/>
              <a:t>wybodaeth</a:t>
            </a:r>
            <a:r>
              <a:rPr lang="en-GB" altLang="en-US" sz="2400" b="1" dirty="0"/>
              <a:t> er </a:t>
            </a:r>
            <a:r>
              <a:rPr lang="en-GB" altLang="en-US" sz="2400" b="1" dirty="0" err="1"/>
              <a:t>mwyn</a:t>
            </a:r>
            <a:r>
              <a:rPr lang="en-GB" altLang="en-US" sz="2400" b="1" dirty="0"/>
              <a:t>:</a:t>
            </a:r>
          </a:p>
          <a:p>
            <a:pPr marL="0" indent="0">
              <a:buNone/>
            </a:pPr>
            <a:r>
              <a:rPr lang="en-GB" altLang="en-US" sz="2400" dirty="0"/>
              <a:t> • </a:t>
            </a:r>
            <a:r>
              <a:rPr lang="en-GB" altLang="en-US" sz="2400" dirty="0" err="1"/>
              <a:t>dathlu</a:t>
            </a:r>
            <a:r>
              <a:rPr lang="en-GB" altLang="en-US" sz="2400" dirty="0"/>
              <a:t> </a:t>
            </a:r>
            <a:r>
              <a:rPr lang="en-GB" altLang="en-US" sz="2400" dirty="0" err="1"/>
              <a:t>dysgu</a:t>
            </a:r>
            <a:r>
              <a:rPr lang="en-GB" altLang="en-US" sz="2400" dirty="0"/>
              <a:t> plant </a:t>
            </a:r>
          </a:p>
          <a:p>
            <a:pPr marL="0" indent="0">
              <a:buNone/>
            </a:pPr>
            <a:r>
              <a:rPr lang="en-GB" altLang="en-US" sz="2400" dirty="0"/>
              <a:t>• </a:t>
            </a:r>
            <a:r>
              <a:rPr lang="en-GB" altLang="en-US" sz="2400" dirty="0" err="1"/>
              <a:t>darparu</a:t>
            </a:r>
            <a:r>
              <a:rPr lang="en-GB" altLang="en-US" sz="2400" dirty="0"/>
              <a:t> </a:t>
            </a:r>
            <a:r>
              <a:rPr lang="en-GB" altLang="en-US" sz="2400" dirty="0" err="1"/>
              <a:t>gwybodaeth</a:t>
            </a:r>
            <a:r>
              <a:rPr lang="en-GB" altLang="en-US" sz="2400" dirty="0"/>
              <a:t> </a:t>
            </a:r>
            <a:r>
              <a:rPr lang="en-GB" altLang="en-US" sz="2400" dirty="0" err="1"/>
              <a:t>i</a:t>
            </a:r>
            <a:r>
              <a:rPr lang="en-GB" altLang="en-US" sz="2400" dirty="0"/>
              <a:t> </a:t>
            </a:r>
            <a:r>
              <a:rPr lang="en-GB" altLang="en-US" sz="2400" dirty="0" err="1"/>
              <a:t>gefnogi</a:t>
            </a:r>
            <a:r>
              <a:rPr lang="en-GB" altLang="en-US" sz="2400" dirty="0"/>
              <a:t> </a:t>
            </a:r>
            <a:r>
              <a:rPr lang="en-GB" altLang="en-US" sz="2400" dirty="0" err="1"/>
              <a:t>cynnydd</a:t>
            </a:r>
            <a:r>
              <a:rPr lang="en-GB" altLang="en-US" sz="2400" dirty="0"/>
              <a:t> plant, a all </a:t>
            </a:r>
            <a:r>
              <a:rPr lang="en-GB" altLang="en-US" sz="2400" dirty="0" err="1"/>
              <a:t>gynnwys</a:t>
            </a:r>
            <a:r>
              <a:rPr lang="en-GB" altLang="en-US" sz="2400" dirty="0"/>
              <a:t> </a:t>
            </a:r>
            <a:r>
              <a:rPr lang="en-GB" altLang="en-US" sz="2400" dirty="0" err="1"/>
              <a:t>atgyfnerthu</a:t>
            </a:r>
            <a:r>
              <a:rPr lang="en-GB" altLang="en-US" sz="2400" dirty="0"/>
              <a:t>, </a:t>
            </a:r>
            <a:r>
              <a:rPr lang="en-GB" altLang="en-US" sz="2400" dirty="0" err="1"/>
              <a:t>herio</a:t>
            </a:r>
            <a:r>
              <a:rPr lang="en-GB" altLang="en-US" sz="2400" dirty="0"/>
              <a:t> neu </a:t>
            </a:r>
            <a:r>
              <a:rPr lang="en-GB" altLang="en-US" sz="2400" dirty="0" err="1"/>
              <a:t>ailedrych</a:t>
            </a:r>
            <a:r>
              <a:rPr lang="en-GB" altLang="en-US" sz="2400" dirty="0"/>
              <a:t> </a:t>
            </a:r>
            <a:r>
              <a:rPr lang="en-GB" altLang="en-US" sz="2400" dirty="0" err="1"/>
              <a:t>ar</a:t>
            </a:r>
            <a:r>
              <a:rPr lang="en-GB" altLang="en-US" sz="2400" dirty="0"/>
              <a:t> </a:t>
            </a:r>
            <a:r>
              <a:rPr lang="en-GB" altLang="en-US" sz="2400" dirty="0" err="1"/>
              <a:t>ddysgu</a:t>
            </a:r>
            <a:r>
              <a:rPr lang="en-GB" altLang="en-US" sz="2400" dirty="0"/>
              <a:t> </a:t>
            </a:r>
          </a:p>
          <a:p>
            <a:pPr marL="0" indent="0">
              <a:buNone/>
            </a:pPr>
            <a:r>
              <a:rPr lang="en-GB" altLang="en-US" sz="2400" dirty="0"/>
              <a:t>• </a:t>
            </a:r>
            <a:r>
              <a:rPr lang="en-GB" altLang="en-US" sz="2400" dirty="0" err="1"/>
              <a:t>cynllunio</a:t>
            </a:r>
            <a:r>
              <a:rPr lang="en-GB" altLang="en-US" sz="2400" dirty="0"/>
              <a:t> </a:t>
            </a:r>
            <a:r>
              <a:rPr lang="en-GB" altLang="en-US" sz="2400" dirty="0" err="1"/>
              <a:t>ar</a:t>
            </a:r>
            <a:r>
              <a:rPr lang="en-GB" altLang="en-US" sz="2400" dirty="0"/>
              <a:t> </a:t>
            </a:r>
            <a:r>
              <a:rPr lang="en-GB" altLang="en-US" sz="2400" dirty="0" err="1"/>
              <a:t>gyfer</a:t>
            </a:r>
            <a:r>
              <a:rPr lang="en-GB" altLang="en-US" sz="2400" dirty="0"/>
              <a:t> </a:t>
            </a:r>
            <a:r>
              <a:rPr lang="en-GB" altLang="en-US" sz="2400" dirty="0" err="1"/>
              <a:t>dysgu</a:t>
            </a:r>
            <a:r>
              <a:rPr lang="en-GB" altLang="en-US" sz="2400" dirty="0"/>
              <a:t> ac </a:t>
            </a:r>
            <a:r>
              <a:rPr lang="en-GB" altLang="en-US" sz="2400" dirty="0" err="1"/>
              <a:t>addysgu</a:t>
            </a:r>
            <a:r>
              <a:rPr lang="en-GB" altLang="en-US" sz="2400" dirty="0"/>
              <a:t>, </a:t>
            </a:r>
            <a:r>
              <a:rPr lang="en-GB" altLang="en-US" sz="2400" dirty="0" err="1"/>
              <a:t>gan</a:t>
            </a:r>
            <a:r>
              <a:rPr lang="en-GB" altLang="en-US" sz="2400" dirty="0"/>
              <a:t> </a:t>
            </a:r>
            <a:r>
              <a:rPr lang="en-GB" altLang="en-US" sz="2400" dirty="0" err="1"/>
              <a:t>gynnwys</a:t>
            </a:r>
            <a:r>
              <a:rPr lang="en-GB" altLang="en-US" sz="2400" dirty="0"/>
              <a:t> </a:t>
            </a:r>
            <a:r>
              <a:rPr lang="en-GB" altLang="en-US" sz="2400" dirty="0" err="1"/>
              <a:t>unrhyw</a:t>
            </a:r>
            <a:r>
              <a:rPr lang="en-GB" altLang="en-US" sz="2400" dirty="0"/>
              <a:t> </a:t>
            </a:r>
            <a:r>
              <a:rPr lang="en-GB" altLang="en-US" sz="2400" dirty="0" err="1"/>
              <a:t>gymorth</a:t>
            </a:r>
            <a:r>
              <a:rPr lang="en-GB" altLang="en-US" sz="2400" dirty="0"/>
              <a:t> neu her </a:t>
            </a:r>
            <a:r>
              <a:rPr lang="en-GB" altLang="en-US" sz="2400" dirty="0" err="1"/>
              <a:t>ychwanegol</a:t>
            </a:r>
            <a:r>
              <a:rPr lang="en-GB" altLang="en-US" sz="2400" dirty="0"/>
              <a:t> </a:t>
            </a:r>
            <a:r>
              <a:rPr lang="en-GB" altLang="en-US" sz="2400" dirty="0" err="1"/>
              <a:t>sydd</a:t>
            </a:r>
            <a:r>
              <a:rPr lang="en-GB" altLang="en-US" sz="2400" dirty="0"/>
              <a:t> </a:t>
            </a:r>
            <a:r>
              <a:rPr lang="en-GB" altLang="en-US" sz="2400" dirty="0" err="1"/>
              <a:t>eu</a:t>
            </a:r>
            <a:r>
              <a:rPr lang="en-GB" altLang="en-US" sz="2400" dirty="0"/>
              <a:t> </a:t>
            </a:r>
            <a:r>
              <a:rPr lang="en-GB" altLang="en-US" sz="2400" dirty="0" err="1"/>
              <a:t>hangen</a:t>
            </a:r>
            <a:r>
              <a:rPr lang="en-GB" altLang="en-US" sz="2400" dirty="0"/>
              <a:t> er </a:t>
            </a:r>
            <a:r>
              <a:rPr lang="en-GB" altLang="en-US" sz="2400" dirty="0" err="1"/>
              <a:t>mwyn</a:t>
            </a:r>
            <a:r>
              <a:rPr lang="en-GB" altLang="en-US" sz="2400" dirty="0"/>
              <a:t> </a:t>
            </a:r>
            <a:r>
              <a:rPr lang="en-GB" altLang="en-US" sz="2400" dirty="0" err="1"/>
              <a:t>i</a:t>
            </a:r>
            <a:r>
              <a:rPr lang="en-GB" altLang="en-US" sz="2400" dirty="0"/>
              <a:t> bob </a:t>
            </a:r>
            <a:r>
              <a:rPr lang="en-GB" altLang="en-US" sz="2400" dirty="0" err="1"/>
              <a:t>plentyn</a:t>
            </a:r>
            <a:r>
              <a:rPr lang="en-GB" altLang="en-US" sz="2400" dirty="0"/>
              <a:t> </a:t>
            </a:r>
            <a:r>
              <a:rPr lang="en-GB" altLang="en-US" sz="2400" dirty="0" err="1"/>
              <a:t>wireddu</a:t>
            </a:r>
            <a:r>
              <a:rPr lang="en-GB" altLang="en-US" sz="2400" dirty="0"/>
              <a:t> </a:t>
            </a:r>
            <a:r>
              <a:rPr lang="en-GB" altLang="en-US" sz="2400" dirty="0" err="1"/>
              <a:t>ei</a:t>
            </a:r>
            <a:r>
              <a:rPr lang="en-GB" altLang="en-US" sz="2400" dirty="0"/>
              <a:t> </a:t>
            </a:r>
            <a:r>
              <a:rPr lang="en-GB" altLang="en-US" sz="2400" dirty="0" err="1"/>
              <a:t>botensial</a:t>
            </a:r>
            <a:r>
              <a:rPr lang="en-GB" altLang="en-US" sz="2400" dirty="0"/>
              <a:t> </a:t>
            </a:r>
          </a:p>
          <a:p>
            <a:pPr marL="0" indent="0">
              <a:buNone/>
            </a:pPr>
            <a:r>
              <a:rPr lang="en-GB" altLang="en-US" sz="2400" dirty="0"/>
              <a:t>• </a:t>
            </a:r>
            <a:r>
              <a:rPr lang="en-GB" altLang="en-US" sz="2400" dirty="0" err="1"/>
              <a:t>cynnwys</a:t>
            </a:r>
            <a:r>
              <a:rPr lang="en-GB" altLang="en-US" sz="2400" dirty="0"/>
              <a:t> </a:t>
            </a:r>
            <a:r>
              <a:rPr lang="en-GB" altLang="en-US" sz="2400" dirty="0" err="1"/>
              <a:t>rhieni</a:t>
            </a:r>
            <a:r>
              <a:rPr lang="en-GB" altLang="en-US" sz="2400" dirty="0"/>
              <a:t> a </a:t>
            </a:r>
            <a:r>
              <a:rPr lang="en-GB" altLang="en-US" sz="2400" dirty="0" err="1"/>
              <a:t>gofalwyr</a:t>
            </a:r>
            <a:r>
              <a:rPr lang="en-GB" altLang="en-US" sz="2400" dirty="0"/>
              <a:t> </a:t>
            </a:r>
            <a:r>
              <a:rPr lang="en-GB" altLang="en-US" sz="2400" dirty="0" err="1"/>
              <a:t>yn</a:t>
            </a:r>
            <a:r>
              <a:rPr lang="en-GB" altLang="en-US" sz="2400" dirty="0"/>
              <a:t> </a:t>
            </a:r>
            <a:r>
              <a:rPr lang="en-GB" altLang="en-US" sz="2400" dirty="0" err="1"/>
              <a:t>nysgu</a:t>
            </a:r>
            <a:r>
              <a:rPr lang="en-GB" altLang="en-US" sz="2400" dirty="0"/>
              <a:t> a </a:t>
            </a:r>
            <a:r>
              <a:rPr lang="en-GB" altLang="en-US" sz="2400" dirty="0" err="1"/>
              <a:t>datblygiad</a:t>
            </a:r>
            <a:r>
              <a:rPr lang="en-GB" altLang="en-US" sz="2400" dirty="0"/>
              <a:t> </a:t>
            </a:r>
            <a:r>
              <a:rPr lang="en-GB" altLang="en-US" sz="2400" dirty="0" err="1"/>
              <a:t>eu</a:t>
            </a:r>
            <a:r>
              <a:rPr lang="en-GB" altLang="en-US" sz="2400" dirty="0"/>
              <a:t> </a:t>
            </a:r>
            <a:r>
              <a:rPr lang="en-GB" altLang="en-US" sz="2400" dirty="0" err="1"/>
              <a:t>plentyn</a:t>
            </a:r>
            <a:r>
              <a:rPr lang="en-GB" altLang="en-US" sz="2400" dirty="0"/>
              <a:t> </a:t>
            </a:r>
          </a:p>
          <a:p>
            <a:pPr marL="0" indent="0">
              <a:buNone/>
            </a:pPr>
            <a:r>
              <a:rPr lang="en-GB" altLang="en-US" sz="2400" dirty="0"/>
              <a:t>• </a:t>
            </a:r>
            <a:r>
              <a:rPr lang="en-GB" altLang="en-US" sz="2400" dirty="0" err="1"/>
              <a:t>cyfathrebu</a:t>
            </a:r>
            <a:r>
              <a:rPr lang="en-GB" altLang="en-US" sz="2400" dirty="0"/>
              <a:t> â </a:t>
            </a:r>
            <a:r>
              <a:rPr lang="en-GB" altLang="en-US" sz="2400" dirty="0" err="1"/>
              <a:t>phartneriaid</a:t>
            </a:r>
            <a:r>
              <a:rPr lang="en-GB" altLang="en-US" sz="2400" dirty="0"/>
              <a:t> </a:t>
            </a:r>
            <a:r>
              <a:rPr lang="en-GB" altLang="en-US" sz="2400" dirty="0" err="1"/>
              <a:t>allweddol</a:t>
            </a:r>
            <a:endParaRPr lang="en-GB" altLang="en-US" sz="2400" dirty="0">
              <a:cs typeface="Calibri"/>
            </a:endParaRPr>
          </a:p>
        </p:txBody>
      </p:sp>
      <p:sp>
        <p:nvSpPr>
          <p:cNvPr id="55300" name="Content Placeholder 3">
            <a:extLst>
              <a:ext uri="{FF2B5EF4-FFF2-40B4-BE49-F238E27FC236}">
                <a16:creationId xmlns:a16="http://schemas.microsoft.com/office/drawing/2014/main" id="{B1EB763B-5D9D-B5FD-1283-0E730ABEDEB9}"/>
              </a:ext>
            </a:extLst>
          </p:cNvPr>
          <p:cNvSpPr>
            <a:spLocks noGrp="1"/>
          </p:cNvSpPr>
          <p:nvPr>
            <p:ph sz="half" idx="2"/>
          </p:nvPr>
        </p:nvSpPr>
        <p:spPr>
          <a:xfrm>
            <a:off x="4463654" y="2078831"/>
            <a:ext cx="4490002" cy="3690886"/>
          </a:xfrm>
        </p:spPr>
        <p:txBody>
          <a:bodyPr vert="horz" lIns="68580" tIns="34290" rIns="68580" bIns="34290" rtlCol="0" anchor="t">
            <a:normAutofit fontScale="77500" lnSpcReduction="20000"/>
          </a:bodyPr>
          <a:lstStyle/>
          <a:p>
            <a:pPr marL="0" indent="0">
              <a:buNone/>
            </a:pPr>
            <a:r>
              <a:rPr lang="en-GB" altLang="en-US" sz="2400" b="1" dirty="0">
                <a:solidFill>
                  <a:srgbClr val="0070C0"/>
                </a:solidFill>
              </a:rPr>
              <a:t>Assessment provides valuable information that should be used to:</a:t>
            </a:r>
          </a:p>
          <a:p>
            <a:pPr marL="0" indent="0">
              <a:buNone/>
            </a:pPr>
            <a:r>
              <a:rPr lang="en-GB" altLang="en-US" sz="2400" dirty="0">
                <a:solidFill>
                  <a:srgbClr val="0070C0"/>
                </a:solidFill>
              </a:rPr>
              <a:t> • celebrate children’s learning </a:t>
            </a:r>
          </a:p>
          <a:p>
            <a:pPr marL="0" indent="0">
              <a:buNone/>
            </a:pPr>
            <a:r>
              <a:rPr lang="en-GB" altLang="en-US" sz="2400" dirty="0">
                <a:solidFill>
                  <a:srgbClr val="0070C0"/>
                </a:solidFill>
              </a:rPr>
              <a:t>• provide information for supporting children’s progress, which may include revisiting, consolidating or challenging learning </a:t>
            </a:r>
          </a:p>
          <a:p>
            <a:pPr marL="0" indent="0">
              <a:buNone/>
            </a:pPr>
            <a:r>
              <a:rPr lang="en-GB" altLang="en-US" sz="2400" dirty="0">
                <a:solidFill>
                  <a:srgbClr val="0070C0"/>
                </a:solidFill>
              </a:rPr>
              <a:t>• inform planning for learning and teaching, including any extra support or challenge required for every child to reach their potential </a:t>
            </a:r>
          </a:p>
          <a:p>
            <a:pPr marL="0" indent="0">
              <a:buNone/>
            </a:pPr>
            <a:r>
              <a:rPr lang="en-GB" altLang="en-US" sz="2400" dirty="0">
                <a:solidFill>
                  <a:srgbClr val="0070C0"/>
                </a:solidFill>
              </a:rPr>
              <a:t>• involve parents and carers in their child’s learning and development </a:t>
            </a:r>
          </a:p>
          <a:p>
            <a:pPr marL="0" indent="0">
              <a:buNone/>
            </a:pPr>
            <a:r>
              <a:rPr lang="en-GB" altLang="en-US" sz="2400" dirty="0">
                <a:solidFill>
                  <a:srgbClr val="0070C0"/>
                </a:solidFill>
              </a:rPr>
              <a:t>• communicate with key partners</a:t>
            </a:r>
            <a:endParaRPr lang="en-GB" altLang="en-US" sz="2400" dirty="0">
              <a:solidFill>
                <a:srgbClr val="0070C0"/>
              </a:solidFill>
              <a:cs typeface="Arial"/>
            </a:endParaRPr>
          </a:p>
        </p:txBody>
      </p:sp>
    </p:spTree>
    <p:extLst>
      <p:ext uri="{BB962C8B-B14F-4D97-AF65-F5344CB8AC3E}">
        <p14:creationId xmlns:p14="http://schemas.microsoft.com/office/powerpoint/2010/main" val="5063973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1090B-40C5-DD96-7064-DBF684FA8B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D8B147-94A9-CF23-56FD-7A55E620112D}"/>
              </a:ext>
            </a:extLst>
          </p:cNvPr>
          <p:cNvSpPr>
            <a:spLocks noGrp="1"/>
          </p:cNvSpPr>
          <p:nvPr>
            <p:ph sz="half" idx="1"/>
          </p:nvPr>
        </p:nvSpPr>
        <p:spPr/>
        <p:txBody>
          <a:bodyPr/>
          <a:lstStyle/>
          <a:p>
            <a:pPr marL="0" indent="0">
              <a:buNone/>
            </a:pPr>
            <a:r>
              <a:rPr lang="en-GB" dirty="0" err="1"/>
              <a:t>Dylai</a:t>
            </a:r>
            <a:r>
              <a:rPr lang="en-GB" dirty="0"/>
              <a:t> </a:t>
            </a:r>
            <a:r>
              <a:rPr lang="en-GB" dirty="0" err="1"/>
              <a:t>fod</a:t>
            </a:r>
            <a:r>
              <a:rPr lang="en-GB" dirty="0"/>
              <a:t> </a:t>
            </a:r>
            <a:r>
              <a:rPr lang="en-GB" dirty="0" err="1"/>
              <a:t>gan</a:t>
            </a:r>
            <a:r>
              <a:rPr lang="en-GB" dirty="0"/>
              <a:t> </a:t>
            </a:r>
            <a:r>
              <a:rPr lang="en-GB" dirty="0" err="1"/>
              <a:t>arsylwadau</a:t>
            </a:r>
            <a:r>
              <a:rPr lang="en-GB" dirty="0"/>
              <a:t> </a:t>
            </a:r>
            <a:r>
              <a:rPr lang="en-GB" dirty="0" err="1"/>
              <a:t>dair</a:t>
            </a:r>
            <a:r>
              <a:rPr lang="en-GB" dirty="0"/>
              <a:t> </a:t>
            </a:r>
            <a:r>
              <a:rPr lang="en-GB" dirty="0" err="1"/>
              <a:t>nodwedd</a:t>
            </a:r>
            <a:r>
              <a:rPr lang="en-GB" dirty="0"/>
              <a:t> </a:t>
            </a:r>
            <a:r>
              <a:rPr lang="en-GB" dirty="0" err="1"/>
              <a:t>allweddol</a:t>
            </a:r>
            <a:endParaRPr lang="en-GB" dirty="0"/>
          </a:p>
          <a:p>
            <a:r>
              <a:rPr lang="en-GB" dirty="0" err="1"/>
              <a:t>Sylwi</a:t>
            </a:r>
            <a:endParaRPr lang="en-GB" dirty="0"/>
          </a:p>
          <a:p>
            <a:r>
              <a:rPr lang="en-GB" dirty="0" err="1"/>
              <a:t>Dadansoddi</a:t>
            </a:r>
            <a:endParaRPr lang="en-GB" dirty="0"/>
          </a:p>
          <a:p>
            <a:r>
              <a:rPr lang="en-GB" dirty="0" err="1"/>
              <a:t>Ymateb</a:t>
            </a:r>
            <a:endParaRPr lang="en-GB" dirty="0"/>
          </a:p>
        </p:txBody>
      </p:sp>
      <p:sp>
        <p:nvSpPr>
          <p:cNvPr id="4" name="Content Placeholder 3">
            <a:extLst>
              <a:ext uri="{FF2B5EF4-FFF2-40B4-BE49-F238E27FC236}">
                <a16:creationId xmlns:a16="http://schemas.microsoft.com/office/drawing/2014/main" id="{2CAD6BCF-4D1B-E002-ACC8-07FD6567686F}"/>
              </a:ext>
            </a:extLst>
          </p:cNvPr>
          <p:cNvSpPr>
            <a:spLocks noGrp="1"/>
          </p:cNvSpPr>
          <p:nvPr>
            <p:ph sz="half" idx="2"/>
          </p:nvPr>
        </p:nvSpPr>
        <p:spPr/>
        <p:txBody>
          <a:bodyPr/>
          <a:lstStyle/>
          <a:p>
            <a:pPr marL="0" indent="0">
              <a:buNone/>
            </a:pPr>
            <a:r>
              <a:rPr lang="en-GB" dirty="0">
                <a:solidFill>
                  <a:schemeClr val="accent1"/>
                </a:solidFill>
              </a:rPr>
              <a:t>Observations should have three key features</a:t>
            </a:r>
          </a:p>
          <a:p>
            <a:r>
              <a:rPr lang="en-GB" dirty="0">
                <a:solidFill>
                  <a:schemeClr val="accent1"/>
                </a:solidFill>
              </a:rPr>
              <a:t>Notice</a:t>
            </a:r>
          </a:p>
          <a:p>
            <a:r>
              <a:rPr lang="en-GB" dirty="0">
                <a:solidFill>
                  <a:schemeClr val="accent1"/>
                </a:solidFill>
              </a:rPr>
              <a:t>Analyse</a:t>
            </a:r>
          </a:p>
          <a:p>
            <a:r>
              <a:rPr lang="en-GB" dirty="0">
                <a:solidFill>
                  <a:schemeClr val="accent1"/>
                </a:solidFill>
              </a:rPr>
              <a:t>Respond</a:t>
            </a:r>
          </a:p>
        </p:txBody>
      </p:sp>
    </p:spTree>
    <p:extLst>
      <p:ext uri="{BB962C8B-B14F-4D97-AF65-F5344CB8AC3E}">
        <p14:creationId xmlns:p14="http://schemas.microsoft.com/office/powerpoint/2010/main" val="4935392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0A036-98BC-D3BE-910C-82672140DDBF}"/>
              </a:ext>
            </a:extLst>
          </p:cNvPr>
          <p:cNvSpPr>
            <a:spLocks noGrp="1"/>
          </p:cNvSpPr>
          <p:nvPr>
            <p:ph type="title"/>
          </p:nvPr>
        </p:nvSpPr>
        <p:spPr/>
        <p:txBody>
          <a:bodyPr/>
          <a:lstStyle/>
          <a:p>
            <a:r>
              <a:rPr lang="en-GB" b="1" dirty="0" err="1"/>
              <a:t>Sylwi</a:t>
            </a:r>
            <a:br>
              <a:rPr lang="en-GB" b="1" dirty="0">
                <a:solidFill>
                  <a:schemeClr val="accent1"/>
                </a:solidFill>
              </a:rPr>
            </a:br>
            <a:r>
              <a:rPr lang="en-GB" b="1" dirty="0">
                <a:solidFill>
                  <a:schemeClr val="accent1"/>
                </a:solidFill>
              </a:rPr>
              <a:t>Notice</a:t>
            </a:r>
          </a:p>
        </p:txBody>
      </p:sp>
      <p:sp>
        <p:nvSpPr>
          <p:cNvPr id="3" name="Content Placeholder 2">
            <a:extLst>
              <a:ext uri="{FF2B5EF4-FFF2-40B4-BE49-F238E27FC236}">
                <a16:creationId xmlns:a16="http://schemas.microsoft.com/office/drawing/2014/main" id="{614201B0-8370-2453-37CF-9E658A749308}"/>
              </a:ext>
            </a:extLst>
          </p:cNvPr>
          <p:cNvSpPr>
            <a:spLocks noGrp="1"/>
          </p:cNvSpPr>
          <p:nvPr>
            <p:ph sz="half" idx="1"/>
          </p:nvPr>
        </p:nvSpPr>
        <p:spPr/>
        <p:txBody>
          <a:bodyPr/>
          <a:lstStyle/>
          <a:p>
            <a:pPr marL="0" indent="0">
              <a:buNone/>
            </a:pPr>
            <a:r>
              <a:rPr lang="en-GB" dirty="0"/>
              <a:t>• </a:t>
            </a:r>
            <a:r>
              <a:rPr lang="en-GB" dirty="0" err="1"/>
              <a:t>yr</a:t>
            </a:r>
            <a:r>
              <a:rPr lang="en-GB" dirty="0"/>
              <a:t> </a:t>
            </a:r>
            <a:r>
              <a:rPr lang="en-GB" dirty="0" err="1"/>
              <a:t>hyn</a:t>
            </a:r>
            <a:r>
              <a:rPr lang="en-GB" dirty="0"/>
              <a:t> </a:t>
            </a:r>
            <a:r>
              <a:rPr lang="en-GB" dirty="0" err="1"/>
              <a:t>sydd</a:t>
            </a:r>
            <a:r>
              <a:rPr lang="en-GB" dirty="0"/>
              <a:t> o </a:t>
            </a:r>
            <a:r>
              <a:rPr lang="en-GB" dirty="0" err="1"/>
              <a:t>ddiddordeb</a:t>
            </a:r>
            <a:r>
              <a:rPr lang="en-GB" dirty="0"/>
              <a:t> </a:t>
            </a:r>
            <a:r>
              <a:rPr lang="en-GB" dirty="0" err="1"/>
              <a:t>i’r</a:t>
            </a:r>
            <a:r>
              <a:rPr lang="en-GB" dirty="0"/>
              <a:t> plant ac </a:t>
            </a:r>
            <a:r>
              <a:rPr lang="en-GB" dirty="0" err="1"/>
              <a:t>yn</a:t>
            </a:r>
            <a:r>
              <a:rPr lang="en-GB" dirty="0"/>
              <a:t> </a:t>
            </a:r>
            <a:r>
              <a:rPr lang="en-GB" dirty="0" err="1"/>
              <a:t>ennyn</a:t>
            </a:r>
            <a:r>
              <a:rPr lang="en-GB" dirty="0"/>
              <a:t> </a:t>
            </a:r>
            <a:r>
              <a:rPr lang="en-GB" dirty="0" err="1"/>
              <a:t>eu</a:t>
            </a:r>
            <a:r>
              <a:rPr lang="en-GB" dirty="0"/>
              <a:t> </a:t>
            </a:r>
            <a:r>
              <a:rPr lang="en-GB" dirty="0" err="1"/>
              <a:t>chwilfrydedd</a:t>
            </a:r>
            <a:endParaRPr lang="en-GB" dirty="0"/>
          </a:p>
          <a:p>
            <a:pPr marL="0" indent="0">
              <a:buNone/>
            </a:pPr>
            <a:r>
              <a:rPr lang="en-GB" dirty="0"/>
              <a:t> • </a:t>
            </a:r>
            <a:r>
              <a:rPr lang="en-GB" dirty="0" err="1"/>
              <a:t>sut</a:t>
            </a:r>
            <a:r>
              <a:rPr lang="en-GB" dirty="0"/>
              <a:t> </a:t>
            </a:r>
            <a:r>
              <a:rPr lang="en-GB" dirty="0" err="1"/>
              <a:t>maen</a:t>
            </a:r>
            <a:r>
              <a:rPr lang="en-GB" dirty="0"/>
              <a:t> </a:t>
            </a:r>
            <a:r>
              <a:rPr lang="en-GB" dirty="0" err="1"/>
              <a:t>nhw’n</a:t>
            </a:r>
            <a:r>
              <a:rPr lang="en-GB" dirty="0"/>
              <a:t> </a:t>
            </a:r>
            <a:r>
              <a:rPr lang="en-GB" dirty="0" err="1"/>
              <a:t>defnyddio</a:t>
            </a:r>
            <a:r>
              <a:rPr lang="en-GB" dirty="0"/>
              <a:t> </a:t>
            </a:r>
            <a:r>
              <a:rPr lang="en-GB" dirty="0" err="1"/>
              <a:t>adnoddau</a:t>
            </a:r>
            <a:r>
              <a:rPr lang="en-GB" dirty="0"/>
              <a:t> a </a:t>
            </a:r>
            <a:r>
              <a:rPr lang="en-GB" dirty="0" err="1"/>
              <a:t>lle</a:t>
            </a:r>
            <a:r>
              <a:rPr lang="en-GB" dirty="0"/>
              <a:t> </a:t>
            </a:r>
          </a:p>
          <a:p>
            <a:pPr marL="0" indent="0">
              <a:buNone/>
            </a:pPr>
            <a:r>
              <a:rPr lang="en-GB" dirty="0"/>
              <a:t>• </a:t>
            </a:r>
            <a:r>
              <a:rPr lang="en-GB" dirty="0" err="1"/>
              <a:t>sut</a:t>
            </a:r>
            <a:r>
              <a:rPr lang="en-GB" dirty="0"/>
              <a:t> </a:t>
            </a:r>
            <a:r>
              <a:rPr lang="en-GB" dirty="0" err="1"/>
              <a:t>maen</a:t>
            </a:r>
            <a:r>
              <a:rPr lang="en-GB" dirty="0"/>
              <a:t> </a:t>
            </a:r>
            <a:r>
              <a:rPr lang="en-GB" dirty="0" err="1"/>
              <a:t>nhw’n</a:t>
            </a:r>
            <a:r>
              <a:rPr lang="en-GB" dirty="0"/>
              <a:t> </a:t>
            </a:r>
            <a:r>
              <a:rPr lang="en-GB" dirty="0" err="1"/>
              <a:t>cyfathrebu</a:t>
            </a:r>
            <a:r>
              <a:rPr lang="en-GB" dirty="0"/>
              <a:t> ac </a:t>
            </a:r>
            <a:r>
              <a:rPr lang="en-GB" dirty="0" err="1"/>
              <a:t>yn</a:t>
            </a:r>
            <a:r>
              <a:rPr lang="en-GB" dirty="0"/>
              <a:t> </a:t>
            </a:r>
            <a:r>
              <a:rPr lang="en-GB" dirty="0" err="1"/>
              <a:t>rhyngweithio</a:t>
            </a:r>
            <a:r>
              <a:rPr lang="en-GB" dirty="0"/>
              <a:t> ag </a:t>
            </a:r>
            <a:r>
              <a:rPr lang="en-GB" dirty="0" err="1"/>
              <a:t>eraill</a:t>
            </a:r>
            <a:endParaRPr lang="en-GB" dirty="0"/>
          </a:p>
        </p:txBody>
      </p:sp>
      <p:sp>
        <p:nvSpPr>
          <p:cNvPr id="4" name="Content Placeholder 3">
            <a:extLst>
              <a:ext uri="{FF2B5EF4-FFF2-40B4-BE49-F238E27FC236}">
                <a16:creationId xmlns:a16="http://schemas.microsoft.com/office/drawing/2014/main" id="{EBA69BF9-1E3F-90B4-E8AF-F7DE9339205F}"/>
              </a:ext>
            </a:extLst>
          </p:cNvPr>
          <p:cNvSpPr>
            <a:spLocks noGrp="1"/>
          </p:cNvSpPr>
          <p:nvPr>
            <p:ph sz="half" idx="2"/>
          </p:nvPr>
        </p:nvSpPr>
        <p:spPr/>
        <p:txBody>
          <a:bodyPr/>
          <a:lstStyle/>
          <a:p>
            <a:pPr marL="0" indent="0">
              <a:buNone/>
            </a:pPr>
            <a:r>
              <a:rPr lang="en-GB" dirty="0">
                <a:solidFill>
                  <a:schemeClr val="accent1"/>
                </a:solidFill>
              </a:rPr>
              <a:t>• what children are interested in or curious about</a:t>
            </a:r>
          </a:p>
          <a:p>
            <a:pPr marL="0" indent="0">
              <a:buNone/>
            </a:pPr>
            <a:r>
              <a:rPr lang="en-GB" dirty="0">
                <a:solidFill>
                  <a:schemeClr val="accent1"/>
                </a:solidFill>
              </a:rPr>
              <a:t> • how they approach resources and spaces</a:t>
            </a:r>
          </a:p>
          <a:p>
            <a:pPr marL="0" indent="0">
              <a:buNone/>
            </a:pPr>
            <a:r>
              <a:rPr lang="en-GB" dirty="0">
                <a:solidFill>
                  <a:schemeClr val="accent1"/>
                </a:solidFill>
              </a:rPr>
              <a:t> • how they communicate and interact with others</a:t>
            </a:r>
          </a:p>
        </p:txBody>
      </p:sp>
    </p:spTree>
    <p:extLst>
      <p:ext uri="{BB962C8B-B14F-4D97-AF65-F5344CB8AC3E}">
        <p14:creationId xmlns:p14="http://schemas.microsoft.com/office/powerpoint/2010/main" val="3803302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7F7A0-1318-2FD6-5A11-F431262CDF45}"/>
              </a:ext>
            </a:extLst>
          </p:cNvPr>
          <p:cNvSpPr>
            <a:spLocks noGrp="1"/>
          </p:cNvSpPr>
          <p:nvPr>
            <p:ph type="title"/>
          </p:nvPr>
        </p:nvSpPr>
        <p:spPr/>
        <p:txBody>
          <a:bodyPr/>
          <a:lstStyle/>
          <a:p>
            <a:r>
              <a:rPr lang="en-GB" b="1" dirty="0" err="1"/>
              <a:t>Dadansoddi</a:t>
            </a:r>
            <a:br>
              <a:rPr lang="en-GB" b="1" dirty="0"/>
            </a:br>
            <a:r>
              <a:rPr lang="en-GB" b="1" dirty="0">
                <a:solidFill>
                  <a:schemeClr val="accent1"/>
                </a:solidFill>
              </a:rPr>
              <a:t>Analyse</a:t>
            </a:r>
          </a:p>
        </p:txBody>
      </p:sp>
      <p:sp>
        <p:nvSpPr>
          <p:cNvPr id="3" name="Content Placeholder 2">
            <a:extLst>
              <a:ext uri="{FF2B5EF4-FFF2-40B4-BE49-F238E27FC236}">
                <a16:creationId xmlns:a16="http://schemas.microsoft.com/office/drawing/2014/main" id="{1A030BB7-01BA-A191-6E7A-14B958870235}"/>
              </a:ext>
            </a:extLst>
          </p:cNvPr>
          <p:cNvSpPr>
            <a:spLocks noGrp="1"/>
          </p:cNvSpPr>
          <p:nvPr>
            <p:ph sz="half" idx="1"/>
          </p:nvPr>
        </p:nvSpPr>
        <p:spPr/>
        <p:txBody>
          <a:bodyPr>
            <a:normAutofit fontScale="77500" lnSpcReduction="20000"/>
          </a:bodyPr>
          <a:lstStyle/>
          <a:p>
            <a:pPr marL="0" indent="0">
              <a:buNone/>
            </a:pPr>
            <a:r>
              <a:rPr lang="en-GB" dirty="0"/>
              <a:t>• </a:t>
            </a:r>
            <a:r>
              <a:rPr lang="en-GB" dirty="0" err="1"/>
              <a:t>i</a:t>
            </a:r>
            <a:r>
              <a:rPr lang="en-GB" dirty="0"/>
              <a:t> </a:t>
            </a:r>
            <a:r>
              <a:rPr lang="en-GB" dirty="0" err="1"/>
              <a:t>ba</a:t>
            </a:r>
            <a:r>
              <a:rPr lang="en-GB" dirty="0"/>
              <a:t> </a:t>
            </a:r>
            <a:r>
              <a:rPr lang="en-GB" dirty="0" err="1"/>
              <a:t>raddau</a:t>
            </a:r>
            <a:r>
              <a:rPr lang="en-GB" dirty="0"/>
              <a:t> y </a:t>
            </a:r>
            <a:r>
              <a:rPr lang="en-GB" dirty="0" err="1"/>
              <a:t>mae’n</a:t>
            </a:r>
            <a:r>
              <a:rPr lang="en-GB" dirty="0"/>
              <a:t> </a:t>
            </a:r>
            <a:r>
              <a:rPr lang="en-GB" dirty="0" err="1"/>
              <a:t>meithrin</a:t>
            </a:r>
            <a:r>
              <a:rPr lang="en-GB" dirty="0"/>
              <a:t> </a:t>
            </a:r>
            <a:r>
              <a:rPr lang="en-GB" dirty="0" err="1"/>
              <a:t>gwybodaeth</a:t>
            </a:r>
            <a:r>
              <a:rPr lang="en-GB" dirty="0"/>
              <a:t> </a:t>
            </a:r>
          </a:p>
          <a:p>
            <a:pPr marL="0" indent="0">
              <a:buNone/>
            </a:pPr>
            <a:r>
              <a:rPr lang="en-GB" dirty="0"/>
              <a:t>• </a:t>
            </a:r>
            <a:r>
              <a:rPr lang="en-GB" dirty="0" err="1"/>
              <a:t>i</a:t>
            </a:r>
            <a:r>
              <a:rPr lang="en-GB" dirty="0"/>
              <a:t> </a:t>
            </a:r>
            <a:r>
              <a:rPr lang="en-GB" dirty="0" err="1"/>
              <a:t>ba</a:t>
            </a:r>
            <a:r>
              <a:rPr lang="en-GB" dirty="0"/>
              <a:t> </a:t>
            </a:r>
            <a:r>
              <a:rPr lang="en-GB" dirty="0" err="1"/>
              <a:t>raddau</a:t>
            </a:r>
            <a:r>
              <a:rPr lang="en-GB" dirty="0"/>
              <a:t> y </a:t>
            </a:r>
            <a:r>
              <a:rPr lang="en-GB" dirty="0" err="1"/>
              <a:t>mae</a:t>
            </a:r>
            <a:r>
              <a:rPr lang="en-GB" dirty="0"/>
              <a:t> </a:t>
            </a:r>
            <a:r>
              <a:rPr lang="en-GB" dirty="0" err="1"/>
              <a:t>ei</a:t>
            </a:r>
            <a:r>
              <a:rPr lang="en-GB" dirty="0"/>
              <a:t> </a:t>
            </a:r>
            <a:r>
              <a:rPr lang="en-GB" dirty="0" err="1"/>
              <a:t>sgiliau</a:t>
            </a:r>
            <a:r>
              <a:rPr lang="en-GB" dirty="0"/>
              <a:t> </a:t>
            </a:r>
            <a:r>
              <a:rPr lang="en-GB" dirty="0" err="1"/>
              <a:t>yn</a:t>
            </a:r>
            <a:r>
              <a:rPr lang="en-GB" dirty="0"/>
              <a:t> </a:t>
            </a:r>
            <a:r>
              <a:rPr lang="en-GB" dirty="0" err="1"/>
              <a:t>datblygu</a:t>
            </a:r>
            <a:r>
              <a:rPr lang="en-GB" dirty="0"/>
              <a:t> </a:t>
            </a:r>
          </a:p>
          <a:p>
            <a:pPr marL="0" indent="0">
              <a:buNone/>
            </a:pPr>
            <a:r>
              <a:rPr lang="en-GB" dirty="0"/>
              <a:t>• </a:t>
            </a:r>
            <a:r>
              <a:rPr lang="en-GB" dirty="0" err="1"/>
              <a:t>i</a:t>
            </a:r>
            <a:r>
              <a:rPr lang="en-GB" dirty="0"/>
              <a:t> </a:t>
            </a:r>
            <a:r>
              <a:rPr lang="en-GB" dirty="0" err="1"/>
              <a:t>ba</a:t>
            </a:r>
            <a:r>
              <a:rPr lang="en-GB" dirty="0"/>
              <a:t> </a:t>
            </a:r>
            <a:r>
              <a:rPr lang="en-GB" dirty="0" err="1"/>
              <a:t>raddau</a:t>
            </a:r>
            <a:r>
              <a:rPr lang="en-GB" dirty="0"/>
              <a:t> y </a:t>
            </a:r>
            <a:r>
              <a:rPr lang="en-GB" dirty="0" err="1"/>
              <a:t>mae’n</a:t>
            </a:r>
            <a:r>
              <a:rPr lang="en-GB" dirty="0"/>
              <a:t> </a:t>
            </a:r>
            <a:r>
              <a:rPr lang="en-GB" dirty="0" err="1"/>
              <a:t>datblygu</a:t>
            </a:r>
            <a:r>
              <a:rPr lang="en-GB" dirty="0"/>
              <a:t> </a:t>
            </a:r>
            <a:r>
              <a:rPr lang="en-GB" dirty="0" err="1"/>
              <a:t>cysyniadau</a:t>
            </a:r>
            <a:r>
              <a:rPr lang="en-GB" dirty="0"/>
              <a:t> </a:t>
            </a:r>
          </a:p>
          <a:p>
            <a:pPr marL="0" indent="0">
              <a:buNone/>
            </a:pPr>
            <a:r>
              <a:rPr lang="en-GB" dirty="0"/>
              <a:t>• y </a:t>
            </a:r>
            <a:r>
              <a:rPr lang="en-GB" dirty="0" err="1"/>
              <a:t>sgemâu</a:t>
            </a:r>
            <a:r>
              <a:rPr lang="en-GB" dirty="0"/>
              <a:t> </a:t>
            </a:r>
            <a:r>
              <a:rPr lang="en-GB" dirty="0" err="1"/>
              <a:t>neu’r</a:t>
            </a:r>
            <a:r>
              <a:rPr lang="en-GB" dirty="0"/>
              <a:t> </a:t>
            </a:r>
            <a:r>
              <a:rPr lang="en-GB" dirty="0" err="1"/>
              <a:t>dysgu</a:t>
            </a:r>
            <a:r>
              <a:rPr lang="en-GB" dirty="0"/>
              <a:t> </a:t>
            </a:r>
            <a:r>
              <a:rPr lang="en-GB" dirty="0" err="1"/>
              <a:t>sgematig</a:t>
            </a:r>
            <a:r>
              <a:rPr lang="en-GB" dirty="0"/>
              <a:t> y </a:t>
            </a:r>
            <a:r>
              <a:rPr lang="en-GB" dirty="0" err="1"/>
              <a:t>mae’n</a:t>
            </a:r>
            <a:r>
              <a:rPr lang="en-GB" dirty="0"/>
              <a:t> </a:t>
            </a:r>
            <a:r>
              <a:rPr lang="en-GB" dirty="0" err="1"/>
              <a:t>eu</a:t>
            </a:r>
            <a:r>
              <a:rPr lang="en-GB" dirty="0"/>
              <a:t> </a:t>
            </a:r>
            <a:r>
              <a:rPr lang="en-GB" dirty="0" err="1"/>
              <a:t>ffafrio</a:t>
            </a:r>
            <a:r>
              <a:rPr lang="en-GB" dirty="0"/>
              <a:t> </a:t>
            </a:r>
          </a:p>
          <a:p>
            <a:pPr marL="0" indent="0">
              <a:buNone/>
            </a:pPr>
            <a:r>
              <a:rPr lang="en-GB" dirty="0"/>
              <a:t>• </a:t>
            </a:r>
            <a:r>
              <a:rPr lang="en-GB" dirty="0" err="1"/>
              <a:t>ei</a:t>
            </a:r>
            <a:r>
              <a:rPr lang="en-GB" dirty="0"/>
              <a:t> </a:t>
            </a:r>
            <a:r>
              <a:rPr lang="en-GB" dirty="0" err="1"/>
              <a:t>agweddau</a:t>
            </a:r>
            <a:r>
              <a:rPr lang="en-GB" dirty="0"/>
              <a:t> at </a:t>
            </a:r>
            <a:r>
              <a:rPr lang="en-GB" dirty="0" err="1"/>
              <a:t>ddysgu</a:t>
            </a:r>
            <a:r>
              <a:rPr lang="en-GB" dirty="0"/>
              <a:t> </a:t>
            </a:r>
            <a:r>
              <a:rPr lang="en-GB" dirty="0" err="1"/>
              <a:t>mewn</a:t>
            </a:r>
            <a:r>
              <a:rPr lang="en-GB" dirty="0"/>
              <a:t> </a:t>
            </a:r>
            <a:r>
              <a:rPr lang="en-GB" dirty="0" err="1"/>
              <a:t>sefyllfaoedd</a:t>
            </a:r>
            <a:r>
              <a:rPr lang="en-GB" dirty="0"/>
              <a:t> </a:t>
            </a:r>
            <a:r>
              <a:rPr lang="en-GB" dirty="0" err="1"/>
              <a:t>gwahanol</a:t>
            </a:r>
            <a:r>
              <a:rPr lang="en-GB" dirty="0"/>
              <a:t> </a:t>
            </a:r>
          </a:p>
          <a:p>
            <a:pPr marL="0" indent="0">
              <a:buNone/>
            </a:pPr>
            <a:r>
              <a:rPr lang="en-GB" dirty="0"/>
              <a:t>• </a:t>
            </a:r>
            <a:r>
              <a:rPr lang="en-GB" dirty="0" err="1"/>
              <a:t>ei</a:t>
            </a:r>
            <a:r>
              <a:rPr lang="en-GB" dirty="0"/>
              <a:t> </a:t>
            </a:r>
            <a:r>
              <a:rPr lang="en-GB" dirty="0" err="1"/>
              <a:t>gynnydd</a:t>
            </a:r>
            <a:r>
              <a:rPr lang="en-GB" dirty="0"/>
              <a:t> neu </a:t>
            </a:r>
            <a:r>
              <a:rPr lang="en-GB" dirty="0" err="1"/>
              <a:t>unrhyw</a:t>
            </a:r>
            <a:r>
              <a:rPr lang="en-GB" dirty="0"/>
              <a:t> </a:t>
            </a:r>
            <a:r>
              <a:rPr lang="en-GB" dirty="0" err="1"/>
              <a:t>anawsterau</a:t>
            </a:r>
            <a:r>
              <a:rPr lang="en-GB" dirty="0"/>
              <a:t> y gall </a:t>
            </a:r>
            <a:r>
              <a:rPr lang="en-GB" dirty="0" err="1"/>
              <a:t>fod</a:t>
            </a:r>
            <a:r>
              <a:rPr lang="en-GB" dirty="0"/>
              <a:t> </a:t>
            </a:r>
            <a:r>
              <a:rPr lang="en-GB" dirty="0" err="1"/>
              <a:t>yn</a:t>
            </a:r>
            <a:r>
              <a:rPr lang="en-GB" dirty="0"/>
              <a:t> </a:t>
            </a:r>
            <a:r>
              <a:rPr lang="en-GB" dirty="0" err="1"/>
              <a:t>eu</a:t>
            </a:r>
            <a:r>
              <a:rPr lang="en-GB" dirty="0"/>
              <a:t> </a:t>
            </a:r>
            <a:r>
              <a:rPr lang="en-GB" dirty="0" err="1"/>
              <a:t>hwynebu</a:t>
            </a:r>
            <a:endParaRPr lang="en-GB" dirty="0"/>
          </a:p>
        </p:txBody>
      </p:sp>
      <p:sp>
        <p:nvSpPr>
          <p:cNvPr id="4" name="Content Placeholder 3">
            <a:extLst>
              <a:ext uri="{FF2B5EF4-FFF2-40B4-BE49-F238E27FC236}">
                <a16:creationId xmlns:a16="http://schemas.microsoft.com/office/drawing/2014/main" id="{DA71B993-9CFC-D003-20BD-86EF78165991}"/>
              </a:ext>
            </a:extLst>
          </p:cNvPr>
          <p:cNvSpPr>
            <a:spLocks noGrp="1"/>
          </p:cNvSpPr>
          <p:nvPr>
            <p:ph sz="half" idx="2"/>
          </p:nvPr>
        </p:nvSpPr>
        <p:spPr>
          <a:xfrm>
            <a:off x="4648199" y="1825624"/>
            <a:ext cx="4169797" cy="3931119"/>
          </a:xfrm>
        </p:spPr>
        <p:txBody>
          <a:bodyPr>
            <a:normAutofit fontScale="77500" lnSpcReduction="20000"/>
          </a:bodyPr>
          <a:lstStyle/>
          <a:p>
            <a:pPr marL="0" indent="0">
              <a:buNone/>
            </a:pPr>
            <a:r>
              <a:rPr lang="en-GB" dirty="0">
                <a:solidFill>
                  <a:schemeClr val="accent1"/>
                </a:solidFill>
              </a:rPr>
              <a:t>• increasing knowledge</a:t>
            </a:r>
          </a:p>
          <a:p>
            <a:pPr marL="0" indent="0">
              <a:buNone/>
            </a:pPr>
            <a:r>
              <a:rPr lang="en-GB" dirty="0">
                <a:solidFill>
                  <a:schemeClr val="accent1"/>
                </a:solidFill>
              </a:rPr>
              <a:t>• skill development</a:t>
            </a:r>
          </a:p>
          <a:p>
            <a:pPr marL="0" indent="0">
              <a:buNone/>
            </a:pPr>
            <a:r>
              <a:rPr lang="en-GB" dirty="0">
                <a:solidFill>
                  <a:schemeClr val="accent1"/>
                </a:solidFill>
              </a:rPr>
              <a:t>• concept development</a:t>
            </a:r>
          </a:p>
          <a:p>
            <a:pPr marL="0" indent="0">
              <a:buNone/>
            </a:pPr>
            <a:r>
              <a:rPr lang="en-GB" dirty="0">
                <a:solidFill>
                  <a:schemeClr val="accent1"/>
                </a:solidFill>
              </a:rPr>
              <a:t>• preferred schemas or schematic learning </a:t>
            </a:r>
          </a:p>
          <a:p>
            <a:pPr marL="0" indent="0">
              <a:buNone/>
            </a:pPr>
            <a:r>
              <a:rPr lang="en-GB" dirty="0">
                <a:solidFill>
                  <a:schemeClr val="accent1"/>
                </a:solidFill>
              </a:rPr>
              <a:t>• dispositions to learning in different situations </a:t>
            </a:r>
          </a:p>
          <a:p>
            <a:pPr marL="0" indent="0">
              <a:buNone/>
            </a:pPr>
            <a:r>
              <a:rPr lang="en-GB" dirty="0">
                <a:solidFill>
                  <a:schemeClr val="accent1"/>
                </a:solidFill>
              </a:rPr>
              <a:t>• progress or any difficulties they may be experiencing</a:t>
            </a:r>
          </a:p>
        </p:txBody>
      </p:sp>
    </p:spTree>
    <p:extLst>
      <p:ext uri="{BB962C8B-B14F-4D97-AF65-F5344CB8AC3E}">
        <p14:creationId xmlns:p14="http://schemas.microsoft.com/office/powerpoint/2010/main" val="36563521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AACC9-C18B-710F-20CE-6D93BF5171C1}"/>
              </a:ext>
            </a:extLst>
          </p:cNvPr>
          <p:cNvSpPr>
            <a:spLocks noGrp="1"/>
          </p:cNvSpPr>
          <p:nvPr>
            <p:ph type="title"/>
          </p:nvPr>
        </p:nvSpPr>
        <p:spPr/>
        <p:txBody>
          <a:bodyPr/>
          <a:lstStyle/>
          <a:p>
            <a:r>
              <a:rPr lang="en-GB" b="1" dirty="0" err="1"/>
              <a:t>Ymateb</a:t>
            </a:r>
            <a:br>
              <a:rPr lang="en-GB" b="1" dirty="0">
                <a:solidFill>
                  <a:schemeClr val="accent1"/>
                </a:solidFill>
              </a:rPr>
            </a:br>
            <a:r>
              <a:rPr lang="en-GB" b="1" dirty="0">
                <a:solidFill>
                  <a:schemeClr val="accent1"/>
                </a:solidFill>
              </a:rPr>
              <a:t>Respond</a:t>
            </a:r>
          </a:p>
        </p:txBody>
      </p:sp>
      <p:sp>
        <p:nvSpPr>
          <p:cNvPr id="3" name="Content Placeholder 2">
            <a:extLst>
              <a:ext uri="{FF2B5EF4-FFF2-40B4-BE49-F238E27FC236}">
                <a16:creationId xmlns:a16="http://schemas.microsoft.com/office/drawing/2014/main" id="{55DA6FAA-D64F-F661-6217-C2BBC277FCD5}"/>
              </a:ext>
            </a:extLst>
          </p:cNvPr>
          <p:cNvSpPr>
            <a:spLocks noGrp="1"/>
          </p:cNvSpPr>
          <p:nvPr>
            <p:ph sz="half" idx="1"/>
          </p:nvPr>
        </p:nvSpPr>
        <p:spPr/>
        <p:txBody>
          <a:bodyPr>
            <a:normAutofit fontScale="92500" lnSpcReduction="10000"/>
          </a:bodyPr>
          <a:lstStyle/>
          <a:p>
            <a:r>
              <a:rPr lang="en-GB" dirty="0" err="1"/>
              <a:t>Hysbysu</a:t>
            </a:r>
            <a:r>
              <a:rPr lang="en-GB" dirty="0"/>
              <a:t> </a:t>
            </a:r>
            <a:r>
              <a:rPr lang="en-GB" dirty="0" err="1"/>
              <a:t>cynllunio</a:t>
            </a:r>
            <a:r>
              <a:rPr lang="en-GB" dirty="0"/>
              <a:t> </a:t>
            </a:r>
            <a:r>
              <a:rPr lang="en-GB" dirty="0" err="1"/>
              <a:t>profiadau</a:t>
            </a:r>
            <a:r>
              <a:rPr lang="en-GB" dirty="0"/>
              <a:t> </a:t>
            </a:r>
            <a:r>
              <a:rPr lang="en-GB" dirty="0" err="1"/>
              <a:t>a'r</a:t>
            </a:r>
            <a:r>
              <a:rPr lang="en-GB" dirty="0"/>
              <a:t> </a:t>
            </a:r>
            <a:r>
              <a:rPr lang="en-GB" dirty="0" err="1"/>
              <a:t>amgylchedd</a:t>
            </a:r>
            <a:r>
              <a:rPr lang="en-GB" dirty="0"/>
              <a:t> </a:t>
            </a:r>
            <a:r>
              <a:rPr lang="en-GB" dirty="0" err="1"/>
              <a:t>yn</a:t>
            </a:r>
            <a:r>
              <a:rPr lang="en-GB" dirty="0"/>
              <a:t> </a:t>
            </a:r>
            <a:r>
              <a:rPr lang="en-GB" dirty="0" err="1"/>
              <a:t>awr</a:t>
            </a:r>
            <a:r>
              <a:rPr lang="en-GB" dirty="0"/>
              <a:t> ac </a:t>
            </a:r>
            <a:r>
              <a:rPr lang="en-GB" dirty="0" err="1"/>
              <a:t>yn</a:t>
            </a:r>
            <a:r>
              <a:rPr lang="en-GB" dirty="0"/>
              <a:t> y </a:t>
            </a:r>
            <a:r>
              <a:rPr lang="en-GB" dirty="0" err="1"/>
              <a:t>dyfodol</a:t>
            </a:r>
            <a:r>
              <a:rPr lang="en-GB" dirty="0"/>
              <a:t> </a:t>
            </a:r>
            <a:r>
              <a:rPr lang="en-GB" dirty="0" err="1"/>
              <a:t>penderfyniadau</a:t>
            </a:r>
            <a:r>
              <a:rPr lang="en-GB" dirty="0"/>
              <a:t> </a:t>
            </a:r>
            <a:r>
              <a:rPr lang="en-GB" dirty="0" err="1"/>
              <a:t>ynghylch</a:t>
            </a:r>
            <a:r>
              <a:rPr lang="en-GB" dirty="0"/>
              <a:t> a/neu </a:t>
            </a:r>
            <a:r>
              <a:rPr lang="en-GB" dirty="0" err="1"/>
              <a:t>sut</a:t>
            </a:r>
            <a:r>
              <a:rPr lang="en-GB" dirty="0"/>
              <a:t> </a:t>
            </a:r>
            <a:r>
              <a:rPr lang="en-GB" dirty="0" err="1"/>
              <a:t>i</a:t>
            </a:r>
            <a:r>
              <a:rPr lang="en-GB" dirty="0"/>
              <a:t> </a:t>
            </a:r>
            <a:r>
              <a:rPr lang="en-GB" dirty="0" err="1"/>
              <a:t>ryngweithio</a:t>
            </a:r>
            <a:endParaRPr lang="en-GB" dirty="0"/>
          </a:p>
          <a:p>
            <a:r>
              <a:rPr lang="en-GB" dirty="0"/>
              <a:t> a </a:t>
            </a:r>
            <a:r>
              <a:rPr lang="en-GB" dirty="0" err="1"/>
              <a:t>ddylid</a:t>
            </a:r>
            <a:r>
              <a:rPr lang="en-GB" dirty="0"/>
              <a:t> </a:t>
            </a:r>
            <a:r>
              <a:rPr lang="en-GB" dirty="0" err="1"/>
              <a:t>gwneud</a:t>
            </a:r>
            <a:r>
              <a:rPr lang="en-GB" dirty="0"/>
              <a:t> </a:t>
            </a:r>
            <a:r>
              <a:rPr lang="en-GB" dirty="0" err="1"/>
              <a:t>addasiadau</a:t>
            </a:r>
            <a:r>
              <a:rPr lang="en-GB" dirty="0"/>
              <a:t> </a:t>
            </a:r>
            <a:r>
              <a:rPr lang="en-GB" dirty="0" err="1"/>
              <a:t>i'r</a:t>
            </a:r>
            <a:r>
              <a:rPr lang="en-GB" dirty="0"/>
              <a:t> </a:t>
            </a:r>
            <a:r>
              <a:rPr lang="en-GB" dirty="0" err="1"/>
              <a:t>amgylchedd</a:t>
            </a:r>
            <a:r>
              <a:rPr lang="en-GB" dirty="0"/>
              <a:t> </a:t>
            </a:r>
            <a:r>
              <a:rPr lang="en-GB" dirty="0" err="1"/>
              <a:t>dysgu</a:t>
            </a:r>
            <a:endParaRPr lang="en-GB" dirty="0"/>
          </a:p>
          <a:p>
            <a:r>
              <a:rPr lang="en-GB" dirty="0" err="1"/>
              <a:t>sut</a:t>
            </a:r>
            <a:r>
              <a:rPr lang="en-GB" dirty="0"/>
              <a:t> </a:t>
            </a:r>
            <a:r>
              <a:rPr lang="en-GB" dirty="0" err="1"/>
              <a:t>i</a:t>
            </a:r>
            <a:r>
              <a:rPr lang="en-GB" dirty="0"/>
              <a:t> </a:t>
            </a:r>
            <a:r>
              <a:rPr lang="en-GB" dirty="0" err="1"/>
              <a:t>gyfoethogi</a:t>
            </a:r>
            <a:r>
              <a:rPr lang="en-GB" dirty="0"/>
              <a:t> </a:t>
            </a:r>
            <a:r>
              <a:rPr lang="en-GB" dirty="0" err="1"/>
              <a:t>profiadau</a:t>
            </a:r>
            <a:r>
              <a:rPr lang="en-GB" dirty="0"/>
              <a:t> </a:t>
            </a:r>
            <a:r>
              <a:rPr lang="en-GB" dirty="0" err="1"/>
              <a:t>ymhellach</a:t>
            </a:r>
            <a:r>
              <a:rPr lang="en-GB" dirty="0"/>
              <a:t>.</a:t>
            </a:r>
          </a:p>
        </p:txBody>
      </p:sp>
      <p:sp>
        <p:nvSpPr>
          <p:cNvPr id="4" name="Content Placeholder 3">
            <a:extLst>
              <a:ext uri="{FF2B5EF4-FFF2-40B4-BE49-F238E27FC236}">
                <a16:creationId xmlns:a16="http://schemas.microsoft.com/office/drawing/2014/main" id="{4890E7E4-884B-972B-0960-05DB421AAB60}"/>
              </a:ext>
            </a:extLst>
          </p:cNvPr>
          <p:cNvSpPr>
            <a:spLocks noGrp="1"/>
          </p:cNvSpPr>
          <p:nvPr>
            <p:ph sz="half" idx="2"/>
          </p:nvPr>
        </p:nvSpPr>
        <p:spPr/>
        <p:txBody>
          <a:bodyPr>
            <a:normAutofit fontScale="92500" lnSpcReduction="10000"/>
          </a:bodyPr>
          <a:lstStyle/>
          <a:p>
            <a:r>
              <a:rPr lang="en-GB" dirty="0">
                <a:solidFill>
                  <a:schemeClr val="accent1"/>
                </a:solidFill>
              </a:rPr>
              <a:t>Inform current and future planning of experiences and environment</a:t>
            </a:r>
          </a:p>
          <a:p>
            <a:r>
              <a:rPr lang="en-GB" dirty="0">
                <a:solidFill>
                  <a:schemeClr val="accent1"/>
                </a:solidFill>
              </a:rPr>
              <a:t>decisions about whether and/or how to interact</a:t>
            </a:r>
          </a:p>
          <a:p>
            <a:r>
              <a:rPr lang="en-GB" dirty="0">
                <a:solidFill>
                  <a:schemeClr val="accent1"/>
                </a:solidFill>
              </a:rPr>
              <a:t> whether to make adaptations to the learning environment </a:t>
            </a:r>
          </a:p>
          <a:p>
            <a:r>
              <a:rPr lang="en-GB" dirty="0">
                <a:solidFill>
                  <a:schemeClr val="accent1"/>
                </a:solidFill>
              </a:rPr>
              <a:t>how to enrich experiences further. </a:t>
            </a:r>
          </a:p>
        </p:txBody>
      </p:sp>
    </p:spTree>
    <p:extLst>
      <p:ext uri="{BB962C8B-B14F-4D97-AF65-F5344CB8AC3E}">
        <p14:creationId xmlns:p14="http://schemas.microsoft.com/office/powerpoint/2010/main" val="30252746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119C0-6A3F-BF0A-50CA-FAFE79328343}"/>
              </a:ext>
            </a:extLst>
          </p:cNvPr>
          <p:cNvSpPr>
            <a:spLocks noGrp="1"/>
          </p:cNvSpPr>
          <p:nvPr>
            <p:ph type="title"/>
          </p:nvPr>
        </p:nvSpPr>
        <p:spPr/>
        <p:txBody>
          <a:bodyPr/>
          <a:lstStyle/>
          <a:p>
            <a:r>
              <a:rPr lang="en-GB" dirty="0" err="1"/>
              <a:t>Asesiad</a:t>
            </a:r>
            <a:r>
              <a:rPr lang="en-GB" dirty="0"/>
              <a:t> </a:t>
            </a:r>
            <a:r>
              <a:rPr lang="en-GB" dirty="0" err="1"/>
              <a:t>Cychwynnol</a:t>
            </a:r>
            <a:r>
              <a:rPr lang="en-GB" dirty="0"/>
              <a:t> – </a:t>
            </a:r>
            <a:r>
              <a:rPr lang="en-GB" dirty="0" err="1"/>
              <a:t>tudalen</a:t>
            </a:r>
            <a:r>
              <a:rPr lang="en-GB" dirty="0"/>
              <a:t> 26</a:t>
            </a:r>
            <a:br>
              <a:rPr lang="en-GB" dirty="0">
                <a:solidFill>
                  <a:schemeClr val="accent1"/>
                </a:solidFill>
              </a:rPr>
            </a:br>
            <a:r>
              <a:rPr lang="en-GB" dirty="0">
                <a:solidFill>
                  <a:schemeClr val="accent1"/>
                </a:solidFill>
              </a:rPr>
              <a:t>Initial Assessment – page 26</a:t>
            </a:r>
          </a:p>
        </p:txBody>
      </p:sp>
      <p:sp>
        <p:nvSpPr>
          <p:cNvPr id="3" name="Content Placeholder 2">
            <a:extLst>
              <a:ext uri="{FF2B5EF4-FFF2-40B4-BE49-F238E27FC236}">
                <a16:creationId xmlns:a16="http://schemas.microsoft.com/office/drawing/2014/main" id="{0BD3F218-D1D4-95EB-4FED-DF496DFC868B}"/>
              </a:ext>
            </a:extLst>
          </p:cNvPr>
          <p:cNvSpPr>
            <a:spLocks noGrp="1"/>
          </p:cNvSpPr>
          <p:nvPr>
            <p:ph sz="half" idx="1"/>
          </p:nvPr>
        </p:nvSpPr>
        <p:spPr/>
        <p:txBody>
          <a:bodyPr>
            <a:normAutofit fontScale="85000" lnSpcReduction="20000"/>
          </a:bodyPr>
          <a:lstStyle/>
          <a:p>
            <a:r>
              <a:rPr lang="en-GB" dirty="0"/>
              <a:t>O </a:t>
            </a:r>
            <a:r>
              <a:rPr lang="en-GB" dirty="0" err="1"/>
              <a:t>fewn</a:t>
            </a:r>
            <a:r>
              <a:rPr lang="en-GB" dirty="0"/>
              <a:t> 6 </a:t>
            </a:r>
            <a:r>
              <a:rPr lang="en-GB" dirty="0" err="1"/>
              <a:t>wythnos</a:t>
            </a:r>
            <a:endParaRPr lang="en-GB" dirty="0"/>
          </a:p>
          <a:p>
            <a:r>
              <a:rPr lang="en-GB" dirty="0" err="1"/>
              <a:t>Peidiwch</a:t>
            </a:r>
            <a:r>
              <a:rPr lang="en-GB" dirty="0"/>
              <a:t> â </a:t>
            </a:r>
            <a:r>
              <a:rPr lang="en-GB" dirty="0" err="1"/>
              <a:t>rhuthro</a:t>
            </a:r>
            <a:r>
              <a:rPr lang="en-GB" dirty="0"/>
              <a:t> – </a:t>
            </a:r>
            <a:r>
              <a:rPr lang="en-GB" dirty="0" err="1"/>
              <a:t>gadewch</a:t>
            </a:r>
            <a:r>
              <a:rPr lang="en-GB" dirty="0"/>
              <a:t> </a:t>
            </a:r>
            <a:r>
              <a:rPr lang="en-GB" dirty="0" err="1"/>
              <a:t>i'r</a:t>
            </a:r>
            <a:r>
              <a:rPr lang="en-GB" dirty="0"/>
              <a:t> plant </a:t>
            </a:r>
            <a:r>
              <a:rPr lang="en-GB" dirty="0" err="1"/>
              <a:t>setlo</a:t>
            </a:r>
            <a:endParaRPr lang="en-GB" dirty="0"/>
          </a:p>
          <a:p>
            <a:r>
              <a:rPr lang="en-GB" dirty="0" err="1"/>
              <a:t>Cynhwyswch</a:t>
            </a:r>
            <a:r>
              <a:rPr lang="en-GB" dirty="0"/>
              <a:t> </a:t>
            </a:r>
            <a:r>
              <a:rPr lang="en-GB" dirty="0" err="1"/>
              <a:t>rieni</a:t>
            </a:r>
            <a:r>
              <a:rPr lang="en-GB" dirty="0"/>
              <a:t>/</a:t>
            </a:r>
            <a:r>
              <a:rPr lang="en-GB" dirty="0" err="1"/>
              <a:t>gofalwyr</a:t>
            </a:r>
            <a:endParaRPr lang="en-GB" dirty="0"/>
          </a:p>
          <a:p>
            <a:r>
              <a:rPr lang="en-GB" dirty="0"/>
              <a:t>4 </a:t>
            </a:r>
            <a:r>
              <a:rPr lang="en-GB" dirty="0" err="1"/>
              <a:t>prif</a:t>
            </a:r>
            <a:r>
              <a:rPr lang="en-GB" dirty="0"/>
              <a:t> </a:t>
            </a:r>
            <a:r>
              <a:rPr lang="en-GB" dirty="0" err="1"/>
              <a:t>faes</a:t>
            </a:r>
            <a:endParaRPr lang="en-GB" dirty="0"/>
          </a:p>
          <a:p>
            <a:pPr lvl="1"/>
            <a:r>
              <a:rPr lang="en-GB" dirty="0" err="1"/>
              <a:t>Datblygiad</a:t>
            </a:r>
            <a:r>
              <a:rPr lang="en-GB" dirty="0"/>
              <a:t> </a:t>
            </a:r>
            <a:r>
              <a:rPr lang="en-GB" dirty="0" err="1"/>
              <a:t>cymdeithasol</a:t>
            </a:r>
            <a:r>
              <a:rPr lang="en-GB" dirty="0"/>
              <a:t> ac </a:t>
            </a:r>
            <a:r>
              <a:rPr lang="en-GB" dirty="0" err="1"/>
              <a:t>emosiynol</a:t>
            </a:r>
            <a:endParaRPr lang="en-GB" dirty="0"/>
          </a:p>
          <a:p>
            <a:pPr lvl="1"/>
            <a:r>
              <a:rPr lang="en-GB" dirty="0" err="1"/>
              <a:t>Datblygiad</a:t>
            </a:r>
            <a:r>
              <a:rPr lang="en-GB" dirty="0"/>
              <a:t> </a:t>
            </a:r>
            <a:r>
              <a:rPr lang="en-GB" dirty="0" err="1"/>
              <a:t>corfforol</a:t>
            </a:r>
            <a:endParaRPr lang="en-GB" dirty="0"/>
          </a:p>
          <a:p>
            <a:pPr lvl="1"/>
            <a:r>
              <a:rPr lang="en-GB" dirty="0" err="1"/>
              <a:t>Llenyddiaeth</a:t>
            </a:r>
            <a:endParaRPr lang="en-GB" dirty="0"/>
          </a:p>
          <a:p>
            <a:pPr lvl="1"/>
            <a:r>
              <a:rPr lang="en-GB" dirty="0" err="1"/>
              <a:t>Rhifedd</a:t>
            </a:r>
            <a:endParaRPr lang="en-GB" dirty="0"/>
          </a:p>
          <a:p>
            <a:pPr marL="457200" lvl="1" indent="0">
              <a:buNone/>
            </a:pPr>
            <a:r>
              <a:rPr lang="en-GB" dirty="0" err="1">
                <a:hlinkClick r:id="rId2"/>
              </a:rPr>
              <a:t>Trefniadau</a:t>
            </a:r>
            <a:r>
              <a:rPr lang="en-GB" dirty="0">
                <a:hlinkClick r:id="rId2"/>
              </a:rPr>
              <a:t> </a:t>
            </a:r>
            <a:r>
              <a:rPr lang="en-GB" dirty="0" err="1">
                <a:hlinkClick r:id="rId2"/>
              </a:rPr>
              <a:t>asesu</a:t>
            </a:r>
            <a:r>
              <a:rPr lang="en-GB" dirty="0">
                <a:hlinkClick r:id="rId2"/>
              </a:rPr>
              <a:t> </a:t>
            </a:r>
            <a:r>
              <a:rPr lang="en-GB" dirty="0" err="1">
                <a:hlinkClick r:id="rId2"/>
              </a:rPr>
              <a:t>ar</a:t>
            </a:r>
            <a:r>
              <a:rPr lang="en-GB" dirty="0">
                <a:hlinkClick r:id="rId2"/>
              </a:rPr>
              <a:t> </a:t>
            </a:r>
            <a:r>
              <a:rPr lang="en-GB" dirty="0" err="1">
                <a:hlinkClick r:id="rId2"/>
              </a:rPr>
              <a:t>gyfer</a:t>
            </a:r>
            <a:r>
              <a:rPr lang="en-GB" dirty="0">
                <a:hlinkClick r:id="rId2"/>
              </a:rPr>
              <a:t> </a:t>
            </a:r>
            <a:r>
              <a:rPr lang="en-GB" dirty="0" err="1">
                <a:hlinkClick r:id="rId2"/>
              </a:rPr>
              <a:t>lleoliadau</a:t>
            </a:r>
            <a:r>
              <a:rPr lang="en-GB" dirty="0">
                <a:hlinkClick r:id="rId2"/>
              </a:rPr>
              <a:t> </a:t>
            </a:r>
            <a:r>
              <a:rPr lang="en-GB" dirty="0" err="1">
                <a:hlinkClick r:id="rId2"/>
              </a:rPr>
              <a:t>meithrin</a:t>
            </a:r>
            <a:r>
              <a:rPr lang="en-GB" dirty="0">
                <a:hlinkClick r:id="rId2"/>
              </a:rPr>
              <a:t> a </a:t>
            </a:r>
            <a:r>
              <a:rPr lang="en-GB" dirty="0" err="1">
                <a:hlinkClick r:id="rId2"/>
              </a:rPr>
              <a:t>ariennir</a:t>
            </a:r>
            <a:r>
              <a:rPr lang="en-GB" dirty="0">
                <a:hlinkClick r:id="rId2"/>
              </a:rPr>
              <a:t> </a:t>
            </a:r>
            <a:r>
              <a:rPr lang="en-GB" dirty="0" err="1">
                <a:hlinkClick r:id="rId2"/>
              </a:rPr>
              <a:t>nas</a:t>
            </a:r>
            <a:r>
              <a:rPr lang="en-GB" dirty="0">
                <a:hlinkClick r:id="rId2"/>
              </a:rPr>
              <a:t> </a:t>
            </a:r>
            <a:r>
              <a:rPr lang="en-GB" dirty="0" err="1">
                <a:hlinkClick r:id="rId2"/>
              </a:rPr>
              <a:t>cynhelir</a:t>
            </a:r>
            <a:r>
              <a:rPr lang="en-GB" dirty="0">
                <a:hlinkClick r:id="rId2"/>
              </a:rPr>
              <a:t> </a:t>
            </a:r>
            <a:r>
              <a:rPr lang="en-GB" dirty="0"/>
              <a:t> </a:t>
            </a:r>
          </a:p>
        </p:txBody>
      </p:sp>
      <p:sp>
        <p:nvSpPr>
          <p:cNvPr id="4" name="Content Placeholder 3">
            <a:extLst>
              <a:ext uri="{FF2B5EF4-FFF2-40B4-BE49-F238E27FC236}">
                <a16:creationId xmlns:a16="http://schemas.microsoft.com/office/drawing/2014/main" id="{FBB78FF3-656F-0410-D234-A1B3F7EE0B1B}"/>
              </a:ext>
            </a:extLst>
          </p:cNvPr>
          <p:cNvSpPr>
            <a:spLocks noGrp="1"/>
          </p:cNvSpPr>
          <p:nvPr>
            <p:ph sz="half" idx="2"/>
          </p:nvPr>
        </p:nvSpPr>
        <p:spPr/>
        <p:txBody>
          <a:bodyPr>
            <a:normAutofit fontScale="85000" lnSpcReduction="20000"/>
          </a:bodyPr>
          <a:lstStyle/>
          <a:p>
            <a:r>
              <a:rPr lang="en-GB" dirty="0">
                <a:solidFill>
                  <a:schemeClr val="accent1"/>
                </a:solidFill>
              </a:rPr>
              <a:t>Within 6 weeks</a:t>
            </a:r>
          </a:p>
          <a:p>
            <a:r>
              <a:rPr lang="en-GB" dirty="0">
                <a:solidFill>
                  <a:schemeClr val="accent1"/>
                </a:solidFill>
              </a:rPr>
              <a:t>Do not rush – allow children to settle</a:t>
            </a:r>
          </a:p>
          <a:p>
            <a:r>
              <a:rPr lang="en-GB" dirty="0">
                <a:solidFill>
                  <a:schemeClr val="accent1"/>
                </a:solidFill>
              </a:rPr>
              <a:t>Include parents/carers</a:t>
            </a:r>
          </a:p>
          <a:p>
            <a:r>
              <a:rPr lang="en-GB" dirty="0">
                <a:solidFill>
                  <a:schemeClr val="accent1"/>
                </a:solidFill>
              </a:rPr>
              <a:t>4 main areas </a:t>
            </a:r>
          </a:p>
          <a:p>
            <a:pPr lvl="1"/>
            <a:r>
              <a:rPr lang="en-GB" dirty="0">
                <a:solidFill>
                  <a:schemeClr val="accent1"/>
                </a:solidFill>
              </a:rPr>
              <a:t>Social and emotional development</a:t>
            </a:r>
          </a:p>
          <a:p>
            <a:pPr lvl="1"/>
            <a:r>
              <a:rPr lang="en-GB" dirty="0">
                <a:solidFill>
                  <a:schemeClr val="accent1"/>
                </a:solidFill>
              </a:rPr>
              <a:t>Physical development</a:t>
            </a:r>
          </a:p>
          <a:p>
            <a:pPr lvl="1"/>
            <a:r>
              <a:rPr lang="en-GB" dirty="0">
                <a:solidFill>
                  <a:schemeClr val="accent1"/>
                </a:solidFill>
              </a:rPr>
              <a:t>Literacy</a:t>
            </a:r>
          </a:p>
          <a:p>
            <a:pPr lvl="1"/>
            <a:r>
              <a:rPr lang="en-GB" dirty="0">
                <a:solidFill>
                  <a:schemeClr val="accent1"/>
                </a:solidFill>
              </a:rPr>
              <a:t>Numeracy</a:t>
            </a:r>
          </a:p>
          <a:p>
            <a:pPr marL="457200" lvl="1" indent="0">
              <a:buNone/>
            </a:pPr>
            <a:r>
              <a:rPr lang="en-GB" dirty="0">
                <a:solidFill>
                  <a:schemeClr val="accent1"/>
                </a:solidFill>
                <a:hlinkClick r:id="rId3"/>
              </a:rPr>
              <a:t>Assessment arrangements for funded non-maintained nursery settings</a:t>
            </a:r>
            <a:r>
              <a:rPr lang="en-GB" dirty="0">
                <a:solidFill>
                  <a:schemeClr val="accent1"/>
                </a:solidFill>
              </a:rPr>
              <a:t> </a:t>
            </a:r>
          </a:p>
        </p:txBody>
      </p:sp>
    </p:spTree>
    <p:extLst>
      <p:ext uri="{BB962C8B-B14F-4D97-AF65-F5344CB8AC3E}">
        <p14:creationId xmlns:p14="http://schemas.microsoft.com/office/powerpoint/2010/main" val="28233401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36547-2136-1E55-0F67-4F6358BA6A11}"/>
              </a:ext>
            </a:extLst>
          </p:cNvPr>
          <p:cNvSpPr>
            <a:spLocks noGrp="1"/>
          </p:cNvSpPr>
          <p:nvPr>
            <p:ph type="title"/>
          </p:nvPr>
        </p:nvSpPr>
        <p:spPr>
          <a:xfrm>
            <a:off x="55659" y="548005"/>
            <a:ext cx="8921363" cy="1325563"/>
          </a:xfrm>
        </p:spPr>
        <p:txBody>
          <a:bodyPr>
            <a:noAutofit/>
          </a:bodyPr>
          <a:lstStyle/>
          <a:p>
            <a:r>
              <a:rPr lang="en-GB" sz="3600" dirty="0" err="1"/>
              <a:t>Asesu</a:t>
            </a:r>
            <a:r>
              <a:rPr lang="en-GB" sz="3600" dirty="0"/>
              <a:t> </a:t>
            </a:r>
            <a:r>
              <a:rPr lang="en-GB" sz="3600" dirty="0" err="1"/>
              <a:t>sgiliau</a:t>
            </a:r>
            <a:r>
              <a:rPr lang="en-GB" sz="3600" dirty="0"/>
              <a:t> a </a:t>
            </a:r>
            <a:r>
              <a:rPr lang="en-GB" sz="3600" dirty="0" err="1"/>
              <a:t>galluoedd</a:t>
            </a:r>
            <a:r>
              <a:rPr lang="en-GB" sz="3600" dirty="0"/>
              <a:t> </a:t>
            </a:r>
            <a:r>
              <a:rPr lang="en-GB" sz="3600" dirty="0" err="1"/>
              <a:t>llythrennedd</a:t>
            </a:r>
            <a:r>
              <a:rPr lang="en-GB" sz="3600" dirty="0"/>
              <a:t> plant </a:t>
            </a:r>
            <a:br>
              <a:rPr lang="en-GB" sz="3600" dirty="0"/>
            </a:br>
            <a:r>
              <a:rPr lang="en-GB" sz="3600" dirty="0">
                <a:solidFill>
                  <a:srgbClr val="0070C0"/>
                </a:solidFill>
              </a:rPr>
              <a:t>Assessing children’s skills and capabilities in literacy</a:t>
            </a:r>
          </a:p>
        </p:txBody>
      </p:sp>
      <p:sp>
        <p:nvSpPr>
          <p:cNvPr id="3" name="Content Placeholder 2">
            <a:extLst>
              <a:ext uri="{FF2B5EF4-FFF2-40B4-BE49-F238E27FC236}">
                <a16:creationId xmlns:a16="http://schemas.microsoft.com/office/drawing/2014/main" id="{969AF973-420D-AA04-D6BC-C1DD4BEF945C}"/>
              </a:ext>
            </a:extLst>
          </p:cNvPr>
          <p:cNvSpPr>
            <a:spLocks noGrp="1"/>
          </p:cNvSpPr>
          <p:nvPr>
            <p:ph sz="half" idx="1"/>
          </p:nvPr>
        </p:nvSpPr>
        <p:spPr>
          <a:xfrm>
            <a:off x="191329" y="2099392"/>
            <a:ext cx="4213694" cy="3809862"/>
          </a:xfrm>
        </p:spPr>
        <p:txBody>
          <a:bodyPr>
            <a:normAutofit lnSpcReduction="10000"/>
          </a:bodyPr>
          <a:lstStyle/>
          <a:p>
            <a:pPr marL="0" indent="0">
              <a:buNone/>
            </a:pPr>
            <a:r>
              <a:rPr lang="nn-NO" dirty="0"/>
              <a:t>Sut mae’r plentyn yn dangos ei fod yn deall iaith? T33</a:t>
            </a:r>
          </a:p>
          <a:p>
            <a:pPr lvl="1"/>
            <a:r>
              <a:rPr lang="en-GB" dirty="0" err="1"/>
              <a:t>Efallai</a:t>
            </a:r>
            <a:r>
              <a:rPr lang="en-GB" dirty="0"/>
              <a:t> y </a:t>
            </a:r>
            <a:r>
              <a:rPr lang="en-GB" dirty="0" err="1"/>
              <a:t>bydd</a:t>
            </a:r>
            <a:r>
              <a:rPr lang="en-GB" dirty="0"/>
              <a:t> y </a:t>
            </a:r>
            <a:r>
              <a:rPr lang="en-GB" dirty="0" err="1"/>
              <a:t>plentyn</a:t>
            </a:r>
            <a:r>
              <a:rPr lang="en-GB" dirty="0"/>
              <a:t> </a:t>
            </a:r>
            <a:r>
              <a:rPr lang="en-GB" dirty="0" err="1"/>
              <a:t>yn</a:t>
            </a:r>
            <a:r>
              <a:rPr lang="en-GB" dirty="0"/>
              <a:t> </a:t>
            </a:r>
            <a:r>
              <a:rPr lang="en-GB" dirty="0" err="1"/>
              <a:t>ymateb</a:t>
            </a:r>
            <a:r>
              <a:rPr lang="en-GB" dirty="0"/>
              <a:t> </a:t>
            </a:r>
            <a:r>
              <a:rPr lang="en-GB" dirty="0" err="1"/>
              <a:t>i</a:t>
            </a:r>
            <a:r>
              <a:rPr lang="en-GB" dirty="0"/>
              <a:t> </a:t>
            </a:r>
            <a:r>
              <a:rPr lang="en-GB" dirty="0" err="1"/>
              <a:t>gyfarwyddiadau</a:t>
            </a:r>
            <a:r>
              <a:rPr lang="en-GB" dirty="0"/>
              <a:t> neu </a:t>
            </a:r>
            <a:r>
              <a:rPr lang="en-GB" dirty="0" err="1"/>
              <a:t>awgrymiadau</a:t>
            </a:r>
            <a:r>
              <a:rPr lang="en-GB" dirty="0"/>
              <a:t> </a:t>
            </a:r>
            <a:r>
              <a:rPr lang="en-GB" dirty="0" err="1"/>
              <a:t>syml</a:t>
            </a:r>
            <a:r>
              <a:rPr lang="en-GB" dirty="0"/>
              <a:t>, </a:t>
            </a:r>
            <a:r>
              <a:rPr lang="en-GB" dirty="0" err="1"/>
              <a:t>ar</a:t>
            </a:r>
            <a:r>
              <a:rPr lang="en-GB" dirty="0"/>
              <a:t> </a:t>
            </a:r>
            <a:r>
              <a:rPr lang="en-GB" dirty="0" err="1"/>
              <a:t>ffurf</a:t>
            </a:r>
            <a:r>
              <a:rPr lang="en-GB" dirty="0"/>
              <a:t> </a:t>
            </a:r>
            <a:r>
              <a:rPr lang="en-GB" dirty="0" err="1"/>
              <a:t>lafar</a:t>
            </a:r>
            <a:r>
              <a:rPr lang="en-GB" dirty="0"/>
              <a:t> neu </a:t>
            </a:r>
            <a:r>
              <a:rPr lang="en-GB" dirty="0" err="1"/>
              <a:t>ddieiriau</a:t>
            </a:r>
            <a:r>
              <a:rPr lang="en-GB" dirty="0"/>
              <a:t>, ac </a:t>
            </a:r>
            <a:r>
              <a:rPr lang="en-GB" dirty="0" err="1"/>
              <a:t>yn</a:t>
            </a:r>
            <a:r>
              <a:rPr lang="en-GB" dirty="0"/>
              <a:t> </a:t>
            </a:r>
            <a:r>
              <a:rPr lang="en-GB" dirty="0" err="1"/>
              <a:t>eu</a:t>
            </a:r>
            <a:r>
              <a:rPr lang="en-GB" dirty="0"/>
              <a:t> </a:t>
            </a:r>
            <a:r>
              <a:rPr lang="en-GB" dirty="0" err="1"/>
              <a:t>dilyn</a:t>
            </a:r>
            <a:r>
              <a:rPr lang="en-GB" dirty="0"/>
              <a:t>.</a:t>
            </a:r>
          </a:p>
          <a:p>
            <a:pPr lvl="1"/>
            <a:r>
              <a:rPr lang="en-GB" dirty="0" err="1"/>
              <a:t>Efallai</a:t>
            </a:r>
            <a:r>
              <a:rPr lang="en-GB" dirty="0"/>
              <a:t> y </a:t>
            </a:r>
            <a:r>
              <a:rPr lang="en-GB" dirty="0" err="1"/>
              <a:t>bydd</a:t>
            </a:r>
            <a:r>
              <a:rPr lang="en-GB" dirty="0"/>
              <a:t> y </a:t>
            </a:r>
            <a:r>
              <a:rPr lang="en-GB" dirty="0" err="1"/>
              <a:t>plentyn</a:t>
            </a:r>
            <a:r>
              <a:rPr lang="en-GB" dirty="0"/>
              <a:t> </a:t>
            </a:r>
            <a:r>
              <a:rPr lang="en-GB" dirty="0" err="1"/>
              <a:t>yn</a:t>
            </a:r>
            <a:r>
              <a:rPr lang="en-GB" dirty="0"/>
              <a:t> </a:t>
            </a:r>
            <a:r>
              <a:rPr lang="en-GB" dirty="0" err="1"/>
              <a:t>ymateb</a:t>
            </a:r>
            <a:r>
              <a:rPr lang="en-GB" dirty="0"/>
              <a:t> </a:t>
            </a:r>
            <a:r>
              <a:rPr lang="en-GB" dirty="0" err="1"/>
              <a:t>i</a:t>
            </a:r>
            <a:r>
              <a:rPr lang="en-GB" dirty="0"/>
              <a:t> </a:t>
            </a:r>
            <a:r>
              <a:rPr lang="en-GB" dirty="0" err="1"/>
              <a:t>gyfarchiad</a:t>
            </a:r>
            <a:r>
              <a:rPr lang="en-GB" dirty="0"/>
              <a:t> </a:t>
            </a:r>
            <a:r>
              <a:rPr lang="en-GB" dirty="0" err="1"/>
              <a:t>ar</a:t>
            </a:r>
            <a:r>
              <a:rPr lang="en-GB" dirty="0"/>
              <a:t> </a:t>
            </a:r>
            <a:r>
              <a:rPr lang="en-GB" dirty="0" err="1"/>
              <a:t>ffurf</a:t>
            </a:r>
            <a:r>
              <a:rPr lang="en-GB" dirty="0"/>
              <a:t> </a:t>
            </a:r>
            <a:r>
              <a:rPr lang="en-GB" dirty="0" err="1"/>
              <a:t>lafar</a:t>
            </a:r>
            <a:r>
              <a:rPr lang="en-GB" dirty="0"/>
              <a:t> neu </a:t>
            </a:r>
            <a:r>
              <a:rPr lang="en-GB" dirty="0" err="1"/>
              <a:t>ddieiriau</a:t>
            </a:r>
            <a:r>
              <a:rPr lang="en-GB" dirty="0"/>
              <a:t>.</a:t>
            </a:r>
          </a:p>
        </p:txBody>
      </p:sp>
      <p:sp>
        <p:nvSpPr>
          <p:cNvPr id="4" name="Content Placeholder 3">
            <a:extLst>
              <a:ext uri="{FF2B5EF4-FFF2-40B4-BE49-F238E27FC236}">
                <a16:creationId xmlns:a16="http://schemas.microsoft.com/office/drawing/2014/main" id="{BE8CCC1D-7812-093F-9812-DC91455F162F}"/>
              </a:ext>
            </a:extLst>
          </p:cNvPr>
          <p:cNvSpPr>
            <a:spLocks noGrp="1"/>
          </p:cNvSpPr>
          <p:nvPr>
            <p:ph sz="half" idx="2"/>
          </p:nvPr>
        </p:nvSpPr>
        <p:spPr>
          <a:xfrm>
            <a:off x="4516340" y="2024407"/>
            <a:ext cx="3867150" cy="3809862"/>
          </a:xfrm>
        </p:spPr>
        <p:txBody>
          <a:bodyPr>
            <a:normAutofit lnSpcReduction="10000"/>
          </a:bodyPr>
          <a:lstStyle/>
          <a:p>
            <a:pPr marL="0" indent="0">
              <a:buNone/>
            </a:pPr>
            <a:r>
              <a:rPr lang="en-GB" dirty="0">
                <a:solidFill>
                  <a:srgbClr val="0070C0"/>
                </a:solidFill>
              </a:rPr>
              <a:t>How does the child show they understand language? P33</a:t>
            </a:r>
          </a:p>
          <a:p>
            <a:pPr lvl="1"/>
            <a:r>
              <a:rPr lang="en-GB" dirty="0">
                <a:solidFill>
                  <a:srgbClr val="0070C0"/>
                </a:solidFill>
              </a:rPr>
              <a:t>The child may respond to and follow simple instructions or suggestions, either verbally or nonverbally.</a:t>
            </a:r>
          </a:p>
          <a:p>
            <a:pPr lvl="1"/>
            <a:r>
              <a:rPr lang="en-GB" dirty="0">
                <a:solidFill>
                  <a:srgbClr val="0070C0"/>
                </a:solidFill>
              </a:rPr>
              <a:t>The child may respond to greetings verbally or nonverbally.</a:t>
            </a:r>
          </a:p>
        </p:txBody>
      </p:sp>
    </p:spTree>
    <p:extLst>
      <p:ext uri="{BB962C8B-B14F-4D97-AF65-F5344CB8AC3E}">
        <p14:creationId xmlns:p14="http://schemas.microsoft.com/office/powerpoint/2010/main" val="19507682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E6966-1A54-81F5-838B-0AFE639FB562}"/>
              </a:ext>
            </a:extLst>
          </p:cNvPr>
          <p:cNvSpPr>
            <a:spLocks noGrp="1"/>
          </p:cNvSpPr>
          <p:nvPr>
            <p:ph type="title"/>
          </p:nvPr>
        </p:nvSpPr>
        <p:spPr>
          <a:xfrm>
            <a:off x="0" y="0"/>
            <a:ext cx="8953169" cy="1010891"/>
          </a:xfrm>
        </p:spPr>
        <p:txBody>
          <a:bodyPr>
            <a:normAutofit/>
          </a:bodyPr>
          <a:lstStyle/>
          <a:p>
            <a:r>
              <a:rPr lang="en-GB" sz="3200" b="1" dirty="0" err="1"/>
              <a:t>Pwyntiau</a:t>
            </a:r>
            <a:r>
              <a:rPr lang="en-GB" sz="3200" b="1" dirty="0"/>
              <a:t> </a:t>
            </a:r>
            <a:r>
              <a:rPr lang="en-GB" sz="3200" b="1" dirty="0" err="1"/>
              <a:t>Allweddol</a:t>
            </a:r>
            <a:r>
              <a:rPr lang="en-GB" sz="3200" b="1" dirty="0"/>
              <a:t> </a:t>
            </a:r>
            <a:r>
              <a:rPr lang="en-GB" sz="3200" b="1" dirty="0" err="1"/>
              <a:t>ar</a:t>
            </a:r>
            <a:r>
              <a:rPr lang="en-GB" sz="3200" b="1" dirty="0"/>
              <a:t> </a:t>
            </a:r>
            <a:r>
              <a:rPr lang="en-GB" sz="3200" b="1" dirty="0" err="1"/>
              <a:t>gyfer</a:t>
            </a:r>
            <a:r>
              <a:rPr lang="en-GB" sz="3200" b="1" dirty="0"/>
              <a:t> </a:t>
            </a:r>
            <a:r>
              <a:rPr lang="en-GB" sz="3200" b="1" dirty="0" err="1"/>
              <a:t>Asesiad</a:t>
            </a:r>
            <a:r>
              <a:rPr lang="en-GB" sz="3200" b="1" dirty="0"/>
              <a:t> </a:t>
            </a:r>
            <a:r>
              <a:rPr lang="en-GB" sz="3200" b="1" dirty="0" err="1"/>
              <a:t>Cychwynnol</a:t>
            </a:r>
            <a:r>
              <a:rPr lang="en-GB" sz="3200" b="1" dirty="0"/>
              <a:t> t42</a:t>
            </a:r>
            <a:br>
              <a:rPr lang="en-GB" sz="3200" b="1" dirty="0"/>
            </a:br>
            <a:r>
              <a:rPr lang="en-GB" sz="3200" b="1" dirty="0">
                <a:solidFill>
                  <a:srgbClr val="0070C0"/>
                </a:solidFill>
              </a:rPr>
              <a:t>Key Points for Initial Assessment p42</a:t>
            </a:r>
          </a:p>
        </p:txBody>
      </p:sp>
      <p:sp>
        <p:nvSpPr>
          <p:cNvPr id="4" name="Content Placeholder 3">
            <a:extLst>
              <a:ext uri="{FF2B5EF4-FFF2-40B4-BE49-F238E27FC236}">
                <a16:creationId xmlns:a16="http://schemas.microsoft.com/office/drawing/2014/main" id="{C24DAF14-E4E0-F7F8-EF6E-0781B2EA4184}"/>
              </a:ext>
            </a:extLst>
          </p:cNvPr>
          <p:cNvSpPr>
            <a:spLocks noGrp="1"/>
          </p:cNvSpPr>
          <p:nvPr>
            <p:ph sz="half" idx="1"/>
          </p:nvPr>
        </p:nvSpPr>
        <p:spPr/>
        <p:txBody>
          <a:bodyPr/>
          <a:lstStyle/>
          <a:p>
            <a:endParaRPr lang="en-GB" dirty="0"/>
          </a:p>
        </p:txBody>
      </p:sp>
      <p:pic>
        <p:nvPicPr>
          <p:cNvPr id="7" name="Picture 6">
            <a:extLst>
              <a:ext uri="{FF2B5EF4-FFF2-40B4-BE49-F238E27FC236}">
                <a16:creationId xmlns:a16="http://schemas.microsoft.com/office/drawing/2014/main" id="{C019685A-58AE-DC83-733B-F498FF04D646}"/>
              </a:ext>
            </a:extLst>
          </p:cNvPr>
          <p:cNvPicPr>
            <a:picLocks noChangeAspect="1"/>
          </p:cNvPicPr>
          <p:nvPr/>
        </p:nvPicPr>
        <p:blipFill rotWithShape="1">
          <a:blip r:embed="rId2"/>
          <a:srcRect l="8087" t="11361" r="76174" b="52273"/>
          <a:stretch/>
        </p:blipFill>
        <p:spPr>
          <a:xfrm>
            <a:off x="131196" y="1009816"/>
            <a:ext cx="8881608" cy="5692075"/>
          </a:xfrm>
          <a:prstGeom prst="rect">
            <a:avLst/>
          </a:prstGeom>
        </p:spPr>
      </p:pic>
    </p:spTree>
    <p:extLst>
      <p:ext uri="{BB962C8B-B14F-4D97-AF65-F5344CB8AC3E}">
        <p14:creationId xmlns:p14="http://schemas.microsoft.com/office/powerpoint/2010/main" val="19753474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E6966-1A54-81F5-838B-0AFE639FB562}"/>
              </a:ext>
            </a:extLst>
          </p:cNvPr>
          <p:cNvSpPr>
            <a:spLocks noGrp="1"/>
          </p:cNvSpPr>
          <p:nvPr>
            <p:ph type="title"/>
          </p:nvPr>
        </p:nvSpPr>
        <p:spPr>
          <a:xfrm>
            <a:off x="0" y="0"/>
            <a:ext cx="8953169" cy="1325563"/>
          </a:xfrm>
        </p:spPr>
        <p:txBody>
          <a:bodyPr>
            <a:normAutofit/>
          </a:bodyPr>
          <a:lstStyle/>
          <a:p>
            <a:r>
              <a:rPr lang="en-GB" sz="3200" b="1" dirty="0" err="1"/>
              <a:t>Pwyntiau</a:t>
            </a:r>
            <a:r>
              <a:rPr lang="en-GB" sz="3200" b="1" dirty="0"/>
              <a:t> </a:t>
            </a:r>
            <a:r>
              <a:rPr lang="en-GB" sz="3200" b="1" dirty="0" err="1"/>
              <a:t>Allweddol</a:t>
            </a:r>
            <a:r>
              <a:rPr lang="en-GB" sz="3200" b="1" dirty="0"/>
              <a:t> </a:t>
            </a:r>
            <a:r>
              <a:rPr lang="en-GB" sz="3200" b="1" dirty="0" err="1"/>
              <a:t>ar</a:t>
            </a:r>
            <a:r>
              <a:rPr lang="en-GB" sz="3200" b="1" dirty="0"/>
              <a:t> </a:t>
            </a:r>
            <a:r>
              <a:rPr lang="en-GB" sz="3200" b="1" dirty="0" err="1"/>
              <a:t>gyfer</a:t>
            </a:r>
            <a:r>
              <a:rPr lang="en-GB" sz="3200" b="1" dirty="0"/>
              <a:t> </a:t>
            </a:r>
            <a:r>
              <a:rPr lang="en-GB" sz="3200" b="1" dirty="0" err="1"/>
              <a:t>Asesiad</a:t>
            </a:r>
            <a:r>
              <a:rPr lang="en-GB" sz="3200" b="1" dirty="0"/>
              <a:t> </a:t>
            </a:r>
            <a:r>
              <a:rPr lang="en-GB" sz="3200" b="1" dirty="0" err="1"/>
              <a:t>Cychwynnol</a:t>
            </a:r>
            <a:r>
              <a:rPr lang="en-GB" sz="3200" b="1" dirty="0"/>
              <a:t> t42</a:t>
            </a:r>
            <a:br>
              <a:rPr lang="en-GB" sz="3200" b="1" dirty="0"/>
            </a:br>
            <a:r>
              <a:rPr lang="en-GB" sz="3200" b="1" dirty="0">
                <a:solidFill>
                  <a:srgbClr val="0070C0"/>
                </a:solidFill>
              </a:rPr>
              <a:t>Key Points for Initial Assessment p42</a:t>
            </a:r>
          </a:p>
        </p:txBody>
      </p:sp>
      <p:pic>
        <p:nvPicPr>
          <p:cNvPr id="6" name="Content Placeholder 5">
            <a:extLst>
              <a:ext uri="{FF2B5EF4-FFF2-40B4-BE49-F238E27FC236}">
                <a16:creationId xmlns:a16="http://schemas.microsoft.com/office/drawing/2014/main" id="{EB0E323C-BF0F-646D-01B9-8F8DA734CD06}"/>
              </a:ext>
            </a:extLst>
          </p:cNvPr>
          <p:cNvPicPr>
            <a:picLocks noGrp="1" noChangeAspect="1"/>
          </p:cNvPicPr>
          <p:nvPr>
            <p:ph sz="half" idx="1"/>
          </p:nvPr>
        </p:nvPicPr>
        <p:blipFill rotWithShape="1">
          <a:blip r:embed="rId2"/>
          <a:srcRect l="8212" t="15271" r="75545" b="47912"/>
          <a:stretch/>
        </p:blipFill>
        <p:spPr>
          <a:xfrm>
            <a:off x="67585" y="1105231"/>
            <a:ext cx="8817997" cy="5446643"/>
          </a:xfrm>
        </p:spPr>
      </p:pic>
    </p:spTree>
    <p:extLst>
      <p:ext uri="{BB962C8B-B14F-4D97-AF65-F5344CB8AC3E}">
        <p14:creationId xmlns:p14="http://schemas.microsoft.com/office/powerpoint/2010/main" val="10954772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C3B8-62E5-C9EC-3131-AD51FA7F4ACC}"/>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30C0129D-1FC2-0BE3-DC23-0F8D5F281953}"/>
              </a:ext>
            </a:extLst>
          </p:cNvPr>
          <p:cNvPicPr>
            <a:picLocks noGrp="1" noChangeAspect="1"/>
          </p:cNvPicPr>
          <p:nvPr>
            <p:ph sz="half" idx="1"/>
          </p:nvPr>
        </p:nvPicPr>
        <p:blipFill rotWithShape="1">
          <a:blip r:embed="rId2"/>
          <a:srcRect l="7389" t="12261" r="75034" b="56808"/>
          <a:stretch/>
        </p:blipFill>
        <p:spPr>
          <a:xfrm>
            <a:off x="97105" y="262991"/>
            <a:ext cx="8820318" cy="6229884"/>
          </a:xfrm>
        </p:spPr>
      </p:pic>
    </p:spTree>
    <p:extLst>
      <p:ext uri="{BB962C8B-B14F-4D97-AF65-F5344CB8AC3E}">
        <p14:creationId xmlns:p14="http://schemas.microsoft.com/office/powerpoint/2010/main" val="41270603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2E614-44CC-7E25-B275-83B095326D3D}"/>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64363A06-6B5C-9295-FBCC-B71342B8190B}"/>
              </a:ext>
            </a:extLst>
          </p:cNvPr>
          <p:cNvPicPr>
            <a:picLocks noGrp="1" noChangeAspect="1"/>
          </p:cNvPicPr>
          <p:nvPr>
            <p:ph sz="half" idx="1"/>
          </p:nvPr>
        </p:nvPicPr>
        <p:blipFill rotWithShape="1">
          <a:blip r:embed="rId3"/>
          <a:srcRect l="6155" t="9094" r="73489" b="59773"/>
          <a:stretch/>
        </p:blipFill>
        <p:spPr>
          <a:xfrm>
            <a:off x="-295899" y="-112304"/>
            <a:ext cx="9735798" cy="6127750"/>
          </a:xfrm>
        </p:spPr>
      </p:pic>
    </p:spTree>
    <p:extLst>
      <p:ext uri="{BB962C8B-B14F-4D97-AF65-F5344CB8AC3E}">
        <p14:creationId xmlns:p14="http://schemas.microsoft.com/office/powerpoint/2010/main" val="25116696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B2AF-77FA-C58A-7684-BB98AB23CAB3}"/>
              </a:ext>
            </a:extLst>
          </p:cNvPr>
          <p:cNvSpPr>
            <a:spLocks noGrp="1"/>
          </p:cNvSpPr>
          <p:nvPr>
            <p:ph type="title"/>
          </p:nvPr>
        </p:nvSpPr>
        <p:spPr/>
        <p:txBody>
          <a:bodyPr/>
          <a:lstStyle/>
          <a:p>
            <a:r>
              <a:rPr lang="en-GB" b="1" dirty="0" err="1"/>
              <a:t>Cofnodi</a:t>
            </a:r>
            <a:r>
              <a:rPr lang="en-GB" b="1" dirty="0"/>
              <a:t> </a:t>
            </a:r>
            <a:r>
              <a:rPr lang="en-GB" b="1" dirty="0" err="1"/>
              <a:t>Asesiad</a:t>
            </a:r>
            <a:br>
              <a:rPr lang="en-GB" b="1" dirty="0"/>
            </a:br>
            <a:r>
              <a:rPr lang="en-GB" b="1" dirty="0">
                <a:solidFill>
                  <a:srgbClr val="0070C0"/>
                </a:solidFill>
              </a:rPr>
              <a:t>Recording Assessment</a:t>
            </a:r>
          </a:p>
        </p:txBody>
      </p:sp>
      <p:sp>
        <p:nvSpPr>
          <p:cNvPr id="3" name="Content Placeholder 2">
            <a:extLst>
              <a:ext uri="{FF2B5EF4-FFF2-40B4-BE49-F238E27FC236}">
                <a16:creationId xmlns:a16="http://schemas.microsoft.com/office/drawing/2014/main" id="{D8038EB4-7D73-52FE-1071-33AC40E04DB0}"/>
              </a:ext>
            </a:extLst>
          </p:cNvPr>
          <p:cNvSpPr>
            <a:spLocks noGrp="1"/>
          </p:cNvSpPr>
          <p:nvPr>
            <p:ph sz="half" idx="1"/>
          </p:nvPr>
        </p:nvSpPr>
        <p:spPr/>
        <p:txBody>
          <a:bodyPr/>
          <a:lstStyle/>
          <a:p>
            <a:pPr marL="0" indent="0">
              <a:buNone/>
            </a:pPr>
            <a:r>
              <a:rPr lang="en-GB" dirty="0"/>
              <a:t>• </a:t>
            </a:r>
            <a:r>
              <a:rPr lang="en-GB" dirty="0" err="1"/>
              <a:t>straeon</a:t>
            </a:r>
            <a:r>
              <a:rPr lang="en-GB" dirty="0"/>
              <a:t> </a:t>
            </a:r>
            <a:r>
              <a:rPr lang="en-GB" dirty="0" err="1"/>
              <a:t>dysgu</a:t>
            </a:r>
            <a:endParaRPr lang="en-GB" dirty="0"/>
          </a:p>
          <a:p>
            <a:pPr marL="0" indent="0">
              <a:buNone/>
            </a:pPr>
            <a:r>
              <a:rPr lang="en-GB" dirty="0"/>
              <a:t>• </a:t>
            </a:r>
            <a:r>
              <a:rPr lang="en-GB" dirty="0" err="1"/>
              <a:t>naratifau</a:t>
            </a:r>
            <a:r>
              <a:rPr lang="en-GB" dirty="0"/>
              <a:t> </a:t>
            </a:r>
            <a:r>
              <a:rPr lang="en-GB" dirty="0" err="1"/>
              <a:t>byr</a:t>
            </a:r>
            <a:r>
              <a:rPr lang="en-GB" dirty="0"/>
              <a:t> </a:t>
            </a:r>
          </a:p>
          <a:p>
            <a:pPr marL="0" indent="0">
              <a:buNone/>
            </a:pPr>
            <a:r>
              <a:rPr lang="en-GB" dirty="0"/>
              <a:t>• </a:t>
            </a:r>
            <a:r>
              <a:rPr lang="en-GB" dirty="0" err="1"/>
              <a:t>proffil</a:t>
            </a:r>
            <a:r>
              <a:rPr lang="en-GB" dirty="0"/>
              <a:t> un </a:t>
            </a:r>
            <a:r>
              <a:rPr lang="en-GB" dirty="0" err="1"/>
              <a:t>dudalen</a:t>
            </a:r>
            <a:endParaRPr lang="en-GB" dirty="0"/>
          </a:p>
          <a:p>
            <a:pPr marL="0" indent="0">
              <a:buNone/>
            </a:pPr>
            <a:r>
              <a:rPr lang="en-GB" dirty="0"/>
              <a:t>• </a:t>
            </a:r>
            <a:r>
              <a:rPr lang="en-GB" dirty="0" err="1"/>
              <a:t>cofnodlyfrau</a:t>
            </a:r>
            <a:r>
              <a:rPr lang="en-GB" dirty="0"/>
              <a:t> </a:t>
            </a:r>
            <a:r>
              <a:rPr lang="en-GB" dirty="0" err="1"/>
              <a:t>dysgu</a:t>
            </a:r>
            <a:endParaRPr lang="en-GB" dirty="0"/>
          </a:p>
          <a:p>
            <a:pPr marL="0" indent="0">
              <a:buNone/>
            </a:pPr>
            <a:r>
              <a:rPr lang="en-GB" dirty="0"/>
              <a:t>• </a:t>
            </a:r>
            <a:r>
              <a:rPr lang="en-GB" dirty="0" err="1"/>
              <a:t>anodiadau</a:t>
            </a:r>
            <a:r>
              <a:rPr lang="en-GB" dirty="0"/>
              <a:t> </a:t>
            </a:r>
            <a:r>
              <a:rPr lang="en-GB" dirty="0" err="1"/>
              <a:t>byr</a:t>
            </a:r>
            <a:endParaRPr lang="en-GB" dirty="0"/>
          </a:p>
          <a:p>
            <a:pPr marL="0" indent="0">
              <a:buNone/>
            </a:pPr>
            <a:r>
              <a:rPr lang="en-GB" dirty="0"/>
              <a:t> • </a:t>
            </a:r>
            <a:r>
              <a:rPr lang="en-GB" dirty="0" err="1"/>
              <a:t>apiau</a:t>
            </a:r>
            <a:r>
              <a:rPr lang="en-GB" dirty="0"/>
              <a:t>, </a:t>
            </a:r>
            <a:r>
              <a:rPr lang="en-GB" dirty="0" err="1"/>
              <a:t>llwyfannau</a:t>
            </a:r>
            <a:r>
              <a:rPr lang="en-GB" dirty="0"/>
              <a:t> neu </a:t>
            </a:r>
            <a:r>
              <a:rPr lang="en-GB" dirty="0" err="1"/>
              <a:t>feddalwedd</a:t>
            </a:r>
            <a:r>
              <a:rPr lang="en-GB" dirty="0"/>
              <a:t> </a:t>
            </a:r>
            <a:r>
              <a:rPr lang="en-GB" dirty="0" err="1"/>
              <a:t>ddigidol</a:t>
            </a:r>
            <a:endParaRPr lang="en-GB" dirty="0"/>
          </a:p>
        </p:txBody>
      </p:sp>
      <p:sp>
        <p:nvSpPr>
          <p:cNvPr id="4" name="Content Placeholder 3">
            <a:extLst>
              <a:ext uri="{FF2B5EF4-FFF2-40B4-BE49-F238E27FC236}">
                <a16:creationId xmlns:a16="http://schemas.microsoft.com/office/drawing/2014/main" id="{CFB3BB6B-BF5F-7632-3507-0B5473BA82F7}"/>
              </a:ext>
            </a:extLst>
          </p:cNvPr>
          <p:cNvSpPr>
            <a:spLocks noGrp="1"/>
          </p:cNvSpPr>
          <p:nvPr>
            <p:ph sz="half" idx="2"/>
          </p:nvPr>
        </p:nvSpPr>
        <p:spPr/>
        <p:txBody>
          <a:bodyPr/>
          <a:lstStyle/>
          <a:p>
            <a:pPr marL="0" indent="0">
              <a:buNone/>
            </a:pPr>
            <a:r>
              <a:rPr lang="en-GB" dirty="0"/>
              <a:t>• learning stories </a:t>
            </a:r>
          </a:p>
          <a:p>
            <a:r>
              <a:rPr lang="en-GB" dirty="0"/>
              <a:t> short narratives </a:t>
            </a:r>
          </a:p>
          <a:p>
            <a:r>
              <a:rPr lang="en-GB" dirty="0"/>
              <a:t>one-page profiles </a:t>
            </a:r>
          </a:p>
          <a:p>
            <a:pPr marL="0" indent="0">
              <a:buNone/>
            </a:pPr>
            <a:r>
              <a:rPr lang="en-GB" dirty="0"/>
              <a:t>• learning journals </a:t>
            </a:r>
          </a:p>
          <a:p>
            <a:pPr marL="0" indent="0">
              <a:buNone/>
            </a:pPr>
            <a:r>
              <a:rPr lang="en-GB" dirty="0"/>
              <a:t>• short annotations </a:t>
            </a:r>
          </a:p>
          <a:p>
            <a:pPr marL="0" indent="0">
              <a:buNone/>
            </a:pPr>
            <a:r>
              <a:rPr lang="en-GB" dirty="0"/>
              <a:t>• digital apps, platforms or software</a:t>
            </a:r>
          </a:p>
        </p:txBody>
      </p:sp>
    </p:spTree>
    <p:extLst>
      <p:ext uri="{BB962C8B-B14F-4D97-AF65-F5344CB8AC3E}">
        <p14:creationId xmlns:p14="http://schemas.microsoft.com/office/powerpoint/2010/main" val="3000070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206584" y="1760798"/>
            <a:ext cx="8741117" cy="3825356"/>
          </a:xfrm>
        </p:spPr>
        <p:txBody>
          <a:bodyPr vert="horz" lIns="91440" tIns="45720" rIns="91440" bIns="45720" rtlCol="0" anchor="t">
            <a:normAutofit lnSpcReduction="10000"/>
          </a:bodyPr>
          <a:lstStyle/>
          <a:p>
            <a:pPr>
              <a:lnSpc>
                <a:spcPct val="100000"/>
              </a:lnSpc>
              <a:spcBef>
                <a:spcPts val="0"/>
              </a:spcBef>
              <a:defRPr/>
            </a:pPr>
            <a:r>
              <a:rPr lang="en-GB" sz="1900" dirty="0">
                <a:latin typeface="Arial"/>
                <a:cs typeface="Arial"/>
              </a:rPr>
              <a:t>Educational Leadership Project Ltd (2019) ‘PART 1: Learning Stories are more than just a form of assessment, they are a philosophical approach’, </a:t>
            </a:r>
            <a:r>
              <a:rPr lang="en-GB" sz="1900" dirty="0">
                <a:solidFill>
                  <a:srgbClr val="0563C1"/>
                </a:solidFill>
                <a:latin typeface="Arial"/>
                <a:cs typeface="Arial"/>
                <a:hlinkClick r:id="rId3"/>
              </a:rPr>
              <a:t>https://www.youtube.com/watch?v=jpor4bXCf44</a:t>
            </a:r>
            <a:r>
              <a:rPr lang="en-GB" sz="1900" dirty="0">
                <a:latin typeface="Arial"/>
                <a:cs typeface="Arial"/>
              </a:rPr>
              <a:t> [Accessed: February 17 2020].</a:t>
            </a:r>
            <a:endParaRPr lang="en-US" sz="1900" dirty="0">
              <a:latin typeface="Arial"/>
              <a:cs typeface="Arial"/>
            </a:endParaRPr>
          </a:p>
          <a:p>
            <a:pPr algn="just">
              <a:lnSpc>
                <a:spcPct val="100000"/>
              </a:lnSpc>
              <a:spcBef>
                <a:spcPts val="0"/>
              </a:spcBef>
              <a:defRPr/>
            </a:pPr>
            <a:endParaRPr lang="en-GB" sz="1900" dirty="0">
              <a:latin typeface="Arial"/>
              <a:cs typeface="Arial"/>
            </a:endParaRPr>
          </a:p>
          <a:p>
            <a:pPr marL="257175" indent="-257175">
              <a:lnSpc>
                <a:spcPct val="100000"/>
              </a:lnSpc>
              <a:spcBef>
                <a:spcPts val="0"/>
              </a:spcBef>
              <a:buFont typeface="Arial,Sans-Serif" panose="020B0604020202020204" pitchFamily="34" charset="0"/>
              <a:defRPr/>
            </a:pPr>
            <a:r>
              <a:rPr lang="en-GB" sz="1900" dirty="0" err="1">
                <a:latin typeface="Arial"/>
                <a:cs typeface="Arial"/>
              </a:rPr>
              <a:t>Ystyriwch</a:t>
            </a:r>
            <a:r>
              <a:rPr lang="en-GB" sz="1900" dirty="0">
                <a:latin typeface="Arial"/>
                <a:cs typeface="Arial"/>
              </a:rPr>
              <a:t> </a:t>
            </a:r>
            <a:r>
              <a:rPr lang="en-GB" sz="1900" dirty="0" err="1">
                <a:latin typeface="Arial"/>
                <a:cs typeface="Arial"/>
              </a:rPr>
              <a:t>esboniad</a:t>
            </a:r>
            <a:r>
              <a:rPr lang="en-GB" sz="1900" dirty="0">
                <a:latin typeface="Arial"/>
                <a:cs typeface="Arial"/>
              </a:rPr>
              <a:t> Wendy Lee o </a:t>
            </a:r>
            <a:r>
              <a:rPr lang="en-GB" sz="1900" dirty="0" err="1">
                <a:latin typeface="Arial"/>
                <a:cs typeface="Arial"/>
              </a:rPr>
              <a:t>gwricwlem</a:t>
            </a:r>
            <a:r>
              <a:rPr lang="en-GB" sz="1900" dirty="0">
                <a:latin typeface="Arial"/>
                <a:cs typeface="Arial"/>
              </a:rPr>
              <a:t> </a:t>
            </a:r>
            <a:r>
              <a:rPr lang="en-GB" sz="1900" dirty="0" err="1">
                <a:latin typeface="Arial"/>
                <a:cs typeface="Arial"/>
              </a:rPr>
              <a:t>Te</a:t>
            </a:r>
            <a:r>
              <a:rPr lang="en-GB" sz="1900" dirty="0">
                <a:latin typeface="Arial"/>
                <a:cs typeface="Arial"/>
              </a:rPr>
              <a:t> </a:t>
            </a:r>
            <a:r>
              <a:rPr lang="en-GB" sz="1900" dirty="0" err="1">
                <a:latin typeface="Arial"/>
                <a:cs typeface="Arial"/>
              </a:rPr>
              <a:t>Whäriki</a:t>
            </a:r>
          </a:p>
          <a:p>
            <a:pPr marL="257175" indent="-257175">
              <a:lnSpc>
                <a:spcPct val="100000"/>
              </a:lnSpc>
              <a:spcBef>
                <a:spcPts val="0"/>
              </a:spcBef>
              <a:buFont typeface="Arial,Sans-Serif" panose="020B0604020202020204" pitchFamily="34" charset="0"/>
              <a:defRPr/>
            </a:pPr>
            <a:r>
              <a:rPr lang="en-GB" sz="1900" dirty="0">
                <a:solidFill>
                  <a:srgbClr val="0070C0"/>
                </a:solidFill>
                <a:latin typeface="Arial"/>
                <a:cs typeface="Arial"/>
              </a:rPr>
              <a:t>Consider Wendy Lee’s explanation of the </a:t>
            </a:r>
            <a:r>
              <a:rPr lang="en-GB" sz="1900" dirty="0" err="1">
                <a:solidFill>
                  <a:srgbClr val="0070C0"/>
                </a:solidFill>
                <a:latin typeface="Arial"/>
                <a:cs typeface="Arial"/>
              </a:rPr>
              <a:t>Te</a:t>
            </a:r>
            <a:r>
              <a:rPr lang="en-GB" sz="1900" dirty="0">
                <a:solidFill>
                  <a:srgbClr val="0070C0"/>
                </a:solidFill>
                <a:latin typeface="Arial"/>
                <a:cs typeface="Arial"/>
              </a:rPr>
              <a:t> </a:t>
            </a:r>
            <a:r>
              <a:rPr lang="en-GB" sz="1900" dirty="0" err="1">
                <a:solidFill>
                  <a:srgbClr val="0070C0"/>
                </a:solidFill>
                <a:latin typeface="Arial"/>
                <a:cs typeface="Arial"/>
              </a:rPr>
              <a:t>Whäriki</a:t>
            </a:r>
            <a:r>
              <a:rPr lang="en-GB" sz="1900" dirty="0">
                <a:solidFill>
                  <a:srgbClr val="0070C0"/>
                </a:solidFill>
                <a:latin typeface="Arial"/>
                <a:cs typeface="Arial"/>
              </a:rPr>
              <a:t> curriculum.</a:t>
            </a:r>
            <a:br>
              <a:rPr lang="en-GB" sz="1900" dirty="0">
                <a:solidFill>
                  <a:srgbClr val="0070C0"/>
                </a:solidFill>
                <a:latin typeface="Arial"/>
                <a:cs typeface="Arial"/>
              </a:rPr>
            </a:br>
            <a:endParaRPr lang="en-GB" sz="1900" dirty="0">
              <a:latin typeface="Arial"/>
              <a:cs typeface="Arial"/>
            </a:endParaRPr>
          </a:p>
          <a:p>
            <a:pPr marL="257175" indent="-257175">
              <a:lnSpc>
                <a:spcPct val="100000"/>
              </a:lnSpc>
              <a:spcBef>
                <a:spcPts val="0"/>
              </a:spcBef>
              <a:buFont typeface="Arial,Sans-Serif" panose="020B0604020202020204" pitchFamily="34" charset="0"/>
              <a:defRPr/>
            </a:pPr>
            <a:r>
              <a:rPr lang="en-GB" sz="1900" dirty="0">
                <a:latin typeface="Arial"/>
                <a:cs typeface="Arial"/>
              </a:rPr>
              <a:t>A </a:t>
            </a:r>
            <a:r>
              <a:rPr lang="en-GB" sz="1900" dirty="0" err="1">
                <a:latin typeface="Arial"/>
                <a:cs typeface="Arial"/>
              </a:rPr>
              <a:t>fyddai’r</a:t>
            </a:r>
            <a:r>
              <a:rPr lang="en-GB" sz="1900" dirty="0">
                <a:latin typeface="Arial"/>
                <a:cs typeface="Arial"/>
              </a:rPr>
              <a:t> </a:t>
            </a:r>
            <a:r>
              <a:rPr lang="en-GB" sz="1900" dirty="0" err="1">
                <a:latin typeface="Arial"/>
                <a:cs typeface="Arial"/>
              </a:rPr>
              <a:t>dynesiad</a:t>
            </a:r>
            <a:r>
              <a:rPr lang="en-GB" sz="1900" dirty="0">
                <a:latin typeface="Arial"/>
                <a:cs typeface="Arial"/>
              </a:rPr>
              <a:t> </a:t>
            </a:r>
            <a:r>
              <a:rPr lang="en-GB" sz="1900" dirty="0" err="1">
                <a:latin typeface="Arial"/>
                <a:cs typeface="Arial"/>
              </a:rPr>
              <a:t>yma</a:t>
            </a:r>
            <a:r>
              <a:rPr lang="en-GB" sz="1900" dirty="0">
                <a:latin typeface="Arial"/>
                <a:cs typeface="Arial"/>
              </a:rPr>
              <a:t> </a:t>
            </a:r>
            <a:r>
              <a:rPr lang="en-GB" sz="1900" dirty="0" err="1">
                <a:latin typeface="Arial"/>
                <a:cs typeface="Arial"/>
              </a:rPr>
              <a:t>yn</a:t>
            </a:r>
            <a:r>
              <a:rPr lang="en-GB" sz="1900" dirty="0">
                <a:latin typeface="Arial"/>
                <a:cs typeface="Arial"/>
              </a:rPr>
              <a:t> </a:t>
            </a:r>
            <a:r>
              <a:rPr lang="en-GB" sz="1900" dirty="0" err="1">
                <a:latin typeface="Arial"/>
                <a:cs typeface="Arial"/>
              </a:rPr>
              <a:t>gweithio</a:t>
            </a:r>
            <a:r>
              <a:rPr lang="en-GB" sz="1900" dirty="0">
                <a:latin typeface="Arial"/>
                <a:cs typeface="Arial"/>
              </a:rPr>
              <a:t> </a:t>
            </a:r>
            <a:r>
              <a:rPr lang="en-GB" sz="1900" dirty="0" err="1">
                <a:latin typeface="Arial"/>
                <a:cs typeface="Arial"/>
              </a:rPr>
              <a:t>yng</a:t>
            </a:r>
            <a:r>
              <a:rPr lang="en-GB" sz="1900" dirty="0">
                <a:latin typeface="Arial"/>
                <a:cs typeface="Arial"/>
              </a:rPr>
              <a:t> </a:t>
            </a:r>
            <a:r>
              <a:rPr lang="en-GB" sz="1900" dirty="0" err="1">
                <a:latin typeface="Arial"/>
                <a:cs typeface="Arial"/>
              </a:rPr>
              <a:t>Nghymru</a:t>
            </a:r>
            <a:r>
              <a:rPr lang="en-GB" sz="1900" dirty="0">
                <a:latin typeface="Arial"/>
                <a:cs typeface="Arial"/>
              </a:rPr>
              <a:t>?</a:t>
            </a:r>
            <a:endParaRPr lang="en-US" sz="1900" dirty="0">
              <a:latin typeface="Arial"/>
              <a:cs typeface="Arial"/>
            </a:endParaRPr>
          </a:p>
          <a:p>
            <a:pPr marL="257175" indent="-257175">
              <a:lnSpc>
                <a:spcPct val="100000"/>
              </a:lnSpc>
              <a:spcBef>
                <a:spcPts val="0"/>
              </a:spcBef>
              <a:buFont typeface="Arial,Sans-Serif" panose="020B0604020202020204" pitchFamily="34" charset="0"/>
              <a:defRPr/>
            </a:pPr>
            <a:r>
              <a:rPr lang="en-GB" sz="1900" dirty="0">
                <a:solidFill>
                  <a:srgbClr val="0070C0"/>
                </a:solidFill>
                <a:latin typeface="Arial"/>
                <a:cs typeface="Arial"/>
              </a:rPr>
              <a:t>Could this approach work in Wales?</a:t>
            </a:r>
          </a:p>
          <a:p>
            <a:pPr marL="257175" indent="-257175">
              <a:lnSpc>
                <a:spcPct val="100000"/>
              </a:lnSpc>
              <a:spcBef>
                <a:spcPts val="0"/>
              </a:spcBef>
              <a:buFont typeface="Arial,Sans-Serif" panose="020B0604020202020204" pitchFamily="34" charset="0"/>
              <a:defRPr/>
            </a:pPr>
            <a:endParaRPr lang="en-GB" sz="1900" dirty="0">
              <a:solidFill>
                <a:srgbClr val="002060"/>
              </a:solidFill>
              <a:latin typeface="Arial"/>
              <a:cs typeface="Arial"/>
            </a:endParaRPr>
          </a:p>
          <a:p>
            <a:pPr marL="257175" indent="-257175">
              <a:lnSpc>
                <a:spcPct val="100000"/>
              </a:lnSpc>
              <a:spcBef>
                <a:spcPts val="0"/>
              </a:spcBef>
              <a:buFont typeface="Arial,Sans-Serif" panose="020B0604020202020204" pitchFamily="34" charset="0"/>
              <a:defRPr/>
            </a:pPr>
            <a:r>
              <a:rPr lang="en-GB" sz="1900" dirty="0">
                <a:latin typeface="Arial"/>
                <a:cs typeface="Arial"/>
              </a:rPr>
              <a:t>Pam?</a:t>
            </a:r>
          </a:p>
          <a:p>
            <a:pPr marL="257175" indent="-257175">
              <a:lnSpc>
                <a:spcPct val="100000"/>
              </a:lnSpc>
              <a:spcBef>
                <a:spcPts val="0"/>
              </a:spcBef>
              <a:buFont typeface="Arial,Sans-Serif" panose="020B0604020202020204" pitchFamily="34" charset="0"/>
              <a:defRPr/>
            </a:pPr>
            <a:r>
              <a:rPr lang="en-GB" sz="1900" dirty="0">
                <a:solidFill>
                  <a:srgbClr val="0070C0"/>
                </a:solidFill>
                <a:latin typeface="Arial"/>
                <a:cs typeface="Arial"/>
              </a:rPr>
              <a:t>Why?</a:t>
            </a:r>
            <a:endParaRPr lang="en-GB" sz="1900" dirty="0">
              <a:solidFill>
                <a:srgbClr val="0070C0"/>
              </a:solidFill>
            </a:endParaRPr>
          </a:p>
          <a:p>
            <a:pPr marL="0" indent="0">
              <a:buNone/>
              <a:defRPr/>
            </a:pPr>
            <a:endParaRPr lang="cy-GB" sz="1500" kern="0" dirty="0">
              <a:solidFill>
                <a:srgbClr val="000000"/>
              </a:solidFill>
              <a:latin typeface="Lucida Sans" pitchFamily="34" charset="0"/>
              <a:ea typeface="ＭＳ Ｐゴシック" charset="-128"/>
            </a:endParaRPr>
          </a:p>
        </p:txBody>
      </p:sp>
      <p:sp>
        <p:nvSpPr>
          <p:cNvPr id="3" name="Title 2">
            <a:extLst>
              <a:ext uri="{FF2B5EF4-FFF2-40B4-BE49-F238E27FC236}">
                <a16:creationId xmlns:a16="http://schemas.microsoft.com/office/drawing/2014/main" id="{F467B94D-A4AA-C640-840F-46F374EF7E2C}"/>
              </a:ext>
            </a:extLst>
          </p:cNvPr>
          <p:cNvSpPr>
            <a:spLocks noGrp="1"/>
          </p:cNvSpPr>
          <p:nvPr>
            <p:ph type="title"/>
          </p:nvPr>
        </p:nvSpPr>
        <p:spPr/>
        <p:txBody>
          <a:bodyPr>
            <a:normAutofit/>
          </a:bodyPr>
          <a:lstStyle/>
          <a:p>
            <a:r>
              <a:rPr lang="en-US" b="1" err="1">
                <a:ea typeface="+mj-lt"/>
                <a:cs typeface="+mj-lt"/>
              </a:rPr>
              <a:t>Storïau</a:t>
            </a:r>
            <a:r>
              <a:rPr lang="en-US" b="1" dirty="0">
                <a:ea typeface="+mj-lt"/>
                <a:cs typeface="+mj-lt"/>
              </a:rPr>
              <a:t> </a:t>
            </a:r>
            <a:r>
              <a:rPr lang="en-US" b="1" err="1">
                <a:ea typeface="+mj-lt"/>
                <a:cs typeface="+mj-lt"/>
              </a:rPr>
              <a:t>Dysgu</a:t>
            </a:r>
            <a:r>
              <a:rPr lang="en-US" b="1" dirty="0">
                <a:ea typeface="+mj-lt"/>
                <a:cs typeface="+mj-lt"/>
              </a:rPr>
              <a:t> </a:t>
            </a:r>
            <a:br>
              <a:rPr lang="en-US" b="1" dirty="0"/>
            </a:br>
            <a:r>
              <a:rPr lang="en-US" b="1" dirty="0">
                <a:solidFill>
                  <a:srgbClr val="0070C0"/>
                </a:solidFill>
                <a:cs typeface="Calibri Light"/>
              </a:rPr>
              <a:t>Learning Stories</a:t>
            </a:r>
            <a:endParaRPr lang="en-US" b="1" dirty="0">
              <a:solidFill>
                <a:srgbClr val="0070C0"/>
              </a:solidFill>
            </a:endParaRPr>
          </a:p>
        </p:txBody>
      </p:sp>
    </p:spTree>
    <p:extLst>
      <p:ext uri="{BB962C8B-B14F-4D97-AF65-F5344CB8AC3E}">
        <p14:creationId xmlns:p14="http://schemas.microsoft.com/office/powerpoint/2010/main" val="4105807995"/>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982D06CD-CEEA-1A27-76B4-5D0B0FAF9FC3}"/>
              </a:ext>
            </a:extLst>
          </p:cNvPr>
          <p:cNvSpPr>
            <a:spLocks noGrp="1"/>
          </p:cNvSpPr>
          <p:nvPr>
            <p:ph type="title"/>
          </p:nvPr>
        </p:nvSpPr>
        <p:spPr>
          <a:xfrm>
            <a:off x="1431131" y="1994299"/>
            <a:ext cx="6043613" cy="1734740"/>
          </a:xfrm>
        </p:spPr>
        <p:txBody>
          <a:bodyPr>
            <a:normAutofit fontScale="90000"/>
          </a:bodyPr>
          <a:lstStyle/>
          <a:p>
            <a:br>
              <a:rPr lang="en-GB" altLang="en-US"/>
            </a:br>
            <a:br>
              <a:rPr lang="en-GB" altLang="en-US"/>
            </a:br>
            <a:br>
              <a:rPr lang="en-GB" altLang="en-US"/>
            </a:br>
            <a:r>
              <a:rPr lang="en-GB" altLang="en-US" sz="5400">
                <a:solidFill>
                  <a:schemeClr val="tx1"/>
                </a:solidFill>
              </a:rPr>
              <a:t>Meg</a:t>
            </a:r>
            <a:br>
              <a:rPr lang="en-GB" altLang="en-US" sz="5400">
                <a:solidFill>
                  <a:schemeClr val="tx1"/>
                </a:solidFill>
              </a:rPr>
            </a:br>
            <a:br>
              <a:rPr lang="en-GB" altLang="en-US" sz="5400"/>
            </a:br>
            <a:endParaRPr lang="en-GB" altLang="en-US" sz="5400"/>
          </a:p>
        </p:txBody>
      </p:sp>
      <p:sp>
        <p:nvSpPr>
          <p:cNvPr id="61443" name="TextBox 2">
            <a:extLst>
              <a:ext uri="{FF2B5EF4-FFF2-40B4-BE49-F238E27FC236}">
                <a16:creationId xmlns:a16="http://schemas.microsoft.com/office/drawing/2014/main" id="{412618F9-F5A4-5D68-7452-2A22165A22D3}"/>
              </a:ext>
            </a:extLst>
          </p:cNvPr>
          <p:cNvSpPr txBox="1">
            <a:spLocks noChangeArrowheads="1"/>
          </p:cNvSpPr>
          <p:nvPr/>
        </p:nvSpPr>
        <p:spPr bwMode="auto">
          <a:xfrm>
            <a:off x="1431133" y="3429000"/>
            <a:ext cx="6488906" cy="1454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nchor="t">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dirty="0">
                <a:solidFill>
                  <a:srgbClr val="0070C0"/>
                </a:solidFill>
                <a:latin typeface="Times"/>
                <a:cs typeface="Times"/>
              </a:rPr>
              <a:t>Waters-Davies, J. and MacDonald, N. (Forthcoming) ‘The capable child as a threshold concept for inclusive early childhood education and care.’ Chapter in Conn, C. and Murphy A. (editors) </a:t>
            </a:r>
            <a:r>
              <a:rPr lang="en-GB" altLang="en-US" sz="1800" b="1" i="1" dirty="0">
                <a:solidFill>
                  <a:srgbClr val="0070C0"/>
                </a:solidFill>
                <a:latin typeface="Times"/>
                <a:cs typeface="Times"/>
              </a:rPr>
              <a:t>Inclusive Pedagogies for Early Childhood Education: Respecting and Responding to Differences in Learning</a:t>
            </a:r>
            <a:r>
              <a:rPr lang="en-GB" altLang="en-US" sz="1800" dirty="0">
                <a:solidFill>
                  <a:srgbClr val="0070C0"/>
                </a:solidFill>
                <a:latin typeface="Times"/>
                <a:cs typeface="Times"/>
              </a:rPr>
              <a:t>. London: Routledge</a:t>
            </a:r>
          </a:p>
        </p:txBody>
      </p:sp>
    </p:spTree>
    <p:extLst>
      <p:ext uri="{BB962C8B-B14F-4D97-AF65-F5344CB8AC3E}">
        <p14:creationId xmlns:p14="http://schemas.microsoft.com/office/powerpoint/2010/main" val="32336929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4AEDFE-A5F7-7863-350C-1DC6F1BEAC0D}"/>
              </a:ext>
            </a:extLst>
          </p:cNvPr>
          <p:cNvSpPr>
            <a:spLocks noGrp="1"/>
          </p:cNvSpPr>
          <p:nvPr>
            <p:ph type="title" idx="4294967295"/>
          </p:nvPr>
        </p:nvSpPr>
        <p:spPr>
          <a:xfrm>
            <a:off x="0" y="-667"/>
            <a:ext cx="2982191" cy="1169194"/>
          </a:xfrm>
          <a:ln w="38100">
            <a:solidFill>
              <a:schemeClr val="accent1">
                <a:lumMod val="60000"/>
                <a:lumOff val="40000"/>
              </a:schemeClr>
            </a:solidFill>
          </a:ln>
        </p:spPr>
        <p:txBody>
          <a:bodyPr>
            <a:normAutofit/>
          </a:bodyPr>
          <a:lstStyle/>
          <a:p>
            <a:pPr>
              <a:defRPr/>
            </a:pPr>
            <a:r>
              <a:rPr lang="en-GB" sz="2100" b="1" dirty="0"/>
              <a:t>Meg’s Observation</a:t>
            </a:r>
            <a:br>
              <a:rPr lang="en-GB" sz="1575" b="1" dirty="0"/>
            </a:br>
            <a:endParaRPr lang="en-GB" sz="1575" b="1" dirty="0"/>
          </a:p>
        </p:txBody>
      </p:sp>
      <p:sp>
        <p:nvSpPr>
          <p:cNvPr id="5" name="Content Placeholder 4">
            <a:extLst>
              <a:ext uri="{FF2B5EF4-FFF2-40B4-BE49-F238E27FC236}">
                <a16:creationId xmlns:a16="http://schemas.microsoft.com/office/drawing/2014/main" id="{3C4D6529-69D8-FE48-C62C-9843F6E21152}"/>
              </a:ext>
            </a:extLst>
          </p:cNvPr>
          <p:cNvSpPr>
            <a:spLocks noGrp="1"/>
          </p:cNvSpPr>
          <p:nvPr>
            <p:ph idx="4294967295"/>
          </p:nvPr>
        </p:nvSpPr>
        <p:spPr>
          <a:xfrm>
            <a:off x="2982192" y="-4206"/>
            <a:ext cx="6083876" cy="1552574"/>
          </a:xfrm>
          <a:ln w="28575">
            <a:solidFill>
              <a:schemeClr val="accent1">
                <a:lumMod val="75000"/>
              </a:schemeClr>
            </a:solidFill>
          </a:ln>
        </p:spPr>
        <p:txBody>
          <a:bodyPr>
            <a:normAutofit fontScale="77500" lnSpcReduction="20000"/>
          </a:bodyPr>
          <a:lstStyle/>
          <a:p>
            <a:pPr>
              <a:defRPr/>
            </a:pPr>
            <a:r>
              <a:rPr lang="en-GB" b="1" u="sng" dirty="0"/>
              <a:t>Enabling Environment- </a:t>
            </a:r>
            <a:r>
              <a:rPr lang="en-GB" dirty="0"/>
              <a:t>inspiration to play set up in outside area with loose parts including drainpipes, tubes, boxes and balls. Choices and direction of activity is child-led with time allowed to engage in child choice of activity for as long as possible. Planning is flexible to allow for this.</a:t>
            </a:r>
          </a:p>
        </p:txBody>
      </p:sp>
      <p:pic>
        <p:nvPicPr>
          <p:cNvPr id="63492" name="Picture 7" descr="A group of children playing in the sand and water with pipes">
            <a:extLst>
              <a:ext uri="{FF2B5EF4-FFF2-40B4-BE49-F238E27FC236}">
                <a16:creationId xmlns:a16="http://schemas.microsoft.com/office/drawing/2014/main" id="{F7F98954-3A10-4EF4-023B-3D00DEFF9B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33" y="1179746"/>
            <a:ext cx="2904259" cy="4820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4">
            <a:extLst>
              <a:ext uri="{FF2B5EF4-FFF2-40B4-BE49-F238E27FC236}">
                <a16:creationId xmlns:a16="http://schemas.microsoft.com/office/drawing/2014/main" id="{F0BA0422-EC71-470B-3790-51FA7AF7B7D7}"/>
              </a:ext>
            </a:extLst>
          </p:cNvPr>
          <p:cNvSpPr txBox="1">
            <a:spLocks/>
          </p:cNvSpPr>
          <p:nvPr/>
        </p:nvSpPr>
        <p:spPr>
          <a:xfrm>
            <a:off x="3041827" y="1590398"/>
            <a:ext cx="5962649" cy="1332635"/>
          </a:xfrm>
          <a:prstGeom prst="rect">
            <a:avLst/>
          </a:prstGeom>
          <a:ln w="28575">
            <a:solidFill>
              <a:schemeClr val="accent1">
                <a:lumMod val="75000"/>
              </a:schemeClr>
            </a:solidFill>
          </a:ln>
        </p:spPr>
        <p:txBody>
          <a:bodyPr lIns="51435" tIns="25718" rIns="51435" bIns="25718">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defRPr/>
            </a:pPr>
            <a:r>
              <a:rPr lang="en-GB" sz="1800" b="1" u="sng" dirty="0"/>
              <a:t>Enabling Experiences- </a:t>
            </a:r>
            <a:r>
              <a:rPr lang="en-GB" sz="1800" dirty="0"/>
              <a:t>Meg picks up some of the balls and rolls them down the tubes letting out excited squeals as the balls go shooting down the tubes. The other children and staff notice this and excitedly join in with Meg. The children spend the rest of the time outside exploring these ideas with Meg taking the lead in the activity.</a:t>
            </a:r>
          </a:p>
        </p:txBody>
      </p:sp>
      <p:sp>
        <p:nvSpPr>
          <p:cNvPr id="10" name="Content Placeholder 4">
            <a:extLst>
              <a:ext uri="{FF2B5EF4-FFF2-40B4-BE49-F238E27FC236}">
                <a16:creationId xmlns:a16="http://schemas.microsoft.com/office/drawing/2014/main" id="{E0475255-866F-01AE-7868-5E818146B5CD}"/>
              </a:ext>
            </a:extLst>
          </p:cNvPr>
          <p:cNvSpPr txBox="1">
            <a:spLocks/>
          </p:cNvSpPr>
          <p:nvPr/>
        </p:nvSpPr>
        <p:spPr>
          <a:xfrm>
            <a:off x="2982193" y="2978828"/>
            <a:ext cx="6161807" cy="3025603"/>
          </a:xfrm>
          <a:prstGeom prst="rect">
            <a:avLst/>
          </a:prstGeom>
          <a:solidFill>
            <a:srgbClr val="F7F6D9"/>
          </a:solidFill>
          <a:ln w="28575">
            <a:solidFill>
              <a:schemeClr val="accent1">
                <a:lumMod val="75000"/>
              </a:schemeClr>
            </a:solidFill>
          </a:ln>
        </p:spPr>
        <p:txBody>
          <a:bodyPr lIns="51435" tIns="25718" rIns="51435" bIns="25718" anchor="t"/>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defRPr/>
            </a:pPr>
            <a:r>
              <a:rPr lang="en-GB" sz="1700" b="1" u="sng" dirty="0"/>
              <a:t>Enabling Adults- </a:t>
            </a:r>
            <a:r>
              <a:rPr lang="en-GB" sz="1700" dirty="0"/>
              <a:t>The adults prompt children’s thinking and action using open-ended questions. The staff point out that some balls seem to travel faster down some tubes than others and invite the children to test it out, noticing which tubes are slower or faster and comment using phrases such as ‘I wonder why this one is slower’ and asking, ‘what do you think?’ to Meg and the other children. Meg responds to this by lifting one end of the tube making the ball travel faster. The staff and children respond to Meg with excitement providing a narrative for Meg’s actions such as ‘Oh look Meg, you made the ball roll faster’, ‘I wonder if all the balls will go faster if we lift up the tubes’, ‘we have heavy and light balls, do they all do the same?’ This prompts Meg to go and collect some of the heavier balls to test out the theory.</a:t>
            </a:r>
          </a:p>
        </p:txBody>
      </p:sp>
      <p:sp>
        <p:nvSpPr>
          <p:cNvPr id="63495" name="TextBox 10">
            <a:extLst>
              <a:ext uri="{FF2B5EF4-FFF2-40B4-BE49-F238E27FC236}">
                <a16:creationId xmlns:a16="http://schemas.microsoft.com/office/drawing/2014/main" id="{C24750CC-7304-B5BF-754B-37077CBD72D6}"/>
              </a:ext>
            </a:extLst>
          </p:cNvPr>
          <p:cNvSpPr txBox="1">
            <a:spLocks noChangeArrowheads="1"/>
          </p:cNvSpPr>
          <p:nvPr/>
        </p:nvSpPr>
        <p:spPr bwMode="auto">
          <a:xfrm>
            <a:off x="-846384" y="942759"/>
            <a:ext cx="388739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r">
              <a:spcBef>
                <a:spcPct val="0"/>
              </a:spcBef>
              <a:buFontTx/>
              <a:buNone/>
            </a:pPr>
            <a:r>
              <a:rPr lang="en-GB" altLang="en-US" sz="900">
                <a:latin typeface="Times" panose="02020603050405020304" pitchFamily="18" charset="0"/>
              </a:rPr>
              <a:t>Copyright - Waters-Davies and MacDonald (Forthcoming)</a:t>
            </a:r>
          </a:p>
        </p:txBody>
      </p:sp>
    </p:spTree>
    <p:extLst>
      <p:ext uri="{BB962C8B-B14F-4D97-AF65-F5344CB8AC3E}">
        <p14:creationId xmlns:p14="http://schemas.microsoft.com/office/powerpoint/2010/main" val="35455599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5D26-D6B3-D504-6E7C-A2E9F455C99C}"/>
              </a:ext>
            </a:extLst>
          </p:cNvPr>
          <p:cNvSpPr>
            <a:spLocks noGrp="1"/>
          </p:cNvSpPr>
          <p:nvPr>
            <p:ph type="title"/>
          </p:nvPr>
        </p:nvSpPr>
        <p:spPr>
          <a:xfrm>
            <a:off x="1" y="-3880"/>
            <a:ext cx="4364290" cy="429815"/>
          </a:xfrm>
          <a:ln w="38100">
            <a:solidFill>
              <a:schemeClr val="tx2">
                <a:lumMod val="60000"/>
                <a:lumOff val="40000"/>
              </a:schemeClr>
            </a:solidFill>
          </a:ln>
        </p:spPr>
        <p:txBody>
          <a:bodyPr>
            <a:normAutofit fontScale="90000"/>
          </a:bodyPr>
          <a:lstStyle/>
          <a:p>
            <a:pPr>
              <a:defRPr/>
            </a:pPr>
            <a:r>
              <a:rPr lang="en-GB" dirty="0"/>
              <a:t>Meg’s Assessment</a:t>
            </a:r>
          </a:p>
        </p:txBody>
      </p:sp>
      <p:sp>
        <p:nvSpPr>
          <p:cNvPr id="3" name="Content Placeholder 2">
            <a:extLst>
              <a:ext uri="{FF2B5EF4-FFF2-40B4-BE49-F238E27FC236}">
                <a16:creationId xmlns:a16="http://schemas.microsoft.com/office/drawing/2014/main" id="{5D439AF1-C6C2-AE16-D222-013382089EB6}"/>
              </a:ext>
            </a:extLst>
          </p:cNvPr>
          <p:cNvSpPr>
            <a:spLocks noGrp="1"/>
          </p:cNvSpPr>
          <p:nvPr>
            <p:ph idx="1"/>
          </p:nvPr>
        </p:nvSpPr>
        <p:spPr>
          <a:xfrm>
            <a:off x="4366565" y="2485"/>
            <a:ext cx="4773865" cy="2009548"/>
          </a:xfrm>
          <a:ln w="19050">
            <a:solidFill>
              <a:schemeClr val="accent1">
                <a:lumMod val="75000"/>
              </a:schemeClr>
            </a:solidFill>
          </a:ln>
        </p:spPr>
        <p:txBody>
          <a:bodyPr vert="horz" lIns="68580" tIns="34290" rIns="68580" bIns="34290" rtlCol="0" anchor="t">
            <a:normAutofit/>
          </a:bodyPr>
          <a:lstStyle/>
          <a:p>
            <a:pPr marL="0" indent="0">
              <a:buNone/>
              <a:defRPr/>
            </a:pPr>
            <a:r>
              <a:rPr lang="en-GB" sz="1350" b="1" dirty="0"/>
              <a:t>Exploration</a:t>
            </a:r>
            <a:endParaRPr lang="en-GB" sz="1350" b="1" dirty="0">
              <a:cs typeface="Arial"/>
            </a:endParaRPr>
          </a:p>
          <a:p>
            <a:pPr>
              <a:defRPr/>
            </a:pPr>
            <a:r>
              <a:rPr lang="en-GB" sz="1350" dirty="0"/>
              <a:t>explore and investigate and discover</a:t>
            </a:r>
            <a:endParaRPr lang="en-GB" sz="1350" dirty="0">
              <a:cs typeface="Arial"/>
            </a:endParaRPr>
          </a:p>
          <a:p>
            <a:pPr>
              <a:defRPr/>
            </a:pPr>
            <a:r>
              <a:rPr lang="en-GB" sz="1350" dirty="0"/>
              <a:t>share my curiosity with others</a:t>
            </a:r>
            <a:endParaRPr lang="en-GB" sz="1350" dirty="0">
              <a:cs typeface="Arial"/>
            </a:endParaRPr>
          </a:p>
          <a:p>
            <a:pPr>
              <a:defRPr/>
            </a:pPr>
            <a:r>
              <a:rPr lang="en-GB" sz="1350" dirty="0"/>
              <a:t>make connections focus my attention on things that interest me</a:t>
            </a:r>
            <a:endParaRPr lang="en-GB" sz="1350" dirty="0">
              <a:cs typeface="Arial"/>
            </a:endParaRPr>
          </a:p>
          <a:p>
            <a:pPr>
              <a:defRPr/>
            </a:pPr>
            <a:r>
              <a:rPr lang="en-GB" sz="1350" dirty="0"/>
              <a:t>develop my understanding of how things work </a:t>
            </a:r>
            <a:endParaRPr lang="en-GB" sz="1350" dirty="0">
              <a:cs typeface="Arial"/>
            </a:endParaRPr>
          </a:p>
        </p:txBody>
      </p:sp>
      <p:sp>
        <p:nvSpPr>
          <p:cNvPr id="5" name="Text Placeholder 5">
            <a:extLst>
              <a:ext uri="{FF2B5EF4-FFF2-40B4-BE49-F238E27FC236}">
                <a16:creationId xmlns:a16="http://schemas.microsoft.com/office/drawing/2014/main" id="{3F213816-34F0-D258-0D89-8D4695288CA2}"/>
              </a:ext>
            </a:extLst>
          </p:cNvPr>
          <p:cNvSpPr>
            <a:spLocks noGrp="1"/>
          </p:cNvSpPr>
          <p:nvPr>
            <p:ph type="body" sz="half" idx="2"/>
          </p:nvPr>
        </p:nvSpPr>
        <p:spPr>
          <a:xfrm>
            <a:off x="-9938" y="428315"/>
            <a:ext cx="4375961" cy="1671920"/>
          </a:xfrm>
          <a:ln w="19050">
            <a:solidFill>
              <a:schemeClr val="accent1">
                <a:lumMod val="75000"/>
              </a:schemeClr>
            </a:solidFill>
          </a:ln>
        </p:spPr>
        <p:txBody>
          <a:bodyPr vert="horz" lIns="68580" tIns="34290" rIns="68580" bIns="34290" rtlCol="0" anchor="t">
            <a:normAutofit/>
          </a:bodyPr>
          <a:lstStyle/>
          <a:p>
            <a:pPr>
              <a:defRPr/>
            </a:pPr>
            <a:r>
              <a:rPr lang="en-GB" b="1" dirty="0"/>
              <a:t>Assessment</a:t>
            </a:r>
            <a:r>
              <a:rPr lang="en-GB" dirty="0"/>
              <a:t> -</a:t>
            </a:r>
            <a:r>
              <a:rPr lang="en-GB" sz="1350" dirty="0"/>
              <a:t> </a:t>
            </a:r>
            <a:r>
              <a:rPr lang="en-GB" sz="1425" dirty="0">
                <a:latin typeface="Times New Roman"/>
                <a:cs typeface="Times New Roman"/>
              </a:rPr>
              <a:t>During that week’s staff planning meeting, the staff note that during the activity Meg demonstrated understanding of the concepts of fast/slow, heavy/light and was able to respond to problem solving queries and open-ended questioning through her actions. Meg explored the resources independently and through interaction with peers.</a:t>
            </a:r>
            <a:endParaRPr lang="en-GB" sz="1425">
              <a:latin typeface="Times New Roman"/>
              <a:ea typeface="Times New Roman" panose="02020603050405020304" pitchFamily="18" charset="0"/>
              <a:cs typeface="Times New Roman"/>
            </a:endParaRPr>
          </a:p>
        </p:txBody>
      </p:sp>
      <p:sp>
        <p:nvSpPr>
          <p:cNvPr id="6" name="Content Placeholder 2">
            <a:extLst>
              <a:ext uri="{FF2B5EF4-FFF2-40B4-BE49-F238E27FC236}">
                <a16:creationId xmlns:a16="http://schemas.microsoft.com/office/drawing/2014/main" id="{3FEF823C-6491-B37F-524B-3E3EF93C40E5}"/>
              </a:ext>
            </a:extLst>
          </p:cNvPr>
          <p:cNvSpPr txBox="1">
            <a:spLocks/>
          </p:cNvSpPr>
          <p:nvPr/>
        </p:nvSpPr>
        <p:spPr>
          <a:xfrm>
            <a:off x="4365284" y="2012035"/>
            <a:ext cx="4725717" cy="1267554"/>
          </a:xfrm>
          <a:prstGeom prst="rect">
            <a:avLst/>
          </a:prstGeom>
          <a:ln w="19050">
            <a:solidFill>
              <a:schemeClr val="accent1">
                <a:lumMod val="75000"/>
              </a:schemeClr>
            </a:solidFill>
          </a:ln>
        </p:spPr>
        <p:txBody>
          <a:bodyPr lIns="51435" tIns="25718" rIns="51435" bIns="25718">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Physical Development</a:t>
            </a:r>
          </a:p>
          <a:p>
            <a:pPr>
              <a:defRPr/>
            </a:pPr>
            <a:r>
              <a:rPr lang="en-GB" sz="1800" dirty="0"/>
              <a:t>develop my fine motor skills in real life experiences </a:t>
            </a:r>
          </a:p>
          <a:p>
            <a:pPr>
              <a:defRPr/>
            </a:pPr>
            <a:r>
              <a:rPr lang="en-GB" sz="1800" dirty="0"/>
              <a:t>be curious about how I can interact physically with the world around me</a:t>
            </a:r>
          </a:p>
          <a:p>
            <a:pPr>
              <a:defRPr/>
            </a:pPr>
            <a:r>
              <a:rPr lang="en-GB" sz="1800" dirty="0"/>
              <a:t>manipulate and explore properties of smaller objects </a:t>
            </a:r>
          </a:p>
        </p:txBody>
      </p:sp>
      <p:sp>
        <p:nvSpPr>
          <p:cNvPr id="7" name="Content Placeholder 2">
            <a:extLst>
              <a:ext uri="{FF2B5EF4-FFF2-40B4-BE49-F238E27FC236}">
                <a16:creationId xmlns:a16="http://schemas.microsoft.com/office/drawing/2014/main" id="{EAB12A37-EC45-F4CF-C6BF-556A24BE2D88}"/>
              </a:ext>
            </a:extLst>
          </p:cNvPr>
          <p:cNvSpPr txBox="1">
            <a:spLocks/>
          </p:cNvSpPr>
          <p:nvPr/>
        </p:nvSpPr>
        <p:spPr>
          <a:xfrm>
            <a:off x="4356624" y="3279468"/>
            <a:ext cx="4735656" cy="1402146"/>
          </a:xfrm>
          <a:prstGeom prst="rect">
            <a:avLst/>
          </a:prstGeom>
          <a:ln w="19050">
            <a:solidFill>
              <a:schemeClr val="accent1">
                <a:lumMod val="75000"/>
              </a:schemeClr>
            </a:solidFill>
          </a:ln>
        </p:spPr>
        <p:txBody>
          <a:bodyPr lIns="51435" tIns="25718" rIns="51435" bIns="25718">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Belonging</a:t>
            </a:r>
          </a:p>
          <a:p>
            <a:pPr>
              <a:defRPr/>
            </a:pPr>
            <a:r>
              <a:rPr lang="en-GB" sz="1800" dirty="0"/>
              <a:t>feel valued as a member of the setting community</a:t>
            </a:r>
          </a:p>
          <a:p>
            <a:pPr>
              <a:defRPr/>
            </a:pPr>
            <a:r>
              <a:rPr lang="en-GB" sz="1800" dirty="0"/>
              <a:t>play (on my own, alongside or with  others)</a:t>
            </a:r>
          </a:p>
          <a:p>
            <a:pPr>
              <a:defRPr/>
            </a:pPr>
            <a:r>
              <a:rPr lang="en-GB" sz="1800" dirty="0"/>
              <a:t>make connections with people, places and things</a:t>
            </a:r>
          </a:p>
          <a:p>
            <a:pPr>
              <a:defRPr/>
            </a:pPr>
            <a:r>
              <a:rPr lang="en-GB" sz="1800" dirty="0"/>
              <a:t>be heard and understood</a:t>
            </a:r>
          </a:p>
        </p:txBody>
      </p:sp>
      <p:sp>
        <p:nvSpPr>
          <p:cNvPr id="8" name="Content Placeholder 2">
            <a:extLst>
              <a:ext uri="{FF2B5EF4-FFF2-40B4-BE49-F238E27FC236}">
                <a16:creationId xmlns:a16="http://schemas.microsoft.com/office/drawing/2014/main" id="{9178E90C-0509-A11A-A641-B957614593F3}"/>
              </a:ext>
            </a:extLst>
          </p:cNvPr>
          <p:cNvSpPr txBox="1">
            <a:spLocks/>
          </p:cNvSpPr>
          <p:nvPr/>
        </p:nvSpPr>
        <p:spPr>
          <a:xfrm>
            <a:off x="-1838" y="4390046"/>
            <a:ext cx="4367861" cy="1579531"/>
          </a:xfrm>
          <a:prstGeom prst="rect">
            <a:avLst/>
          </a:prstGeom>
          <a:solidFill>
            <a:srgbClr val="F7F6D9"/>
          </a:solidFill>
          <a:ln w="19050">
            <a:solidFill>
              <a:schemeClr val="accent1">
                <a:lumMod val="75000"/>
              </a:schemeClr>
            </a:solidFill>
          </a:ln>
        </p:spPr>
        <p:txBody>
          <a:bodyPr lIns="51435" tIns="25718" rIns="51435" bIns="25718">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Communication</a:t>
            </a:r>
          </a:p>
          <a:p>
            <a:pPr>
              <a:defRPr/>
            </a:pPr>
            <a:r>
              <a:rPr lang="en-GB" sz="1800" dirty="0"/>
              <a:t>express my needs, thoughts, feelings, ideas and opinions</a:t>
            </a:r>
          </a:p>
          <a:p>
            <a:pPr>
              <a:defRPr/>
            </a:pPr>
            <a:r>
              <a:rPr lang="en-GB" sz="1800" dirty="0"/>
              <a:t>to take notice of others </a:t>
            </a:r>
          </a:p>
          <a:p>
            <a:pPr>
              <a:defRPr/>
            </a:pPr>
            <a:r>
              <a:rPr lang="en-GB" sz="1800" dirty="0"/>
              <a:t>develop social relationships </a:t>
            </a:r>
          </a:p>
          <a:p>
            <a:pPr>
              <a:defRPr/>
            </a:pPr>
            <a:r>
              <a:rPr lang="en-GB" sz="1800" dirty="0"/>
              <a:t>be listened to and understood </a:t>
            </a:r>
          </a:p>
        </p:txBody>
      </p:sp>
      <p:sp>
        <p:nvSpPr>
          <p:cNvPr id="9" name="Content Placeholder 2">
            <a:extLst>
              <a:ext uri="{FF2B5EF4-FFF2-40B4-BE49-F238E27FC236}">
                <a16:creationId xmlns:a16="http://schemas.microsoft.com/office/drawing/2014/main" id="{76BE217D-577F-BECD-BF13-7AB76EF677FD}"/>
              </a:ext>
            </a:extLst>
          </p:cNvPr>
          <p:cNvSpPr txBox="1">
            <a:spLocks/>
          </p:cNvSpPr>
          <p:nvPr/>
        </p:nvSpPr>
        <p:spPr>
          <a:xfrm>
            <a:off x="4366564" y="4682893"/>
            <a:ext cx="4752974" cy="1291504"/>
          </a:xfrm>
          <a:prstGeom prst="rect">
            <a:avLst/>
          </a:prstGeom>
          <a:solidFill>
            <a:srgbClr val="F7F6D9"/>
          </a:solidFill>
          <a:ln w="19050">
            <a:solidFill>
              <a:schemeClr val="accent1">
                <a:lumMod val="75000"/>
              </a:schemeClr>
            </a:solidFill>
          </a:ln>
        </p:spPr>
        <p:txBody>
          <a:bodyPr lIns="51435" tIns="25718" rIns="51435" bIns="25718">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Well-being</a:t>
            </a:r>
          </a:p>
          <a:p>
            <a:pPr>
              <a:defRPr/>
            </a:pPr>
            <a:r>
              <a:rPr lang="en-GB" sz="1800" dirty="0"/>
              <a:t>make choices</a:t>
            </a:r>
          </a:p>
          <a:p>
            <a:pPr>
              <a:defRPr/>
            </a:pPr>
            <a:r>
              <a:rPr lang="en-GB" sz="1800" dirty="0"/>
              <a:t>follow my own interests</a:t>
            </a:r>
          </a:p>
          <a:p>
            <a:pPr>
              <a:defRPr/>
            </a:pPr>
            <a:r>
              <a:rPr lang="en-GB" sz="1800" dirty="0"/>
              <a:t>feel connected to others</a:t>
            </a:r>
          </a:p>
          <a:p>
            <a:pPr>
              <a:defRPr/>
            </a:pPr>
            <a:r>
              <a:rPr lang="en-GB" sz="1800" dirty="0"/>
              <a:t>feel valued </a:t>
            </a:r>
          </a:p>
        </p:txBody>
      </p:sp>
      <p:sp>
        <p:nvSpPr>
          <p:cNvPr id="10" name="Content Placeholder 2">
            <a:extLst>
              <a:ext uri="{FF2B5EF4-FFF2-40B4-BE49-F238E27FC236}">
                <a16:creationId xmlns:a16="http://schemas.microsoft.com/office/drawing/2014/main" id="{D30D82B8-07AB-519D-CD74-9D2C0AFB06FC}"/>
              </a:ext>
            </a:extLst>
          </p:cNvPr>
          <p:cNvSpPr txBox="1">
            <a:spLocks/>
          </p:cNvSpPr>
          <p:nvPr/>
        </p:nvSpPr>
        <p:spPr>
          <a:xfrm>
            <a:off x="-11218" y="2452674"/>
            <a:ext cx="4367302" cy="1957250"/>
          </a:xfrm>
          <a:prstGeom prst="rect">
            <a:avLst/>
          </a:prstGeom>
          <a:ln w="19050">
            <a:solidFill>
              <a:schemeClr val="accent1">
                <a:lumMod val="75000"/>
              </a:schemeClr>
            </a:solidFill>
          </a:ln>
        </p:spPr>
        <p:txBody>
          <a:bodyPr lIns="51435" tIns="25718" rIns="51435" bIns="25718">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Literacy and Numeracy</a:t>
            </a:r>
          </a:p>
          <a:p>
            <a:pPr>
              <a:defRPr/>
            </a:pPr>
            <a:r>
              <a:rPr lang="en-GB" sz="1800" dirty="0"/>
              <a:t>I can respond to what I hear and see.</a:t>
            </a:r>
          </a:p>
          <a:p>
            <a:pPr>
              <a:defRPr/>
            </a:pPr>
            <a:r>
              <a:rPr lang="en-GB" sz="1800" dirty="0"/>
              <a:t>I can express interest and enjoyment.</a:t>
            </a:r>
          </a:p>
          <a:p>
            <a:pPr>
              <a:defRPr/>
            </a:pPr>
            <a:r>
              <a:rPr lang="en-GB" sz="1800" dirty="0"/>
              <a:t>I am beginning to show curiosity, explore and investigate.</a:t>
            </a:r>
          </a:p>
          <a:p>
            <a:pPr>
              <a:defRPr/>
            </a:pPr>
            <a:r>
              <a:rPr lang="en-GB" sz="1800" dirty="0"/>
              <a:t>I am beginning to explore a range of open-ended resources to help me.</a:t>
            </a:r>
          </a:p>
          <a:p>
            <a:pPr>
              <a:defRPr/>
            </a:pPr>
            <a:r>
              <a:rPr lang="en-GB" sz="1800" dirty="0"/>
              <a:t>I am beginning to explore movements and directions</a:t>
            </a:r>
          </a:p>
        </p:txBody>
      </p:sp>
      <p:sp>
        <p:nvSpPr>
          <p:cNvPr id="4" name="TextBox 3">
            <a:extLst>
              <a:ext uri="{FF2B5EF4-FFF2-40B4-BE49-F238E27FC236}">
                <a16:creationId xmlns:a16="http://schemas.microsoft.com/office/drawing/2014/main" id="{3B704281-25B7-702A-0022-635CC544560F}"/>
              </a:ext>
            </a:extLst>
          </p:cNvPr>
          <p:cNvSpPr txBox="1"/>
          <p:nvPr/>
        </p:nvSpPr>
        <p:spPr>
          <a:xfrm>
            <a:off x="-44810" y="2132758"/>
            <a:ext cx="4456510" cy="323165"/>
          </a:xfrm>
          <a:prstGeom prst="rect">
            <a:avLst/>
          </a:prstGeom>
          <a:noFill/>
          <a:ln w="19050">
            <a:solidFill>
              <a:schemeClr val="accent1">
                <a:lumMod val="75000"/>
              </a:schemeClr>
            </a:solidFill>
          </a:ln>
        </p:spPr>
        <p:txBody>
          <a:bodyPr wrap="square">
            <a:spAutoFit/>
          </a:bodyPr>
          <a:lstStyle/>
          <a:p>
            <a:pPr>
              <a:defRPr/>
            </a:pPr>
            <a:r>
              <a:rPr lang="en-GB" sz="1500" b="1" u="sng" dirty="0">
                <a:ea typeface="ＭＳ Ｐゴシック" panose="020B0600070205080204" pitchFamily="34" charset="-128"/>
              </a:rPr>
              <a:t>This observation provides evidence of:</a:t>
            </a:r>
          </a:p>
        </p:txBody>
      </p:sp>
    </p:spTree>
    <p:extLst>
      <p:ext uri="{BB962C8B-B14F-4D97-AF65-F5344CB8AC3E}">
        <p14:creationId xmlns:p14="http://schemas.microsoft.com/office/powerpoint/2010/main" val="41081011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4">
            <a:extLst>
              <a:ext uri="{FF2B5EF4-FFF2-40B4-BE49-F238E27FC236}">
                <a16:creationId xmlns:a16="http://schemas.microsoft.com/office/drawing/2014/main" id="{2079DAC9-E2A9-7A3C-CCFD-522D3B8BEBBD}"/>
              </a:ext>
            </a:extLst>
          </p:cNvPr>
          <p:cNvSpPr>
            <a:spLocks noGrp="1"/>
          </p:cNvSpPr>
          <p:nvPr>
            <p:ph type="title"/>
          </p:nvPr>
        </p:nvSpPr>
        <p:spPr>
          <a:xfrm>
            <a:off x="77934" y="-256"/>
            <a:ext cx="9031214" cy="6385423"/>
          </a:xfrm>
        </p:spPr>
        <p:txBody>
          <a:bodyPr>
            <a:normAutofit fontScale="90000"/>
          </a:bodyPr>
          <a:lstStyle/>
          <a:p>
            <a:br>
              <a:rPr lang="en-GB" altLang="en-US" sz="600" dirty="0"/>
            </a:br>
            <a:br>
              <a:rPr lang="en-GB" altLang="en-US" sz="600" dirty="0"/>
            </a:br>
            <a:br>
              <a:rPr lang="en-GB" altLang="en-US" sz="600" dirty="0"/>
            </a:br>
            <a:br>
              <a:rPr lang="en-GB" altLang="en-US" sz="600" dirty="0"/>
            </a:br>
            <a:br>
              <a:rPr lang="en-GB" altLang="en-US" sz="600" dirty="0"/>
            </a:br>
            <a:br>
              <a:rPr lang="en-GB" altLang="en-US" sz="600" dirty="0"/>
            </a:br>
            <a:br>
              <a:rPr lang="en-GB" altLang="en-US" sz="600" dirty="0"/>
            </a:br>
            <a:br>
              <a:rPr lang="en-GB" altLang="en-US" sz="600" dirty="0"/>
            </a:br>
            <a:br>
              <a:rPr lang="en-GB" altLang="en-US" sz="600" dirty="0"/>
            </a:br>
            <a:br>
              <a:rPr lang="en-GB" altLang="en-US" sz="600" dirty="0"/>
            </a:br>
            <a:br>
              <a:rPr lang="en-GB" altLang="en-US" sz="1800" dirty="0"/>
            </a:br>
            <a:r>
              <a:rPr lang="en-GB" altLang="en-US" sz="1800" dirty="0"/>
              <a:t>Donaldson, G. (2015) ‘Successful Futures: Independent Review of Curriculum and Assessment Arrangements in Wales’ Available at: http://dera.ioe.ac.uk/22165/2/150225-successful-futures-en_Redacted.pdf  (Accessed: 10</a:t>
            </a:r>
            <a:r>
              <a:rPr lang="en-GB" altLang="en-US" sz="1800" baseline="30000" dirty="0"/>
              <a:t>th</a:t>
            </a:r>
            <a:r>
              <a:rPr lang="en-GB" altLang="en-US" sz="1800" dirty="0"/>
              <a:t> December 2020).</a:t>
            </a:r>
            <a:br>
              <a:rPr lang="en-GB" altLang="en-US" sz="1800" dirty="0"/>
            </a:br>
            <a:br>
              <a:rPr lang="en-GB" altLang="en-US" sz="1800" dirty="0"/>
            </a:br>
            <a:r>
              <a:rPr lang="en-GB" altLang="en-US" sz="1800" dirty="0"/>
              <a:t>Macdonald, N. (2018). </a:t>
            </a:r>
            <a:r>
              <a:rPr lang="en-GB" altLang="en-US" sz="1800" i="1" dirty="0"/>
              <a:t>The Great Divide: Separation of Care and Education in Wales and examination of policy, reform and research evidence</a:t>
            </a:r>
            <a:r>
              <a:rPr lang="en-GB" altLang="en-US" sz="1800" dirty="0"/>
              <a:t>. Available at: https://www.researchgate.net/publication/328838084_The_Great_Divide_separation_of_care_and_education_in_Wales_an_examination_of_policy_reform_and_research_evidence (Accessed: 10th December 2020).</a:t>
            </a:r>
            <a:br>
              <a:rPr lang="en-GB" altLang="en-US" sz="1800" dirty="0"/>
            </a:br>
            <a:br>
              <a:rPr lang="en-GB" altLang="en-US" sz="1800" dirty="0"/>
            </a:br>
            <a:r>
              <a:rPr lang="en-GB" altLang="en-US" sz="1800" dirty="0"/>
              <a:t>Waters-Davies, J. and MacDonald, N. (2023) ‘The capable child as a threshold concept for inclusive early childhood education and care.’ Chapter in Conn, C. and Murphy A. (editors) </a:t>
            </a:r>
            <a:r>
              <a:rPr lang="en-GB" altLang="en-US" sz="1800" i="1" dirty="0"/>
              <a:t>Inclusive Pedagogies for Early Childhood Education: Respecting and Responding to Differences in Learning. </a:t>
            </a:r>
            <a:r>
              <a:rPr lang="en-GB" altLang="en-US" sz="1800" dirty="0"/>
              <a:t>London: Routledge.</a:t>
            </a:r>
            <a:br>
              <a:rPr lang="en-GB" altLang="en-US" sz="1800" dirty="0"/>
            </a:br>
            <a:br>
              <a:rPr lang="en-GB" altLang="en-US" sz="1800" dirty="0"/>
            </a:br>
            <a:r>
              <a:rPr lang="en-GB" altLang="en-US" sz="1800" dirty="0"/>
              <a:t>Welsh Government (2021) </a:t>
            </a:r>
            <a:r>
              <a:rPr lang="en-GB" altLang="en-US" sz="1800" i="1" dirty="0"/>
              <a:t>Enabling Pathways.</a:t>
            </a:r>
            <a:r>
              <a:rPr lang="en-GB" altLang="en-US" sz="1800" dirty="0"/>
              <a:t> Available at: </a:t>
            </a:r>
            <a:r>
              <a:rPr lang="en-GB" altLang="en-US" sz="1800" dirty="0">
                <a:hlinkClick r:id="rId3"/>
              </a:rPr>
              <a:t>https://gov.wales/sites/default/files/consultations/2021-05/enabling-pathways-consultation-document_0.pdf</a:t>
            </a:r>
            <a:br>
              <a:rPr lang="en-GB" altLang="en-US" sz="1800" dirty="0"/>
            </a:br>
            <a:br>
              <a:rPr lang="en-GB" altLang="en-US" sz="1800" dirty="0"/>
            </a:br>
            <a:r>
              <a:rPr lang="en-GB" altLang="en-US" sz="1800" dirty="0"/>
              <a:t>Welsh Government (2021) </a:t>
            </a:r>
            <a:r>
              <a:rPr lang="en-GB" altLang="en-US" sz="1800" i="1" dirty="0"/>
              <a:t>Curriculum for Funded Non-Maintained Nursery Settings. </a:t>
            </a:r>
            <a:r>
              <a:rPr lang="en-GB" altLang="en-US" sz="1800" dirty="0"/>
              <a:t>Available at: </a:t>
            </a:r>
            <a:r>
              <a:rPr lang="en-GB" altLang="en-US" sz="1800" dirty="0">
                <a:hlinkClick r:id="rId4"/>
              </a:rPr>
              <a:t>https://gov.wales/sites/default/files/consultations/2021-05/curriculum-funded-non-maintained-settings-consultation-doc.pdf</a:t>
            </a:r>
            <a:br>
              <a:rPr lang="en-GB" altLang="en-US" sz="1800" dirty="0"/>
            </a:br>
            <a:br>
              <a:rPr lang="en-GB" altLang="en-US" sz="1800" dirty="0"/>
            </a:br>
            <a:r>
              <a:rPr lang="en-GB" altLang="en-US" sz="1800" dirty="0"/>
              <a:t>Welsh Government (2023) </a:t>
            </a:r>
            <a:r>
              <a:rPr lang="en-GB" altLang="en-US" sz="1800" i="1" dirty="0"/>
              <a:t>Assessment arrangements for funded non-maintained nursery settings. </a:t>
            </a:r>
            <a:r>
              <a:rPr lang="en-GB" altLang="en-US" sz="1800" dirty="0"/>
              <a:t>Available at: </a:t>
            </a:r>
            <a:r>
              <a:rPr lang="en-GB" altLang="en-US" sz="1800" dirty="0">
                <a:hlinkClick r:id="rId5"/>
              </a:rPr>
              <a:t>https://hwb.gov.wales/curriculum-for-wales/curriculum-and-assessment-arrangements-for-funded-non-maintained-nursery-settings/assessment-arrangements-for-funded-non-maintained-nursery-settings</a:t>
            </a:r>
            <a:r>
              <a:rPr lang="en-GB" altLang="en-US" sz="1800" dirty="0"/>
              <a:t> </a:t>
            </a:r>
            <a:br>
              <a:rPr lang="en-GB" altLang="en-US" sz="1350" dirty="0"/>
            </a:br>
            <a:br>
              <a:rPr lang="en-GB" altLang="en-US" dirty="0"/>
            </a:br>
            <a:br>
              <a:rPr lang="en-GB" altLang="en-US" dirty="0"/>
            </a:br>
            <a:endParaRPr lang="en-GB" altLang="en-US" sz="900" dirty="0"/>
          </a:p>
        </p:txBody>
      </p:sp>
    </p:spTree>
    <p:extLst>
      <p:ext uri="{BB962C8B-B14F-4D97-AF65-F5344CB8AC3E}">
        <p14:creationId xmlns:p14="http://schemas.microsoft.com/office/powerpoint/2010/main" val="139417256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3359E8-BA12-4EB3-86CC-F0C056C53819}">
  <ds:schemaRefs>
    <ds:schemaRef ds:uri="http://schemas.microsoft.com/office/infopath/2007/PartnerControls"/>
    <ds:schemaRef ds:uri="http://purl.org/dc/terms/"/>
    <ds:schemaRef ds:uri="e4a72011-89be-41d7-bd49-565121a9e247"/>
    <ds:schemaRef ds:uri="http://schemas.microsoft.com/office/2006/metadata/properties"/>
    <ds:schemaRef ds:uri="http://purl.org/dc/elements/1.1/"/>
    <ds:schemaRef ds:uri="http://purl.org/dc/dcmitype/"/>
    <ds:schemaRef ds:uri="http://schemas.microsoft.com/office/2006/documentManagement/types"/>
    <ds:schemaRef ds:uri="http://www.w3.org/XML/1998/namespace"/>
    <ds:schemaRef ds:uri="http://schemas.openxmlformats.org/package/2006/metadata/core-properties"/>
    <ds:schemaRef ds:uri="16bfc89a-06a0-41d6-ae50-6ff65b36cb8b"/>
  </ds:schemaRefs>
</ds:datastoreItem>
</file>

<file path=customXml/itemProps2.xml><?xml version="1.0" encoding="utf-8"?>
<ds:datastoreItem xmlns:ds="http://schemas.openxmlformats.org/officeDocument/2006/customXml" ds:itemID="{AEC6014D-F3D7-412E-A7EA-DB7DF6197A08}">
  <ds:schemaRefs>
    <ds:schemaRef ds:uri="http://schemas.microsoft.com/sharepoint/v3/contenttype/forms"/>
  </ds:schemaRefs>
</ds:datastoreItem>
</file>

<file path=customXml/itemProps3.xml><?xml version="1.0" encoding="utf-8"?>
<ds:datastoreItem xmlns:ds="http://schemas.openxmlformats.org/officeDocument/2006/customXml" ds:itemID="{416995C0-CE24-4471-8C54-BCBFB456F7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3380</Words>
  <Application>Microsoft Office PowerPoint</Application>
  <PresentationFormat>On-screen Show (4:3)</PresentationFormat>
  <Paragraphs>202</Paragraphs>
  <Slides>48</Slides>
  <Notes>22</Notes>
  <HiddenSlides>0</HiddenSlides>
  <MMClips>0</MMClips>
  <ScaleCrop>false</ScaleCrop>
  <HeadingPairs>
    <vt:vector size="4" baseType="variant">
      <vt:variant>
        <vt:lpstr>Theme</vt:lpstr>
      </vt:variant>
      <vt:variant>
        <vt:i4>3</vt:i4>
      </vt:variant>
      <vt:variant>
        <vt:lpstr>Slide Titles</vt:lpstr>
      </vt:variant>
      <vt:variant>
        <vt:i4>48</vt:i4>
      </vt:variant>
    </vt:vector>
  </HeadingPairs>
  <TitlesOfParts>
    <vt:vector size="51" baseType="lpstr">
      <vt:lpstr>Holding PAge</vt:lpstr>
      <vt:lpstr>Sub Title 1</vt:lpstr>
      <vt:lpstr>Accessible 2</vt:lpstr>
      <vt:lpstr>PowerPoint Presentation</vt:lpstr>
      <vt:lpstr>ECEY6010C Chwricwla blynyddoedd cynnar  ECEY6010 Early Years Curricula  Pwnc 3 - Asesu Topic 3 - Assessment </vt:lpstr>
      <vt:lpstr>Diben asesu The purpose of assessment</vt:lpstr>
      <vt:lpstr>Diben asesu The purpose of assessment</vt:lpstr>
      <vt:lpstr>PowerPoint Presentation</vt:lpstr>
      <vt:lpstr>PowerPoint Presentation</vt:lpstr>
      <vt:lpstr>Pwrpas asesu  Purpose of Assessment</vt:lpstr>
      <vt:lpstr>Tracio Presennol Current Tracking</vt:lpstr>
      <vt:lpstr>PowerPoint Presentation</vt:lpstr>
      <vt:lpstr>Y Pedwar Diben         The Four Purposes</vt:lpstr>
      <vt:lpstr>Y meysydd dysgu a phrofiad The areas of learning and experience </vt:lpstr>
      <vt:lpstr>Mathemateg a Rhifedd Mathematics and Numeracy</vt:lpstr>
      <vt:lpstr>Mathemateg a Rhifedd Mathematics and Numeracy</vt:lpstr>
      <vt:lpstr>Disgrifiadau dysgu Mathemateg a Rhifedd</vt:lpstr>
      <vt:lpstr>Descriptors of Learning Mathematics and Numeracy</vt:lpstr>
      <vt:lpstr>Camau Dilyniant Newydd New Progression Steps</vt:lpstr>
      <vt:lpstr>PowerPoint Presentation</vt:lpstr>
      <vt:lpstr>    Assessment in the Curriculum for Funded Non-maintained Sector     </vt:lpstr>
      <vt:lpstr>Asesu Assessment</vt:lpstr>
      <vt:lpstr>Egwyddorion cynnydd Principles of Progression</vt:lpstr>
      <vt:lpstr>Camau Dilyniant Newydd New Progression Steps</vt:lpstr>
      <vt:lpstr>PowerPoint Presentation</vt:lpstr>
      <vt:lpstr>PowerPoint Presentation</vt:lpstr>
      <vt:lpstr>Egwyddorion cynnydd Principles of Progression</vt:lpstr>
      <vt:lpstr>Effeithiolrwydd cynyddol Increasing effectiveness</vt:lpstr>
      <vt:lpstr>Ehangder a dyfnder gwybodaeth cynyddol Increasing Breadth and Depth of Knowledge</vt:lpstr>
      <vt:lpstr>Dyfnhau’r Ddealltwriaeth Deepening Understanding</vt:lpstr>
      <vt:lpstr>Mireinio a soffistigeiddrwydd cynyddol  Refinement and Growing Sophistication</vt:lpstr>
      <vt:lpstr>Creu cysylltiadau a throsglwyddo'r dysgu Making Connections and Transferring Learning</vt:lpstr>
      <vt:lpstr>PowerPoint Presentation</vt:lpstr>
      <vt:lpstr>Arsylwi ac Asesu Observation and Assessment</vt:lpstr>
      <vt:lpstr>Arsylwi ac Asesu Observation and Assessment</vt:lpstr>
      <vt:lpstr>PowerPoint Presentation</vt:lpstr>
      <vt:lpstr>Sylwi Notice</vt:lpstr>
      <vt:lpstr>Dadansoddi Analyse</vt:lpstr>
      <vt:lpstr>Ymateb Respond</vt:lpstr>
      <vt:lpstr>Asesiad Cychwynnol – tudalen 26 Initial Assessment – page 26</vt:lpstr>
      <vt:lpstr>Asesu sgiliau a galluoedd llythrennedd plant  Assessing children’s skills and capabilities in literacy</vt:lpstr>
      <vt:lpstr>Pwyntiau Allweddol ar gyfer Asesiad Cychwynnol t42 Key Points for Initial Assessment p42</vt:lpstr>
      <vt:lpstr>Pwyntiau Allweddol ar gyfer Asesiad Cychwynnol t42 Key Points for Initial Assessment p42</vt:lpstr>
      <vt:lpstr>PowerPoint Presentation</vt:lpstr>
      <vt:lpstr>PowerPoint Presentation</vt:lpstr>
      <vt:lpstr>Cofnodi Asesiad Recording Assessment</vt:lpstr>
      <vt:lpstr>Storïau Dysgu  Learning Stories</vt:lpstr>
      <vt:lpstr>   Meg  </vt:lpstr>
      <vt:lpstr>Meg’s Observation </vt:lpstr>
      <vt:lpstr>Meg’s Assessment</vt:lpstr>
      <vt:lpstr>           Donaldson, G. (2015) ‘Successful Futures: Independent Review of Curriculum and Assessment Arrangements in Wales’ Available at: http://dera.ioe.ac.uk/22165/2/150225-successful-futures-en_Redacted.pdf  (Accessed: 10th December 2020).  Macdonald, N. (2018). The Great Divide: Separation of Care and Education in Wales and examination of policy, reform and research evidence. Available at: https://www.researchgate.net/publication/328838084_The_Great_Divide_separation_of_care_and_education_in_Wales_an_examination_of_policy_reform_and_research_evidence (Accessed: 10th December 2020).  Waters-Davies, J. and MacDonald, N. (2023) ‘The capable child as a threshold concept for inclusive early childhood education and care.’ Chapter in Conn, C. and Murphy A. (editors) Inclusive Pedagogies for Early Childhood Education: Respecting and Responding to Differences in Learning. London: Routledge.  Welsh Government (2021) Enabling Pathways. Available at: https://gov.wales/sites/default/files/consultations/2021-05/enabling-pathways-consultation-document_0.pdf  Welsh Government (2021) Curriculum for Funded Non-Maintained Nursery Settings. Available at: https://gov.wales/sites/default/files/consultations/2021-05/curriculum-funded-non-maintained-settings-consultation-doc.pdf  Welsh Government (2023) Assessment arrangements for funded non-maintained nursery settings. Available at: https://hwb.gov.wales/curriculum-for-wales/curriculum-and-assessment-arrangements-for-funded-non-maintained-nursery-settings/assessment-arrangements-for-funded-non-maintained-nursery-settings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Natalie</cp:lastModifiedBy>
  <cp:revision>177</cp:revision>
  <dcterms:created xsi:type="dcterms:W3CDTF">2021-03-10T12:10:47Z</dcterms:created>
  <dcterms:modified xsi:type="dcterms:W3CDTF">2024-07-29T11:03:28Z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