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5" r:id="rId9"/>
    <p:sldId id="263"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925" autoAdjust="0"/>
  </p:normalViewPr>
  <p:slideViewPr>
    <p:cSldViewPr snapToGrid="0">
      <p:cViewPr>
        <p:scale>
          <a:sx n="73" d="100"/>
          <a:sy n="73" d="100"/>
        </p:scale>
        <p:origin x="-624" y="1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BAFF0F-8113-487C-8C93-B26713C0C257}" type="datetimeFigureOut">
              <a:rPr lang="en-GB" smtClean="0"/>
              <a:t>27/11/2021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D614A5-E605-4FEB-A11B-D453281E2602}" type="slidenum">
              <a:rPr lang="en-GB" smtClean="0"/>
              <a:t>‹#›</a:t>
            </a:fld>
            <a:endParaRPr lang="en-GB"/>
          </a:p>
        </p:txBody>
      </p:sp>
    </p:spTree>
    <p:extLst>
      <p:ext uri="{BB962C8B-B14F-4D97-AF65-F5344CB8AC3E}">
        <p14:creationId xmlns:p14="http://schemas.microsoft.com/office/powerpoint/2010/main" val="2840584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Different skills and capabilities are needed for different jobs. Because of the difference in the tasks of different jobs, diversified skills are needed by the employees. A person can prepare for the future job properly if the person identifies the job that suits the skills of the person (Grit et al., 2019). Also, it will be easier for increasing employability skills and prepare for the future.</a:t>
            </a:r>
          </a:p>
          <a:p>
            <a:endParaRPr lang="en-GB" dirty="0"/>
          </a:p>
        </p:txBody>
      </p:sp>
      <p:sp>
        <p:nvSpPr>
          <p:cNvPr id="4" name="Slide Number Placeholder 3"/>
          <p:cNvSpPr>
            <a:spLocks noGrp="1"/>
          </p:cNvSpPr>
          <p:nvPr>
            <p:ph type="sldNum" sz="quarter" idx="5"/>
          </p:nvPr>
        </p:nvSpPr>
        <p:spPr/>
        <p:txBody>
          <a:bodyPr/>
          <a:lstStyle/>
          <a:p>
            <a:fld id="{DCD614A5-E605-4FEB-A11B-D453281E2602}" type="slidenum">
              <a:rPr lang="en-GB" smtClean="0"/>
              <a:t>3</a:t>
            </a:fld>
            <a:endParaRPr lang="en-GB"/>
          </a:p>
        </p:txBody>
      </p:sp>
    </p:spTree>
    <p:extLst>
      <p:ext uri="{BB962C8B-B14F-4D97-AF65-F5344CB8AC3E}">
        <p14:creationId xmlns:p14="http://schemas.microsoft.com/office/powerpoint/2010/main" val="3310063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head chef in the restaurant is the person who controls the food preparation process for the restaurants. The head chef direct other junior chefs in the restaurant to prepare different foods for the customers. From selecting the ingredients to preparing and checking the taste of the foods, the head chef manages all the activities in the restaurant (jobs.ie, 2021). The head chef also analyses the current demand of the customers and trends that affect the restaurant business. Creating new dishes is another role of the head chef in the restaurant. Raising the food’s profit for the employer is the role of the head chef in the restaurants. In many restaurants, the head chef act as a human resource manager to recruit new staff for the restaurant (bluearrow.co.uk, 2021). Also, the preparation of budget and cost management is maintained by the head chef in many restaurants.</a:t>
            </a:r>
          </a:p>
          <a:p>
            <a:endParaRPr lang="en-GB" dirty="0"/>
          </a:p>
        </p:txBody>
      </p:sp>
      <p:sp>
        <p:nvSpPr>
          <p:cNvPr id="4" name="Slide Number Placeholder 3"/>
          <p:cNvSpPr>
            <a:spLocks noGrp="1"/>
          </p:cNvSpPr>
          <p:nvPr>
            <p:ph type="sldNum" sz="quarter" idx="5"/>
          </p:nvPr>
        </p:nvSpPr>
        <p:spPr/>
        <p:txBody>
          <a:bodyPr/>
          <a:lstStyle/>
          <a:p>
            <a:fld id="{DCD614A5-E605-4FEB-A11B-D453281E2602}" type="slidenum">
              <a:rPr lang="en-GB" smtClean="0"/>
              <a:t>4</a:t>
            </a:fld>
            <a:endParaRPr lang="en-GB"/>
          </a:p>
        </p:txBody>
      </p:sp>
    </p:spTree>
    <p:extLst>
      <p:ext uri="{BB962C8B-B14F-4D97-AF65-F5344CB8AC3E}">
        <p14:creationId xmlns:p14="http://schemas.microsoft.com/office/powerpoint/2010/main" val="1297455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Cooking Skills:</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To be a chef, a person should develop cooking skills. These are the main skills that a person should develop for becoming a head chef (Pang et al., 2019). Not only the cooking skills but also presentation skills, ingredient understanding capabilities are also needed to become a head chef. </a:t>
            </a: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Time Management:</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Without time management skills, a person won’t be able to do well in any job. For this reason, development of the time management skills is necessary to serve the food in time to satisfy the customers (thebalancecareers.com, 2021). </a:t>
            </a: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Pressure Management:</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A head chef in the restaurant works under heavy pressure. In the peak time in the restaurants, all the chefs work very quickly without hampering the quality of the foods (jobs.ie, 2021). For this reason, the head chef should be able to manage the pressure.</a:t>
            </a: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Creativity:</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Creativity is very much needed by the head chef in the restaurant to develop different new dishes that will attract the targeted customers (</a:t>
            </a:r>
            <a:r>
              <a:rPr lang="en-GB" sz="1800" dirty="0" err="1">
                <a:solidFill>
                  <a:srgbClr val="000000"/>
                </a:solidFill>
                <a:effectLst/>
                <a:latin typeface="Arial" panose="020B0604020202020204" pitchFamily="34" charset="0"/>
                <a:ea typeface="Calibri" panose="020F0502020204030204" pitchFamily="34" charset="0"/>
                <a:cs typeface="Vrinda" panose="020B0502040204020203" pitchFamily="34" charset="0"/>
              </a:rPr>
              <a:t>Bintani</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2020). Also, the creativity skills will help the head chef to present the foods in a unique style.</a:t>
            </a: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People Management:</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head chef controls a group of chefs in the restaurant for making dishes. Also, in many restaurants, the head chef recruits the staff for the restaurant (bluearrow.co.uk, 2021). As a result, the head chef should have the skills of managing the people in the restaurant properly. </a:t>
            </a: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Trend Understanding:</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head chef should understand the trends in the customers and changes in the demand. As the demand and trend in the hospitality industry changes rapidly, the head chef should be able to understand the services the customers according to the trends (Oakley et al., 2017).</a:t>
            </a:r>
          </a:p>
          <a:p>
            <a:endParaRPr lang="en-GB" dirty="0"/>
          </a:p>
        </p:txBody>
      </p:sp>
      <p:sp>
        <p:nvSpPr>
          <p:cNvPr id="4" name="Slide Number Placeholder 3"/>
          <p:cNvSpPr>
            <a:spLocks noGrp="1"/>
          </p:cNvSpPr>
          <p:nvPr>
            <p:ph type="sldNum" sz="quarter" idx="5"/>
          </p:nvPr>
        </p:nvSpPr>
        <p:spPr/>
        <p:txBody>
          <a:bodyPr/>
          <a:lstStyle/>
          <a:p>
            <a:fld id="{DCD614A5-E605-4FEB-A11B-D453281E2602}" type="slidenum">
              <a:rPr lang="en-GB" smtClean="0"/>
              <a:t>5</a:t>
            </a:fld>
            <a:endParaRPr lang="en-GB"/>
          </a:p>
        </p:txBody>
      </p:sp>
    </p:spTree>
    <p:extLst>
      <p:ext uri="{BB962C8B-B14F-4D97-AF65-F5344CB8AC3E}">
        <p14:creationId xmlns:p14="http://schemas.microsoft.com/office/powerpoint/2010/main" val="3614718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Personal SWOT analysis can help to present the current level of the skills and capabilities to compare with the intended job (Sharma and Sharma, 2019). Then, a person can focus on developing the skills that will be needed to increase employability to do well in the future career. </a:t>
            </a:r>
          </a:p>
          <a:p>
            <a:endParaRPr lang="en-GB" dirty="0"/>
          </a:p>
        </p:txBody>
      </p:sp>
      <p:sp>
        <p:nvSpPr>
          <p:cNvPr id="4" name="Slide Number Placeholder 3"/>
          <p:cNvSpPr>
            <a:spLocks noGrp="1"/>
          </p:cNvSpPr>
          <p:nvPr>
            <p:ph type="sldNum" sz="quarter" idx="5"/>
          </p:nvPr>
        </p:nvSpPr>
        <p:spPr/>
        <p:txBody>
          <a:bodyPr/>
          <a:lstStyle/>
          <a:p>
            <a:fld id="{DCD614A5-E605-4FEB-A11B-D453281E2602}" type="slidenum">
              <a:rPr lang="en-GB" smtClean="0"/>
              <a:t>6</a:t>
            </a:fld>
            <a:endParaRPr lang="en-GB"/>
          </a:p>
        </p:txBody>
      </p:sp>
    </p:spTree>
    <p:extLst>
      <p:ext uri="{BB962C8B-B14F-4D97-AF65-F5344CB8AC3E}">
        <p14:creationId xmlns:p14="http://schemas.microsoft.com/office/powerpoint/2010/main" val="283829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To compare the current skills and the required skills to get the head chef job in the future, a list of the strengths is presented below:</a:t>
            </a: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Strengths: </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I have been working on developing culinary skills for a long time. Every day, I try to learn the preparation of different dishes. As a result, I have developed a great understanding of the skills to be a good chef in the future. In the academic period, time management skill is very vital for the students. For this reason, I have developed the ability to complete the works within a limited time. Therefore, I can work as a future chef by completing the works in time. I can work under pressure also. I developed this skill in my academic career while completing different tasks. I have also presentation skills related to culinary skills. I can present the dishes in an attractive way that attracts the people.  </a:t>
            </a:r>
          </a:p>
          <a:p>
            <a:pPr marL="0" marR="0" algn="just">
              <a:lnSpc>
                <a:spcPct val="150000"/>
              </a:lnSpc>
              <a:spcBef>
                <a:spcPts val="600"/>
              </a:spcBef>
              <a:spcAft>
                <a:spcPts val="600"/>
              </a:spcAft>
            </a:pP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Weaknesses: </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In terms of the weaknesses, I don’t have enough understanding of people management as well as trend understanding capabilities which are very important for the head chef in the restaurants. For this reason, skill weaknesses will be developed according to the plan. </a:t>
            </a:r>
          </a:p>
          <a:p>
            <a:endParaRPr lang="en-GB" dirty="0"/>
          </a:p>
        </p:txBody>
      </p:sp>
      <p:sp>
        <p:nvSpPr>
          <p:cNvPr id="4" name="Slide Number Placeholder 3"/>
          <p:cNvSpPr>
            <a:spLocks noGrp="1"/>
          </p:cNvSpPr>
          <p:nvPr>
            <p:ph type="sldNum" sz="quarter" idx="5"/>
          </p:nvPr>
        </p:nvSpPr>
        <p:spPr/>
        <p:txBody>
          <a:bodyPr/>
          <a:lstStyle/>
          <a:p>
            <a:fld id="{DCD614A5-E605-4FEB-A11B-D453281E2602}" type="slidenum">
              <a:rPr lang="en-GB" smtClean="0"/>
              <a:t>7</a:t>
            </a:fld>
            <a:endParaRPr lang="en-GB"/>
          </a:p>
        </p:txBody>
      </p:sp>
    </p:spTree>
    <p:extLst>
      <p:ext uri="{BB962C8B-B14F-4D97-AF65-F5344CB8AC3E}">
        <p14:creationId xmlns:p14="http://schemas.microsoft.com/office/powerpoint/2010/main" val="1101086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Opportunities: </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I have a huge time to overcome the weaknesses and develop the skills more. I can work on culinary skills and can develop the ability to understand trends. Also, I can develop an understanding of human management in the restaurant to increase employability and competitiveness for the future. </a:t>
            </a:r>
          </a:p>
          <a:p>
            <a:pPr marL="0" marR="0" algn="just">
              <a:lnSpc>
                <a:spcPct val="150000"/>
              </a:lnSpc>
              <a:spcBef>
                <a:spcPts val="600"/>
              </a:spcBef>
              <a:spcAft>
                <a:spcPts val="600"/>
              </a:spcAft>
            </a:pPr>
            <a:r>
              <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Threats: </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Trends in the restaurant industry change rapidly because of the changes in the customer’s demand. This can impose threats because if I don’t develop the capabilities of understanding trends, I won’t be able to get the job of head chef.</a:t>
            </a:r>
          </a:p>
          <a:p>
            <a:endParaRPr lang="en-GB" dirty="0"/>
          </a:p>
        </p:txBody>
      </p:sp>
      <p:sp>
        <p:nvSpPr>
          <p:cNvPr id="4" name="Slide Number Placeholder 3"/>
          <p:cNvSpPr>
            <a:spLocks noGrp="1"/>
          </p:cNvSpPr>
          <p:nvPr>
            <p:ph type="sldNum" sz="quarter" idx="5"/>
          </p:nvPr>
        </p:nvSpPr>
        <p:spPr/>
        <p:txBody>
          <a:bodyPr/>
          <a:lstStyle/>
          <a:p>
            <a:fld id="{DCD614A5-E605-4FEB-A11B-D453281E2602}" type="slidenum">
              <a:rPr lang="en-GB" smtClean="0"/>
              <a:t>8</a:t>
            </a:fld>
            <a:endParaRPr lang="en-GB"/>
          </a:p>
        </p:txBody>
      </p:sp>
    </p:spTree>
    <p:extLst>
      <p:ext uri="{BB962C8B-B14F-4D97-AF65-F5344CB8AC3E}">
        <p14:creationId xmlns:p14="http://schemas.microsoft.com/office/powerpoint/2010/main" val="4290565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 personal development plan is presented below to show the plan to overcome the weaknesses. </a:t>
            </a:r>
          </a:p>
          <a:p>
            <a:endParaRPr lang="en-GB" dirty="0"/>
          </a:p>
        </p:txBody>
      </p:sp>
      <p:sp>
        <p:nvSpPr>
          <p:cNvPr id="4" name="Slide Number Placeholder 3"/>
          <p:cNvSpPr>
            <a:spLocks noGrp="1"/>
          </p:cNvSpPr>
          <p:nvPr>
            <p:ph type="sldNum" sz="quarter" idx="5"/>
          </p:nvPr>
        </p:nvSpPr>
        <p:spPr/>
        <p:txBody>
          <a:bodyPr/>
          <a:lstStyle/>
          <a:p>
            <a:fld id="{DCD614A5-E605-4FEB-A11B-D453281E2602}" type="slidenum">
              <a:rPr lang="en-GB" smtClean="0"/>
              <a:t>9</a:t>
            </a:fld>
            <a:endParaRPr lang="en-GB"/>
          </a:p>
        </p:txBody>
      </p:sp>
    </p:spTree>
    <p:extLst>
      <p:ext uri="{BB962C8B-B14F-4D97-AF65-F5344CB8AC3E}">
        <p14:creationId xmlns:p14="http://schemas.microsoft.com/office/powerpoint/2010/main" val="850303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With the help of different tools, a person can identify the current skills and capabilities and compare them with the required skills to increase employability. </a:t>
            </a:r>
          </a:p>
          <a:p>
            <a:pPr marL="0" marR="0" algn="l">
              <a:lnSpc>
                <a:spcPct val="107000"/>
              </a:lnSpc>
              <a:spcBef>
                <a:spcPts val="0"/>
              </a:spcBef>
              <a:spcAft>
                <a:spcPts val="800"/>
              </a:spcAft>
            </a:pPr>
            <a:r>
              <a:rPr lang="en-GB" dirty="0">
                <a:effectLst/>
              </a:rPr>
              <a:t/>
            </a:r>
            <a:br>
              <a:rPr lang="en-GB" dirty="0">
                <a:effectLst/>
              </a:rPr>
            </a:b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DCD614A5-E605-4FEB-A11B-D453281E2602}" type="slidenum">
              <a:rPr lang="en-GB" smtClean="0"/>
              <a:t>10</a:t>
            </a:fld>
            <a:endParaRPr lang="en-GB"/>
          </a:p>
        </p:txBody>
      </p:sp>
    </p:spTree>
    <p:extLst>
      <p:ext uri="{BB962C8B-B14F-4D97-AF65-F5344CB8AC3E}">
        <p14:creationId xmlns:p14="http://schemas.microsoft.com/office/powerpoint/2010/main" val="780242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FBE159-2951-486D-A8F7-007C594B4002}" type="datetimeFigureOut">
              <a:rPr lang="en-GB" smtClean="0"/>
              <a:t>27/11/2021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B3B6A72-AFDA-4207-8687-25A40277585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5865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FBE159-2951-486D-A8F7-007C594B4002}"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B6A72-AFDA-4207-8687-25A40277585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6951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FBE159-2951-486D-A8F7-007C594B4002}"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B6A72-AFDA-4207-8687-25A40277585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9304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FBE159-2951-486D-A8F7-007C594B4002}" type="datetimeFigureOut">
              <a:rPr lang="en-GB" smtClean="0"/>
              <a:t>27/11/2021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B6A72-AFDA-4207-8687-25A40277585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9692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FBE159-2951-486D-A8F7-007C594B4002}" type="datetimeFigureOut">
              <a:rPr lang="en-GB" smtClean="0"/>
              <a:t>27/11/2021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3B6A72-AFDA-4207-8687-25A40277585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0548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FBE159-2951-486D-A8F7-007C594B4002}" type="datetimeFigureOut">
              <a:rPr lang="en-GB" smtClean="0"/>
              <a:t>27/11/2021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3B6A72-AFDA-4207-8687-25A40277585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2403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FBE159-2951-486D-A8F7-007C594B4002}" type="datetimeFigureOut">
              <a:rPr lang="en-GB" smtClean="0"/>
              <a:t>27/11/2021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3B6A72-AFDA-4207-8687-25A40277585C}" type="slidenum">
              <a:rPr lang="en-GB" smtClean="0"/>
              <a:t>‹#›</a:t>
            </a:fld>
            <a:endParaRPr lang="en-GB"/>
          </a:p>
        </p:txBody>
      </p:sp>
    </p:spTree>
    <p:extLst>
      <p:ext uri="{BB962C8B-B14F-4D97-AF65-F5344CB8AC3E}">
        <p14:creationId xmlns:p14="http://schemas.microsoft.com/office/powerpoint/2010/main" val="2716920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FBE159-2951-486D-A8F7-007C594B4002}" type="datetimeFigureOut">
              <a:rPr lang="en-GB" smtClean="0"/>
              <a:t>27/11/2021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B6A72-AFDA-4207-8687-25A40277585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2335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0FBE159-2951-486D-A8F7-007C594B4002}" type="datetimeFigureOut">
              <a:rPr lang="en-GB" smtClean="0"/>
              <a:t>27/11/2021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FB3B6A72-AFDA-4207-8687-25A40277585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4862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FBE159-2951-486D-A8F7-007C594B4002}"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B6A72-AFDA-4207-8687-25A40277585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857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FBE159-2951-486D-A8F7-007C594B4002}"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B6A72-AFDA-4207-8687-25A40277585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0072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0FBE159-2951-486D-A8F7-007C594B4002}" type="datetimeFigureOut">
              <a:rPr lang="en-GB" smtClean="0"/>
              <a:t>27/11/2021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B3B6A72-AFDA-4207-8687-25A40277585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6292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A8ACB1-A6BC-499F-A19C-F936E05081AF}"/>
              </a:ext>
            </a:extLst>
          </p:cNvPr>
          <p:cNvSpPr>
            <a:spLocks noGrp="1"/>
          </p:cNvSpPr>
          <p:nvPr>
            <p:ph type="ctrTitle"/>
          </p:nvPr>
        </p:nvSpPr>
        <p:spPr/>
        <p:txBody>
          <a:bodyPr>
            <a:normAutofit/>
          </a:bodyPr>
          <a:lstStyle/>
          <a:p>
            <a:r>
              <a:rPr lang="en-US" sz="3600" dirty="0"/>
              <a:t>Academic And Employability </a:t>
            </a:r>
            <a:r>
              <a:rPr lang="en-US" sz="3600" dirty="0" smtClean="0"/>
              <a:t>Skills</a:t>
            </a:r>
            <a:br>
              <a:rPr lang="en-US" sz="3600" dirty="0" smtClean="0"/>
            </a:br>
            <a:r>
              <a:rPr lang="en-US" sz="3600" smtClean="0"/>
              <a:t>                   </a:t>
            </a:r>
            <a:r>
              <a:rPr lang="en-US" sz="3600" smtClean="0"/>
              <a:t> </a:t>
            </a:r>
            <a:r>
              <a:rPr lang="en-US" sz="3600" smtClean="0"/>
              <a:t>BMSW4001-lon</a:t>
            </a:r>
            <a:endParaRPr lang="en-GB" sz="3600" dirty="0"/>
          </a:p>
        </p:txBody>
      </p:sp>
      <p:sp>
        <p:nvSpPr>
          <p:cNvPr id="3" name="Subtitle 2">
            <a:extLst>
              <a:ext uri="{FF2B5EF4-FFF2-40B4-BE49-F238E27FC236}">
                <a16:creationId xmlns="" xmlns:a16="http://schemas.microsoft.com/office/drawing/2014/main" id="{1E887845-AC68-4CE1-AF1E-39722DF8CAD1}"/>
              </a:ext>
            </a:extLst>
          </p:cNvPr>
          <p:cNvSpPr>
            <a:spLocks noGrp="1"/>
          </p:cNvSpPr>
          <p:nvPr>
            <p:ph type="subTitle" idx="1"/>
          </p:nvPr>
        </p:nvSpPr>
        <p:spPr/>
        <p:txBody>
          <a:bodyPr/>
          <a:lstStyle/>
          <a:p>
            <a:r>
              <a:rPr lang="en-US" dirty="0"/>
              <a:t>Student </a:t>
            </a:r>
            <a:r>
              <a:rPr lang="en-US" dirty="0" smtClean="0"/>
              <a:t>name:   ALEXANDRU-MARIUS CHITU</a:t>
            </a:r>
            <a:endParaRPr lang="en-US" dirty="0"/>
          </a:p>
          <a:p>
            <a:r>
              <a:rPr lang="en-US" dirty="0"/>
              <a:t>Student Id</a:t>
            </a:r>
            <a:r>
              <a:rPr lang="en-US" dirty="0" smtClean="0"/>
              <a:t>:   2115465</a:t>
            </a:r>
            <a:endParaRPr lang="en-GB" dirty="0"/>
          </a:p>
        </p:txBody>
      </p:sp>
    </p:spTree>
    <p:extLst>
      <p:ext uri="{BB962C8B-B14F-4D97-AF65-F5344CB8AC3E}">
        <p14:creationId xmlns:p14="http://schemas.microsoft.com/office/powerpoint/2010/main" val="1143336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7CB946-8F15-47C8-BFF2-CD135E228BB5}"/>
              </a:ext>
            </a:extLst>
          </p:cNvPr>
          <p:cNvSpPr>
            <a:spLocks noGrp="1"/>
          </p:cNvSpPr>
          <p:nvPr>
            <p:ph type="title" idx="4294967295"/>
          </p:nvPr>
        </p:nvSpPr>
        <p:spPr>
          <a:xfrm>
            <a:off x="1293812" y="433802"/>
            <a:ext cx="9604375" cy="1049337"/>
          </a:xfrm>
        </p:spPr>
        <p:txBody>
          <a:bodyPr/>
          <a:lstStyle/>
          <a:p>
            <a:pPr algn="ctr"/>
            <a:r>
              <a:rPr lang="en-US" dirty="0"/>
              <a:t>Table of contents</a:t>
            </a:r>
            <a:endParaRPr lang="en-GB" dirty="0"/>
          </a:p>
        </p:txBody>
      </p:sp>
      <p:graphicFrame>
        <p:nvGraphicFramePr>
          <p:cNvPr id="4" name="Table 4">
            <a:extLst>
              <a:ext uri="{FF2B5EF4-FFF2-40B4-BE49-F238E27FC236}">
                <a16:creationId xmlns="" xmlns:a16="http://schemas.microsoft.com/office/drawing/2014/main" id="{B202C72C-0DF1-4709-9CF0-FF43CD2C4550}"/>
              </a:ext>
            </a:extLst>
          </p:cNvPr>
          <p:cNvGraphicFramePr>
            <a:graphicFrameLocks noGrp="1"/>
          </p:cNvGraphicFramePr>
          <p:nvPr>
            <p:extLst>
              <p:ext uri="{D42A27DB-BD31-4B8C-83A1-F6EECF244321}">
                <p14:modId xmlns:p14="http://schemas.microsoft.com/office/powerpoint/2010/main" val="399393696"/>
              </p:ext>
            </p:extLst>
          </p:nvPr>
        </p:nvGraphicFramePr>
        <p:xfrm>
          <a:off x="1925982" y="1223248"/>
          <a:ext cx="8128000" cy="3708400"/>
        </p:xfrm>
        <a:graphic>
          <a:graphicData uri="http://schemas.openxmlformats.org/drawingml/2006/table">
            <a:tbl>
              <a:tblPr firstRow="1" bandRow="1">
                <a:tableStyleId>{073A0DAA-6AF3-43AB-8588-CEC1D06C72B9}</a:tableStyleId>
              </a:tblPr>
              <a:tblGrid>
                <a:gridCol w="5959061">
                  <a:extLst>
                    <a:ext uri="{9D8B030D-6E8A-4147-A177-3AD203B41FA5}">
                      <a16:colId xmlns="" xmlns:a16="http://schemas.microsoft.com/office/drawing/2014/main" val="3825820510"/>
                    </a:ext>
                  </a:extLst>
                </a:gridCol>
                <a:gridCol w="2168939">
                  <a:extLst>
                    <a:ext uri="{9D8B030D-6E8A-4147-A177-3AD203B41FA5}">
                      <a16:colId xmlns="" xmlns:a16="http://schemas.microsoft.com/office/drawing/2014/main" val="3327704573"/>
                    </a:ext>
                  </a:extLst>
                </a:gridCol>
              </a:tblGrid>
              <a:tr h="370840">
                <a:tc>
                  <a:txBody>
                    <a:bodyPr/>
                    <a:lstStyle/>
                    <a:p>
                      <a:r>
                        <a:rPr lang="en-US" dirty="0"/>
                        <a:t>SLIDE NAME</a:t>
                      </a:r>
                      <a:endParaRPr lang="en-GB" dirty="0"/>
                    </a:p>
                  </a:txBody>
                  <a:tcPr/>
                </a:tc>
                <a:tc>
                  <a:txBody>
                    <a:bodyPr/>
                    <a:lstStyle/>
                    <a:p>
                      <a:r>
                        <a:rPr lang="en-US" dirty="0"/>
                        <a:t>SLIDE NO.</a:t>
                      </a:r>
                      <a:endParaRPr lang="en-GB" dirty="0"/>
                    </a:p>
                  </a:txBody>
                  <a:tcPr/>
                </a:tc>
                <a:extLst>
                  <a:ext uri="{0D108BD9-81ED-4DB2-BD59-A6C34878D82A}">
                    <a16:rowId xmlns="" xmlns:a16="http://schemas.microsoft.com/office/drawing/2014/main" val="2375529888"/>
                  </a:ext>
                </a:extLst>
              </a:tr>
              <a:tr h="370840">
                <a:tc>
                  <a:txBody>
                    <a:bodyPr/>
                    <a:lstStyle/>
                    <a:p>
                      <a:r>
                        <a:rPr lang="en-GB" dirty="0"/>
                        <a:t>Introduction</a:t>
                      </a:r>
                    </a:p>
                  </a:txBody>
                  <a:tcPr/>
                </a:tc>
                <a:tc>
                  <a:txBody>
                    <a:bodyPr/>
                    <a:lstStyle/>
                    <a:p>
                      <a:r>
                        <a:rPr lang="en-US" dirty="0"/>
                        <a:t>03</a:t>
                      </a:r>
                    </a:p>
                  </a:txBody>
                  <a:tcPr/>
                </a:tc>
                <a:extLst>
                  <a:ext uri="{0D108BD9-81ED-4DB2-BD59-A6C34878D82A}">
                    <a16:rowId xmlns="" xmlns:a16="http://schemas.microsoft.com/office/drawing/2014/main" val="192742486"/>
                  </a:ext>
                </a:extLst>
              </a:tr>
              <a:tr h="370840">
                <a:tc>
                  <a:txBody>
                    <a:bodyPr/>
                    <a:lstStyle/>
                    <a:p>
                      <a:r>
                        <a:rPr lang="en-US" dirty="0"/>
                        <a:t>Role of Head Chef in the Restaurant</a:t>
                      </a:r>
                      <a:endParaRPr lang="en-GB" dirty="0"/>
                    </a:p>
                  </a:txBody>
                  <a:tcPr/>
                </a:tc>
                <a:tc>
                  <a:txBody>
                    <a:bodyPr/>
                    <a:lstStyle/>
                    <a:p>
                      <a:r>
                        <a:rPr lang="en-US" dirty="0"/>
                        <a:t>04</a:t>
                      </a:r>
                      <a:endParaRPr lang="en-GB" dirty="0"/>
                    </a:p>
                  </a:txBody>
                  <a:tcPr/>
                </a:tc>
                <a:extLst>
                  <a:ext uri="{0D108BD9-81ED-4DB2-BD59-A6C34878D82A}">
                    <a16:rowId xmlns="" xmlns:a16="http://schemas.microsoft.com/office/drawing/2014/main" val="4005180636"/>
                  </a:ext>
                </a:extLst>
              </a:tr>
              <a:tr h="370840">
                <a:tc>
                  <a:txBody>
                    <a:bodyPr/>
                    <a:lstStyle/>
                    <a:p>
                      <a:r>
                        <a:rPr lang="en-US" dirty="0"/>
                        <a:t>Employability Skills Needed to be a Head Chef</a:t>
                      </a:r>
                      <a:endParaRPr lang="en-GB" dirty="0"/>
                    </a:p>
                  </a:txBody>
                  <a:tcPr/>
                </a:tc>
                <a:tc>
                  <a:txBody>
                    <a:bodyPr/>
                    <a:lstStyle/>
                    <a:p>
                      <a:r>
                        <a:rPr lang="en-US" dirty="0"/>
                        <a:t>05</a:t>
                      </a:r>
                      <a:endParaRPr lang="en-GB" dirty="0"/>
                    </a:p>
                  </a:txBody>
                  <a:tcPr/>
                </a:tc>
                <a:extLst>
                  <a:ext uri="{0D108BD9-81ED-4DB2-BD59-A6C34878D82A}">
                    <a16:rowId xmlns="" xmlns:a16="http://schemas.microsoft.com/office/drawing/2014/main" val="1581212543"/>
                  </a:ext>
                </a:extLst>
              </a:tr>
              <a:tr h="370840">
                <a:tc>
                  <a:txBody>
                    <a:bodyPr/>
                    <a:lstStyle/>
                    <a:p>
                      <a:r>
                        <a:rPr lang="en-GB" dirty="0"/>
                        <a:t>Personal SWOT Analysis</a:t>
                      </a:r>
                    </a:p>
                  </a:txBody>
                  <a:tcPr/>
                </a:tc>
                <a:tc>
                  <a:txBody>
                    <a:bodyPr/>
                    <a:lstStyle/>
                    <a:p>
                      <a:r>
                        <a:rPr lang="en-US" dirty="0"/>
                        <a:t>06</a:t>
                      </a:r>
                      <a:endParaRPr lang="en-GB" dirty="0"/>
                    </a:p>
                  </a:txBody>
                  <a:tcPr/>
                </a:tc>
                <a:extLst>
                  <a:ext uri="{0D108BD9-81ED-4DB2-BD59-A6C34878D82A}">
                    <a16:rowId xmlns="" xmlns:a16="http://schemas.microsoft.com/office/drawing/2014/main" val="86521804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Strengths &amp; Weaknesses</a:t>
                      </a:r>
                    </a:p>
                  </a:txBody>
                  <a:tcPr/>
                </a:tc>
                <a:tc>
                  <a:txBody>
                    <a:bodyPr/>
                    <a:lstStyle/>
                    <a:p>
                      <a:r>
                        <a:rPr lang="en-US" dirty="0"/>
                        <a:t>07</a:t>
                      </a:r>
                      <a:endParaRPr lang="en-GB" dirty="0"/>
                    </a:p>
                  </a:txBody>
                  <a:tcPr/>
                </a:tc>
                <a:extLst>
                  <a:ext uri="{0D108BD9-81ED-4DB2-BD59-A6C34878D82A}">
                    <a16:rowId xmlns="" xmlns:a16="http://schemas.microsoft.com/office/drawing/2014/main" val="958083890"/>
                  </a:ext>
                </a:extLst>
              </a:tr>
              <a:tr h="370840">
                <a:tc>
                  <a:txBody>
                    <a:bodyPr/>
                    <a:lstStyle/>
                    <a:p>
                      <a:r>
                        <a:rPr lang="en-GB" dirty="0"/>
                        <a:t>Opportunities &amp; Threats</a:t>
                      </a:r>
                    </a:p>
                  </a:txBody>
                  <a:tcPr/>
                </a:tc>
                <a:tc>
                  <a:txBody>
                    <a:bodyPr/>
                    <a:lstStyle/>
                    <a:p>
                      <a:r>
                        <a:rPr lang="en-US" dirty="0"/>
                        <a:t>08</a:t>
                      </a:r>
                      <a:endParaRPr lang="en-GB" dirty="0"/>
                    </a:p>
                  </a:txBody>
                  <a:tcPr/>
                </a:tc>
                <a:extLst>
                  <a:ext uri="{0D108BD9-81ED-4DB2-BD59-A6C34878D82A}">
                    <a16:rowId xmlns="" xmlns:a16="http://schemas.microsoft.com/office/drawing/2014/main" val="1834844744"/>
                  </a:ext>
                </a:extLst>
              </a:tr>
              <a:tr h="370840">
                <a:tc>
                  <a:txBody>
                    <a:bodyPr/>
                    <a:lstStyle/>
                    <a:p>
                      <a:r>
                        <a:rPr lang="en-GB" dirty="0"/>
                        <a:t>Development Plan</a:t>
                      </a:r>
                    </a:p>
                  </a:txBody>
                  <a:tcPr/>
                </a:tc>
                <a:tc>
                  <a:txBody>
                    <a:bodyPr/>
                    <a:lstStyle/>
                    <a:p>
                      <a:r>
                        <a:rPr lang="en-US" dirty="0"/>
                        <a:t>09</a:t>
                      </a:r>
                      <a:endParaRPr lang="en-GB" dirty="0"/>
                    </a:p>
                  </a:txBody>
                  <a:tcPr/>
                </a:tc>
                <a:extLst>
                  <a:ext uri="{0D108BD9-81ED-4DB2-BD59-A6C34878D82A}">
                    <a16:rowId xmlns="" xmlns:a16="http://schemas.microsoft.com/office/drawing/2014/main" val="1920159420"/>
                  </a:ext>
                </a:extLst>
              </a:tr>
              <a:tr h="370840">
                <a:tc>
                  <a:txBody>
                    <a:bodyPr/>
                    <a:lstStyle/>
                    <a:p>
                      <a:r>
                        <a:rPr lang="en-GB" dirty="0"/>
                        <a:t>Conclusion</a:t>
                      </a:r>
                    </a:p>
                  </a:txBody>
                  <a:tcPr/>
                </a:tc>
                <a:tc>
                  <a:txBody>
                    <a:bodyPr/>
                    <a:lstStyle/>
                    <a:p>
                      <a:r>
                        <a:rPr lang="en-US" dirty="0"/>
                        <a:t>10</a:t>
                      </a:r>
                      <a:endParaRPr lang="en-GB" dirty="0"/>
                    </a:p>
                  </a:txBody>
                  <a:tcPr/>
                </a:tc>
                <a:extLst>
                  <a:ext uri="{0D108BD9-81ED-4DB2-BD59-A6C34878D82A}">
                    <a16:rowId xmlns="" xmlns:a16="http://schemas.microsoft.com/office/drawing/2014/main" val="1845534010"/>
                  </a:ext>
                </a:extLst>
              </a:tr>
              <a:tr h="370840">
                <a:tc>
                  <a:txBody>
                    <a:bodyPr/>
                    <a:lstStyle/>
                    <a:p>
                      <a:r>
                        <a:rPr lang="en-GB" dirty="0"/>
                        <a:t>References</a:t>
                      </a:r>
                    </a:p>
                  </a:txBody>
                  <a:tcPr/>
                </a:tc>
                <a:tc>
                  <a:txBody>
                    <a:bodyPr/>
                    <a:lstStyle/>
                    <a:p>
                      <a:r>
                        <a:rPr lang="en-US" dirty="0"/>
                        <a:t>11</a:t>
                      </a:r>
                      <a:endParaRPr lang="en-GB" dirty="0"/>
                    </a:p>
                  </a:txBody>
                  <a:tcPr/>
                </a:tc>
                <a:extLst>
                  <a:ext uri="{0D108BD9-81ED-4DB2-BD59-A6C34878D82A}">
                    <a16:rowId xmlns="" xmlns:a16="http://schemas.microsoft.com/office/drawing/2014/main" val="3917667589"/>
                  </a:ext>
                </a:extLst>
              </a:tr>
            </a:tbl>
          </a:graphicData>
        </a:graphic>
      </p:graphicFrame>
    </p:spTree>
    <p:extLst>
      <p:ext uri="{BB962C8B-B14F-4D97-AF65-F5344CB8AC3E}">
        <p14:creationId xmlns:p14="http://schemas.microsoft.com/office/powerpoint/2010/main" val="3400708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F5A8E84-0DA6-4ABA-86AA-83FB1F46AD0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 xmlns:a16="http://schemas.microsoft.com/office/drawing/2014/main" id="{9B6AF9F0-62F6-465A-8F74-1030E21646EE}"/>
              </a:ext>
            </a:extLst>
          </p:cNvPr>
          <p:cNvSpPr>
            <a:spLocks noGrp="1"/>
          </p:cNvSpPr>
          <p:nvPr>
            <p:ph idx="1"/>
          </p:nvPr>
        </p:nvSpPr>
        <p:spPr>
          <a:xfrm>
            <a:off x="1451580" y="2015732"/>
            <a:ext cx="7089306" cy="3450613"/>
          </a:xfrm>
        </p:spPr>
        <p:txBody>
          <a:bodyPr/>
          <a:lstStyle/>
          <a:p>
            <a:pPr algn="just"/>
            <a:r>
              <a:rPr lang="en-US" dirty="0"/>
              <a:t>Different skills and capabilities are needed for different jobs</a:t>
            </a:r>
          </a:p>
          <a:p>
            <a:pPr algn="just"/>
            <a:r>
              <a:rPr lang="en-US" dirty="0"/>
              <a:t>Because of the difference in the tasks of different jobs, diversified skills are needed by the employees</a:t>
            </a:r>
          </a:p>
          <a:p>
            <a:pPr algn="just"/>
            <a:r>
              <a:rPr lang="en-US" dirty="0"/>
              <a:t>A person can prepare for the future job properly if the person identifies the job that suits the skills of the person </a:t>
            </a:r>
          </a:p>
          <a:p>
            <a:endParaRPr lang="en-GB" dirty="0"/>
          </a:p>
        </p:txBody>
      </p:sp>
      <p:pic>
        <p:nvPicPr>
          <p:cNvPr id="5" name="Picture 4">
            <a:extLst>
              <a:ext uri="{FF2B5EF4-FFF2-40B4-BE49-F238E27FC236}">
                <a16:creationId xmlns="" xmlns:a16="http://schemas.microsoft.com/office/drawing/2014/main" id="{AAC5A7A9-0F0C-443E-8AF8-76FD73323B52}"/>
              </a:ext>
            </a:extLst>
          </p:cNvPr>
          <p:cNvPicPr>
            <a:picLocks noChangeAspect="1"/>
          </p:cNvPicPr>
          <p:nvPr/>
        </p:nvPicPr>
        <p:blipFill>
          <a:blip r:embed="rId3"/>
          <a:stretch>
            <a:fillRect/>
          </a:stretch>
        </p:blipFill>
        <p:spPr>
          <a:xfrm>
            <a:off x="8563339" y="2026975"/>
            <a:ext cx="3121462" cy="2286000"/>
          </a:xfrm>
          <a:prstGeom prst="rect">
            <a:avLst/>
          </a:prstGeom>
        </p:spPr>
      </p:pic>
    </p:spTree>
    <p:extLst>
      <p:ext uri="{BB962C8B-B14F-4D97-AF65-F5344CB8AC3E}">
        <p14:creationId xmlns:p14="http://schemas.microsoft.com/office/powerpoint/2010/main" val="3511648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1DFE7A-854F-48CB-A524-3C8998E621F9}"/>
              </a:ext>
            </a:extLst>
          </p:cNvPr>
          <p:cNvSpPr>
            <a:spLocks noGrp="1"/>
          </p:cNvSpPr>
          <p:nvPr>
            <p:ph type="title"/>
          </p:nvPr>
        </p:nvSpPr>
        <p:spPr/>
        <p:txBody>
          <a:bodyPr/>
          <a:lstStyle/>
          <a:p>
            <a:r>
              <a:rPr lang="en-US" dirty="0"/>
              <a:t>Role of Head Chef in the Restaurant</a:t>
            </a:r>
            <a:endParaRPr lang="en-GB" dirty="0"/>
          </a:p>
        </p:txBody>
      </p:sp>
      <p:sp>
        <p:nvSpPr>
          <p:cNvPr id="3" name="Content Placeholder 2">
            <a:extLst>
              <a:ext uri="{FF2B5EF4-FFF2-40B4-BE49-F238E27FC236}">
                <a16:creationId xmlns="" xmlns:a16="http://schemas.microsoft.com/office/drawing/2014/main" id="{0B6C12CB-92DB-414A-9DF5-F2EBAA6C69B4}"/>
              </a:ext>
            </a:extLst>
          </p:cNvPr>
          <p:cNvSpPr>
            <a:spLocks noGrp="1"/>
          </p:cNvSpPr>
          <p:nvPr>
            <p:ph idx="1"/>
          </p:nvPr>
        </p:nvSpPr>
        <p:spPr>
          <a:xfrm>
            <a:off x="1451580" y="2015732"/>
            <a:ext cx="6855842" cy="3450613"/>
          </a:xfrm>
        </p:spPr>
        <p:txBody>
          <a:bodyPr/>
          <a:lstStyle/>
          <a:p>
            <a:pPr algn="just"/>
            <a:r>
              <a:rPr lang="en-US" dirty="0"/>
              <a:t>The head chef in the restaurant is the person who controls the food preparation process for the restaurants</a:t>
            </a:r>
          </a:p>
          <a:p>
            <a:pPr algn="just"/>
            <a:r>
              <a:rPr lang="en-US" dirty="0"/>
              <a:t>The head chef direct other junior chefs in the restaurant to prepare different foods for the customers</a:t>
            </a:r>
          </a:p>
          <a:p>
            <a:pPr algn="just"/>
            <a:r>
              <a:rPr lang="en-US" dirty="0"/>
              <a:t>The head chef also analyses the current demand of the customers and trends that affect the restaurant business</a:t>
            </a:r>
          </a:p>
          <a:p>
            <a:pPr algn="just"/>
            <a:r>
              <a:rPr lang="en-US" dirty="0"/>
              <a:t>The head chef act as a human resource manager</a:t>
            </a:r>
            <a:endParaRPr lang="en-GB" dirty="0"/>
          </a:p>
        </p:txBody>
      </p:sp>
      <p:pic>
        <p:nvPicPr>
          <p:cNvPr id="5" name="Picture 4">
            <a:extLst>
              <a:ext uri="{FF2B5EF4-FFF2-40B4-BE49-F238E27FC236}">
                <a16:creationId xmlns="" xmlns:a16="http://schemas.microsoft.com/office/drawing/2014/main" id="{52C61C1A-6E0F-4D81-803D-45BFB8E22FF4}"/>
              </a:ext>
            </a:extLst>
          </p:cNvPr>
          <p:cNvPicPr>
            <a:picLocks noChangeAspect="1"/>
          </p:cNvPicPr>
          <p:nvPr/>
        </p:nvPicPr>
        <p:blipFill>
          <a:blip r:embed="rId3"/>
          <a:stretch>
            <a:fillRect/>
          </a:stretch>
        </p:blipFill>
        <p:spPr>
          <a:xfrm>
            <a:off x="8517284" y="2334811"/>
            <a:ext cx="3247768" cy="2188377"/>
          </a:xfrm>
          <a:prstGeom prst="rect">
            <a:avLst/>
          </a:prstGeom>
        </p:spPr>
      </p:pic>
    </p:spTree>
    <p:extLst>
      <p:ext uri="{BB962C8B-B14F-4D97-AF65-F5344CB8AC3E}">
        <p14:creationId xmlns:p14="http://schemas.microsoft.com/office/powerpoint/2010/main" val="773047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9B3D00D-9F83-43CE-8CCB-40DC2067AA00}"/>
              </a:ext>
            </a:extLst>
          </p:cNvPr>
          <p:cNvSpPr>
            <a:spLocks noGrp="1"/>
          </p:cNvSpPr>
          <p:nvPr>
            <p:ph type="title"/>
          </p:nvPr>
        </p:nvSpPr>
        <p:spPr/>
        <p:txBody>
          <a:bodyPr/>
          <a:lstStyle/>
          <a:p>
            <a:r>
              <a:rPr lang="en-US" dirty="0"/>
              <a:t>Employability Skills Needed to be a Head Chef</a:t>
            </a:r>
            <a:endParaRPr lang="en-GB" dirty="0"/>
          </a:p>
        </p:txBody>
      </p:sp>
      <p:sp>
        <p:nvSpPr>
          <p:cNvPr id="3" name="Content Placeholder 2">
            <a:extLst>
              <a:ext uri="{FF2B5EF4-FFF2-40B4-BE49-F238E27FC236}">
                <a16:creationId xmlns="" xmlns:a16="http://schemas.microsoft.com/office/drawing/2014/main" id="{40D92C0B-3FEB-440B-B3B0-71A90F2FD2D6}"/>
              </a:ext>
            </a:extLst>
          </p:cNvPr>
          <p:cNvSpPr>
            <a:spLocks noGrp="1"/>
          </p:cNvSpPr>
          <p:nvPr>
            <p:ph idx="1"/>
          </p:nvPr>
        </p:nvSpPr>
        <p:spPr>
          <a:xfrm>
            <a:off x="1451580" y="2015732"/>
            <a:ext cx="6641834" cy="3450613"/>
          </a:xfrm>
        </p:spPr>
        <p:txBody>
          <a:bodyPr>
            <a:normAutofit/>
          </a:bodyPr>
          <a:lstStyle/>
          <a:p>
            <a:pPr algn="just"/>
            <a:r>
              <a:rPr lang="en-US" sz="2400" dirty="0"/>
              <a:t>Cooking Skills</a:t>
            </a:r>
          </a:p>
          <a:p>
            <a:pPr algn="just"/>
            <a:r>
              <a:rPr lang="en-US" sz="2400" dirty="0"/>
              <a:t>Time Management</a:t>
            </a:r>
          </a:p>
          <a:p>
            <a:pPr algn="just"/>
            <a:r>
              <a:rPr lang="en-US" sz="2400" dirty="0"/>
              <a:t>Pressure Management</a:t>
            </a:r>
          </a:p>
          <a:p>
            <a:pPr algn="just"/>
            <a:r>
              <a:rPr lang="en-US" sz="2400" dirty="0"/>
              <a:t>Creativity</a:t>
            </a:r>
          </a:p>
          <a:p>
            <a:pPr algn="just"/>
            <a:r>
              <a:rPr lang="en-US" sz="2400" dirty="0"/>
              <a:t>People Management</a:t>
            </a:r>
          </a:p>
          <a:p>
            <a:pPr algn="just"/>
            <a:r>
              <a:rPr lang="en-US" sz="2400" dirty="0"/>
              <a:t>Trend Understanding</a:t>
            </a:r>
            <a:endParaRPr lang="en-GB" sz="2400" dirty="0"/>
          </a:p>
        </p:txBody>
      </p:sp>
      <p:pic>
        <p:nvPicPr>
          <p:cNvPr id="7" name="Picture 6">
            <a:extLst>
              <a:ext uri="{FF2B5EF4-FFF2-40B4-BE49-F238E27FC236}">
                <a16:creationId xmlns="" xmlns:a16="http://schemas.microsoft.com/office/drawing/2014/main" id="{E7F77FA3-7978-4006-A3A5-AB973B6F50E7}"/>
              </a:ext>
            </a:extLst>
          </p:cNvPr>
          <p:cNvPicPr>
            <a:picLocks noChangeAspect="1"/>
          </p:cNvPicPr>
          <p:nvPr/>
        </p:nvPicPr>
        <p:blipFill>
          <a:blip r:embed="rId3"/>
          <a:stretch>
            <a:fillRect/>
          </a:stretch>
        </p:blipFill>
        <p:spPr>
          <a:xfrm>
            <a:off x="7075357" y="2470208"/>
            <a:ext cx="3469265" cy="2187405"/>
          </a:xfrm>
          <a:prstGeom prst="rect">
            <a:avLst/>
          </a:prstGeom>
        </p:spPr>
      </p:pic>
    </p:spTree>
    <p:extLst>
      <p:ext uri="{BB962C8B-B14F-4D97-AF65-F5344CB8AC3E}">
        <p14:creationId xmlns:p14="http://schemas.microsoft.com/office/powerpoint/2010/main" val="3809566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AADEC0-BCC0-4FD0-9FFD-9E7EDEFA4FA1}"/>
              </a:ext>
            </a:extLst>
          </p:cNvPr>
          <p:cNvSpPr>
            <a:spLocks noGrp="1"/>
          </p:cNvSpPr>
          <p:nvPr>
            <p:ph type="title"/>
          </p:nvPr>
        </p:nvSpPr>
        <p:spPr/>
        <p:txBody>
          <a:bodyPr/>
          <a:lstStyle/>
          <a:p>
            <a:r>
              <a:rPr lang="en-GB"/>
              <a:t>Personal SWOT Analysis</a:t>
            </a:r>
          </a:p>
        </p:txBody>
      </p:sp>
      <p:sp>
        <p:nvSpPr>
          <p:cNvPr id="3" name="Content Placeholder 2">
            <a:extLst>
              <a:ext uri="{FF2B5EF4-FFF2-40B4-BE49-F238E27FC236}">
                <a16:creationId xmlns="" xmlns:a16="http://schemas.microsoft.com/office/drawing/2014/main" id="{A312D3A0-600C-4C51-8D29-8B6E2615C741}"/>
              </a:ext>
            </a:extLst>
          </p:cNvPr>
          <p:cNvSpPr>
            <a:spLocks noGrp="1"/>
          </p:cNvSpPr>
          <p:nvPr>
            <p:ph idx="1"/>
          </p:nvPr>
        </p:nvSpPr>
        <p:spPr>
          <a:xfrm>
            <a:off x="1451580" y="2015732"/>
            <a:ext cx="6622378" cy="3450613"/>
          </a:xfrm>
        </p:spPr>
        <p:txBody>
          <a:bodyPr/>
          <a:lstStyle/>
          <a:p>
            <a:pPr algn="just"/>
            <a:r>
              <a:rPr lang="en-US" dirty="0"/>
              <a:t>Personal SWOT analysis can help to present the current level of the skills and capabilities to compare with the intended job </a:t>
            </a:r>
          </a:p>
          <a:p>
            <a:pPr algn="just"/>
            <a:r>
              <a:rPr lang="en-US" dirty="0"/>
              <a:t>A person can focus on developing the skills that will be needed to increase employability to do well in the future career. </a:t>
            </a:r>
          </a:p>
          <a:p>
            <a:pPr algn="just"/>
            <a:endParaRPr lang="en-GB" dirty="0"/>
          </a:p>
        </p:txBody>
      </p:sp>
      <p:pic>
        <p:nvPicPr>
          <p:cNvPr id="7" name="Picture 6">
            <a:extLst>
              <a:ext uri="{FF2B5EF4-FFF2-40B4-BE49-F238E27FC236}">
                <a16:creationId xmlns="" xmlns:a16="http://schemas.microsoft.com/office/drawing/2014/main" id="{5AEAF445-B65E-474A-BAE4-83324976B0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5265" y="2015731"/>
            <a:ext cx="2087771" cy="2232087"/>
          </a:xfrm>
          <a:prstGeom prst="rect">
            <a:avLst/>
          </a:prstGeom>
        </p:spPr>
      </p:pic>
    </p:spTree>
    <p:extLst>
      <p:ext uri="{BB962C8B-B14F-4D97-AF65-F5344CB8AC3E}">
        <p14:creationId xmlns:p14="http://schemas.microsoft.com/office/powerpoint/2010/main" val="3735472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D14152B-A0BC-4FD8-A136-35BE9AB960BF}"/>
              </a:ext>
            </a:extLst>
          </p:cNvPr>
          <p:cNvSpPr>
            <a:spLocks noGrp="1"/>
          </p:cNvSpPr>
          <p:nvPr>
            <p:ph type="title"/>
          </p:nvPr>
        </p:nvSpPr>
        <p:spPr/>
        <p:txBody>
          <a:bodyPr/>
          <a:lstStyle/>
          <a:p>
            <a:r>
              <a:rPr lang="en-GB" dirty="0"/>
              <a:t>Strengths &amp; Weaknesses</a:t>
            </a:r>
          </a:p>
        </p:txBody>
      </p:sp>
      <p:sp>
        <p:nvSpPr>
          <p:cNvPr id="3" name="Content Placeholder 2">
            <a:extLst>
              <a:ext uri="{FF2B5EF4-FFF2-40B4-BE49-F238E27FC236}">
                <a16:creationId xmlns="" xmlns:a16="http://schemas.microsoft.com/office/drawing/2014/main" id="{B91BEEDE-320E-43B6-87CE-ADB364D62074}"/>
              </a:ext>
            </a:extLst>
          </p:cNvPr>
          <p:cNvSpPr>
            <a:spLocks noGrp="1"/>
          </p:cNvSpPr>
          <p:nvPr>
            <p:ph idx="1"/>
          </p:nvPr>
        </p:nvSpPr>
        <p:spPr>
          <a:xfrm>
            <a:off x="1451578" y="2602868"/>
            <a:ext cx="5023705" cy="2844621"/>
          </a:xfrm>
        </p:spPr>
        <p:txBody>
          <a:bodyPr>
            <a:noAutofit/>
          </a:bodyPr>
          <a:lstStyle/>
          <a:p>
            <a:pPr algn="just"/>
            <a:r>
              <a:rPr lang="en-US" sz="2400" dirty="0"/>
              <a:t>I have been working on developing culinary skills for a long time</a:t>
            </a:r>
          </a:p>
          <a:p>
            <a:pPr algn="just"/>
            <a:r>
              <a:rPr lang="en-US" sz="2400" dirty="0"/>
              <a:t>I have developed the ability to complete the works within a limited time</a:t>
            </a:r>
          </a:p>
          <a:p>
            <a:pPr algn="just"/>
            <a:r>
              <a:rPr lang="en-US" sz="2400" dirty="0"/>
              <a:t>I have also presentation skills related to culinary skills</a:t>
            </a:r>
            <a:endParaRPr lang="en-GB" sz="2400" dirty="0"/>
          </a:p>
        </p:txBody>
      </p:sp>
      <p:sp>
        <p:nvSpPr>
          <p:cNvPr id="5" name="Content Placeholder 2">
            <a:extLst>
              <a:ext uri="{FF2B5EF4-FFF2-40B4-BE49-F238E27FC236}">
                <a16:creationId xmlns="" xmlns:a16="http://schemas.microsoft.com/office/drawing/2014/main" id="{0368A766-CCF7-4B9D-B320-D6B8BFC6F6A7}"/>
              </a:ext>
            </a:extLst>
          </p:cNvPr>
          <p:cNvSpPr txBox="1">
            <a:spLocks/>
          </p:cNvSpPr>
          <p:nvPr/>
        </p:nvSpPr>
        <p:spPr>
          <a:xfrm>
            <a:off x="6867728" y="2602867"/>
            <a:ext cx="4727642"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lgn="just"/>
            <a:r>
              <a:rPr lang="en-US" sz="2400" dirty="0"/>
              <a:t>I don’t have enough understanding of people management</a:t>
            </a:r>
          </a:p>
          <a:p>
            <a:pPr algn="just"/>
            <a:r>
              <a:rPr lang="en-US" sz="2400" dirty="0"/>
              <a:t>I don’t have enough trend understanding capabilities</a:t>
            </a:r>
            <a:endParaRPr lang="en-GB" sz="2400" dirty="0"/>
          </a:p>
        </p:txBody>
      </p:sp>
      <p:sp>
        <p:nvSpPr>
          <p:cNvPr id="7" name="TextBox 6">
            <a:extLst>
              <a:ext uri="{FF2B5EF4-FFF2-40B4-BE49-F238E27FC236}">
                <a16:creationId xmlns="" xmlns:a16="http://schemas.microsoft.com/office/drawing/2014/main" id="{A1509D24-E0D6-460B-82D7-B5935DC221C6}"/>
              </a:ext>
            </a:extLst>
          </p:cNvPr>
          <p:cNvSpPr txBox="1"/>
          <p:nvPr/>
        </p:nvSpPr>
        <p:spPr>
          <a:xfrm>
            <a:off x="3011789" y="2043643"/>
            <a:ext cx="1793675" cy="461665"/>
          </a:xfrm>
          <a:prstGeom prst="rect">
            <a:avLst/>
          </a:prstGeom>
          <a:noFill/>
        </p:spPr>
        <p:txBody>
          <a:bodyPr wrap="square" rtlCol="0">
            <a:spAutoFit/>
          </a:bodyPr>
          <a:lstStyle/>
          <a:p>
            <a:pPr algn="ctr"/>
            <a:r>
              <a:rPr lang="en-GB" sz="2400" b="1" dirty="0"/>
              <a:t>Strengths</a:t>
            </a:r>
          </a:p>
        </p:txBody>
      </p:sp>
      <p:sp>
        <p:nvSpPr>
          <p:cNvPr id="8" name="TextBox 7">
            <a:extLst>
              <a:ext uri="{FF2B5EF4-FFF2-40B4-BE49-F238E27FC236}">
                <a16:creationId xmlns="" xmlns:a16="http://schemas.microsoft.com/office/drawing/2014/main" id="{7D652933-401E-4C27-9E1A-979F29137FD6}"/>
              </a:ext>
            </a:extLst>
          </p:cNvPr>
          <p:cNvSpPr txBox="1"/>
          <p:nvPr/>
        </p:nvSpPr>
        <p:spPr>
          <a:xfrm>
            <a:off x="7868231" y="2044760"/>
            <a:ext cx="2073437" cy="461665"/>
          </a:xfrm>
          <a:prstGeom prst="rect">
            <a:avLst/>
          </a:prstGeom>
          <a:noFill/>
        </p:spPr>
        <p:txBody>
          <a:bodyPr wrap="square" rtlCol="0">
            <a:spAutoFit/>
          </a:bodyPr>
          <a:lstStyle/>
          <a:p>
            <a:pPr algn="ctr"/>
            <a:r>
              <a:rPr lang="en-GB" sz="2400" b="1" dirty="0"/>
              <a:t>Weaknesses</a:t>
            </a:r>
            <a:endParaRPr lang="en-GB" sz="1400" b="1" dirty="0"/>
          </a:p>
        </p:txBody>
      </p:sp>
    </p:spTree>
    <p:extLst>
      <p:ext uri="{BB962C8B-B14F-4D97-AF65-F5344CB8AC3E}">
        <p14:creationId xmlns:p14="http://schemas.microsoft.com/office/powerpoint/2010/main" val="1463546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A6DBEBB-536C-4C11-B905-1963F6D53153}"/>
              </a:ext>
            </a:extLst>
          </p:cNvPr>
          <p:cNvSpPr>
            <a:spLocks noGrp="1"/>
          </p:cNvSpPr>
          <p:nvPr>
            <p:ph type="title"/>
          </p:nvPr>
        </p:nvSpPr>
        <p:spPr/>
        <p:txBody>
          <a:bodyPr/>
          <a:lstStyle/>
          <a:p>
            <a:r>
              <a:rPr lang="en-GB" dirty="0"/>
              <a:t>Opportunities &amp; Threats</a:t>
            </a:r>
          </a:p>
        </p:txBody>
      </p:sp>
      <p:sp>
        <p:nvSpPr>
          <p:cNvPr id="3" name="Content Placeholder 2">
            <a:extLst>
              <a:ext uri="{FF2B5EF4-FFF2-40B4-BE49-F238E27FC236}">
                <a16:creationId xmlns="" xmlns:a16="http://schemas.microsoft.com/office/drawing/2014/main" id="{75E48D48-1D5B-4D50-B321-3BE0BEC29A40}"/>
              </a:ext>
            </a:extLst>
          </p:cNvPr>
          <p:cNvSpPr>
            <a:spLocks noGrp="1"/>
          </p:cNvSpPr>
          <p:nvPr>
            <p:ph idx="1"/>
          </p:nvPr>
        </p:nvSpPr>
        <p:spPr>
          <a:xfrm>
            <a:off x="1451578" y="2602868"/>
            <a:ext cx="5241052" cy="3450613"/>
          </a:xfrm>
        </p:spPr>
        <p:txBody>
          <a:bodyPr>
            <a:normAutofit fontScale="92500"/>
          </a:bodyPr>
          <a:lstStyle/>
          <a:p>
            <a:pPr algn="just"/>
            <a:r>
              <a:rPr lang="en-US" sz="2400" dirty="0"/>
              <a:t>I have a huge time to overcome the weaknesses and develop the skills </a:t>
            </a:r>
            <a:r>
              <a:rPr lang="en-US" sz="2400" dirty="0" smtClean="0"/>
              <a:t>more</a:t>
            </a:r>
            <a:endParaRPr lang="en-US" sz="2400" dirty="0"/>
          </a:p>
          <a:p>
            <a:pPr algn="just"/>
            <a:r>
              <a:rPr lang="en-US" sz="2400" dirty="0"/>
              <a:t>I can work on culinary skills and can develop the ability to understand trends</a:t>
            </a:r>
          </a:p>
          <a:p>
            <a:pPr algn="just"/>
            <a:r>
              <a:rPr lang="en-US" sz="2400" dirty="0"/>
              <a:t>I can develop an understanding of human management in the restaurant</a:t>
            </a:r>
            <a:endParaRPr lang="en-GB" sz="2400" dirty="0"/>
          </a:p>
        </p:txBody>
      </p:sp>
      <p:sp>
        <p:nvSpPr>
          <p:cNvPr id="4" name="Content Placeholder 2">
            <a:extLst>
              <a:ext uri="{FF2B5EF4-FFF2-40B4-BE49-F238E27FC236}">
                <a16:creationId xmlns="" xmlns:a16="http://schemas.microsoft.com/office/drawing/2014/main" id="{53D700E7-7442-4A4B-8D4F-B7998E6FE372}"/>
              </a:ext>
            </a:extLst>
          </p:cNvPr>
          <p:cNvSpPr txBox="1">
            <a:spLocks/>
          </p:cNvSpPr>
          <p:nvPr/>
        </p:nvSpPr>
        <p:spPr>
          <a:xfrm>
            <a:off x="6965003" y="2602867"/>
            <a:ext cx="4591457"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lgn="just"/>
            <a:r>
              <a:rPr lang="en-US" sz="2400" dirty="0"/>
              <a:t>Trends in the restaurant industry change rapidly because of the changes in the customer’s demand this can impose threats </a:t>
            </a:r>
          </a:p>
        </p:txBody>
      </p:sp>
      <p:sp>
        <p:nvSpPr>
          <p:cNvPr id="5" name="TextBox 4">
            <a:extLst>
              <a:ext uri="{FF2B5EF4-FFF2-40B4-BE49-F238E27FC236}">
                <a16:creationId xmlns="" xmlns:a16="http://schemas.microsoft.com/office/drawing/2014/main" id="{96AC44EC-0620-47CD-A394-6E3570F4FA28}"/>
              </a:ext>
            </a:extLst>
          </p:cNvPr>
          <p:cNvSpPr txBox="1"/>
          <p:nvPr/>
        </p:nvSpPr>
        <p:spPr>
          <a:xfrm>
            <a:off x="3011789" y="2043643"/>
            <a:ext cx="2215209" cy="461665"/>
          </a:xfrm>
          <a:prstGeom prst="rect">
            <a:avLst/>
          </a:prstGeom>
          <a:noFill/>
        </p:spPr>
        <p:txBody>
          <a:bodyPr wrap="square" rtlCol="0">
            <a:spAutoFit/>
          </a:bodyPr>
          <a:lstStyle/>
          <a:p>
            <a:pPr algn="ctr"/>
            <a:r>
              <a:rPr lang="en-GB" sz="2400" b="1" dirty="0"/>
              <a:t>Opportunities</a:t>
            </a:r>
            <a:endParaRPr lang="en-GB" sz="1400" b="1" dirty="0"/>
          </a:p>
        </p:txBody>
      </p:sp>
      <p:sp>
        <p:nvSpPr>
          <p:cNvPr id="6" name="TextBox 5">
            <a:extLst>
              <a:ext uri="{FF2B5EF4-FFF2-40B4-BE49-F238E27FC236}">
                <a16:creationId xmlns="" xmlns:a16="http://schemas.microsoft.com/office/drawing/2014/main" id="{4705AB1D-E5CB-4538-8FB1-B88533954D6D}"/>
              </a:ext>
            </a:extLst>
          </p:cNvPr>
          <p:cNvSpPr txBox="1"/>
          <p:nvPr/>
        </p:nvSpPr>
        <p:spPr>
          <a:xfrm>
            <a:off x="8363893" y="2043642"/>
            <a:ext cx="1966881" cy="461665"/>
          </a:xfrm>
          <a:prstGeom prst="rect">
            <a:avLst/>
          </a:prstGeom>
          <a:noFill/>
        </p:spPr>
        <p:txBody>
          <a:bodyPr wrap="square" rtlCol="0">
            <a:spAutoFit/>
          </a:bodyPr>
          <a:lstStyle/>
          <a:p>
            <a:pPr algn="ctr"/>
            <a:r>
              <a:rPr lang="en-GB" sz="2400" b="1" dirty="0"/>
              <a:t>Threats</a:t>
            </a:r>
            <a:endParaRPr lang="en-GB" sz="1400" b="1" dirty="0"/>
          </a:p>
        </p:txBody>
      </p:sp>
    </p:spTree>
    <p:extLst>
      <p:ext uri="{BB962C8B-B14F-4D97-AF65-F5344CB8AC3E}">
        <p14:creationId xmlns:p14="http://schemas.microsoft.com/office/powerpoint/2010/main" val="2292640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0A1E1B-E722-457A-AB9D-7AFD0A35D9B5}"/>
              </a:ext>
            </a:extLst>
          </p:cNvPr>
          <p:cNvSpPr>
            <a:spLocks noGrp="1"/>
          </p:cNvSpPr>
          <p:nvPr>
            <p:ph type="title" idx="4294967295"/>
          </p:nvPr>
        </p:nvSpPr>
        <p:spPr>
          <a:xfrm>
            <a:off x="1293812" y="586316"/>
            <a:ext cx="9604375" cy="1049337"/>
          </a:xfrm>
        </p:spPr>
        <p:txBody>
          <a:bodyPr/>
          <a:lstStyle/>
          <a:p>
            <a:r>
              <a:rPr lang="en-GB" dirty="0"/>
              <a:t>Development Plan</a:t>
            </a:r>
          </a:p>
        </p:txBody>
      </p:sp>
      <p:graphicFrame>
        <p:nvGraphicFramePr>
          <p:cNvPr id="4" name="Table 3">
            <a:extLst>
              <a:ext uri="{FF2B5EF4-FFF2-40B4-BE49-F238E27FC236}">
                <a16:creationId xmlns="" xmlns:a16="http://schemas.microsoft.com/office/drawing/2014/main" id="{E6A9C398-84DB-4FD1-BB37-BC893D77C99A}"/>
              </a:ext>
            </a:extLst>
          </p:cNvPr>
          <p:cNvGraphicFramePr>
            <a:graphicFrameLocks noGrp="1"/>
          </p:cNvGraphicFramePr>
          <p:nvPr>
            <p:extLst>
              <p:ext uri="{D42A27DB-BD31-4B8C-83A1-F6EECF244321}">
                <p14:modId xmlns:p14="http://schemas.microsoft.com/office/powerpoint/2010/main" val="2946321007"/>
              </p:ext>
            </p:extLst>
          </p:nvPr>
        </p:nvGraphicFramePr>
        <p:xfrm>
          <a:off x="944380" y="1455771"/>
          <a:ext cx="10912840" cy="4040326"/>
        </p:xfrm>
        <a:graphic>
          <a:graphicData uri="http://schemas.openxmlformats.org/drawingml/2006/table">
            <a:tbl>
              <a:tblPr firstRow="1" firstCol="1" bandRow="1">
                <a:tableStyleId>{7E9639D4-E3E2-4D34-9284-5A2195B3D0D7}</a:tableStyleId>
              </a:tblPr>
              <a:tblGrid>
                <a:gridCol w="1819586">
                  <a:extLst>
                    <a:ext uri="{9D8B030D-6E8A-4147-A177-3AD203B41FA5}">
                      <a16:colId xmlns="" xmlns:a16="http://schemas.microsoft.com/office/drawing/2014/main" val="1367202159"/>
                    </a:ext>
                  </a:extLst>
                </a:gridCol>
                <a:gridCol w="1819586">
                  <a:extLst>
                    <a:ext uri="{9D8B030D-6E8A-4147-A177-3AD203B41FA5}">
                      <a16:colId xmlns="" xmlns:a16="http://schemas.microsoft.com/office/drawing/2014/main" val="3260772656"/>
                    </a:ext>
                  </a:extLst>
                </a:gridCol>
                <a:gridCol w="1818417">
                  <a:extLst>
                    <a:ext uri="{9D8B030D-6E8A-4147-A177-3AD203B41FA5}">
                      <a16:colId xmlns="" xmlns:a16="http://schemas.microsoft.com/office/drawing/2014/main" val="3887642599"/>
                    </a:ext>
                  </a:extLst>
                </a:gridCol>
                <a:gridCol w="1818417">
                  <a:extLst>
                    <a:ext uri="{9D8B030D-6E8A-4147-A177-3AD203B41FA5}">
                      <a16:colId xmlns="" xmlns:a16="http://schemas.microsoft.com/office/drawing/2014/main" val="1026087112"/>
                    </a:ext>
                  </a:extLst>
                </a:gridCol>
                <a:gridCol w="1818417">
                  <a:extLst>
                    <a:ext uri="{9D8B030D-6E8A-4147-A177-3AD203B41FA5}">
                      <a16:colId xmlns="" xmlns:a16="http://schemas.microsoft.com/office/drawing/2014/main" val="2870541500"/>
                    </a:ext>
                  </a:extLst>
                </a:gridCol>
                <a:gridCol w="1818417">
                  <a:extLst>
                    <a:ext uri="{9D8B030D-6E8A-4147-A177-3AD203B41FA5}">
                      <a16:colId xmlns="" xmlns:a16="http://schemas.microsoft.com/office/drawing/2014/main" val="2133828856"/>
                    </a:ext>
                  </a:extLst>
                </a:gridCol>
              </a:tblGrid>
              <a:tr h="619513">
                <a:tc>
                  <a:txBody>
                    <a:bodyPr/>
                    <a:lstStyle/>
                    <a:p>
                      <a:pPr marL="0" marR="0" algn="just">
                        <a:lnSpc>
                          <a:spcPct val="150000"/>
                        </a:lnSpc>
                        <a:spcBef>
                          <a:spcPts val="600"/>
                        </a:spcBef>
                        <a:spcAft>
                          <a:spcPts val="600"/>
                        </a:spcAft>
                      </a:pPr>
                      <a:r>
                        <a:rPr lang="en-GB" sz="1800" b="1" dirty="0">
                          <a:effectLst/>
                        </a:rPr>
                        <a:t>Focus Area</a:t>
                      </a:r>
                      <a:endPar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b="1">
                          <a:effectLst/>
                        </a:rPr>
                        <a:t>Current Level</a:t>
                      </a:r>
                      <a:endParaRPr lang="en-GB" sz="1800" b="1">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b="1" dirty="0">
                          <a:effectLst/>
                        </a:rPr>
                        <a:t>Intended Level</a:t>
                      </a:r>
                      <a:endPar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b="1" dirty="0">
                          <a:effectLst/>
                        </a:rPr>
                        <a:t>Activity</a:t>
                      </a:r>
                      <a:endPar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b="1">
                          <a:effectLst/>
                        </a:rPr>
                        <a:t>Measurement</a:t>
                      </a:r>
                      <a:endParaRPr lang="en-GB" sz="1800" b="1">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b="1" dirty="0">
                          <a:effectLst/>
                        </a:rPr>
                        <a:t>Time</a:t>
                      </a:r>
                      <a:endPar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762727464"/>
                  </a:ext>
                </a:extLst>
              </a:tr>
              <a:tr h="1760662">
                <a:tc>
                  <a:txBody>
                    <a:bodyPr/>
                    <a:lstStyle/>
                    <a:p>
                      <a:pPr marL="0" marR="0" algn="just">
                        <a:lnSpc>
                          <a:spcPct val="150000"/>
                        </a:lnSpc>
                        <a:spcBef>
                          <a:spcPts val="600"/>
                        </a:spcBef>
                        <a:spcAft>
                          <a:spcPts val="600"/>
                        </a:spcAft>
                      </a:pPr>
                      <a:r>
                        <a:rPr lang="en-GB" sz="1800" b="1" dirty="0">
                          <a:effectLst/>
                        </a:rPr>
                        <a:t>People Management Skills</a:t>
                      </a:r>
                      <a:endPar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50000"/>
                        </a:lnSpc>
                        <a:spcBef>
                          <a:spcPts val="600"/>
                        </a:spcBef>
                        <a:spcAft>
                          <a:spcPts val="600"/>
                        </a:spcAft>
                      </a:pPr>
                      <a:r>
                        <a:rPr lang="en-GB" sz="1800" dirty="0">
                          <a:effectLst/>
                        </a:rPr>
                        <a:t>Low</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High </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a:effectLst/>
                        </a:rPr>
                        <a:t>Learning about the culture and human resource skills </a:t>
                      </a:r>
                      <a:endParaRPr lang="en-GB" sz="180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Ability to manage the people and assess the culture of the people</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Six months</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417498388"/>
                  </a:ext>
                </a:extLst>
              </a:tr>
              <a:tr h="1660151">
                <a:tc>
                  <a:txBody>
                    <a:bodyPr/>
                    <a:lstStyle/>
                    <a:p>
                      <a:pPr marL="0" marR="0" algn="just">
                        <a:lnSpc>
                          <a:spcPct val="150000"/>
                        </a:lnSpc>
                        <a:spcBef>
                          <a:spcPts val="600"/>
                        </a:spcBef>
                        <a:spcAft>
                          <a:spcPts val="600"/>
                        </a:spcAft>
                      </a:pPr>
                      <a:r>
                        <a:rPr lang="en-GB" sz="1800" b="1" dirty="0">
                          <a:effectLst/>
                        </a:rPr>
                        <a:t>Trend Analysis Capabilities </a:t>
                      </a:r>
                      <a:endParaRPr lang="en-GB" sz="1800" b="1"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Low</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High</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Critical thinking and monitoring of the trends</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Ability to identify and understand the trends in the culinary sector. </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600"/>
                        </a:spcBef>
                        <a:spcAft>
                          <a:spcPts val="600"/>
                        </a:spcAft>
                      </a:pPr>
                      <a:r>
                        <a:rPr lang="en-GB" sz="1800" dirty="0">
                          <a:effectLst/>
                        </a:rPr>
                        <a:t>Four months</a:t>
                      </a:r>
                      <a:endPar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endParaRPr>
                    </a:p>
                  </a:txBody>
                  <a:tcPr marL="63274" marR="63274"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842764845"/>
                  </a:ext>
                </a:extLst>
              </a:tr>
            </a:tbl>
          </a:graphicData>
        </a:graphic>
      </p:graphicFrame>
    </p:spTree>
    <p:extLst>
      <p:ext uri="{BB962C8B-B14F-4D97-AF65-F5344CB8AC3E}">
        <p14:creationId xmlns:p14="http://schemas.microsoft.com/office/powerpoint/2010/main" val="1103634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36C750-B63A-4F50-8EBD-A8E52ED5D0A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 xmlns:a16="http://schemas.microsoft.com/office/drawing/2014/main" id="{E7ABECE1-CAF5-49CB-A598-2EFA18BF4E6C}"/>
              </a:ext>
            </a:extLst>
          </p:cNvPr>
          <p:cNvSpPr>
            <a:spLocks noGrp="1"/>
          </p:cNvSpPr>
          <p:nvPr>
            <p:ph idx="1"/>
          </p:nvPr>
        </p:nvSpPr>
        <p:spPr>
          <a:xfrm>
            <a:off x="1451580" y="2015732"/>
            <a:ext cx="6972574" cy="3450613"/>
          </a:xfrm>
        </p:spPr>
        <p:txBody>
          <a:bodyPr/>
          <a:lstStyle/>
          <a:p>
            <a:pPr algn="just"/>
            <a:r>
              <a:rPr lang="en-US" dirty="0"/>
              <a:t>With the help of different tools, a person can identify the current skills and capabilities and compare them with the required skills to increase employability.</a:t>
            </a:r>
            <a:endParaRPr lang="en-GB" dirty="0"/>
          </a:p>
        </p:txBody>
      </p:sp>
    </p:spTree>
    <p:extLst>
      <p:ext uri="{BB962C8B-B14F-4D97-AF65-F5344CB8AC3E}">
        <p14:creationId xmlns:p14="http://schemas.microsoft.com/office/powerpoint/2010/main" val="3636304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171C475-D2C8-4800-83B4-97734869C829}"/>
              </a:ext>
            </a:extLst>
          </p:cNvPr>
          <p:cNvSpPr>
            <a:spLocks noGrp="1"/>
          </p:cNvSpPr>
          <p:nvPr>
            <p:ph type="title" idx="4294967295"/>
          </p:nvPr>
        </p:nvSpPr>
        <p:spPr>
          <a:xfrm>
            <a:off x="1595404" y="551944"/>
            <a:ext cx="9604375" cy="1049337"/>
          </a:xfrm>
        </p:spPr>
        <p:txBody>
          <a:bodyPr/>
          <a:lstStyle/>
          <a:p>
            <a:r>
              <a:rPr lang="en-GB" dirty="0"/>
              <a:t>References</a:t>
            </a:r>
          </a:p>
        </p:txBody>
      </p:sp>
      <p:sp>
        <p:nvSpPr>
          <p:cNvPr id="3" name="Content Placeholder 2">
            <a:extLst>
              <a:ext uri="{FF2B5EF4-FFF2-40B4-BE49-F238E27FC236}">
                <a16:creationId xmlns="" xmlns:a16="http://schemas.microsoft.com/office/drawing/2014/main" id="{2955CADF-56E9-4320-8794-10833F279E06}"/>
              </a:ext>
            </a:extLst>
          </p:cNvPr>
          <p:cNvSpPr>
            <a:spLocks noGrp="1"/>
          </p:cNvSpPr>
          <p:nvPr>
            <p:ph idx="4294967295"/>
          </p:nvPr>
        </p:nvSpPr>
        <p:spPr>
          <a:xfrm>
            <a:off x="583660" y="1274306"/>
            <a:ext cx="11608340" cy="4717933"/>
          </a:xfrm>
        </p:spPr>
        <p:txBody>
          <a:bodyPr numCol="2">
            <a:normAutofit fontScale="85000" lnSpcReduction="20000"/>
          </a:bodyPr>
          <a:lstStyle/>
          <a:p>
            <a:pPr algn="just">
              <a:lnSpc>
                <a:spcPct val="170000"/>
              </a:lnSpc>
              <a:spcBef>
                <a:spcPts val="0"/>
              </a:spcBef>
              <a:spcAft>
                <a:spcPts val="600"/>
              </a:spcAft>
            </a:pPr>
            <a:r>
              <a:rPr lang="en-US" sz="1600" dirty="0" err="1"/>
              <a:t>Bintani</a:t>
            </a:r>
            <a:r>
              <a:rPr lang="en-US" sz="1600" dirty="0"/>
              <a:t>, K., 2020, August. Personal Development Plan as a Guidance and Counseling Strategy in Higher Education. In 2nd International Seminar on Guidance and Counseling 2019 (ISGC 2019) (pp. 18-22). Atlantis Press.</a:t>
            </a:r>
          </a:p>
          <a:p>
            <a:pPr algn="just">
              <a:lnSpc>
                <a:spcPct val="170000"/>
              </a:lnSpc>
              <a:spcBef>
                <a:spcPts val="0"/>
              </a:spcBef>
              <a:spcAft>
                <a:spcPts val="600"/>
              </a:spcAft>
            </a:pPr>
            <a:r>
              <a:rPr lang="en-US" sz="1600" dirty="0"/>
              <a:t>Bluearrow.co.uk, 2021. Arrow, B. et al. (2021) Head Chef Job Description | Chef Jobs, </a:t>
            </a:r>
            <a:r>
              <a:rPr lang="en-US" sz="1600" dirty="0" err="1"/>
              <a:t>BlueArrow</a:t>
            </a:r>
            <a:r>
              <a:rPr lang="en-US" sz="1600" dirty="0"/>
              <a:t>. Available at: https://www.bluearrow.co.uk/featured-employers/working-with-sodexo/head-chef-job-description (Accessed: 24 November 2021).</a:t>
            </a:r>
          </a:p>
          <a:p>
            <a:pPr algn="just">
              <a:lnSpc>
                <a:spcPct val="170000"/>
              </a:lnSpc>
              <a:spcBef>
                <a:spcPts val="0"/>
              </a:spcBef>
              <a:spcAft>
                <a:spcPts val="600"/>
              </a:spcAft>
            </a:pPr>
            <a:r>
              <a:rPr lang="en-US" sz="1600" dirty="0"/>
              <a:t>Grit, R., </a:t>
            </a:r>
            <a:r>
              <a:rPr lang="en-US" sz="1600" dirty="0" err="1"/>
              <a:t>Guit</a:t>
            </a:r>
            <a:r>
              <a:rPr lang="en-US" sz="1600" dirty="0"/>
              <a:t>, R. and Van der </a:t>
            </a:r>
            <a:r>
              <a:rPr lang="en-US" sz="1600" dirty="0" err="1"/>
              <a:t>Sijde</a:t>
            </a:r>
            <a:r>
              <a:rPr lang="en-US" sz="1600" dirty="0"/>
              <a:t>, N., 2019. Managing your competencies: personal development plan. Routledge.</a:t>
            </a:r>
          </a:p>
          <a:p>
            <a:pPr algn="just">
              <a:lnSpc>
                <a:spcPct val="170000"/>
              </a:lnSpc>
              <a:spcBef>
                <a:spcPts val="0"/>
              </a:spcBef>
              <a:spcAft>
                <a:spcPts val="600"/>
              </a:spcAft>
            </a:pPr>
            <a:r>
              <a:rPr lang="en-US" sz="1600" dirty="0"/>
              <a:t>Jobs.ie, 2021. Description, H. et al. (2016) Head Chef Job Description - Jobs.ie, Jobs.ie. Available at: https://www.jobs.ie/job-talk/head-chef-job-description/ (Accessed: 24 November 2021).</a:t>
            </a:r>
          </a:p>
          <a:p>
            <a:pPr algn="just">
              <a:lnSpc>
                <a:spcPct val="170000"/>
              </a:lnSpc>
              <a:spcBef>
                <a:spcPts val="0"/>
              </a:spcBef>
              <a:spcAft>
                <a:spcPts val="600"/>
              </a:spcAft>
            </a:pPr>
            <a:r>
              <a:rPr lang="en-US" sz="1600" dirty="0"/>
              <a:t>Oakley, A.R., Nelson, S.A. and Nickols-Richardson, S.M., 2017. Peer-led culinary skills intervention for adolescents: Pilot study of the impact on knowledge, attitude, and self-efficacy. Journal of nutrition education and behavior, 49(10), pp.852-857.</a:t>
            </a:r>
          </a:p>
          <a:p>
            <a:pPr algn="just">
              <a:lnSpc>
                <a:spcPct val="170000"/>
              </a:lnSpc>
              <a:spcBef>
                <a:spcPts val="0"/>
              </a:spcBef>
              <a:spcAft>
                <a:spcPts val="600"/>
              </a:spcAft>
            </a:pPr>
            <a:r>
              <a:rPr lang="en-US" sz="1600" dirty="0"/>
              <a:t>Pang, B., Memel, Z., Diamant, C., Clarke, E., Chou, S. and Harlan, G., 2019. Culinary medicine and community partnership: hands-on culinary skills training to empower medical students to provide patient-centered nutrition education. Medical education online, 24(1), p.1630238.</a:t>
            </a:r>
          </a:p>
          <a:p>
            <a:pPr algn="just">
              <a:lnSpc>
                <a:spcPct val="170000"/>
              </a:lnSpc>
              <a:spcBef>
                <a:spcPts val="0"/>
              </a:spcBef>
              <a:spcAft>
                <a:spcPts val="600"/>
              </a:spcAft>
            </a:pPr>
            <a:r>
              <a:rPr lang="en-US" sz="1600" dirty="0"/>
              <a:t>Sharma, S. and Sharma, R., 2019. Culinary skills: the spine of the Indian hospitality industry: Is the available labor being skilled appropriately to be employable?. Worldwide Hospitality and Tourism Themes.</a:t>
            </a:r>
          </a:p>
          <a:p>
            <a:pPr algn="just">
              <a:lnSpc>
                <a:spcPct val="170000"/>
              </a:lnSpc>
              <a:spcBef>
                <a:spcPts val="0"/>
              </a:spcBef>
              <a:spcAft>
                <a:spcPts val="600"/>
              </a:spcAft>
            </a:pPr>
            <a:r>
              <a:rPr lang="en-US" sz="1600" dirty="0"/>
              <a:t>Thebalancecareers.com, 2021. The Top Most Important Chef Skills (2021). Available at: https://www.thebalancecareers.com/chef-skills-list-2062369 (Accessed: 24 November 2021).</a:t>
            </a:r>
          </a:p>
        </p:txBody>
      </p:sp>
    </p:spTree>
    <p:extLst>
      <p:ext uri="{BB962C8B-B14F-4D97-AF65-F5344CB8AC3E}">
        <p14:creationId xmlns:p14="http://schemas.microsoft.com/office/powerpoint/2010/main" val="225272600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1742</Words>
  <Application>Microsoft Office PowerPoint</Application>
  <PresentationFormat>Custom</PresentationFormat>
  <Paragraphs>114</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Academic And Employability Skills                     BMSW4001-lon</vt:lpstr>
      <vt:lpstr>Table of contents</vt:lpstr>
      <vt:lpstr>Introduction</vt:lpstr>
      <vt:lpstr>Role of Head Chef in the Restaurant</vt:lpstr>
      <vt:lpstr>Employability Skills Needed to be a Head Chef</vt:lpstr>
      <vt:lpstr>Personal SWOT Analysis</vt:lpstr>
      <vt:lpstr>Strengths &amp; Weaknesses</vt:lpstr>
      <vt:lpstr>Opportunities &amp; Threats</vt:lpstr>
      <vt:lpstr>Development Plan</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2021-11-24T20:37:18Z</dcterms:created>
  <dcterms:modified xsi:type="dcterms:W3CDTF">2021-11-27T22:05:39Z</dcterms:modified>
</cp:coreProperties>
</file>