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F25FB-BD51-2B0F-8219-BEA5F8C72D75}" v="2" dt="2024-03-01T20:36:36.835"/>
    <p1510:client id="{D2092A67-90F9-9015-6FCB-78043D2B2A1B}" v="83" dt="2024-03-01T20:34:10.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7472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52B966-AC6C-404B-B134-7477CDBF4D45}" type="datetimeFigureOut">
              <a:rPr lang="en-US" smtClean="0"/>
              <a:t>3/11/2024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F98DD-277D-4D90-B0E5-134699061DCF}" type="slidenum">
              <a:rPr lang="en-US" smtClean="0"/>
              <a:t>‹#›</a:t>
            </a:fld>
            <a:endParaRPr lang="en-US"/>
          </a:p>
        </p:txBody>
      </p:sp>
    </p:spTree>
    <p:extLst>
      <p:ext uri="{BB962C8B-B14F-4D97-AF65-F5344CB8AC3E}">
        <p14:creationId xmlns:p14="http://schemas.microsoft.com/office/powerpoint/2010/main" val="1965871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2</a:t>
            </a:fld>
            <a:endParaRPr lang="en-US"/>
          </a:p>
        </p:txBody>
      </p:sp>
    </p:spTree>
    <p:extLst>
      <p:ext uri="{BB962C8B-B14F-4D97-AF65-F5344CB8AC3E}">
        <p14:creationId xmlns:p14="http://schemas.microsoft.com/office/powerpoint/2010/main" val="3319183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After the implementation of the NHS in 1948 the development of services in the hospitals in the UK was performed. In that case, it can be noted that in 1997 the reformation of the hospital services was performed for the presentation of effective care to the patients for meeting their health requirements.  Thus, the management of the NHS worked for the patients to enhance the healthcare delivery system for managing quality of care (</a:t>
            </a:r>
            <a:r>
              <a:rPr lang="en-US" sz="1200" kern="1200" dirty="0" err="1">
                <a:solidFill>
                  <a:schemeClr val="tx1"/>
                </a:solidFill>
                <a:effectLst/>
                <a:latin typeface="+mn-lt"/>
                <a:ea typeface="+mn-ea"/>
                <a:cs typeface="+mn-cs"/>
              </a:rPr>
              <a:t>Assets.publishing</a:t>
            </a:r>
            <a:r>
              <a:rPr lang="en-US" sz="1200" kern="1200" dirty="0">
                <a:solidFill>
                  <a:schemeClr val="tx1"/>
                </a:solidFill>
                <a:effectLst/>
                <a:latin typeface="+mn-lt"/>
                <a:ea typeface="+mn-ea"/>
                <a:cs typeface="+mn-cs"/>
              </a:rPr>
              <a:t>, 2024).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3</a:t>
            </a:fld>
            <a:endParaRPr lang="en-US"/>
          </a:p>
        </p:txBody>
      </p:sp>
    </p:spTree>
    <p:extLst>
      <p:ext uri="{BB962C8B-B14F-4D97-AF65-F5344CB8AC3E}">
        <p14:creationId xmlns:p14="http://schemas.microsoft.com/office/powerpoint/2010/main" val="683844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 the introduction of the NHS in 1948 an effective improvement was noticed within the care service area of the hospitals. In that case, it can be added that in the 1990s the Community Care Act created an internal market and purchaser-provider. It helped in managing the budget in the hospitals for offering care services  (Cohen, 2020).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4</a:t>
            </a:fld>
            <a:endParaRPr lang="en-US"/>
          </a:p>
        </p:txBody>
      </p:sp>
    </p:spTree>
    <p:extLst>
      <p:ext uri="{BB962C8B-B14F-4D97-AF65-F5344CB8AC3E}">
        <p14:creationId xmlns:p14="http://schemas.microsoft.com/office/powerpoint/2010/main" val="3125786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Within the current context of the healthcare services in the UK, it is noticed that within the NHS hospitals there is the presence of different services that help people to get effective care to meet their health needs. In that case, it can be added that the A&amp;E services of the hospitals include developed care to the patients in terms of facing any medical emergencies. Therefore, the delivery of healthcare services to the patients is performed in terms of facing an infectious disease like sexually transmitted infections. Within this respect, it can be added that the family planning services that are offered within the NHS hospitals in the present context do not include termination of pregnancy or infertility treatment of patients (NHS, 2024).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5</a:t>
            </a:fld>
            <a:endParaRPr lang="en-US"/>
          </a:p>
        </p:txBody>
      </p:sp>
    </p:spTree>
    <p:extLst>
      <p:ext uri="{BB962C8B-B14F-4D97-AF65-F5344CB8AC3E}">
        <p14:creationId xmlns:p14="http://schemas.microsoft.com/office/powerpoint/2010/main" val="802163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Within the healthcare services in the hospitals, the care service users need to select a hospital or consultant to get effective support from the healthcare experts. Through this process, a consultant led team delivers effective support to the service user for the recovery of the health issues. On this note, it can be added that the delivery of treatment to the patients for the physical and mental health conditions is performed. Not only that but the hospitals also focus on dealing with malnutrition among people and especially among women for the betterment of their health. Moreover, people in the UK get free treatment within the NHS hospitals and that helps them to get developed care for the recovery of their health issues (</a:t>
            </a:r>
            <a:r>
              <a:rPr lang="en-US" sz="1200" kern="1200" dirty="0" err="1">
                <a:solidFill>
                  <a:schemeClr val="tx1"/>
                </a:solidFill>
                <a:effectLst/>
                <a:latin typeface="+mn-lt"/>
                <a:ea typeface="+mn-ea"/>
                <a:cs typeface="+mn-cs"/>
              </a:rPr>
              <a:t>Marchildon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2021).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6</a:t>
            </a:fld>
            <a:endParaRPr lang="en-US"/>
          </a:p>
        </p:txBody>
      </p:sp>
    </p:spTree>
    <p:extLst>
      <p:ext uri="{BB962C8B-B14F-4D97-AF65-F5344CB8AC3E}">
        <p14:creationId xmlns:p14="http://schemas.microsoft.com/office/powerpoint/2010/main" val="1458503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Based on the overview of past and current services in the hospitals of the UK it is noticed that there is the presence of huge differences. In that case, it can be added that in the past, people did not have any easy access to healthcare services. Not only that, but at that specific time people did not receive any excellent treatment from the hospitals (</a:t>
            </a:r>
            <a:r>
              <a:rPr lang="en-US" sz="1200" kern="1200" dirty="0" err="1">
                <a:solidFill>
                  <a:schemeClr val="tx1"/>
                </a:solidFill>
                <a:effectLst/>
                <a:latin typeface="+mn-lt"/>
                <a:ea typeface="+mn-ea"/>
                <a:cs typeface="+mn-cs"/>
              </a:rPr>
              <a:t>Millward</a:t>
            </a:r>
            <a:r>
              <a:rPr lang="en-US" sz="1200" kern="1200" dirty="0">
                <a:solidFill>
                  <a:schemeClr val="tx1"/>
                </a:solidFill>
                <a:effectLst/>
                <a:latin typeface="+mn-lt"/>
                <a:ea typeface="+mn-ea"/>
                <a:cs typeface="+mn-cs"/>
              </a:rPr>
              <a:t>, 2023). In the present-day context of the healthcare services of the UK it is encountered that there is the presence of easy access to the care services for people. Delivery of free healthcare services is also performed by the NHS hospitals and that helps in the presentation of effective care to the service users.  Furthermore, the development of the care service operations in the current hospitals are performed and it paves the way for hospitals in terms of managing innovation or medical technologies within the care service area to ensure the availability of proper healthcare services for the patients to meet their health needs (Sherman</a:t>
            </a:r>
            <a:r>
              <a:rPr lang="en-US" sz="1200" i="1" kern="1200" dirty="0">
                <a:solidFill>
                  <a:schemeClr val="tx1"/>
                </a:solidFill>
                <a:effectLst/>
                <a:latin typeface="+mn-lt"/>
                <a:ea typeface="+mn-ea"/>
                <a:cs typeface="+mn-cs"/>
              </a:rPr>
              <a:t> et al. </a:t>
            </a:r>
            <a:r>
              <a:rPr lang="en-US" sz="1200" kern="1200" dirty="0">
                <a:solidFill>
                  <a:schemeClr val="tx1"/>
                </a:solidFill>
                <a:effectLst/>
                <a:latin typeface="+mn-lt"/>
                <a:ea typeface="+mn-ea"/>
                <a:cs typeface="+mn-cs"/>
              </a:rPr>
              <a:t>2020).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7</a:t>
            </a:fld>
            <a:endParaRPr lang="en-US"/>
          </a:p>
        </p:txBody>
      </p:sp>
    </p:spTree>
    <p:extLst>
      <p:ext uri="{BB962C8B-B14F-4D97-AF65-F5344CB8AC3E}">
        <p14:creationId xmlns:p14="http://schemas.microsoft.com/office/powerpoint/2010/main" val="1068829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past people in the UK did not have proper scope to get services in an effective format in terms of facing any health issues. Currently, the healthcare service operations of the NHS focus on the presentation of easy access to all the patients towards healthcare services. It helps in improving the health condition of people. </a:t>
            </a:r>
          </a:p>
          <a:p>
            <a:endParaRPr lang="en-US" dirty="0"/>
          </a:p>
        </p:txBody>
      </p:sp>
      <p:sp>
        <p:nvSpPr>
          <p:cNvPr id="4" name="Slide Number Placeholder 3"/>
          <p:cNvSpPr>
            <a:spLocks noGrp="1"/>
          </p:cNvSpPr>
          <p:nvPr>
            <p:ph type="sldNum" sz="quarter" idx="10"/>
          </p:nvPr>
        </p:nvSpPr>
        <p:spPr/>
        <p:txBody>
          <a:bodyPr/>
          <a:lstStyle/>
          <a:p>
            <a:fld id="{8A5F98DD-277D-4D90-B0E5-134699061DCF}" type="slidenum">
              <a:rPr lang="en-US" smtClean="0"/>
              <a:t>8</a:t>
            </a:fld>
            <a:endParaRPr lang="en-US"/>
          </a:p>
        </p:txBody>
      </p:sp>
    </p:spTree>
    <p:extLst>
      <p:ext uri="{BB962C8B-B14F-4D97-AF65-F5344CB8AC3E}">
        <p14:creationId xmlns:p14="http://schemas.microsoft.com/office/powerpoint/2010/main" val="18920287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316C7F2-F5D5-4404-BF6F-0F581F1A9C9C}"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7466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916378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5918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54015-51E7-4B26-B92D-B6927E4F0D6F}"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1118992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54015-51E7-4B26-B92D-B6927E4F0D6F}" type="datetimeFigureOut">
              <a:rPr lang="en-US" smtClean="0"/>
              <a:t>3/11/2024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16C7F2-F5D5-4404-BF6F-0F581F1A9C9C}"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3925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54015-51E7-4B26-B92D-B6927E4F0D6F}" type="datetimeFigureOut">
              <a:rPr lang="en-US" smtClean="0"/>
              <a:t>3/11/2024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16C7F2-F5D5-4404-BF6F-0F581F1A9C9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885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54015-51E7-4B26-B92D-B6927E4F0D6F}" type="datetimeFigureOut">
              <a:rPr lang="en-US" smtClean="0"/>
              <a:t>3/11/2024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401858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554015-51E7-4B26-B92D-B6927E4F0D6F}"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16C7F2-F5D5-4404-BF6F-0F581F1A9C9C}"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9413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554015-51E7-4B26-B92D-B6927E4F0D6F}"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4184210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554015-51E7-4B26-B92D-B6927E4F0D6F}"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3984458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9455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5456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spTree>
    <p:extLst>
      <p:ext uri="{BB962C8B-B14F-4D97-AF65-F5344CB8AC3E}">
        <p14:creationId xmlns:p14="http://schemas.microsoft.com/office/powerpoint/2010/main" val="2572078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4233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6789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2649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54015-51E7-4B26-B92D-B6927E4F0D6F}"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16C7F2-F5D5-4404-BF6F-0F581F1A9C9C}"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1145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554015-51E7-4B26-B92D-B6927E4F0D6F}" type="datetimeFigureOut">
              <a:rPr lang="en-US" smtClean="0"/>
              <a:t>3/11/2024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316C7F2-F5D5-4404-BF6F-0F581F1A9C9C}" type="slidenum">
              <a:rPr lang="en-US" smtClean="0"/>
              <a:t>‹#›</a:t>
            </a:fld>
            <a:endParaRPr lang="en-US"/>
          </a:p>
        </p:txBody>
      </p:sp>
    </p:spTree>
    <p:extLst>
      <p:ext uri="{BB962C8B-B14F-4D97-AF65-F5344CB8AC3E}">
        <p14:creationId xmlns:p14="http://schemas.microsoft.com/office/powerpoint/2010/main" val="18559602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cademic.oup.com/shm/advance-article-abstract/doi/10.1093/shm/hkad031/7190740" TargetMode="External"/><Relationship Id="rId2" Type="http://schemas.openxmlformats.org/officeDocument/2006/relationships/hyperlink" Target="https://books.google.com/books?hl=en&amp;lr=&amp;id=bhMuEAAAQBAJ&amp;oi=fnd&amp;pg=PP1&amp;dq=current+healthcare+system+in+hospitals+of+the+uk&amp;ots=gAhH0fvg8E&amp;sig=6brrbRR7Xkg_nnzmVtcYFOn7pr8"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pii/S092134492030197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E11F-61F3-5345-04E5-246C6FA26B9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HOSPITAL SERVICES</a:t>
            </a:r>
          </a:p>
        </p:txBody>
      </p:sp>
      <p:sp>
        <p:nvSpPr>
          <p:cNvPr id="3" name="Content Placeholder 2">
            <a:extLst>
              <a:ext uri="{FF2B5EF4-FFF2-40B4-BE49-F238E27FC236}">
                <a16:creationId xmlns:a16="http://schemas.microsoft.com/office/drawing/2014/main" id="{19B38346-6B2D-5682-D040-88386BE047D1}"/>
              </a:ext>
            </a:extLst>
          </p:cNvPr>
          <p:cNvSpPr>
            <a:spLocks noGrp="1"/>
          </p:cNvSpPr>
          <p:nvPr>
            <p:ph idx="1"/>
          </p:nvPr>
        </p:nvSpPr>
        <p:spPr/>
        <p:txBody>
          <a:bodyPr/>
          <a:lstStyle/>
          <a:p>
            <a:r>
              <a:rPr lang="en-US" sz="2800" dirty="0">
                <a:latin typeface="Arial" panose="020B0604020202020204" pitchFamily="34" charset="0"/>
                <a:cs typeface="Arial" panose="020B0604020202020204" pitchFamily="34" charset="0"/>
              </a:rPr>
              <a:t>Student name: Ioana Ecaterina Popa</a:t>
            </a:r>
          </a:p>
          <a:p>
            <a:pPr>
              <a:buSzPct val="114999"/>
            </a:pPr>
            <a:r>
              <a:rPr lang="en-US" sz="2800" dirty="0">
                <a:latin typeface="Arial" panose="020B0604020202020204" pitchFamily="34" charset="0"/>
                <a:cs typeface="Arial" panose="020B0604020202020204" pitchFamily="34" charset="0"/>
              </a:rPr>
              <a:t>Student ID: 2313594</a:t>
            </a:r>
          </a:p>
          <a:p>
            <a:pPr>
              <a:buSzPct val="114999"/>
            </a:pPr>
            <a:r>
              <a:rPr lang="en-US" sz="2800" dirty="0">
                <a:latin typeface="Arial" panose="020B0604020202020204" pitchFamily="34" charset="0"/>
                <a:cs typeface="Arial" panose="020B0604020202020204" pitchFamily="34" charset="0"/>
              </a:rPr>
              <a:t>Module code: LCHS4003_LON</a:t>
            </a:r>
          </a:p>
          <a:p>
            <a:pPr>
              <a:buSzPct val="114999"/>
            </a:pPr>
            <a:r>
              <a:rPr lang="en-US" sz="2800" dirty="0">
                <a:latin typeface="Arial" panose="020B0604020202020204" pitchFamily="34" charset="0"/>
                <a:cs typeface="Arial" panose="020B0604020202020204" pitchFamily="34" charset="0"/>
              </a:rPr>
              <a:t>Lecturer name: Eleni </a:t>
            </a:r>
            <a:r>
              <a:rPr lang="en-US" sz="2800" dirty="0" err="1">
                <a:latin typeface="Arial" panose="020B0604020202020204" pitchFamily="34" charset="0"/>
                <a:cs typeface="Arial" panose="020B0604020202020204" pitchFamily="34" charset="0"/>
              </a:rPr>
              <a:t>Koutsogeorgou</a:t>
            </a:r>
            <a:r>
              <a:rPr lang="en-US" sz="2800" dirty="0">
                <a:latin typeface="Arial" panose="020B0604020202020204" pitchFamily="34" charset="0"/>
                <a:cs typeface="Arial" panose="020B0604020202020204" pitchFamily="34" charset="0"/>
              </a:rPr>
              <a:t>-Andreou</a:t>
            </a:r>
          </a:p>
          <a:p>
            <a:pPr>
              <a:buSzPct val="114999"/>
            </a:pPr>
            <a:endParaRPr lang="en-US" sz="2800" dirty="0">
              <a:latin typeface="Calibri"/>
              <a:cs typeface="Calibri"/>
            </a:endParaRPr>
          </a:p>
        </p:txBody>
      </p:sp>
    </p:spTree>
    <p:extLst>
      <p:ext uri="{BB962C8B-B14F-4D97-AF65-F5344CB8AC3E}">
        <p14:creationId xmlns:p14="http://schemas.microsoft.com/office/powerpoint/2010/main" val="1620369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Introduction</a:t>
            </a:r>
            <a:r>
              <a:rPr lang="en-US" b="1" dirty="0"/>
              <a:t> </a:t>
            </a:r>
            <a:br>
              <a:rPr lang="en-US" dirty="0"/>
            </a:br>
            <a:endParaRPr lang="en-US" dirty="0"/>
          </a:p>
        </p:txBody>
      </p:sp>
      <p:sp>
        <p:nvSpPr>
          <p:cNvPr id="3" name="Content Placeholder 2"/>
          <p:cNvSpPr>
            <a:spLocks noGrp="1"/>
          </p:cNvSpPr>
          <p:nvPr>
            <p:ph idx="1"/>
          </p:nvPr>
        </p:nvSpPr>
        <p:spPr>
          <a:xfrm>
            <a:off x="1295401" y="2556932"/>
            <a:ext cx="4947137" cy="3318936"/>
          </a:xfrm>
        </p:spPr>
        <p:txBody>
          <a:bodyPr>
            <a:normAutofit fontScale="85000" lnSpcReduction="20000"/>
          </a:bodyPr>
          <a:lstStyle/>
          <a:p>
            <a:pPr lvl="0"/>
            <a:r>
              <a:rPr lang="en-US" dirty="0">
                <a:latin typeface="Arial" panose="020B0604020202020204" pitchFamily="34" charset="0"/>
                <a:cs typeface="Arial" panose="020B0604020202020204" pitchFamily="34" charset="0"/>
              </a:rPr>
              <a:t>This presentation offers ideas about the development of hospitals in the UK.</a:t>
            </a:r>
          </a:p>
          <a:p>
            <a:r>
              <a:rPr lang="en-US" dirty="0">
                <a:latin typeface="Arial" panose="020B0604020202020204" pitchFamily="34" charset="0"/>
                <a:cs typeface="Arial" panose="020B0604020202020204" pitchFamily="34" charset="0"/>
              </a:rPr>
              <a:t> The development of hospitals after the      implementation of the NHS in 1948 is    described.</a:t>
            </a:r>
          </a:p>
          <a:p>
            <a:pPr lvl="0"/>
            <a:r>
              <a:rPr lang="en-US" dirty="0">
                <a:latin typeface="Arial" panose="020B0604020202020204" pitchFamily="34" charset="0"/>
                <a:cs typeface="Arial" panose="020B0604020202020204" pitchFamily="34" charset="0"/>
              </a:rPr>
              <a:t>Current services that are offered in hospitals are analysed.</a:t>
            </a:r>
          </a:p>
          <a:p>
            <a:pPr lvl="0"/>
            <a:r>
              <a:rPr lang="en-US" dirty="0">
                <a:latin typeface="Arial" panose="020B0604020202020204" pitchFamily="34" charset="0"/>
                <a:cs typeface="Arial" panose="020B0604020202020204" pitchFamily="34" charset="0"/>
              </a:rPr>
              <a:t>Comparisons between current and past services of hospitals are described in detail. </a:t>
            </a:r>
          </a:p>
          <a:p>
            <a:endParaRPr lang="en-US" dirty="0"/>
          </a:p>
        </p:txBody>
      </p:sp>
      <p:pic>
        <p:nvPicPr>
          <p:cNvPr id="8194" name="Picture 2" descr="Nursing - NHS Blood and Transpla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2538" y="3039571"/>
            <a:ext cx="4783016" cy="2690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738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Development of hospitals over the years since NHS was implemented in 1948</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35969" y="2556932"/>
            <a:ext cx="4460628" cy="3318936"/>
          </a:xfrm>
        </p:spPr>
        <p:txBody>
          <a:bodyPr>
            <a:normAutofit fontScale="92500" lnSpcReduction="10000"/>
          </a:bodyPr>
          <a:lstStyle/>
          <a:p>
            <a:pPr lvl="0"/>
            <a:r>
              <a:rPr lang="en-US" dirty="0">
                <a:latin typeface="Arial" panose="020B0604020202020204" pitchFamily="34" charset="0"/>
                <a:cs typeface="Arial" panose="020B0604020202020204" pitchFamily="34" charset="0"/>
              </a:rPr>
              <a:t>In 1948 welfare reforms were designed within hospitals.</a:t>
            </a:r>
          </a:p>
          <a:p>
            <a:pPr lvl="0"/>
            <a:r>
              <a:rPr lang="en-US" dirty="0">
                <a:latin typeface="Arial" panose="020B0604020202020204" pitchFamily="34" charset="0"/>
                <a:cs typeface="Arial" panose="020B0604020202020204" pitchFamily="34" charset="0"/>
              </a:rPr>
              <a:t>In 1997 a coordinated action program was launched by the government (</a:t>
            </a:r>
            <a:r>
              <a:rPr lang="en-US" dirty="0" err="1">
                <a:latin typeface="Arial" panose="020B0604020202020204" pitchFamily="34" charset="0"/>
                <a:cs typeface="Arial" panose="020B0604020202020204" pitchFamily="34" charset="0"/>
              </a:rPr>
              <a:t>Assets.publishing</a:t>
            </a:r>
            <a:r>
              <a:rPr lang="en-US" dirty="0">
                <a:latin typeface="Arial" panose="020B0604020202020204" pitchFamily="34" charset="0"/>
                <a:cs typeface="Arial" panose="020B0604020202020204" pitchFamily="34" charset="0"/>
              </a:rPr>
              <a:t>, 2024).</a:t>
            </a:r>
          </a:p>
          <a:p>
            <a:pPr lvl="0"/>
            <a:r>
              <a:rPr lang="en-US" dirty="0">
                <a:latin typeface="Arial" panose="020B0604020202020204" pitchFamily="34" charset="0"/>
                <a:cs typeface="Arial" panose="020B0604020202020204" pitchFamily="34" charset="0"/>
              </a:rPr>
              <a:t>The improvement of healthcare standards in the hospitals was performed.</a:t>
            </a:r>
          </a:p>
          <a:p>
            <a:endParaRPr lang="en-US" dirty="0"/>
          </a:p>
        </p:txBody>
      </p:sp>
      <p:pic>
        <p:nvPicPr>
          <p:cNvPr id="7172" name="Picture 4" descr="The Top 10 Hospitals In the Worl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4624" y="2897964"/>
            <a:ext cx="3954515" cy="2636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07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70000"/>
            <a:ext cx="9601196" cy="1015999"/>
          </a:xfrm>
        </p:spPr>
        <p:txBody>
          <a:bodyPr>
            <a:normAutofit fontScale="90000"/>
          </a:bodyPr>
          <a:lstStyle/>
          <a:p>
            <a:r>
              <a:rPr lang="en-US" b="1" dirty="0">
                <a:latin typeface="Arial" panose="020B0604020202020204" pitchFamily="34" charset="0"/>
                <a:cs typeface="Arial" panose="020B0604020202020204" pitchFamily="34" charset="0"/>
              </a:rPr>
              <a:t>Development of hospitals over the years since NHS was implemented in 1948</a:t>
            </a:r>
            <a:br>
              <a:rPr lang="en-US" dirty="0"/>
            </a:br>
            <a:endParaRPr lang="en-US" dirty="0"/>
          </a:p>
        </p:txBody>
      </p:sp>
      <p:sp>
        <p:nvSpPr>
          <p:cNvPr id="3" name="Content Placeholder 2"/>
          <p:cNvSpPr>
            <a:spLocks noGrp="1"/>
          </p:cNvSpPr>
          <p:nvPr>
            <p:ph idx="1"/>
          </p:nvPr>
        </p:nvSpPr>
        <p:spPr>
          <a:xfrm>
            <a:off x="1295401" y="2556932"/>
            <a:ext cx="4560276" cy="3318936"/>
          </a:xfrm>
        </p:spPr>
        <p:txBody>
          <a:bodyPr>
            <a:normAutofit fontScale="47500" lnSpcReduction="20000"/>
          </a:bodyPr>
          <a:lstStyle/>
          <a:p>
            <a:pPr lvl="0"/>
            <a:r>
              <a:rPr lang="en-US" sz="3300" dirty="0">
                <a:latin typeface="Arial" panose="020B0604020202020204" pitchFamily="34" charset="0"/>
                <a:cs typeface="Arial" panose="020B0604020202020204" pitchFamily="34" charset="0"/>
              </a:rPr>
              <a:t>In 1999 general practices of healthcare were obliged to be the part of primary care group </a:t>
            </a:r>
          </a:p>
          <a:p>
            <a:pPr lvl="0"/>
            <a:r>
              <a:rPr lang="en-US" sz="3300" dirty="0">
                <a:latin typeface="Arial" panose="020B0604020202020204" pitchFamily="34" charset="0"/>
                <a:cs typeface="Arial" panose="020B0604020202020204" pitchFamily="34" charset="0"/>
              </a:rPr>
              <a:t>The development of the local system was done to facilitate care services in hospitals.  </a:t>
            </a:r>
          </a:p>
          <a:p>
            <a:pPr lvl="0"/>
            <a:r>
              <a:rPr lang="en-US" sz="3300" dirty="0">
                <a:latin typeface="Arial" panose="020B0604020202020204" pitchFamily="34" charset="0"/>
                <a:cs typeface="Arial" panose="020B0604020202020204" pitchFamily="34" charset="0"/>
              </a:rPr>
              <a:t>After the 1990s an internal market was established (Cohen, 2020). </a:t>
            </a:r>
          </a:p>
          <a:p>
            <a:pPr lvl="0"/>
            <a:r>
              <a:rPr lang="en-US" sz="3300" dirty="0">
                <a:latin typeface="Arial" panose="020B0604020202020204" pitchFamily="34" charset="0"/>
                <a:cs typeface="Arial" panose="020B0604020202020204" pitchFamily="34" charset="0"/>
              </a:rPr>
              <a:t>It handled the budget of the care service providers. </a:t>
            </a:r>
          </a:p>
          <a:p>
            <a:pPr lvl="0"/>
            <a:r>
              <a:rPr lang="en-US" sz="3300" dirty="0">
                <a:latin typeface="Arial" panose="020B0604020202020204" pitchFamily="34" charset="0"/>
                <a:cs typeface="Arial" panose="020B0604020202020204" pitchFamily="34" charset="0"/>
              </a:rPr>
              <a:t>Services in acute hospitals were improved for mental healthcare.</a:t>
            </a:r>
          </a:p>
          <a:p>
            <a:endParaRPr lang="en-US" dirty="0"/>
          </a:p>
        </p:txBody>
      </p:sp>
      <p:pic>
        <p:nvPicPr>
          <p:cNvPr id="6146" name="Picture 2" descr="List Of Best Hospitals in Naihati - Best Multispeciality Hospitals near me  - Justdi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2538" y="2818408"/>
            <a:ext cx="4169263" cy="3057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49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Current services of hospitals</a:t>
            </a:r>
            <a:br>
              <a:rPr lang="en-US" dirty="0"/>
            </a:br>
            <a:endParaRPr lang="en-US" dirty="0"/>
          </a:p>
        </p:txBody>
      </p:sp>
      <p:sp>
        <p:nvSpPr>
          <p:cNvPr id="3" name="Content Placeholder 2"/>
          <p:cNvSpPr>
            <a:spLocks noGrp="1"/>
          </p:cNvSpPr>
          <p:nvPr>
            <p:ph idx="1"/>
          </p:nvPr>
        </p:nvSpPr>
        <p:spPr>
          <a:xfrm>
            <a:off x="6207369" y="2556932"/>
            <a:ext cx="4689228" cy="3318936"/>
          </a:xfrm>
        </p:spPr>
        <p:txBody>
          <a:bodyPr/>
          <a:lstStyle/>
          <a:p>
            <a:pPr lvl="0"/>
            <a:r>
              <a:rPr lang="en-US" dirty="0">
                <a:latin typeface="Arial" panose="020B0604020202020204" pitchFamily="34" charset="0"/>
                <a:cs typeface="Arial" panose="020B0604020202020204" pitchFamily="34" charset="0"/>
              </a:rPr>
              <a:t>In the hospitals of the UK, there is the availability of A&amp;E services.</a:t>
            </a:r>
          </a:p>
          <a:p>
            <a:pPr lvl="0"/>
            <a:r>
              <a:rPr lang="en-US" dirty="0">
                <a:latin typeface="Arial" panose="020B0604020202020204" pitchFamily="34" charset="0"/>
                <a:cs typeface="Arial" panose="020B0604020202020204" pitchFamily="34" charset="0"/>
              </a:rPr>
              <a:t>Family planning services are offered (NHS, 2024).</a:t>
            </a:r>
          </a:p>
          <a:p>
            <a:pPr lvl="0"/>
            <a:r>
              <a:rPr lang="en-US" dirty="0">
                <a:latin typeface="Arial" panose="020B0604020202020204" pitchFamily="34" charset="0"/>
                <a:cs typeface="Arial" panose="020B0604020202020204" pitchFamily="34" charset="0"/>
              </a:rPr>
              <a:t>Treatments for most infectious diseases are delivered.</a:t>
            </a:r>
          </a:p>
          <a:p>
            <a:endParaRPr lang="en-US" dirty="0"/>
          </a:p>
        </p:txBody>
      </p:sp>
      <p:pic>
        <p:nvPicPr>
          <p:cNvPr id="5124" name="Picture 4" descr="Hospita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2" y="2604421"/>
            <a:ext cx="4911967" cy="3271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522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Current services of hospitals</a:t>
            </a:r>
            <a:br>
              <a:rPr lang="en-US" dirty="0"/>
            </a:br>
            <a:endParaRPr lang="en-US" dirty="0"/>
          </a:p>
        </p:txBody>
      </p:sp>
      <p:sp>
        <p:nvSpPr>
          <p:cNvPr id="3" name="Content Placeholder 2"/>
          <p:cNvSpPr>
            <a:spLocks noGrp="1"/>
          </p:cNvSpPr>
          <p:nvPr>
            <p:ph idx="1"/>
          </p:nvPr>
        </p:nvSpPr>
        <p:spPr>
          <a:xfrm>
            <a:off x="1295401" y="2556932"/>
            <a:ext cx="4700953" cy="3318936"/>
          </a:xfrm>
        </p:spPr>
        <p:txBody>
          <a:bodyPr>
            <a:normAutofit fontScale="92500"/>
          </a:bodyPr>
          <a:lstStyle/>
          <a:p>
            <a:pPr lvl="0"/>
            <a:r>
              <a:rPr lang="en-US" dirty="0">
                <a:latin typeface="Arial" panose="020B0604020202020204" pitchFamily="34" charset="0"/>
                <a:cs typeface="Arial" panose="020B0604020202020204" pitchFamily="34" charset="0"/>
              </a:rPr>
              <a:t>Treatment required for mental or physical health issues is offered. </a:t>
            </a:r>
          </a:p>
          <a:p>
            <a:pPr lvl="0"/>
            <a:r>
              <a:rPr lang="en-US" dirty="0">
                <a:latin typeface="Arial" panose="020B0604020202020204" pitchFamily="34" charset="0"/>
                <a:cs typeface="Arial" panose="020B0604020202020204" pitchFamily="34" charset="0"/>
              </a:rPr>
              <a:t>In hospitals, patients are able to select a consultant-led team.</a:t>
            </a:r>
          </a:p>
          <a:p>
            <a:pPr lvl="0"/>
            <a:r>
              <a:rPr lang="en-US" dirty="0">
                <a:latin typeface="Arial" panose="020B0604020202020204" pitchFamily="34" charset="0"/>
                <a:cs typeface="Arial" panose="020B0604020202020204" pitchFamily="34" charset="0"/>
              </a:rPr>
              <a:t>It helps to get constant treatment according to the requirements (</a:t>
            </a:r>
            <a:r>
              <a:rPr lang="en-US" dirty="0" err="1">
                <a:latin typeface="Arial" panose="020B0604020202020204" pitchFamily="34" charset="0"/>
                <a:cs typeface="Arial" panose="020B0604020202020204" pitchFamily="34" charset="0"/>
              </a:rPr>
              <a:t>Marchildon</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p>
          <a:p>
            <a:endParaRPr lang="en-US" dirty="0"/>
          </a:p>
        </p:txBody>
      </p:sp>
      <p:pic>
        <p:nvPicPr>
          <p:cNvPr id="4098" name="Picture 2" descr="Healthcare | Differential rates back at private hospitals in Kolkata  post-Covid - Telegraph In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2094" y="2760785"/>
            <a:ext cx="3860751" cy="2936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5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Comparison of the current services of the hospital with past</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31523" y="2556932"/>
            <a:ext cx="4865074" cy="3318936"/>
          </a:xfrm>
        </p:spPr>
        <p:txBody>
          <a:bodyPr>
            <a:normAutofit fontScale="85000" lnSpcReduction="20000"/>
          </a:bodyPr>
          <a:lstStyle/>
          <a:p>
            <a:pPr lvl="0"/>
            <a:r>
              <a:rPr lang="en-US" dirty="0">
                <a:latin typeface="Arial" panose="020B0604020202020204" pitchFamily="34" charset="0"/>
                <a:cs typeface="Arial" panose="020B0604020202020204" pitchFamily="34" charset="0"/>
              </a:rPr>
              <a:t>In the past, people in the hospitals of the UK needed to pay for their healthcare.</a:t>
            </a:r>
          </a:p>
          <a:p>
            <a:pPr lvl="0"/>
            <a:r>
              <a:rPr lang="en-US" dirty="0">
                <a:latin typeface="Arial" panose="020B0604020202020204" pitchFamily="34" charset="0"/>
                <a:cs typeface="Arial" panose="020B0604020202020204" pitchFamily="34" charset="0"/>
              </a:rPr>
              <a:t>Within the hospital, operations were performed under poor laws (</a:t>
            </a:r>
            <a:r>
              <a:rPr lang="en-US" dirty="0" err="1">
                <a:latin typeface="Arial" panose="020B0604020202020204" pitchFamily="34" charset="0"/>
                <a:cs typeface="Arial" panose="020B0604020202020204" pitchFamily="34" charset="0"/>
              </a:rPr>
              <a:t>Millward</a:t>
            </a:r>
            <a:r>
              <a:rPr lang="en-US" dirty="0">
                <a:latin typeface="Arial" panose="020B0604020202020204" pitchFamily="34" charset="0"/>
                <a:cs typeface="Arial" panose="020B0604020202020204" pitchFamily="34" charset="0"/>
              </a:rPr>
              <a:t>, 2023).</a:t>
            </a:r>
          </a:p>
          <a:p>
            <a:pPr lvl="0"/>
            <a:r>
              <a:rPr lang="en-US" dirty="0">
                <a:latin typeface="Arial" panose="020B0604020202020204" pitchFamily="34" charset="0"/>
                <a:cs typeface="Arial" panose="020B0604020202020204" pitchFamily="34" charset="0"/>
              </a:rPr>
              <a:t>Currently, free healthcare services are available for people in the NHS hospitals (Sherman</a:t>
            </a:r>
            <a:r>
              <a:rPr lang="en-US" i="1" dirty="0">
                <a:latin typeface="Arial" panose="020B0604020202020204" pitchFamily="34" charset="0"/>
                <a:cs typeface="Arial" panose="020B0604020202020204" pitchFamily="34" charset="0"/>
              </a:rPr>
              <a:t> et al. </a:t>
            </a:r>
            <a:r>
              <a:rPr lang="en-US" dirty="0">
                <a:latin typeface="Arial" panose="020B0604020202020204" pitchFamily="34" charset="0"/>
                <a:cs typeface="Arial" panose="020B0604020202020204" pitchFamily="34" charset="0"/>
              </a:rPr>
              <a:t>2020).</a:t>
            </a:r>
          </a:p>
          <a:p>
            <a:pPr lvl="0"/>
            <a:r>
              <a:rPr lang="en-US" dirty="0">
                <a:latin typeface="Arial" panose="020B0604020202020204" pitchFamily="34" charset="0"/>
                <a:cs typeface="Arial" panose="020B0604020202020204" pitchFamily="34" charset="0"/>
              </a:rPr>
              <a:t>People get initial care in case of face any health issues.</a:t>
            </a:r>
          </a:p>
          <a:p>
            <a:endParaRPr lang="en-US" dirty="0"/>
          </a:p>
        </p:txBody>
      </p:sp>
      <p:pic>
        <p:nvPicPr>
          <p:cNvPr id="3074" name="Picture 2" descr="Best of South - An insight into 12 hospitals based in the four southern  states of India: best hospital in south india - Elets e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2" y="2726673"/>
            <a:ext cx="4469179" cy="2979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1247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Conclusion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525107" cy="3318936"/>
          </a:xfrm>
        </p:spPr>
        <p:txBody>
          <a:bodyPr>
            <a:normAutofit lnSpcReduction="10000"/>
          </a:bodyPr>
          <a:lstStyle/>
          <a:p>
            <a:pPr lvl="0"/>
            <a:r>
              <a:rPr lang="en-US" dirty="0">
                <a:latin typeface="Arial" panose="020B0604020202020204" pitchFamily="34" charset="0"/>
                <a:cs typeface="Arial" panose="020B0604020202020204" pitchFamily="34" charset="0"/>
              </a:rPr>
              <a:t>Care services in hospitals are different from previous days.</a:t>
            </a:r>
          </a:p>
          <a:p>
            <a:pPr lvl="0"/>
            <a:r>
              <a:rPr lang="en-US" dirty="0">
                <a:latin typeface="Arial" panose="020B0604020202020204" pitchFamily="34" charset="0"/>
                <a:cs typeface="Arial" panose="020B0604020202020204" pitchFamily="34" charset="0"/>
              </a:rPr>
              <a:t>After the implementation of the NHS, the development of services in hospitals was performed.</a:t>
            </a:r>
          </a:p>
          <a:p>
            <a:pPr lvl="0"/>
            <a:r>
              <a:rPr lang="en-US" dirty="0">
                <a:latin typeface="Arial" panose="020B0604020202020204" pitchFamily="34" charset="0"/>
                <a:cs typeface="Arial" panose="020B0604020202020204" pitchFamily="34" charset="0"/>
              </a:rPr>
              <a:t> Care for mental health issues of people were provided.</a:t>
            </a:r>
          </a:p>
          <a:p>
            <a:endParaRPr lang="en-US" dirty="0"/>
          </a:p>
        </p:txBody>
      </p:sp>
      <p:pic>
        <p:nvPicPr>
          <p:cNvPr id="2050" name="Picture 2" descr="Criticism of the National Health Service (England)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4661" y="2779871"/>
            <a:ext cx="5765067" cy="2330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085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r>
              <a:rPr lang="en-US" b="1" dirty="0"/>
              <a:t> </a:t>
            </a:r>
          </a:p>
        </p:txBody>
      </p:sp>
      <p:sp>
        <p:nvSpPr>
          <p:cNvPr id="3" name="Content Placeholder 2"/>
          <p:cNvSpPr>
            <a:spLocks noGrp="1"/>
          </p:cNvSpPr>
          <p:nvPr>
            <p:ph idx="1"/>
          </p:nvPr>
        </p:nvSpPr>
        <p:spPr>
          <a:xfrm>
            <a:off x="1112521" y="2556932"/>
            <a:ext cx="9601196" cy="3318936"/>
          </a:xfrm>
        </p:spPr>
        <p:txBody>
          <a:bodyPr>
            <a:normAutofit fontScale="47500" lnSpcReduction="20000"/>
          </a:bodyPr>
          <a:lstStyle/>
          <a:p>
            <a:r>
              <a:rPr lang="en-US" sz="2500" dirty="0" err="1">
                <a:latin typeface="Arial" panose="020B0604020202020204" pitchFamily="34" charset="0"/>
                <a:cs typeface="Arial" panose="020B0604020202020204" pitchFamily="34" charset="0"/>
              </a:rPr>
              <a:t>Assets.publishing</a:t>
            </a:r>
            <a:r>
              <a:rPr lang="en-US" sz="2500" dirty="0">
                <a:latin typeface="Arial" panose="020B0604020202020204" pitchFamily="34" charset="0"/>
                <a:cs typeface="Arial" panose="020B0604020202020204" pitchFamily="34" charset="0"/>
              </a:rPr>
              <a:t>. (2024) </a:t>
            </a:r>
            <a:r>
              <a:rPr lang="en-US" sz="2500" i="1" dirty="0">
                <a:latin typeface="Arial" panose="020B0604020202020204" pitchFamily="34" charset="0"/>
                <a:cs typeface="Arial" panose="020B0604020202020204" pitchFamily="34" charset="0"/>
              </a:rPr>
              <a:t>The UK National Health Service 1948 - 1999</a:t>
            </a:r>
            <a:r>
              <a:rPr lang="en-US" sz="2500" dirty="0">
                <a:latin typeface="Arial" panose="020B0604020202020204" pitchFamily="34" charset="0"/>
                <a:cs typeface="Arial" panose="020B0604020202020204" pitchFamily="34" charset="0"/>
              </a:rPr>
              <a:t>. Available at: https://assets.publishing.service.gov.uk/media/57a08d91e5274a31e000192c/The-history-and-development-of-the-UK-NHS.pdf (Accessed: 17 February 2024). </a:t>
            </a:r>
          </a:p>
          <a:p>
            <a:r>
              <a:rPr lang="en-US" sz="2500" dirty="0">
                <a:latin typeface="Arial" panose="020B0604020202020204" pitchFamily="34" charset="0"/>
                <a:cs typeface="Arial" panose="020B0604020202020204" pitchFamily="34" charset="0"/>
              </a:rPr>
              <a:t>Cohen, S., 2020. </a:t>
            </a:r>
            <a:r>
              <a:rPr lang="en-US" sz="2500" i="1" dirty="0">
                <a:latin typeface="Arial" panose="020B0604020202020204" pitchFamily="34" charset="0"/>
                <a:cs typeface="Arial" panose="020B0604020202020204" pitchFamily="34" charset="0"/>
              </a:rPr>
              <a:t>The NHS: Britain's National Health Service, 1948–2020</a:t>
            </a:r>
            <a:r>
              <a:rPr lang="en-US" sz="2500" dirty="0">
                <a:latin typeface="Arial" panose="020B0604020202020204" pitchFamily="34" charset="0"/>
                <a:cs typeface="Arial" panose="020B0604020202020204" pitchFamily="34" charset="0"/>
              </a:rPr>
              <a:t>. Bloomsbury </a:t>
            </a:r>
            <a:r>
              <a:rPr lang="en-US" sz="2500" dirty="0" err="1">
                <a:latin typeface="Arial" panose="020B0604020202020204" pitchFamily="34" charset="0"/>
                <a:cs typeface="Arial" panose="020B0604020202020204" pitchFamily="34" charset="0"/>
              </a:rPr>
              <a:t>Publishing.Available</a:t>
            </a:r>
            <a:r>
              <a:rPr lang="en-US" sz="2500" dirty="0">
                <a:latin typeface="Arial" panose="020B0604020202020204" pitchFamily="34" charset="0"/>
                <a:cs typeface="Arial" panose="020B0604020202020204" pitchFamily="34" charset="0"/>
              </a:rPr>
              <a:t>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://books.google.com/</a:t>
            </a:r>
            <a:r>
              <a:rPr lang="en-US" sz="2500" dirty="0" err="1">
                <a:latin typeface="Arial" panose="020B0604020202020204" pitchFamily="34" charset="0"/>
                <a:cs typeface="Arial" panose="020B0604020202020204" pitchFamily="34" charset="0"/>
              </a:rPr>
              <a:t>books?hl</a:t>
            </a:r>
            <a:r>
              <a:rPr lang="en-US" sz="2500" dirty="0">
                <a:latin typeface="Arial" panose="020B0604020202020204" pitchFamily="34" charset="0"/>
                <a:cs typeface="Arial" panose="020B0604020202020204" pitchFamily="34" charset="0"/>
              </a:rPr>
              <a:t>=</a:t>
            </a:r>
            <a:r>
              <a:rPr lang="en-US" sz="2500" dirty="0" err="1">
                <a:latin typeface="Arial" panose="020B0604020202020204" pitchFamily="34" charset="0"/>
                <a:cs typeface="Arial" panose="020B0604020202020204" pitchFamily="34" charset="0"/>
              </a:rPr>
              <a:t>en&amp;lr</a:t>
            </a:r>
            <a:r>
              <a:rPr lang="en-US" sz="2500" dirty="0">
                <a:latin typeface="Arial" panose="020B0604020202020204" pitchFamily="34" charset="0"/>
                <a:cs typeface="Arial" panose="020B0604020202020204" pitchFamily="34" charset="0"/>
              </a:rPr>
              <a:t>=&amp;id=</a:t>
            </a:r>
            <a:r>
              <a:rPr lang="en-US" sz="2500" dirty="0" err="1">
                <a:latin typeface="Arial" panose="020B0604020202020204" pitchFamily="34" charset="0"/>
                <a:cs typeface="Arial" panose="020B0604020202020204" pitchFamily="34" charset="0"/>
              </a:rPr>
              <a:t>ajT_DwAAQBAJ&amp;oi</a:t>
            </a:r>
            <a:r>
              <a:rPr lang="en-US" sz="2500" dirty="0">
                <a:latin typeface="Arial" panose="020B0604020202020204" pitchFamily="34" charset="0"/>
                <a:cs typeface="Arial" panose="020B0604020202020204" pitchFamily="34" charset="0"/>
              </a:rPr>
              <a:t>=</a:t>
            </a:r>
            <a:r>
              <a:rPr lang="en-US" sz="2500" dirty="0" err="1">
                <a:latin typeface="Arial" panose="020B0604020202020204" pitchFamily="34" charset="0"/>
                <a:cs typeface="Arial" panose="020B0604020202020204" pitchFamily="34" charset="0"/>
              </a:rPr>
              <a:t>fnd&amp;pg</a:t>
            </a:r>
            <a:r>
              <a:rPr lang="en-US" sz="2500" dirty="0">
                <a:latin typeface="Arial" panose="020B0604020202020204" pitchFamily="34" charset="0"/>
                <a:cs typeface="Arial" panose="020B0604020202020204" pitchFamily="34" charset="0"/>
              </a:rPr>
              <a:t>=PP1&amp;dq=Development+of+hospital+over+the+years+since+NHS+was+implemented+in+1948&amp;ots=dARuQ8DT_K&amp;sig=ejcBRQV5EgPwGbMDNtA-zHTWPxc</a:t>
            </a:r>
          </a:p>
          <a:p>
            <a:r>
              <a:rPr lang="en-US" sz="2500" dirty="0" err="1">
                <a:latin typeface="Arial" panose="020B0604020202020204" pitchFamily="34" charset="0"/>
                <a:cs typeface="Arial" panose="020B0604020202020204" pitchFamily="34" charset="0"/>
              </a:rPr>
              <a:t>Marchildon</a:t>
            </a:r>
            <a:r>
              <a:rPr lang="en-US" sz="2500" dirty="0">
                <a:latin typeface="Arial" panose="020B0604020202020204" pitchFamily="34" charset="0"/>
                <a:cs typeface="Arial" panose="020B0604020202020204" pitchFamily="34" charset="0"/>
              </a:rPr>
              <a:t>, G.P., </a:t>
            </a:r>
            <a:r>
              <a:rPr lang="en-US" sz="2500" dirty="0" err="1">
                <a:latin typeface="Arial" panose="020B0604020202020204" pitchFamily="34" charset="0"/>
                <a:cs typeface="Arial" panose="020B0604020202020204" pitchFamily="34" charset="0"/>
              </a:rPr>
              <a:t>Allin</a:t>
            </a:r>
            <a:r>
              <a:rPr lang="en-US" sz="2500" dirty="0">
                <a:latin typeface="Arial" panose="020B0604020202020204" pitchFamily="34" charset="0"/>
                <a:cs typeface="Arial" panose="020B0604020202020204" pitchFamily="34" charset="0"/>
              </a:rPr>
              <a:t>, S. and </a:t>
            </a:r>
            <a:r>
              <a:rPr lang="en-US" sz="2500" dirty="0" err="1">
                <a:latin typeface="Arial" panose="020B0604020202020204" pitchFamily="34" charset="0"/>
                <a:cs typeface="Arial" panose="020B0604020202020204" pitchFamily="34" charset="0"/>
              </a:rPr>
              <a:t>Merkur</a:t>
            </a:r>
            <a:r>
              <a:rPr lang="en-US" sz="2500" dirty="0">
                <a:latin typeface="Arial" panose="020B0604020202020204" pitchFamily="34" charset="0"/>
                <a:cs typeface="Arial" panose="020B0604020202020204" pitchFamily="34" charset="0"/>
              </a:rPr>
              <a:t>, S., 2021. </a:t>
            </a:r>
            <a:r>
              <a:rPr lang="en-US" sz="2500" i="1" dirty="0">
                <a:latin typeface="Arial" panose="020B0604020202020204" pitchFamily="34" charset="0"/>
                <a:cs typeface="Arial" panose="020B0604020202020204" pitchFamily="34" charset="0"/>
              </a:rPr>
              <a:t>Health Systems in Transition Third Edition</a:t>
            </a:r>
            <a:r>
              <a:rPr lang="en-US" sz="2500" dirty="0">
                <a:latin typeface="Arial" panose="020B0604020202020204" pitchFamily="34" charset="0"/>
                <a:cs typeface="Arial" panose="020B0604020202020204" pitchFamily="34" charset="0"/>
              </a:rPr>
              <a:t>. University of Toronto Press. Available </a:t>
            </a:r>
            <a:r>
              <a:rPr lang="en-US" sz="2500" dirty="0" err="1">
                <a:latin typeface="Arial" panose="020B0604020202020204" pitchFamily="34" charset="0"/>
                <a:cs typeface="Arial" panose="020B0604020202020204" pitchFamily="34" charset="0"/>
              </a:rPr>
              <a:t>at:</a:t>
            </a:r>
            <a:r>
              <a:rPr lang="en-US" sz="2500" u="sng" dirty="0" err="1">
                <a:latin typeface="Arial" panose="020B0604020202020204" pitchFamily="34" charset="0"/>
                <a:cs typeface="Arial" panose="020B0604020202020204" pitchFamily="34" charset="0"/>
                <a:hlinkClick r:id="rId2"/>
              </a:rPr>
              <a:t>https</a:t>
            </a:r>
            <a:r>
              <a:rPr lang="en-US" sz="2500" u="sng" dirty="0">
                <a:latin typeface="Arial" panose="020B0604020202020204" pitchFamily="34" charset="0"/>
                <a:cs typeface="Arial" panose="020B0604020202020204" pitchFamily="34" charset="0"/>
                <a:hlinkClick r:id="rId2"/>
              </a:rPr>
              <a:t>://books.google.com/</a:t>
            </a:r>
            <a:r>
              <a:rPr lang="en-US" sz="2500" u="sng" dirty="0" err="1">
                <a:latin typeface="Arial" panose="020B0604020202020204" pitchFamily="34" charset="0"/>
                <a:cs typeface="Arial" panose="020B0604020202020204" pitchFamily="34" charset="0"/>
                <a:hlinkClick r:id="rId2"/>
              </a:rPr>
              <a:t>books?hl</a:t>
            </a:r>
            <a:r>
              <a:rPr lang="en-US" sz="2500" u="sng" dirty="0">
                <a:latin typeface="Arial" panose="020B0604020202020204" pitchFamily="34" charset="0"/>
                <a:cs typeface="Arial" panose="020B0604020202020204" pitchFamily="34" charset="0"/>
                <a:hlinkClick r:id="rId2"/>
              </a:rPr>
              <a:t>=</a:t>
            </a:r>
            <a:r>
              <a:rPr lang="en-US" sz="2500" u="sng" dirty="0" err="1">
                <a:latin typeface="Arial" panose="020B0604020202020204" pitchFamily="34" charset="0"/>
                <a:cs typeface="Arial" panose="020B0604020202020204" pitchFamily="34" charset="0"/>
                <a:hlinkClick r:id="rId2"/>
              </a:rPr>
              <a:t>en&amp;lr</a:t>
            </a:r>
            <a:r>
              <a:rPr lang="en-US" sz="2500" u="sng" dirty="0">
                <a:latin typeface="Arial" panose="020B0604020202020204" pitchFamily="34" charset="0"/>
                <a:cs typeface="Arial" panose="020B0604020202020204" pitchFamily="34" charset="0"/>
                <a:hlinkClick r:id="rId2"/>
              </a:rPr>
              <a:t>=&amp;id=</a:t>
            </a:r>
            <a:r>
              <a:rPr lang="en-US" sz="2500" u="sng" dirty="0" err="1">
                <a:latin typeface="Arial" panose="020B0604020202020204" pitchFamily="34" charset="0"/>
                <a:cs typeface="Arial" panose="020B0604020202020204" pitchFamily="34" charset="0"/>
                <a:hlinkClick r:id="rId2"/>
              </a:rPr>
              <a:t>bhMuEAAAQBAJ&amp;oi</a:t>
            </a:r>
            <a:r>
              <a:rPr lang="en-US" sz="2500" u="sng" dirty="0">
                <a:latin typeface="Arial" panose="020B0604020202020204" pitchFamily="34" charset="0"/>
                <a:cs typeface="Arial" panose="020B0604020202020204" pitchFamily="34" charset="0"/>
                <a:hlinkClick r:id="rId2"/>
              </a:rPr>
              <a:t>=</a:t>
            </a:r>
            <a:r>
              <a:rPr lang="en-US" sz="2500" u="sng" dirty="0" err="1">
                <a:latin typeface="Arial" panose="020B0604020202020204" pitchFamily="34" charset="0"/>
                <a:cs typeface="Arial" panose="020B0604020202020204" pitchFamily="34" charset="0"/>
                <a:hlinkClick r:id="rId2"/>
              </a:rPr>
              <a:t>fnd&amp;pg</a:t>
            </a:r>
            <a:r>
              <a:rPr lang="en-US" sz="2500" u="sng" dirty="0">
                <a:latin typeface="Arial" panose="020B0604020202020204" pitchFamily="34" charset="0"/>
                <a:cs typeface="Arial" panose="020B0604020202020204" pitchFamily="34" charset="0"/>
                <a:hlinkClick r:id="rId2"/>
              </a:rPr>
              <a:t>=PP1&amp;dq=</a:t>
            </a:r>
            <a:r>
              <a:rPr lang="en-US" sz="2500" u="sng" dirty="0" err="1">
                <a:latin typeface="Arial" panose="020B0604020202020204" pitchFamily="34" charset="0"/>
                <a:cs typeface="Arial" panose="020B0604020202020204" pitchFamily="34" charset="0"/>
                <a:hlinkClick r:id="rId2"/>
              </a:rPr>
              <a:t>current+healthcare+system+in+hospitals+of+the+uk&amp;ots</a:t>
            </a:r>
            <a:r>
              <a:rPr lang="en-US" sz="2500" u="sng" dirty="0">
                <a:latin typeface="Arial" panose="020B0604020202020204" pitchFamily="34" charset="0"/>
                <a:cs typeface="Arial" panose="020B0604020202020204" pitchFamily="34" charset="0"/>
                <a:hlinkClick r:id="rId2"/>
              </a:rPr>
              <a:t>=gAhH0fvg8E&amp;sig=6brrbRR7Xkg_nnzmVtcYFOn7pr8</a:t>
            </a:r>
            <a:endParaRPr lang="en-US" sz="2500" dirty="0">
              <a:latin typeface="Arial" panose="020B0604020202020204" pitchFamily="34" charset="0"/>
              <a:cs typeface="Arial" panose="020B0604020202020204" pitchFamily="34" charset="0"/>
            </a:endParaRPr>
          </a:p>
          <a:p>
            <a:r>
              <a:rPr lang="en-US" sz="2500" dirty="0" err="1">
                <a:latin typeface="Arial" panose="020B0604020202020204" pitchFamily="34" charset="0"/>
                <a:cs typeface="Arial" panose="020B0604020202020204" pitchFamily="34" charset="0"/>
              </a:rPr>
              <a:t>Millward</a:t>
            </a:r>
            <a:r>
              <a:rPr lang="en-US" sz="2500" dirty="0">
                <a:latin typeface="Arial" panose="020B0604020202020204" pitchFamily="34" charset="0"/>
                <a:cs typeface="Arial" panose="020B0604020202020204" pitchFamily="34" charset="0"/>
              </a:rPr>
              <a:t>, G., 2023. ‘Its many workers and subscribers feel that their services can still be of benefit’: Hospital Leagues of Friends in the English West Midlands, c. 1948–1998. </a:t>
            </a:r>
            <a:r>
              <a:rPr lang="en-US" sz="2500" i="1" dirty="0">
                <a:latin typeface="Arial" panose="020B0604020202020204" pitchFamily="34" charset="0"/>
                <a:cs typeface="Arial" panose="020B0604020202020204" pitchFamily="34" charset="0"/>
              </a:rPr>
              <a:t>Social History of Medicine</a:t>
            </a:r>
            <a:r>
              <a:rPr lang="en-US" sz="2500" dirty="0">
                <a:latin typeface="Arial" panose="020B0604020202020204" pitchFamily="34" charset="0"/>
                <a:cs typeface="Arial" panose="020B0604020202020204" pitchFamily="34" charset="0"/>
              </a:rPr>
              <a:t>, p.hkad031.Available </a:t>
            </a:r>
            <a:r>
              <a:rPr lang="en-US" sz="2500" dirty="0" err="1">
                <a:latin typeface="Arial" panose="020B0604020202020204" pitchFamily="34" charset="0"/>
                <a:cs typeface="Arial" panose="020B0604020202020204" pitchFamily="34" charset="0"/>
              </a:rPr>
              <a:t>at:</a:t>
            </a:r>
            <a:r>
              <a:rPr lang="en-US" sz="2500" u="sng" dirty="0" err="1">
                <a:latin typeface="Arial" panose="020B0604020202020204" pitchFamily="34" charset="0"/>
                <a:cs typeface="Arial" panose="020B0604020202020204" pitchFamily="34" charset="0"/>
                <a:hlinkClick r:id="rId3"/>
              </a:rPr>
              <a:t>https</a:t>
            </a:r>
            <a:r>
              <a:rPr lang="en-US" sz="2500" u="sng" dirty="0">
                <a:latin typeface="Arial" panose="020B0604020202020204" pitchFamily="34" charset="0"/>
                <a:cs typeface="Arial" panose="020B0604020202020204" pitchFamily="34" charset="0"/>
                <a:hlinkClick r:id="rId3"/>
              </a:rPr>
              <a:t>://academic.oup.com/</a:t>
            </a:r>
            <a:r>
              <a:rPr lang="en-US" sz="2500" u="sng" dirty="0" err="1">
                <a:latin typeface="Arial" panose="020B0604020202020204" pitchFamily="34" charset="0"/>
                <a:cs typeface="Arial" panose="020B0604020202020204" pitchFamily="34" charset="0"/>
                <a:hlinkClick r:id="rId3"/>
              </a:rPr>
              <a:t>shm</a:t>
            </a:r>
            <a:r>
              <a:rPr lang="en-US" sz="2500" u="sng" dirty="0">
                <a:latin typeface="Arial" panose="020B0604020202020204" pitchFamily="34" charset="0"/>
                <a:cs typeface="Arial" panose="020B0604020202020204" pitchFamily="34" charset="0"/>
                <a:hlinkClick r:id="rId3"/>
              </a:rPr>
              <a:t>/advance-article-abstract/</a:t>
            </a:r>
            <a:r>
              <a:rPr lang="en-US" sz="2500" u="sng" dirty="0" err="1">
                <a:latin typeface="Arial" panose="020B0604020202020204" pitchFamily="34" charset="0"/>
                <a:cs typeface="Arial" panose="020B0604020202020204" pitchFamily="34" charset="0"/>
                <a:hlinkClick r:id="rId3"/>
              </a:rPr>
              <a:t>doi</a:t>
            </a:r>
            <a:r>
              <a:rPr lang="en-US" sz="2500" u="sng" dirty="0">
                <a:latin typeface="Arial" panose="020B0604020202020204" pitchFamily="34" charset="0"/>
                <a:cs typeface="Arial" panose="020B0604020202020204" pitchFamily="34" charset="0"/>
                <a:hlinkClick r:id="rId3"/>
              </a:rPr>
              <a:t>/10.1093/</a:t>
            </a:r>
            <a:r>
              <a:rPr lang="en-US" sz="2500" u="sng" dirty="0" err="1">
                <a:latin typeface="Arial" panose="020B0604020202020204" pitchFamily="34" charset="0"/>
                <a:cs typeface="Arial" panose="020B0604020202020204" pitchFamily="34" charset="0"/>
                <a:hlinkClick r:id="rId3"/>
              </a:rPr>
              <a:t>shm</a:t>
            </a:r>
            <a:r>
              <a:rPr lang="en-US" sz="2500" u="sng" dirty="0">
                <a:latin typeface="Arial" panose="020B0604020202020204" pitchFamily="34" charset="0"/>
                <a:cs typeface="Arial" panose="020B0604020202020204" pitchFamily="34" charset="0"/>
                <a:hlinkClick r:id="rId3"/>
              </a:rPr>
              <a:t>/hkad031/7190740</a:t>
            </a:r>
            <a:endParaRPr lang="en-US" sz="2500"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NHS (2024) </a:t>
            </a:r>
            <a:r>
              <a:rPr lang="en-US" sz="2500" i="1" dirty="0">
                <a:latin typeface="Arial" panose="020B0604020202020204" pitchFamily="34" charset="0"/>
                <a:cs typeface="Arial" panose="020B0604020202020204" pitchFamily="34" charset="0"/>
              </a:rPr>
              <a:t>NHS choices</a:t>
            </a:r>
            <a:r>
              <a:rPr lang="en-US" sz="2500" dirty="0">
                <a:latin typeface="Arial" panose="020B0604020202020204" pitchFamily="34" charset="0"/>
                <a:cs typeface="Arial" panose="020B0604020202020204" pitchFamily="34" charset="0"/>
              </a:rPr>
              <a:t>. Available at: https://www.nhs.uk/nhs-services/hospitals/about-nhs-hospital-services/ (Accessed: 17 February 2024). </a:t>
            </a:r>
          </a:p>
          <a:p>
            <a:r>
              <a:rPr lang="en-US" sz="2500" dirty="0">
                <a:latin typeface="Arial" panose="020B0604020202020204" pitchFamily="34" charset="0"/>
                <a:cs typeface="Arial" panose="020B0604020202020204" pitchFamily="34" charset="0"/>
              </a:rPr>
              <a:t>Sherman, J.D., Thiel, C., </a:t>
            </a:r>
            <a:r>
              <a:rPr lang="en-US" sz="2500" dirty="0" err="1">
                <a:latin typeface="Arial" panose="020B0604020202020204" pitchFamily="34" charset="0"/>
                <a:cs typeface="Arial" panose="020B0604020202020204" pitchFamily="34" charset="0"/>
              </a:rPr>
              <a:t>MacNeill</a:t>
            </a:r>
            <a:r>
              <a:rPr lang="en-US" sz="2500" dirty="0">
                <a:latin typeface="Arial" panose="020B0604020202020204" pitchFamily="34" charset="0"/>
                <a:cs typeface="Arial" panose="020B0604020202020204" pitchFamily="34" charset="0"/>
              </a:rPr>
              <a:t>, A., </a:t>
            </a:r>
            <a:r>
              <a:rPr lang="en-US" sz="2500" dirty="0" err="1">
                <a:latin typeface="Arial" panose="020B0604020202020204" pitchFamily="34" charset="0"/>
                <a:cs typeface="Arial" panose="020B0604020202020204" pitchFamily="34" charset="0"/>
              </a:rPr>
              <a:t>Eckelman</a:t>
            </a:r>
            <a:r>
              <a:rPr lang="en-US" sz="2500" dirty="0">
                <a:latin typeface="Arial" panose="020B0604020202020204" pitchFamily="34" charset="0"/>
                <a:cs typeface="Arial" panose="020B0604020202020204" pitchFamily="34" charset="0"/>
              </a:rPr>
              <a:t>, M.J., </a:t>
            </a:r>
            <a:r>
              <a:rPr lang="en-US" sz="2500" dirty="0" err="1">
                <a:latin typeface="Arial" panose="020B0604020202020204" pitchFamily="34" charset="0"/>
                <a:cs typeface="Arial" panose="020B0604020202020204" pitchFamily="34" charset="0"/>
              </a:rPr>
              <a:t>Dubrow</a:t>
            </a:r>
            <a:r>
              <a:rPr lang="en-US" sz="2500" dirty="0">
                <a:latin typeface="Arial" panose="020B0604020202020204" pitchFamily="34" charset="0"/>
                <a:cs typeface="Arial" panose="020B0604020202020204" pitchFamily="34" charset="0"/>
              </a:rPr>
              <a:t>, R., </a:t>
            </a:r>
            <a:r>
              <a:rPr lang="en-US" sz="2500" dirty="0" err="1">
                <a:latin typeface="Arial" panose="020B0604020202020204" pitchFamily="34" charset="0"/>
                <a:cs typeface="Arial" panose="020B0604020202020204" pitchFamily="34" charset="0"/>
              </a:rPr>
              <a:t>Hopf</a:t>
            </a:r>
            <a:r>
              <a:rPr lang="en-US" sz="2500" dirty="0">
                <a:latin typeface="Arial" panose="020B0604020202020204" pitchFamily="34" charset="0"/>
                <a:cs typeface="Arial" panose="020B0604020202020204" pitchFamily="34" charset="0"/>
              </a:rPr>
              <a:t>, H., Lagasse, R., </a:t>
            </a:r>
            <a:r>
              <a:rPr lang="en-US" sz="2500" dirty="0" err="1">
                <a:latin typeface="Arial" panose="020B0604020202020204" pitchFamily="34" charset="0"/>
                <a:cs typeface="Arial" panose="020B0604020202020204" pitchFamily="34" charset="0"/>
              </a:rPr>
              <a:t>Bialowitz</a:t>
            </a:r>
            <a:r>
              <a:rPr lang="en-US" sz="2500" dirty="0">
                <a:latin typeface="Arial" panose="020B0604020202020204" pitchFamily="34" charset="0"/>
                <a:cs typeface="Arial" panose="020B0604020202020204" pitchFamily="34" charset="0"/>
              </a:rPr>
              <a:t>, J., Costello, A., Forbes, M. and </a:t>
            </a:r>
            <a:r>
              <a:rPr lang="en-US" sz="2500" dirty="0" err="1">
                <a:latin typeface="Arial" panose="020B0604020202020204" pitchFamily="34" charset="0"/>
                <a:cs typeface="Arial" panose="020B0604020202020204" pitchFamily="34" charset="0"/>
              </a:rPr>
              <a:t>Stancliffe</a:t>
            </a:r>
            <a:r>
              <a:rPr lang="en-US" sz="2500" dirty="0">
                <a:latin typeface="Arial" panose="020B0604020202020204" pitchFamily="34" charset="0"/>
                <a:cs typeface="Arial" panose="020B0604020202020204" pitchFamily="34" charset="0"/>
              </a:rPr>
              <a:t>, R., 2020. The green print: advancement of environmental sustainability in healthcare. </a:t>
            </a:r>
            <a:r>
              <a:rPr lang="en-US" sz="2500" i="1" dirty="0">
                <a:latin typeface="Arial" panose="020B0604020202020204" pitchFamily="34" charset="0"/>
                <a:cs typeface="Arial" panose="020B0604020202020204" pitchFamily="34" charset="0"/>
              </a:rPr>
              <a:t>Resources, Conservation and Recycling</a:t>
            </a:r>
            <a:r>
              <a:rPr lang="en-US" sz="2500" dirty="0">
                <a:latin typeface="Arial" panose="020B0604020202020204" pitchFamily="34" charset="0"/>
                <a:cs typeface="Arial" panose="020B0604020202020204" pitchFamily="34" charset="0"/>
              </a:rPr>
              <a:t>, </a:t>
            </a:r>
            <a:r>
              <a:rPr lang="en-US" sz="2500" i="1" dirty="0">
                <a:latin typeface="Arial" panose="020B0604020202020204" pitchFamily="34" charset="0"/>
                <a:cs typeface="Arial" panose="020B0604020202020204" pitchFamily="34" charset="0"/>
              </a:rPr>
              <a:t>161</a:t>
            </a:r>
            <a:r>
              <a:rPr lang="en-US" sz="2500" dirty="0">
                <a:latin typeface="Arial" panose="020B0604020202020204" pitchFamily="34" charset="0"/>
                <a:cs typeface="Arial" panose="020B0604020202020204" pitchFamily="34" charset="0"/>
              </a:rPr>
              <a:t>, p.104882.Available </a:t>
            </a:r>
            <a:r>
              <a:rPr lang="en-US" sz="2500" dirty="0" err="1">
                <a:latin typeface="Arial" panose="020B0604020202020204" pitchFamily="34" charset="0"/>
                <a:cs typeface="Arial" panose="020B0604020202020204" pitchFamily="34" charset="0"/>
              </a:rPr>
              <a:t>at:</a:t>
            </a:r>
            <a:r>
              <a:rPr lang="en-US" sz="2500" u="sng" dirty="0" err="1">
                <a:latin typeface="Arial" panose="020B0604020202020204" pitchFamily="34" charset="0"/>
                <a:cs typeface="Arial" panose="020B0604020202020204" pitchFamily="34" charset="0"/>
                <a:hlinkClick r:id="rId4"/>
              </a:rPr>
              <a:t>https</a:t>
            </a:r>
            <a:r>
              <a:rPr lang="en-US" sz="2500" u="sng" dirty="0">
                <a:latin typeface="Arial" panose="020B0604020202020204" pitchFamily="34" charset="0"/>
                <a:cs typeface="Arial" panose="020B0604020202020204" pitchFamily="34" charset="0"/>
                <a:hlinkClick r:id="rId4"/>
              </a:rPr>
              <a:t>://www.sciencedirect.com/science/article/pii/S092134492030197X</a:t>
            </a:r>
            <a:endParaRPr lang="en-US" sz="25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1884657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1490</Words>
  <Application>Microsoft Office PowerPoint</Application>
  <PresentationFormat>Widescreen</PresentationFormat>
  <Paragraphs>57</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HOSPITAL SERVICES</vt:lpstr>
      <vt:lpstr>Introduction  </vt:lpstr>
      <vt:lpstr>Development of hospitals over the years since NHS was implemented in 1948 </vt:lpstr>
      <vt:lpstr>Development of hospitals over the years since NHS was implemented in 1948 </vt:lpstr>
      <vt:lpstr>Current services of hospitals </vt:lpstr>
      <vt:lpstr>Current services of hospitals </vt:lpstr>
      <vt:lpstr>Comparison of the current services of the hospital with past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and Social Care LCHS4003</dc:title>
  <dc:creator>Ioana Ecaterina Popa</dc:creator>
  <cp:lastModifiedBy>ioanaecaterinapopa2@gmail.com</cp:lastModifiedBy>
  <cp:revision>51</cp:revision>
  <dcterms:created xsi:type="dcterms:W3CDTF">2024-02-17T11:10:55Z</dcterms:created>
  <dcterms:modified xsi:type="dcterms:W3CDTF">2024-03-11T18:23:07Z</dcterms:modified>
</cp:coreProperties>
</file>