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6"/>
  </p:notesMasterIdLst>
  <p:sldIdLst>
    <p:sldId id="256" r:id="rId2"/>
    <p:sldId id="257" r:id="rId3"/>
    <p:sldId id="282" r:id="rId4"/>
    <p:sldId id="259" r:id="rId5"/>
    <p:sldId id="262" r:id="rId6"/>
    <p:sldId id="264" r:id="rId7"/>
    <p:sldId id="265" r:id="rId8"/>
    <p:sldId id="266" r:id="rId9"/>
    <p:sldId id="270" r:id="rId10"/>
    <p:sldId id="271" r:id="rId11"/>
    <p:sldId id="272" r:id="rId12"/>
    <p:sldId id="279" r:id="rId13"/>
    <p:sldId id="280" r:id="rId14"/>
    <p:sldId id="281" r:id="rId15"/>
  </p:sldIdLst>
  <p:sldSz cx="9144000" cy="5143500" type="screen16x9"/>
  <p:notesSz cx="6858000" cy="9144000"/>
  <p:embeddedFontLst>
    <p:embeddedFont>
      <p:font typeface="Aharoni" panose="02010803020104030203" pitchFamily="2" charset="-79"/>
      <p:bold r:id="rId17"/>
    </p:embeddedFont>
    <p:embeddedFont>
      <p:font typeface="Proxima Nova" panose="02000506030000020004" pitchFamily="2" charset="0"/>
      <p:regular r:id="rId18"/>
      <p:bold r:id="rId19"/>
      <p:italic r:id="rId20"/>
      <p:boldItalic r:id="rId21"/>
    </p:embeddedFont>
    <p:embeddedFont>
      <p:font typeface="Proxima Nova Extrabold" panose="02000506030000020004" pitchFamily="2" charset="0"/>
      <p:bold r:id="rId22"/>
    </p:embeddedFont>
    <p:embeddedFont>
      <p:font typeface="Raleway Medium" pitchFamily="2" charset="77"/>
      <p:regular r:id="rId23"/>
      <p:bold r:id="rId24"/>
      <p:italic r:id="rId25"/>
      <p:boldItalic r:id="rId26"/>
    </p:embeddedFont>
    <p:embeddedFont>
      <p:font typeface="Roboto Medium" panose="02000000000000000000" pitchFamily="2" charset="0"/>
      <p:regular r:id="rId27"/>
      <p:bold r:id="rId28"/>
      <p:italic r:id="rId29"/>
      <p:boldItalic r:id="rId30"/>
    </p:embeddedFont>
    <p:embeddedFont>
      <p:font typeface="Stencil" pitchFamily="82" charset="77"/>
      <p:regular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65DB34-7A3B-45BD-83CB-45CDE874D49C}">
  <a:tblStyle styleId="{5965DB34-7A3B-45BD-83CB-45CDE874D49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6DD7367-E400-43CE-804B-9BE117557C0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8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125C15-F4CE-4516-95AA-E092E05AA4B4}" type="doc">
      <dgm:prSet loTypeId="urn:microsoft.com/office/officeart/2005/8/layout/lProcess2" loCatId="list" qsTypeId="urn:microsoft.com/office/officeart/2005/8/quickstyle/simple1" qsCatId="simple" csTypeId="urn:microsoft.com/office/officeart/2005/8/colors/accent0_2" csCatId="mainScheme" phldr="1"/>
      <dgm:spPr/>
      <dgm:t>
        <a:bodyPr/>
        <a:lstStyle/>
        <a:p>
          <a:endParaRPr lang="en-US"/>
        </a:p>
      </dgm:t>
    </dgm:pt>
    <dgm:pt modelId="{78189182-31EB-455C-852A-BB0CC1F3C488}">
      <dgm:prSet phldrT="[Text]" custT="1"/>
      <dgm:spPr/>
      <dgm:t>
        <a:bodyPr/>
        <a:lstStyle/>
        <a:p>
          <a:r>
            <a:rPr lang="en-US" sz="1800" b="1">
              <a:solidFill>
                <a:schemeClr val="accent6"/>
              </a:solidFill>
              <a:latin typeface="Times New Roman" panose="02020603050405020304" pitchFamily="18" charset="0"/>
              <a:ea typeface="Times New Roman" panose="02020603050405020304" pitchFamily="18" charset="0"/>
            </a:rPr>
            <a:t>Structured Recruitment Stages</a:t>
          </a:r>
          <a:endParaRPr lang="en-US" sz="1800" dirty="0">
            <a:solidFill>
              <a:schemeClr val="accent6"/>
            </a:solidFill>
          </a:endParaRPr>
        </a:p>
      </dgm:t>
    </dgm:pt>
    <dgm:pt modelId="{65FA1FAB-D914-4125-9FE1-E7FC8D59FBDF}" type="parTrans" cxnId="{7ABDB103-4284-4EB4-9DE7-E6780026109A}">
      <dgm:prSet/>
      <dgm:spPr/>
      <dgm:t>
        <a:bodyPr/>
        <a:lstStyle/>
        <a:p>
          <a:endParaRPr lang="en-US" sz="2000">
            <a:solidFill>
              <a:schemeClr val="accent6"/>
            </a:solidFill>
          </a:endParaRPr>
        </a:p>
      </dgm:t>
    </dgm:pt>
    <dgm:pt modelId="{BF37540A-24EC-4E52-9FAD-19CA2C928A5E}" type="sibTrans" cxnId="{7ABDB103-4284-4EB4-9DE7-E6780026109A}">
      <dgm:prSet/>
      <dgm:spPr/>
      <dgm:t>
        <a:bodyPr/>
        <a:lstStyle/>
        <a:p>
          <a:endParaRPr lang="en-US" sz="2000">
            <a:solidFill>
              <a:schemeClr val="accent6"/>
            </a:solidFill>
          </a:endParaRPr>
        </a:p>
      </dgm:t>
    </dgm:pt>
    <dgm:pt modelId="{88BF4620-285B-41C2-84C5-D3D641F25C63}">
      <dgm:prSet phldrT="[Text]" custT="1"/>
      <dgm:spPr/>
      <dgm:t>
        <a:bodyPr/>
        <a:lstStyle/>
        <a:p>
          <a:r>
            <a:rPr lang="en-US" sz="700">
              <a:solidFill>
                <a:schemeClr val="accent6"/>
              </a:solidFill>
              <a:latin typeface="Times New Roman" panose="02020603050405020304" pitchFamily="18" charset="0"/>
              <a:ea typeface="Times New Roman" panose="02020603050405020304" pitchFamily="18" charset="0"/>
            </a:rPr>
            <a:t>Monzo applies workforce planning, focused online advertising, AI-assisted screening, internet-based ability testing, structured behavioural interviews, values-based evaluation, and online onboarding to guarantee systematic talent recruitment.</a:t>
          </a:r>
          <a:endParaRPr lang="en-US" sz="700" dirty="0">
            <a:solidFill>
              <a:schemeClr val="accent6"/>
            </a:solidFill>
          </a:endParaRPr>
        </a:p>
      </dgm:t>
    </dgm:pt>
    <dgm:pt modelId="{438028AD-EAA2-4366-8B3D-5027D0AF33FD}" type="parTrans" cxnId="{EFDC9D1F-F361-48DD-852B-5BCEDE82A219}">
      <dgm:prSet/>
      <dgm:spPr/>
      <dgm:t>
        <a:bodyPr/>
        <a:lstStyle/>
        <a:p>
          <a:endParaRPr lang="en-US" sz="2000">
            <a:solidFill>
              <a:schemeClr val="accent6"/>
            </a:solidFill>
          </a:endParaRPr>
        </a:p>
      </dgm:t>
    </dgm:pt>
    <dgm:pt modelId="{711AC263-03BD-4206-8E44-A37205F85ECB}" type="sibTrans" cxnId="{EFDC9D1F-F361-48DD-852B-5BCEDE82A219}">
      <dgm:prSet/>
      <dgm:spPr/>
      <dgm:t>
        <a:bodyPr/>
        <a:lstStyle/>
        <a:p>
          <a:endParaRPr lang="en-US" sz="2000">
            <a:solidFill>
              <a:schemeClr val="accent6"/>
            </a:solidFill>
          </a:endParaRPr>
        </a:p>
      </dgm:t>
    </dgm:pt>
    <dgm:pt modelId="{76F65A09-71F7-4402-9309-EE0752442C45}">
      <dgm:prSet phldrT="[Text]" custT="1"/>
      <dgm:spPr/>
      <dgm:t>
        <a:bodyPr/>
        <a:lstStyle/>
        <a:p>
          <a:r>
            <a:rPr lang="en-US" sz="2400" b="1">
              <a:solidFill>
                <a:schemeClr val="accent6"/>
              </a:solidFill>
              <a:latin typeface="Times New Roman" panose="02020603050405020304" pitchFamily="18" charset="0"/>
              <a:ea typeface="Times New Roman" panose="02020603050405020304" pitchFamily="18" charset="0"/>
            </a:rPr>
            <a:t>Competency-Based Selection</a:t>
          </a:r>
          <a:endParaRPr lang="en-US" sz="2400" dirty="0">
            <a:solidFill>
              <a:schemeClr val="accent6"/>
            </a:solidFill>
          </a:endParaRPr>
        </a:p>
      </dgm:t>
    </dgm:pt>
    <dgm:pt modelId="{02EB5707-1225-429E-965B-2D7B5429DD0C}" type="parTrans" cxnId="{D7B15F38-29E5-4B27-B3BD-41199CF5D727}">
      <dgm:prSet/>
      <dgm:spPr/>
      <dgm:t>
        <a:bodyPr/>
        <a:lstStyle/>
        <a:p>
          <a:endParaRPr lang="en-US" sz="2000">
            <a:solidFill>
              <a:schemeClr val="accent6"/>
            </a:solidFill>
          </a:endParaRPr>
        </a:p>
      </dgm:t>
    </dgm:pt>
    <dgm:pt modelId="{E6748236-8D31-4541-80FD-D9FCF9599A2E}" type="sibTrans" cxnId="{D7B15F38-29E5-4B27-B3BD-41199CF5D727}">
      <dgm:prSet/>
      <dgm:spPr/>
      <dgm:t>
        <a:bodyPr/>
        <a:lstStyle/>
        <a:p>
          <a:endParaRPr lang="en-US" sz="2000">
            <a:solidFill>
              <a:schemeClr val="accent6"/>
            </a:solidFill>
          </a:endParaRPr>
        </a:p>
      </dgm:t>
    </dgm:pt>
    <dgm:pt modelId="{BC54507C-09CB-470C-9D26-68AEC3897508}">
      <dgm:prSet phldrT="[Text]" custT="1"/>
      <dgm:spPr/>
      <dgm:t>
        <a:bodyPr/>
        <a:lstStyle/>
        <a:p>
          <a:r>
            <a:rPr lang="en-US" sz="700">
              <a:solidFill>
                <a:schemeClr val="accent6"/>
              </a:solidFill>
              <a:latin typeface="Times New Roman" panose="02020603050405020304" pitchFamily="18" charset="0"/>
              <a:ea typeface="Times New Roman" panose="02020603050405020304" pitchFamily="18" charset="0"/>
            </a:rPr>
            <a:t>Competency based behavioural questioning is more effective in adding predictive validity as it uses past behaviour to predict future performance (Sackett et al., 2022).</a:t>
          </a:r>
          <a:endParaRPr lang="en-US" sz="700" dirty="0">
            <a:solidFill>
              <a:schemeClr val="accent6"/>
            </a:solidFill>
          </a:endParaRPr>
        </a:p>
      </dgm:t>
    </dgm:pt>
    <dgm:pt modelId="{8EB53563-0F59-4DE0-95C0-E6DBE8300CE9}" type="parTrans" cxnId="{0E4DDFF5-4ECB-472F-B2C7-783A25859D50}">
      <dgm:prSet/>
      <dgm:spPr/>
      <dgm:t>
        <a:bodyPr/>
        <a:lstStyle/>
        <a:p>
          <a:endParaRPr lang="en-US" sz="2000">
            <a:solidFill>
              <a:schemeClr val="accent6"/>
            </a:solidFill>
          </a:endParaRPr>
        </a:p>
      </dgm:t>
    </dgm:pt>
    <dgm:pt modelId="{4991BA36-1C6A-4EC7-A0C6-B1C376E6343C}" type="sibTrans" cxnId="{0E4DDFF5-4ECB-472F-B2C7-783A25859D50}">
      <dgm:prSet/>
      <dgm:spPr/>
      <dgm:t>
        <a:bodyPr/>
        <a:lstStyle/>
        <a:p>
          <a:endParaRPr lang="en-US" sz="2000">
            <a:solidFill>
              <a:schemeClr val="accent6"/>
            </a:solidFill>
          </a:endParaRPr>
        </a:p>
      </dgm:t>
    </dgm:pt>
    <dgm:pt modelId="{3BBFFA38-0F8E-47DB-A758-7BA6B4ECB27E}">
      <dgm:prSet phldrT="[Text]" custT="1"/>
      <dgm:spPr/>
      <dgm:t>
        <a:bodyPr/>
        <a:lstStyle/>
        <a:p>
          <a:r>
            <a:rPr lang="en-US" sz="2400" b="1">
              <a:solidFill>
                <a:schemeClr val="accent6"/>
              </a:solidFill>
              <a:latin typeface="Times New Roman" panose="02020603050405020304" pitchFamily="18" charset="0"/>
              <a:ea typeface="Times New Roman" panose="02020603050405020304" pitchFamily="18" charset="0"/>
            </a:rPr>
            <a:t>Strategic Evaluation</a:t>
          </a:r>
          <a:endParaRPr lang="en-US" sz="2400" dirty="0">
            <a:solidFill>
              <a:schemeClr val="accent6"/>
            </a:solidFill>
          </a:endParaRPr>
        </a:p>
      </dgm:t>
    </dgm:pt>
    <dgm:pt modelId="{E2B2846A-48A9-4E7E-A62A-2E3FD003C8DD}" type="parTrans" cxnId="{1968A777-E958-4F73-937A-3E43B8608D7C}">
      <dgm:prSet/>
      <dgm:spPr/>
      <dgm:t>
        <a:bodyPr/>
        <a:lstStyle/>
        <a:p>
          <a:endParaRPr lang="en-US" sz="2000">
            <a:solidFill>
              <a:schemeClr val="accent6"/>
            </a:solidFill>
          </a:endParaRPr>
        </a:p>
      </dgm:t>
    </dgm:pt>
    <dgm:pt modelId="{E6BCF6D2-984E-417E-A8BA-BCCCD913057D}" type="sibTrans" cxnId="{1968A777-E958-4F73-937A-3E43B8608D7C}">
      <dgm:prSet/>
      <dgm:spPr/>
      <dgm:t>
        <a:bodyPr/>
        <a:lstStyle/>
        <a:p>
          <a:endParaRPr lang="en-US" sz="2000">
            <a:solidFill>
              <a:schemeClr val="accent6"/>
            </a:solidFill>
          </a:endParaRPr>
        </a:p>
      </dgm:t>
    </dgm:pt>
    <dgm:pt modelId="{8BC2EC57-080C-42AF-96D9-DB10BE4486FB}">
      <dgm:prSet phldrT="[Text]" custT="1"/>
      <dgm:spPr/>
      <dgm:t>
        <a:bodyPr/>
        <a:lstStyle/>
        <a:p>
          <a:r>
            <a:rPr lang="en-US" sz="700">
              <a:solidFill>
                <a:schemeClr val="accent6"/>
              </a:solidFill>
              <a:latin typeface="Times New Roman" panose="02020603050405020304" pitchFamily="18" charset="0"/>
              <a:ea typeface="Times New Roman" panose="02020603050405020304" pitchFamily="18" charset="0"/>
            </a:rPr>
            <a:t>Digital selection is more reliable and less biased when structured than unstructured interviews (Ikram et al., 2024). Nonetheless, distance-based recruitment makes it harder to assess cultural alignment and more cognitively exhausting. The Monzo digital model is more focused on scalability, agility and compliance assurance in comparison with traditional banking.</a:t>
          </a:r>
          <a:endParaRPr lang="en-US" sz="700" dirty="0">
            <a:solidFill>
              <a:schemeClr val="accent6"/>
            </a:solidFill>
          </a:endParaRPr>
        </a:p>
      </dgm:t>
    </dgm:pt>
    <dgm:pt modelId="{A0CFAB54-389C-437C-92F5-CF83FFB2B5BF}" type="parTrans" cxnId="{C3414CB9-ECA5-4FC4-89F3-D5DE03339BDD}">
      <dgm:prSet/>
      <dgm:spPr/>
      <dgm:t>
        <a:bodyPr/>
        <a:lstStyle/>
        <a:p>
          <a:endParaRPr lang="en-US" sz="2000">
            <a:solidFill>
              <a:schemeClr val="accent6"/>
            </a:solidFill>
          </a:endParaRPr>
        </a:p>
      </dgm:t>
    </dgm:pt>
    <dgm:pt modelId="{605666CB-5565-4AC5-8A22-72B12934E295}" type="sibTrans" cxnId="{C3414CB9-ECA5-4FC4-89F3-D5DE03339BDD}">
      <dgm:prSet/>
      <dgm:spPr/>
      <dgm:t>
        <a:bodyPr/>
        <a:lstStyle/>
        <a:p>
          <a:endParaRPr lang="en-US" sz="2000">
            <a:solidFill>
              <a:schemeClr val="accent6"/>
            </a:solidFill>
          </a:endParaRPr>
        </a:p>
      </dgm:t>
    </dgm:pt>
    <dgm:pt modelId="{C7D4E45C-8AF1-4715-8A05-2E83491CB5A1}" type="pres">
      <dgm:prSet presAssocID="{50125C15-F4CE-4516-95AA-E092E05AA4B4}" presName="theList" presStyleCnt="0">
        <dgm:presLayoutVars>
          <dgm:dir/>
          <dgm:animLvl val="lvl"/>
          <dgm:resizeHandles val="exact"/>
        </dgm:presLayoutVars>
      </dgm:prSet>
      <dgm:spPr/>
    </dgm:pt>
    <dgm:pt modelId="{C54DA942-4639-401B-AB89-7A7B4833B437}" type="pres">
      <dgm:prSet presAssocID="{78189182-31EB-455C-852A-BB0CC1F3C488}" presName="compNode" presStyleCnt="0"/>
      <dgm:spPr/>
    </dgm:pt>
    <dgm:pt modelId="{5F2DD640-2BA9-4E16-9FFE-66B3204D297F}" type="pres">
      <dgm:prSet presAssocID="{78189182-31EB-455C-852A-BB0CC1F3C488}" presName="aNode" presStyleLbl="bgShp" presStyleIdx="0" presStyleCnt="3"/>
      <dgm:spPr/>
    </dgm:pt>
    <dgm:pt modelId="{D3561C99-BAE0-4371-A02A-1E2940EEAAD3}" type="pres">
      <dgm:prSet presAssocID="{78189182-31EB-455C-852A-BB0CC1F3C488}" presName="textNode" presStyleLbl="bgShp" presStyleIdx="0" presStyleCnt="3"/>
      <dgm:spPr/>
    </dgm:pt>
    <dgm:pt modelId="{4DF3D1D4-8491-4AA7-B03D-0B0973284385}" type="pres">
      <dgm:prSet presAssocID="{78189182-31EB-455C-852A-BB0CC1F3C488}" presName="compChildNode" presStyleCnt="0"/>
      <dgm:spPr/>
    </dgm:pt>
    <dgm:pt modelId="{DFF69EDD-6296-4B8D-8C36-BE5062BAC1DF}" type="pres">
      <dgm:prSet presAssocID="{78189182-31EB-455C-852A-BB0CC1F3C488}" presName="theInnerList" presStyleCnt="0"/>
      <dgm:spPr/>
    </dgm:pt>
    <dgm:pt modelId="{EA07B592-D1DB-4153-8E03-CAEE83324D31}" type="pres">
      <dgm:prSet presAssocID="{88BF4620-285B-41C2-84C5-D3D641F25C63}" presName="childNode" presStyleLbl="node1" presStyleIdx="0" presStyleCnt="3">
        <dgm:presLayoutVars>
          <dgm:bulletEnabled val="1"/>
        </dgm:presLayoutVars>
      </dgm:prSet>
      <dgm:spPr/>
    </dgm:pt>
    <dgm:pt modelId="{C40343F3-E7FD-498C-B5DE-BFC96E1577BB}" type="pres">
      <dgm:prSet presAssocID="{78189182-31EB-455C-852A-BB0CC1F3C488}" presName="aSpace" presStyleCnt="0"/>
      <dgm:spPr/>
    </dgm:pt>
    <dgm:pt modelId="{16EE56DF-8BC0-4839-8DC7-2C7B2FB78F14}" type="pres">
      <dgm:prSet presAssocID="{76F65A09-71F7-4402-9309-EE0752442C45}" presName="compNode" presStyleCnt="0"/>
      <dgm:spPr/>
    </dgm:pt>
    <dgm:pt modelId="{9F9DC4B3-F7E1-440D-A9DC-7CA6672F0CDC}" type="pres">
      <dgm:prSet presAssocID="{76F65A09-71F7-4402-9309-EE0752442C45}" presName="aNode" presStyleLbl="bgShp" presStyleIdx="1" presStyleCnt="3"/>
      <dgm:spPr/>
    </dgm:pt>
    <dgm:pt modelId="{A3A5FA90-4CA5-43CE-8268-C00BCC396D01}" type="pres">
      <dgm:prSet presAssocID="{76F65A09-71F7-4402-9309-EE0752442C45}" presName="textNode" presStyleLbl="bgShp" presStyleIdx="1" presStyleCnt="3"/>
      <dgm:spPr/>
    </dgm:pt>
    <dgm:pt modelId="{4623D649-DC6B-47CA-A365-7C0CCA1EF774}" type="pres">
      <dgm:prSet presAssocID="{76F65A09-71F7-4402-9309-EE0752442C45}" presName="compChildNode" presStyleCnt="0"/>
      <dgm:spPr/>
    </dgm:pt>
    <dgm:pt modelId="{DF420426-74D5-4EEE-B712-9FA27AFDB508}" type="pres">
      <dgm:prSet presAssocID="{76F65A09-71F7-4402-9309-EE0752442C45}" presName="theInnerList" presStyleCnt="0"/>
      <dgm:spPr/>
    </dgm:pt>
    <dgm:pt modelId="{DFA2B1AC-1D4A-4C48-A9A4-C0C1C1C13575}" type="pres">
      <dgm:prSet presAssocID="{BC54507C-09CB-470C-9D26-68AEC3897508}" presName="childNode" presStyleLbl="node1" presStyleIdx="1" presStyleCnt="3">
        <dgm:presLayoutVars>
          <dgm:bulletEnabled val="1"/>
        </dgm:presLayoutVars>
      </dgm:prSet>
      <dgm:spPr/>
    </dgm:pt>
    <dgm:pt modelId="{4A1FF74F-8F3E-448E-8F78-EC406CA83C42}" type="pres">
      <dgm:prSet presAssocID="{76F65A09-71F7-4402-9309-EE0752442C45}" presName="aSpace" presStyleCnt="0"/>
      <dgm:spPr/>
    </dgm:pt>
    <dgm:pt modelId="{7FE6E97E-10F6-4374-88AC-3A0602B1DAF0}" type="pres">
      <dgm:prSet presAssocID="{3BBFFA38-0F8E-47DB-A758-7BA6B4ECB27E}" presName="compNode" presStyleCnt="0"/>
      <dgm:spPr/>
    </dgm:pt>
    <dgm:pt modelId="{E5F69F56-C4A0-4971-9689-A3597A892074}" type="pres">
      <dgm:prSet presAssocID="{3BBFFA38-0F8E-47DB-A758-7BA6B4ECB27E}" presName="aNode" presStyleLbl="bgShp" presStyleIdx="2" presStyleCnt="3"/>
      <dgm:spPr/>
    </dgm:pt>
    <dgm:pt modelId="{E692F597-1EDE-4DD8-AA58-A5BA78A79007}" type="pres">
      <dgm:prSet presAssocID="{3BBFFA38-0F8E-47DB-A758-7BA6B4ECB27E}" presName="textNode" presStyleLbl="bgShp" presStyleIdx="2" presStyleCnt="3"/>
      <dgm:spPr/>
    </dgm:pt>
    <dgm:pt modelId="{1D481C22-D670-4497-B3C8-B9EDB913BA55}" type="pres">
      <dgm:prSet presAssocID="{3BBFFA38-0F8E-47DB-A758-7BA6B4ECB27E}" presName="compChildNode" presStyleCnt="0"/>
      <dgm:spPr/>
    </dgm:pt>
    <dgm:pt modelId="{E17107CC-3FE1-4E1B-A22C-172A3F619631}" type="pres">
      <dgm:prSet presAssocID="{3BBFFA38-0F8E-47DB-A758-7BA6B4ECB27E}" presName="theInnerList" presStyleCnt="0"/>
      <dgm:spPr/>
    </dgm:pt>
    <dgm:pt modelId="{C645DCB3-2ADF-44A1-8156-992FAA67F811}" type="pres">
      <dgm:prSet presAssocID="{8BC2EC57-080C-42AF-96D9-DB10BE4486FB}" presName="childNode" presStyleLbl="node1" presStyleIdx="2" presStyleCnt="3">
        <dgm:presLayoutVars>
          <dgm:bulletEnabled val="1"/>
        </dgm:presLayoutVars>
      </dgm:prSet>
      <dgm:spPr/>
    </dgm:pt>
  </dgm:ptLst>
  <dgm:cxnLst>
    <dgm:cxn modelId="{7ABDB103-4284-4EB4-9DE7-E6780026109A}" srcId="{50125C15-F4CE-4516-95AA-E092E05AA4B4}" destId="{78189182-31EB-455C-852A-BB0CC1F3C488}" srcOrd="0" destOrd="0" parTransId="{65FA1FAB-D914-4125-9FE1-E7FC8D59FBDF}" sibTransId="{BF37540A-24EC-4E52-9FAD-19CA2C928A5E}"/>
    <dgm:cxn modelId="{4201F604-471D-4EB7-9E7B-ED46800A88FD}" type="presOf" srcId="{3BBFFA38-0F8E-47DB-A758-7BA6B4ECB27E}" destId="{E5F69F56-C4A0-4971-9689-A3597A892074}" srcOrd="0" destOrd="0" presId="urn:microsoft.com/office/officeart/2005/8/layout/lProcess2"/>
    <dgm:cxn modelId="{5D8C1805-F8B3-409F-BA25-B6CE85EEDC89}" type="presOf" srcId="{88BF4620-285B-41C2-84C5-D3D641F25C63}" destId="{EA07B592-D1DB-4153-8E03-CAEE83324D31}" srcOrd="0" destOrd="0" presId="urn:microsoft.com/office/officeart/2005/8/layout/lProcess2"/>
    <dgm:cxn modelId="{77253A1F-A2C6-4DB6-8AFE-4F3F5500049C}" type="presOf" srcId="{78189182-31EB-455C-852A-BB0CC1F3C488}" destId="{D3561C99-BAE0-4371-A02A-1E2940EEAAD3}" srcOrd="1" destOrd="0" presId="urn:microsoft.com/office/officeart/2005/8/layout/lProcess2"/>
    <dgm:cxn modelId="{EFDC9D1F-F361-48DD-852B-5BCEDE82A219}" srcId="{78189182-31EB-455C-852A-BB0CC1F3C488}" destId="{88BF4620-285B-41C2-84C5-D3D641F25C63}" srcOrd="0" destOrd="0" parTransId="{438028AD-EAA2-4366-8B3D-5027D0AF33FD}" sibTransId="{711AC263-03BD-4206-8E44-A37205F85ECB}"/>
    <dgm:cxn modelId="{7BDC6329-E84C-4B85-9737-A18B0E8EF697}" type="presOf" srcId="{8BC2EC57-080C-42AF-96D9-DB10BE4486FB}" destId="{C645DCB3-2ADF-44A1-8156-992FAA67F811}" srcOrd="0" destOrd="0" presId="urn:microsoft.com/office/officeart/2005/8/layout/lProcess2"/>
    <dgm:cxn modelId="{D7B15F38-29E5-4B27-B3BD-41199CF5D727}" srcId="{50125C15-F4CE-4516-95AA-E092E05AA4B4}" destId="{76F65A09-71F7-4402-9309-EE0752442C45}" srcOrd="1" destOrd="0" parTransId="{02EB5707-1225-429E-965B-2D7B5429DD0C}" sibTransId="{E6748236-8D31-4541-80FD-D9FCF9599A2E}"/>
    <dgm:cxn modelId="{565C8B61-5366-40B7-BD05-D100AAE12D0A}" type="presOf" srcId="{76F65A09-71F7-4402-9309-EE0752442C45}" destId="{9F9DC4B3-F7E1-440D-A9DC-7CA6672F0CDC}" srcOrd="0" destOrd="0" presId="urn:microsoft.com/office/officeart/2005/8/layout/lProcess2"/>
    <dgm:cxn modelId="{1968A777-E958-4F73-937A-3E43B8608D7C}" srcId="{50125C15-F4CE-4516-95AA-E092E05AA4B4}" destId="{3BBFFA38-0F8E-47DB-A758-7BA6B4ECB27E}" srcOrd="2" destOrd="0" parTransId="{E2B2846A-48A9-4E7E-A62A-2E3FD003C8DD}" sibTransId="{E6BCF6D2-984E-417E-A8BA-BCCCD913057D}"/>
    <dgm:cxn modelId="{6E987889-66AF-4245-ADC8-6540FAAB398B}" type="presOf" srcId="{78189182-31EB-455C-852A-BB0CC1F3C488}" destId="{5F2DD640-2BA9-4E16-9FFE-66B3204D297F}" srcOrd="0" destOrd="0" presId="urn:microsoft.com/office/officeart/2005/8/layout/lProcess2"/>
    <dgm:cxn modelId="{F738C5A4-7E69-4BC3-AEF0-CA2D48817A94}" type="presOf" srcId="{76F65A09-71F7-4402-9309-EE0752442C45}" destId="{A3A5FA90-4CA5-43CE-8268-C00BCC396D01}" srcOrd="1" destOrd="0" presId="urn:microsoft.com/office/officeart/2005/8/layout/lProcess2"/>
    <dgm:cxn modelId="{87F875AE-B6EF-48BA-90C3-2E9F7EE0B318}" type="presOf" srcId="{50125C15-F4CE-4516-95AA-E092E05AA4B4}" destId="{C7D4E45C-8AF1-4715-8A05-2E83491CB5A1}" srcOrd="0" destOrd="0" presId="urn:microsoft.com/office/officeart/2005/8/layout/lProcess2"/>
    <dgm:cxn modelId="{C3414CB9-ECA5-4FC4-89F3-D5DE03339BDD}" srcId="{3BBFFA38-0F8E-47DB-A758-7BA6B4ECB27E}" destId="{8BC2EC57-080C-42AF-96D9-DB10BE4486FB}" srcOrd="0" destOrd="0" parTransId="{A0CFAB54-389C-437C-92F5-CF83FFB2B5BF}" sibTransId="{605666CB-5565-4AC5-8A22-72B12934E295}"/>
    <dgm:cxn modelId="{E09CC8E8-260A-4946-B1DE-5A374D89F108}" type="presOf" srcId="{3BBFFA38-0F8E-47DB-A758-7BA6B4ECB27E}" destId="{E692F597-1EDE-4DD8-AA58-A5BA78A79007}" srcOrd="1" destOrd="0" presId="urn:microsoft.com/office/officeart/2005/8/layout/lProcess2"/>
    <dgm:cxn modelId="{0E4DDFF5-4ECB-472F-B2C7-783A25859D50}" srcId="{76F65A09-71F7-4402-9309-EE0752442C45}" destId="{BC54507C-09CB-470C-9D26-68AEC3897508}" srcOrd="0" destOrd="0" parTransId="{8EB53563-0F59-4DE0-95C0-E6DBE8300CE9}" sibTransId="{4991BA36-1C6A-4EC7-A0C6-B1C376E6343C}"/>
    <dgm:cxn modelId="{B4D73AFA-DB77-449D-B7F4-D8A6E29415F6}" type="presOf" srcId="{BC54507C-09CB-470C-9D26-68AEC3897508}" destId="{DFA2B1AC-1D4A-4C48-A9A4-C0C1C1C13575}" srcOrd="0" destOrd="0" presId="urn:microsoft.com/office/officeart/2005/8/layout/lProcess2"/>
    <dgm:cxn modelId="{737BF74A-DE8D-4647-B86F-64769FA4E015}" type="presParOf" srcId="{C7D4E45C-8AF1-4715-8A05-2E83491CB5A1}" destId="{C54DA942-4639-401B-AB89-7A7B4833B437}" srcOrd="0" destOrd="0" presId="urn:microsoft.com/office/officeart/2005/8/layout/lProcess2"/>
    <dgm:cxn modelId="{9714585C-6E5C-442B-9E55-A2685FA43B75}" type="presParOf" srcId="{C54DA942-4639-401B-AB89-7A7B4833B437}" destId="{5F2DD640-2BA9-4E16-9FFE-66B3204D297F}" srcOrd="0" destOrd="0" presId="urn:microsoft.com/office/officeart/2005/8/layout/lProcess2"/>
    <dgm:cxn modelId="{4C2CAEC3-8458-49D9-96F1-4173A8380824}" type="presParOf" srcId="{C54DA942-4639-401B-AB89-7A7B4833B437}" destId="{D3561C99-BAE0-4371-A02A-1E2940EEAAD3}" srcOrd="1" destOrd="0" presId="urn:microsoft.com/office/officeart/2005/8/layout/lProcess2"/>
    <dgm:cxn modelId="{440F43B4-31D4-4A25-AA53-3E3ED727A813}" type="presParOf" srcId="{C54DA942-4639-401B-AB89-7A7B4833B437}" destId="{4DF3D1D4-8491-4AA7-B03D-0B0973284385}" srcOrd="2" destOrd="0" presId="urn:microsoft.com/office/officeart/2005/8/layout/lProcess2"/>
    <dgm:cxn modelId="{7626424E-496F-4465-B4BE-4CA184E1DF54}" type="presParOf" srcId="{4DF3D1D4-8491-4AA7-B03D-0B0973284385}" destId="{DFF69EDD-6296-4B8D-8C36-BE5062BAC1DF}" srcOrd="0" destOrd="0" presId="urn:microsoft.com/office/officeart/2005/8/layout/lProcess2"/>
    <dgm:cxn modelId="{905DC138-B473-4D94-AD9F-53E91C36926A}" type="presParOf" srcId="{DFF69EDD-6296-4B8D-8C36-BE5062BAC1DF}" destId="{EA07B592-D1DB-4153-8E03-CAEE83324D31}" srcOrd="0" destOrd="0" presId="urn:microsoft.com/office/officeart/2005/8/layout/lProcess2"/>
    <dgm:cxn modelId="{E7644AEB-975C-4E79-9E44-AC6D88F225C8}" type="presParOf" srcId="{C7D4E45C-8AF1-4715-8A05-2E83491CB5A1}" destId="{C40343F3-E7FD-498C-B5DE-BFC96E1577BB}" srcOrd="1" destOrd="0" presId="urn:microsoft.com/office/officeart/2005/8/layout/lProcess2"/>
    <dgm:cxn modelId="{FF366077-AA2B-464B-BA13-16C9283FE6FD}" type="presParOf" srcId="{C7D4E45C-8AF1-4715-8A05-2E83491CB5A1}" destId="{16EE56DF-8BC0-4839-8DC7-2C7B2FB78F14}" srcOrd="2" destOrd="0" presId="urn:microsoft.com/office/officeart/2005/8/layout/lProcess2"/>
    <dgm:cxn modelId="{2E6D5641-BB45-433A-9548-0A17D6746474}" type="presParOf" srcId="{16EE56DF-8BC0-4839-8DC7-2C7B2FB78F14}" destId="{9F9DC4B3-F7E1-440D-A9DC-7CA6672F0CDC}" srcOrd="0" destOrd="0" presId="urn:microsoft.com/office/officeart/2005/8/layout/lProcess2"/>
    <dgm:cxn modelId="{A2EAC276-89E8-46B9-B77C-91A0D56CE8B5}" type="presParOf" srcId="{16EE56DF-8BC0-4839-8DC7-2C7B2FB78F14}" destId="{A3A5FA90-4CA5-43CE-8268-C00BCC396D01}" srcOrd="1" destOrd="0" presId="urn:microsoft.com/office/officeart/2005/8/layout/lProcess2"/>
    <dgm:cxn modelId="{7D1DA3B2-C334-4389-B9CE-2708B0D9984C}" type="presParOf" srcId="{16EE56DF-8BC0-4839-8DC7-2C7B2FB78F14}" destId="{4623D649-DC6B-47CA-A365-7C0CCA1EF774}" srcOrd="2" destOrd="0" presId="urn:microsoft.com/office/officeart/2005/8/layout/lProcess2"/>
    <dgm:cxn modelId="{377DE3BD-5BB8-4CE9-A775-31291874DA28}" type="presParOf" srcId="{4623D649-DC6B-47CA-A365-7C0CCA1EF774}" destId="{DF420426-74D5-4EEE-B712-9FA27AFDB508}" srcOrd="0" destOrd="0" presId="urn:microsoft.com/office/officeart/2005/8/layout/lProcess2"/>
    <dgm:cxn modelId="{864A0AFA-F89D-4388-948A-2F4BF60217AF}" type="presParOf" srcId="{DF420426-74D5-4EEE-B712-9FA27AFDB508}" destId="{DFA2B1AC-1D4A-4C48-A9A4-C0C1C1C13575}" srcOrd="0" destOrd="0" presId="urn:microsoft.com/office/officeart/2005/8/layout/lProcess2"/>
    <dgm:cxn modelId="{2A532DDC-DA17-4246-949A-48D007DC8541}" type="presParOf" srcId="{C7D4E45C-8AF1-4715-8A05-2E83491CB5A1}" destId="{4A1FF74F-8F3E-448E-8F78-EC406CA83C42}" srcOrd="3" destOrd="0" presId="urn:microsoft.com/office/officeart/2005/8/layout/lProcess2"/>
    <dgm:cxn modelId="{28C09713-CAF7-404B-8198-E0464080A5B2}" type="presParOf" srcId="{C7D4E45C-8AF1-4715-8A05-2E83491CB5A1}" destId="{7FE6E97E-10F6-4374-88AC-3A0602B1DAF0}" srcOrd="4" destOrd="0" presId="urn:microsoft.com/office/officeart/2005/8/layout/lProcess2"/>
    <dgm:cxn modelId="{22B1F809-C218-4820-B715-858D977DBDC4}" type="presParOf" srcId="{7FE6E97E-10F6-4374-88AC-3A0602B1DAF0}" destId="{E5F69F56-C4A0-4971-9689-A3597A892074}" srcOrd="0" destOrd="0" presId="urn:microsoft.com/office/officeart/2005/8/layout/lProcess2"/>
    <dgm:cxn modelId="{382BD067-CCA9-4402-945F-7428F7B15A5D}" type="presParOf" srcId="{7FE6E97E-10F6-4374-88AC-3A0602B1DAF0}" destId="{E692F597-1EDE-4DD8-AA58-A5BA78A79007}" srcOrd="1" destOrd="0" presId="urn:microsoft.com/office/officeart/2005/8/layout/lProcess2"/>
    <dgm:cxn modelId="{B3AA8D1C-6227-475C-923F-F1951715D124}" type="presParOf" srcId="{7FE6E97E-10F6-4374-88AC-3A0602B1DAF0}" destId="{1D481C22-D670-4497-B3C8-B9EDB913BA55}" srcOrd="2" destOrd="0" presId="urn:microsoft.com/office/officeart/2005/8/layout/lProcess2"/>
    <dgm:cxn modelId="{FDF0D43A-C0A3-4E1D-82A0-81F77CAB479D}" type="presParOf" srcId="{1D481C22-D670-4497-B3C8-B9EDB913BA55}" destId="{E17107CC-3FE1-4E1B-A22C-172A3F619631}" srcOrd="0" destOrd="0" presId="urn:microsoft.com/office/officeart/2005/8/layout/lProcess2"/>
    <dgm:cxn modelId="{5D5809F9-AE01-4FD2-8742-84BEAC302873}" type="presParOf" srcId="{E17107CC-3FE1-4E1B-A22C-172A3F619631}" destId="{C645DCB3-2ADF-44A1-8156-992FAA67F811}"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C81DFE-9590-438E-BE7A-D65601AAF6AB}" type="doc">
      <dgm:prSet loTypeId="urn:microsoft.com/office/officeart/2011/layout/CircleProcess" loCatId="process" qsTypeId="urn:microsoft.com/office/officeart/2005/8/quickstyle/simple1" qsCatId="simple" csTypeId="urn:microsoft.com/office/officeart/2005/8/colors/colorful2" csCatId="colorful" phldr="1"/>
      <dgm:spPr/>
    </dgm:pt>
    <dgm:pt modelId="{819B0C7B-E8E9-4504-8BF2-913D0A6E2414}">
      <dgm:prSet phldrT="[Text]" custT="1"/>
      <dgm:spPr/>
      <dgm:t>
        <a:bodyPr/>
        <a:lstStyle/>
        <a:p>
          <a:r>
            <a:rPr lang="en-US" sz="900" b="1">
              <a:solidFill>
                <a:schemeClr val="accent5"/>
              </a:solidFill>
              <a:latin typeface="Times New Roman" panose="02020603050405020304" pitchFamily="18" charset="0"/>
              <a:ea typeface="Times New Roman" panose="02020603050405020304" pitchFamily="18" charset="0"/>
            </a:rPr>
            <a:t>Performance Monitoring Systems</a:t>
          </a:r>
          <a:endParaRPr lang="en-US" sz="900">
            <a:solidFill>
              <a:schemeClr val="accent5"/>
            </a:solidFill>
            <a:latin typeface="Times New Roman" panose="02020603050405020304" pitchFamily="18" charset="0"/>
            <a:ea typeface="Times New Roman" panose="02020603050405020304" pitchFamily="18" charset="0"/>
          </a:endParaRPr>
        </a:p>
        <a:p>
          <a:r>
            <a:rPr lang="en-US" sz="900">
              <a:solidFill>
                <a:schemeClr val="accent5"/>
              </a:solidFill>
              <a:latin typeface="Times New Roman" panose="02020603050405020304" pitchFamily="18" charset="0"/>
              <a:ea typeface="Times New Roman" panose="02020603050405020304" pitchFamily="18" charset="0"/>
            </a:rPr>
            <a:t>To maintain adherence and reliability of services, Monzo applies KPI dashboards, quality audits, systematic coaching sessions, and active digital feedback systems.</a:t>
          </a:r>
          <a:endParaRPr lang="en-US" sz="900" dirty="0">
            <a:solidFill>
              <a:schemeClr val="accent5"/>
            </a:solidFill>
          </a:endParaRPr>
        </a:p>
      </dgm:t>
    </dgm:pt>
    <dgm:pt modelId="{E94F724B-9B40-4027-895E-5984A75F95D1}" type="parTrans" cxnId="{8468E836-A2DC-498B-8364-8429CC5F7870}">
      <dgm:prSet/>
      <dgm:spPr/>
      <dgm:t>
        <a:bodyPr/>
        <a:lstStyle/>
        <a:p>
          <a:endParaRPr lang="en-US" sz="2800">
            <a:solidFill>
              <a:schemeClr val="accent5"/>
            </a:solidFill>
          </a:endParaRPr>
        </a:p>
      </dgm:t>
    </dgm:pt>
    <dgm:pt modelId="{5E946D86-B814-4459-8447-6F65ACBFC3BC}" type="sibTrans" cxnId="{8468E836-A2DC-498B-8364-8429CC5F7870}">
      <dgm:prSet/>
      <dgm:spPr/>
      <dgm:t>
        <a:bodyPr/>
        <a:lstStyle/>
        <a:p>
          <a:endParaRPr lang="en-US" sz="2800">
            <a:solidFill>
              <a:schemeClr val="accent5"/>
            </a:solidFill>
          </a:endParaRPr>
        </a:p>
      </dgm:t>
    </dgm:pt>
    <dgm:pt modelId="{DD3ED026-575C-49CB-BF4C-465331961E5C}">
      <dgm:prSet custT="1"/>
      <dgm:spPr/>
      <dgm:t>
        <a:bodyPr/>
        <a:lstStyle/>
        <a:p>
          <a:r>
            <a:rPr lang="en-US" sz="900" b="1" dirty="0">
              <a:solidFill>
                <a:schemeClr val="accent5"/>
              </a:solidFill>
              <a:latin typeface="Times New Roman" panose="02020603050405020304" pitchFamily="18" charset="0"/>
              <a:ea typeface="Times New Roman" panose="02020603050405020304" pitchFamily="18" charset="0"/>
            </a:rPr>
            <a:t>Strategic Alignment</a:t>
          </a:r>
        </a:p>
        <a:p>
          <a:r>
            <a:rPr lang="en-US" sz="900" dirty="0">
              <a:solidFill>
                <a:schemeClr val="accent5"/>
              </a:solidFill>
              <a:latin typeface="Times New Roman" panose="02020603050405020304" pitchFamily="18" charset="0"/>
              <a:ea typeface="Times New Roman" panose="02020603050405020304" pitchFamily="18" charset="0"/>
            </a:rPr>
            <a:t>The results of appraisal indicate that recruitment competencies are aligned with development pathways and strengthen capability-based workforce planning.</a:t>
          </a:r>
        </a:p>
      </dgm:t>
    </dgm:pt>
    <dgm:pt modelId="{90D16FE8-DE08-46E3-B17C-7BA35EE274F5}" type="parTrans" cxnId="{665EF173-27D8-46F6-A5C7-D74CA6CF5B3A}">
      <dgm:prSet/>
      <dgm:spPr/>
      <dgm:t>
        <a:bodyPr/>
        <a:lstStyle/>
        <a:p>
          <a:endParaRPr lang="en-US" sz="2800">
            <a:solidFill>
              <a:schemeClr val="accent5"/>
            </a:solidFill>
          </a:endParaRPr>
        </a:p>
      </dgm:t>
    </dgm:pt>
    <dgm:pt modelId="{67571174-2767-4E75-94CB-87349FCA098B}" type="sibTrans" cxnId="{665EF173-27D8-46F6-A5C7-D74CA6CF5B3A}">
      <dgm:prSet/>
      <dgm:spPr/>
      <dgm:t>
        <a:bodyPr/>
        <a:lstStyle/>
        <a:p>
          <a:endParaRPr lang="en-US" sz="2800">
            <a:solidFill>
              <a:schemeClr val="accent5"/>
            </a:solidFill>
          </a:endParaRPr>
        </a:p>
      </dgm:t>
    </dgm:pt>
    <dgm:pt modelId="{96449C92-D488-47B9-AFB1-38B49D2120B8}">
      <dgm:prSet custT="1"/>
      <dgm:spPr/>
      <dgm:t>
        <a:bodyPr/>
        <a:lstStyle/>
        <a:p>
          <a:r>
            <a:rPr lang="en-US" sz="900" b="1" dirty="0">
              <a:solidFill>
                <a:schemeClr val="accent5"/>
              </a:solidFill>
              <a:latin typeface="Times New Roman" panose="02020603050405020304" pitchFamily="18" charset="0"/>
              <a:ea typeface="Times New Roman" panose="02020603050405020304" pitchFamily="18" charset="0"/>
            </a:rPr>
            <a:t>Career Sustainability</a:t>
          </a:r>
        </a:p>
        <a:p>
          <a:r>
            <a:rPr lang="en-US" sz="900" dirty="0">
              <a:solidFill>
                <a:schemeClr val="accent5"/>
              </a:solidFill>
              <a:latin typeface="Times New Roman" panose="02020603050405020304" pitchFamily="18" charset="0"/>
              <a:ea typeface="Times New Roman" panose="02020603050405020304" pitchFamily="18" charset="0"/>
            </a:rPr>
            <a:t>Promotional schemes connect performance levels with internal promotional prospects.</a:t>
          </a:r>
        </a:p>
      </dgm:t>
    </dgm:pt>
    <dgm:pt modelId="{0ECA3A0C-DEF9-465D-9A60-72926A51133A}" type="parTrans" cxnId="{E88FC2BC-071A-4BB7-95D2-2F91BE6E4DCA}">
      <dgm:prSet/>
      <dgm:spPr/>
      <dgm:t>
        <a:bodyPr/>
        <a:lstStyle/>
        <a:p>
          <a:endParaRPr lang="en-US" sz="2800">
            <a:solidFill>
              <a:schemeClr val="accent5"/>
            </a:solidFill>
          </a:endParaRPr>
        </a:p>
      </dgm:t>
    </dgm:pt>
    <dgm:pt modelId="{BF217A98-70ED-4902-894F-DC6DEF233160}" type="sibTrans" cxnId="{E88FC2BC-071A-4BB7-95D2-2F91BE6E4DCA}">
      <dgm:prSet/>
      <dgm:spPr/>
      <dgm:t>
        <a:bodyPr/>
        <a:lstStyle/>
        <a:p>
          <a:endParaRPr lang="en-US" sz="2800">
            <a:solidFill>
              <a:schemeClr val="accent5"/>
            </a:solidFill>
          </a:endParaRPr>
        </a:p>
      </dgm:t>
    </dgm:pt>
    <dgm:pt modelId="{92B83DB8-ECB9-4A68-A201-DB965F81F326}">
      <dgm:prSet phldrT="[Text]" custT="1"/>
      <dgm:spPr/>
      <dgm:t>
        <a:bodyPr/>
        <a:lstStyle/>
        <a:p>
          <a:r>
            <a:rPr lang="en-US" sz="800" b="1" dirty="0">
              <a:solidFill>
                <a:schemeClr val="accent5"/>
              </a:solidFill>
              <a:latin typeface="Times New Roman" panose="02020603050405020304" pitchFamily="18" charset="0"/>
              <a:ea typeface="Times New Roman" panose="02020603050405020304" pitchFamily="18" charset="0"/>
            </a:rPr>
            <a:t>Critical Consideration</a:t>
          </a:r>
          <a:endParaRPr lang="en-US" sz="800" dirty="0">
            <a:solidFill>
              <a:schemeClr val="accent5"/>
            </a:solidFill>
            <a:latin typeface="Times New Roman" panose="02020603050405020304" pitchFamily="18" charset="0"/>
            <a:ea typeface="Times New Roman" panose="02020603050405020304" pitchFamily="18" charset="0"/>
          </a:endParaRPr>
        </a:p>
        <a:p>
          <a:r>
            <a:rPr lang="en-US" sz="800" dirty="0">
              <a:solidFill>
                <a:schemeClr val="accent5"/>
              </a:solidFill>
              <a:latin typeface="Times New Roman" panose="02020603050405020304" pitchFamily="18" charset="0"/>
              <a:ea typeface="Times New Roman" panose="02020603050405020304" pitchFamily="18" charset="0"/>
            </a:rPr>
            <a:t>Over-metric dependency poses the risk of stress and burnout in online space (Duong, 2022). </a:t>
          </a:r>
        </a:p>
        <a:p>
          <a:r>
            <a:rPr lang="en-US" sz="800" dirty="0">
              <a:solidFill>
                <a:schemeClr val="accent5"/>
              </a:solidFill>
              <a:latin typeface="Times New Roman" panose="02020603050405020304" pitchFamily="18" charset="0"/>
              <a:ea typeface="Times New Roman" panose="02020603050405020304" pitchFamily="18" charset="0"/>
            </a:rPr>
            <a:t>Balanced performance systems consequently reinforce organisational resiliency and employee involvement in fintech functioning.</a:t>
          </a:r>
          <a:endParaRPr lang="en-US" sz="800" dirty="0">
            <a:solidFill>
              <a:schemeClr val="accent5"/>
            </a:solidFill>
          </a:endParaRPr>
        </a:p>
      </dgm:t>
    </dgm:pt>
    <dgm:pt modelId="{12445A06-4232-4E97-9A99-24AEFBF4735F}" type="sibTrans" cxnId="{873CD97E-E170-4D60-9A5C-49434446D94F}">
      <dgm:prSet/>
      <dgm:spPr/>
      <dgm:t>
        <a:bodyPr/>
        <a:lstStyle/>
        <a:p>
          <a:endParaRPr lang="en-US" sz="2800">
            <a:solidFill>
              <a:schemeClr val="accent5"/>
            </a:solidFill>
          </a:endParaRPr>
        </a:p>
      </dgm:t>
    </dgm:pt>
    <dgm:pt modelId="{12719FD8-4B4D-418F-9207-D647C2F26E0B}" type="parTrans" cxnId="{873CD97E-E170-4D60-9A5C-49434446D94F}">
      <dgm:prSet/>
      <dgm:spPr/>
      <dgm:t>
        <a:bodyPr/>
        <a:lstStyle/>
        <a:p>
          <a:endParaRPr lang="en-US" sz="2800">
            <a:solidFill>
              <a:schemeClr val="accent5"/>
            </a:solidFill>
          </a:endParaRPr>
        </a:p>
      </dgm:t>
    </dgm:pt>
    <dgm:pt modelId="{C06FA529-F11F-4C81-B6BC-1AD339743DE2}" type="pres">
      <dgm:prSet presAssocID="{00C81DFE-9590-438E-BE7A-D65601AAF6AB}" presName="Name0" presStyleCnt="0">
        <dgm:presLayoutVars>
          <dgm:chMax val="11"/>
          <dgm:chPref val="11"/>
          <dgm:dir/>
          <dgm:resizeHandles/>
        </dgm:presLayoutVars>
      </dgm:prSet>
      <dgm:spPr/>
    </dgm:pt>
    <dgm:pt modelId="{C2276337-3450-4645-9316-CF887F0771A1}" type="pres">
      <dgm:prSet presAssocID="{96449C92-D488-47B9-AFB1-38B49D2120B8}" presName="Accent4" presStyleCnt="0"/>
      <dgm:spPr/>
    </dgm:pt>
    <dgm:pt modelId="{4781D5D9-C7F1-4E47-B9A7-029568013758}" type="pres">
      <dgm:prSet presAssocID="{96449C92-D488-47B9-AFB1-38B49D2120B8}" presName="Accent" presStyleLbl="node1" presStyleIdx="0" presStyleCnt="4"/>
      <dgm:spPr/>
    </dgm:pt>
    <dgm:pt modelId="{BFA50F97-CB95-492F-A1B2-5FBEB1F4F679}" type="pres">
      <dgm:prSet presAssocID="{96449C92-D488-47B9-AFB1-38B49D2120B8}" presName="ParentBackground4" presStyleCnt="0"/>
      <dgm:spPr/>
    </dgm:pt>
    <dgm:pt modelId="{8212C71D-9C4F-45AA-883D-F6CC2FEABE9B}" type="pres">
      <dgm:prSet presAssocID="{96449C92-D488-47B9-AFB1-38B49D2120B8}" presName="ParentBackground" presStyleLbl="fgAcc1" presStyleIdx="0" presStyleCnt="4"/>
      <dgm:spPr/>
    </dgm:pt>
    <dgm:pt modelId="{A0A48E07-A273-4D30-9893-2E2C3E287863}" type="pres">
      <dgm:prSet presAssocID="{96449C92-D488-47B9-AFB1-38B49D2120B8}" presName="Parent4" presStyleLbl="revTx" presStyleIdx="0" presStyleCnt="0">
        <dgm:presLayoutVars>
          <dgm:chMax val="1"/>
          <dgm:chPref val="1"/>
          <dgm:bulletEnabled val="1"/>
        </dgm:presLayoutVars>
      </dgm:prSet>
      <dgm:spPr/>
    </dgm:pt>
    <dgm:pt modelId="{70410F74-2EA7-4132-BA40-09A5880C4496}" type="pres">
      <dgm:prSet presAssocID="{92B83DB8-ECB9-4A68-A201-DB965F81F326}" presName="Accent3" presStyleCnt="0"/>
      <dgm:spPr/>
    </dgm:pt>
    <dgm:pt modelId="{A0B0CDEC-2C38-4F35-90B5-BA0A7487A6F8}" type="pres">
      <dgm:prSet presAssocID="{92B83DB8-ECB9-4A68-A201-DB965F81F326}" presName="Accent" presStyleLbl="node1" presStyleIdx="1" presStyleCnt="4"/>
      <dgm:spPr/>
    </dgm:pt>
    <dgm:pt modelId="{1FA22C31-3E39-4E7B-8652-3F6580C2DD68}" type="pres">
      <dgm:prSet presAssocID="{92B83DB8-ECB9-4A68-A201-DB965F81F326}" presName="ParentBackground3" presStyleCnt="0"/>
      <dgm:spPr/>
    </dgm:pt>
    <dgm:pt modelId="{9C569F67-BBA5-4D94-9C92-C2DD063AE3CF}" type="pres">
      <dgm:prSet presAssocID="{92B83DB8-ECB9-4A68-A201-DB965F81F326}" presName="ParentBackground" presStyleLbl="fgAcc1" presStyleIdx="1" presStyleCnt="4"/>
      <dgm:spPr/>
    </dgm:pt>
    <dgm:pt modelId="{4F746FE3-C35C-4560-A538-5FB89F5C3E7A}" type="pres">
      <dgm:prSet presAssocID="{92B83DB8-ECB9-4A68-A201-DB965F81F326}" presName="Parent3" presStyleLbl="revTx" presStyleIdx="0" presStyleCnt="0">
        <dgm:presLayoutVars>
          <dgm:chMax val="1"/>
          <dgm:chPref val="1"/>
          <dgm:bulletEnabled val="1"/>
        </dgm:presLayoutVars>
      </dgm:prSet>
      <dgm:spPr/>
    </dgm:pt>
    <dgm:pt modelId="{1C5F94E1-34EC-4094-970E-8B8EF4339EAD}" type="pres">
      <dgm:prSet presAssocID="{DD3ED026-575C-49CB-BF4C-465331961E5C}" presName="Accent2" presStyleCnt="0"/>
      <dgm:spPr/>
    </dgm:pt>
    <dgm:pt modelId="{BA822C3F-DE14-4E22-AC77-C4CC3DCA647F}" type="pres">
      <dgm:prSet presAssocID="{DD3ED026-575C-49CB-BF4C-465331961E5C}" presName="Accent" presStyleLbl="node1" presStyleIdx="2" presStyleCnt="4"/>
      <dgm:spPr/>
    </dgm:pt>
    <dgm:pt modelId="{FC74D07C-C87D-4BFE-9505-2348678E13EE}" type="pres">
      <dgm:prSet presAssocID="{DD3ED026-575C-49CB-BF4C-465331961E5C}" presName="ParentBackground2" presStyleCnt="0"/>
      <dgm:spPr/>
    </dgm:pt>
    <dgm:pt modelId="{02E55BAB-4B73-4425-A40A-F62D9A59C94F}" type="pres">
      <dgm:prSet presAssocID="{DD3ED026-575C-49CB-BF4C-465331961E5C}" presName="ParentBackground" presStyleLbl="fgAcc1" presStyleIdx="2" presStyleCnt="4"/>
      <dgm:spPr/>
    </dgm:pt>
    <dgm:pt modelId="{4BA1360A-5007-413C-A4DE-8D43289BAAF6}" type="pres">
      <dgm:prSet presAssocID="{DD3ED026-575C-49CB-BF4C-465331961E5C}" presName="Parent2" presStyleLbl="revTx" presStyleIdx="0" presStyleCnt="0">
        <dgm:presLayoutVars>
          <dgm:chMax val="1"/>
          <dgm:chPref val="1"/>
          <dgm:bulletEnabled val="1"/>
        </dgm:presLayoutVars>
      </dgm:prSet>
      <dgm:spPr/>
    </dgm:pt>
    <dgm:pt modelId="{430EBAB5-A50A-49F1-9EE9-D2F02CCB82B2}" type="pres">
      <dgm:prSet presAssocID="{819B0C7B-E8E9-4504-8BF2-913D0A6E2414}" presName="Accent1" presStyleCnt="0"/>
      <dgm:spPr/>
    </dgm:pt>
    <dgm:pt modelId="{7883980E-3FAB-4366-9A0C-105152C7DE8F}" type="pres">
      <dgm:prSet presAssocID="{819B0C7B-E8E9-4504-8BF2-913D0A6E2414}" presName="Accent" presStyleLbl="node1" presStyleIdx="3" presStyleCnt="4"/>
      <dgm:spPr/>
    </dgm:pt>
    <dgm:pt modelId="{CDFEE813-7A6A-4592-A1E6-FDC62B5881C3}" type="pres">
      <dgm:prSet presAssocID="{819B0C7B-E8E9-4504-8BF2-913D0A6E2414}" presName="ParentBackground1" presStyleCnt="0"/>
      <dgm:spPr/>
    </dgm:pt>
    <dgm:pt modelId="{73CA2A3E-0D77-4D11-AA30-8ECA425006AA}" type="pres">
      <dgm:prSet presAssocID="{819B0C7B-E8E9-4504-8BF2-913D0A6E2414}" presName="ParentBackground" presStyleLbl="fgAcc1" presStyleIdx="3" presStyleCnt="4"/>
      <dgm:spPr/>
    </dgm:pt>
    <dgm:pt modelId="{6E9F5A2B-6E49-4CDE-89E2-3A659D05C086}" type="pres">
      <dgm:prSet presAssocID="{819B0C7B-E8E9-4504-8BF2-913D0A6E2414}" presName="Parent1" presStyleLbl="revTx" presStyleIdx="0" presStyleCnt="0">
        <dgm:presLayoutVars>
          <dgm:chMax val="1"/>
          <dgm:chPref val="1"/>
          <dgm:bulletEnabled val="1"/>
        </dgm:presLayoutVars>
      </dgm:prSet>
      <dgm:spPr/>
    </dgm:pt>
  </dgm:ptLst>
  <dgm:cxnLst>
    <dgm:cxn modelId="{BFADF225-D452-45EE-A285-8884C720836F}" type="presOf" srcId="{819B0C7B-E8E9-4504-8BF2-913D0A6E2414}" destId="{6E9F5A2B-6E49-4CDE-89E2-3A659D05C086}" srcOrd="1" destOrd="0" presId="urn:microsoft.com/office/officeart/2011/layout/CircleProcess"/>
    <dgm:cxn modelId="{1BC5BB2B-1C68-4C41-B628-CF270C049373}" type="presOf" srcId="{DD3ED026-575C-49CB-BF4C-465331961E5C}" destId="{02E55BAB-4B73-4425-A40A-F62D9A59C94F}" srcOrd="0" destOrd="0" presId="urn:microsoft.com/office/officeart/2011/layout/CircleProcess"/>
    <dgm:cxn modelId="{8468E836-A2DC-498B-8364-8429CC5F7870}" srcId="{00C81DFE-9590-438E-BE7A-D65601AAF6AB}" destId="{819B0C7B-E8E9-4504-8BF2-913D0A6E2414}" srcOrd="0" destOrd="0" parTransId="{E94F724B-9B40-4027-895E-5984A75F95D1}" sibTransId="{5E946D86-B814-4459-8447-6F65ACBFC3BC}"/>
    <dgm:cxn modelId="{E80B883A-BA08-4A65-930F-50C55CD9DCE6}" type="presOf" srcId="{00C81DFE-9590-438E-BE7A-D65601AAF6AB}" destId="{C06FA529-F11F-4C81-B6BC-1AD339743DE2}" srcOrd="0" destOrd="0" presId="urn:microsoft.com/office/officeart/2011/layout/CircleProcess"/>
    <dgm:cxn modelId="{C432F741-82D8-4F12-B01F-E5CBF66A5204}" type="presOf" srcId="{92B83DB8-ECB9-4A68-A201-DB965F81F326}" destId="{4F746FE3-C35C-4560-A538-5FB89F5C3E7A}" srcOrd="1" destOrd="0" presId="urn:microsoft.com/office/officeart/2011/layout/CircleProcess"/>
    <dgm:cxn modelId="{6C69F756-2650-4E99-B1A2-05DA1B0FFB18}" type="presOf" srcId="{819B0C7B-E8E9-4504-8BF2-913D0A6E2414}" destId="{73CA2A3E-0D77-4D11-AA30-8ECA425006AA}" srcOrd="0" destOrd="0" presId="urn:microsoft.com/office/officeart/2011/layout/CircleProcess"/>
    <dgm:cxn modelId="{665EF173-27D8-46F6-A5C7-D74CA6CF5B3A}" srcId="{00C81DFE-9590-438E-BE7A-D65601AAF6AB}" destId="{DD3ED026-575C-49CB-BF4C-465331961E5C}" srcOrd="1" destOrd="0" parTransId="{90D16FE8-DE08-46E3-B17C-7BA35EE274F5}" sibTransId="{67571174-2767-4E75-94CB-87349FCA098B}"/>
    <dgm:cxn modelId="{8CA9FE7A-EFAE-4768-95F5-2189F0F85852}" type="presOf" srcId="{DD3ED026-575C-49CB-BF4C-465331961E5C}" destId="{4BA1360A-5007-413C-A4DE-8D43289BAAF6}" srcOrd="1" destOrd="0" presId="urn:microsoft.com/office/officeart/2011/layout/CircleProcess"/>
    <dgm:cxn modelId="{873CD97E-E170-4D60-9A5C-49434446D94F}" srcId="{00C81DFE-9590-438E-BE7A-D65601AAF6AB}" destId="{92B83DB8-ECB9-4A68-A201-DB965F81F326}" srcOrd="2" destOrd="0" parTransId="{12719FD8-4B4D-418F-9207-D647C2F26E0B}" sibTransId="{12445A06-4232-4E97-9A99-24AEFBF4735F}"/>
    <dgm:cxn modelId="{260C259F-BA77-41EC-8A23-8B823363A951}" type="presOf" srcId="{96449C92-D488-47B9-AFB1-38B49D2120B8}" destId="{8212C71D-9C4F-45AA-883D-F6CC2FEABE9B}" srcOrd="0" destOrd="0" presId="urn:microsoft.com/office/officeart/2011/layout/CircleProcess"/>
    <dgm:cxn modelId="{E88FC2BC-071A-4BB7-95D2-2F91BE6E4DCA}" srcId="{00C81DFE-9590-438E-BE7A-D65601AAF6AB}" destId="{96449C92-D488-47B9-AFB1-38B49D2120B8}" srcOrd="3" destOrd="0" parTransId="{0ECA3A0C-DEF9-465D-9A60-72926A51133A}" sibTransId="{BF217A98-70ED-4902-894F-DC6DEF233160}"/>
    <dgm:cxn modelId="{8BB2D1C0-5B01-4CCE-AA2B-E01EEC2261D6}" type="presOf" srcId="{96449C92-D488-47B9-AFB1-38B49D2120B8}" destId="{A0A48E07-A273-4D30-9893-2E2C3E287863}" srcOrd="1" destOrd="0" presId="urn:microsoft.com/office/officeart/2011/layout/CircleProcess"/>
    <dgm:cxn modelId="{53AF2CD2-6927-4913-BB34-612D4F9AF514}" type="presOf" srcId="{92B83DB8-ECB9-4A68-A201-DB965F81F326}" destId="{9C569F67-BBA5-4D94-9C92-C2DD063AE3CF}" srcOrd="0" destOrd="0" presId="urn:microsoft.com/office/officeart/2011/layout/CircleProcess"/>
    <dgm:cxn modelId="{2EBD7045-B123-40A2-9DA3-57F3F4843A6F}" type="presParOf" srcId="{C06FA529-F11F-4C81-B6BC-1AD339743DE2}" destId="{C2276337-3450-4645-9316-CF887F0771A1}" srcOrd="0" destOrd="0" presId="urn:microsoft.com/office/officeart/2011/layout/CircleProcess"/>
    <dgm:cxn modelId="{E0307FF3-16E2-444B-8B28-23F50E93C30D}" type="presParOf" srcId="{C2276337-3450-4645-9316-CF887F0771A1}" destId="{4781D5D9-C7F1-4E47-B9A7-029568013758}" srcOrd="0" destOrd="0" presId="urn:microsoft.com/office/officeart/2011/layout/CircleProcess"/>
    <dgm:cxn modelId="{51C9340E-A884-4517-BC26-AB53291D7241}" type="presParOf" srcId="{C06FA529-F11F-4C81-B6BC-1AD339743DE2}" destId="{BFA50F97-CB95-492F-A1B2-5FBEB1F4F679}" srcOrd="1" destOrd="0" presId="urn:microsoft.com/office/officeart/2011/layout/CircleProcess"/>
    <dgm:cxn modelId="{3BE1AB59-5A06-4D7C-8BE3-5370BE08BBA0}" type="presParOf" srcId="{BFA50F97-CB95-492F-A1B2-5FBEB1F4F679}" destId="{8212C71D-9C4F-45AA-883D-F6CC2FEABE9B}" srcOrd="0" destOrd="0" presId="urn:microsoft.com/office/officeart/2011/layout/CircleProcess"/>
    <dgm:cxn modelId="{62AF84CE-C12B-454C-8975-8E07FBBE6587}" type="presParOf" srcId="{C06FA529-F11F-4C81-B6BC-1AD339743DE2}" destId="{A0A48E07-A273-4D30-9893-2E2C3E287863}" srcOrd="2" destOrd="0" presId="urn:microsoft.com/office/officeart/2011/layout/CircleProcess"/>
    <dgm:cxn modelId="{C37CA2AB-059C-43E7-BBDB-64B53BD46071}" type="presParOf" srcId="{C06FA529-F11F-4C81-B6BC-1AD339743DE2}" destId="{70410F74-2EA7-4132-BA40-09A5880C4496}" srcOrd="3" destOrd="0" presId="urn:microsoft.com/office/officeart/2011/layout/CircleProcess"/>
    <dgm:cxn modelId="{38525BEB-33D4-4E11-8E3F-B806A1BE4ED3}" type="presParOf" srcId="{70410F74-2EA7-4132-BA40-09A5880C4496}" destId="{A0B0CDEC-2C38-4F35-90B5-BA0A7487A6F8}" srcOrd="0" destOrd="0" presId="urn:microsoft.com/office/officeart/2011/layout/CircleProcess"/>
    <dgm:cxn modelId="{03FAB10C-3299-48B6-A010-3875F545C39D}" type="presParOf" srcId="{C06FA529-F11F-4C81-B6BC-1AD339743DE2}" destId="{1FA22C31-3E39-4E7B-8652-3F6580C2DD68}" srcOrd="4" destOrd="0" presId="urn:microsoft.com/office/officeart/2011/layout/CircleProcess"/>
    <dgm:cxn modelId="{95375E25-7CE6-4E4E-9160-D73EECBB0F84}" type="presParOf" srcId="{1FA22C31-3E39-4E7B-8652-3F6580C2DD68}" destId="{9C569F67-BBA5-4D94-9C92-C2DD063AE3CF}" srcOrd="0" destOrd="0" presId="urn:microsoft.com/office/officeart/2011/layout/CircleProcess"/>
    <dgm:cxn modelId="{CF57D12C-0F26-4189-9445-398A51EE311C}" type="presParOf" srcId="{C06FA529-F11F-4C81-B6BC-1AD339743DE2}" destId="{4F746FE3-C35C-4560-A538-5FB89F5C3E7A}" srcOrd="5" destOrd="0" presId="urn:microsoft.com/office/officeart/2011/layout/CircleProcess"/>
    <dgm:cxn modelId="{7A635F47-B8B6-4C5D-92EF-8872E2BE398D}" type="presParOf" srcId="{C06FA529-F11F-4C81-B6BC-1AD339743DE2}" destId="{1C5F94E1-34EC-4094-970E-8B8EF4339EAD}" srcOrd="6" destOrd="0" presId="urn:microsoft.com/office/officeart/2011/layout/CircleProcess"/>
    <dgm:cxn modelId="{5EF5B70A-E207-4D92-AD92-2B43237E2191}" type="presParOf" srcId="{1C5F94E1-34EC-4094-970E-8B8EF4339EAD}" destId="{BA822C3F-DE14-4E22-AC77-C4CC3DCA647F}" srcOrd="0" destOrd="0" presId="urn:microsoft.com/office/officeart/2011/layout/CircleProcess"/>
    <dgm:cxn modelId="{E7191AC8-8DF4-4B48-9211-71DB29EC95AB}" type="presParOf" srcId="{C06FA529-F11F-4C81-B6BC-1AD339743DE2}" destId="{FC74D07C-C87D-4BFE-9505-2348678E13EE}" srcOrd="7" destOrd="0" presId="urn:microsoft.com/office/officeart/2011/layout/CircleProcess"/>
    <dgm:cxn modelId="{3816B51A-F29E-4BB2-A271-3FDF4BB62F51}" type="presParOf" srcId="{FC74D07C-C87D-4BFE-9505-2348678E13EE}" destId="{02E55BAB-4B73-4425-A40A-F62D9A59C94F}" srcOrd="0" destOrd="0" presId="urn:microsoft.com/office/officeart/2011/layout/CircleProcess"/>
    <dgm:cxn modelId="{B67FE1CE-53F2-4AC6-8E5F-36F84670BC08}" type="presParOf" srcId="{C06FA529-F11F-4C81-B6BC-1AD339743DE2}" destId="{4BA1360A-5007-413C-A4DE-8D43289BAAF6}" srcOrd="8" destOrd="0" presId="urn:microsoft.com/office/officeart/2011/layout/CircleProcess"/>
    <dgm:cxn modelId="{05583C66-97FD-44D1-81A4-51023E8940ED}" type="presParOf" srcId="{C06FA529-F11F-4C81-B6BC-1AD339743DE2}" destId="{430EBAB5-A50A-49F1-9EE9-D2F02CCB82B2}" srcOrd="9" destOrd="0" presId="urn:microsoft.com/office/officeart/2011/layout/CircleProcess"/>
    <dgm:cxn modelId="{C9190CA6-E9CD-4915-9EDC-448F8ED8AB8A}" type="presParOf" srcId="{430EBAB5-A50A-49F1-9EE9-D2F02CCB82B2}" destId="{7883980E-3FAB-4366-9A0C-105152C7DE8F}" srcOrd="0" destOrd="0" presId="urn:microsoft.com/office/officeart/2011/layout/CircleProcess"/>
    <dgm:cxn modelId="{25F045BB-D100-4CC6-98B0-6421BA47154D}" type="presParOf" srcId="{C06FA529-F11F-4C81-B6BC-1AD339743DE2}" destId="{CDFEE813-7A6A-4592-A1E6-FDC62B5881C3}" srcOrd="10" destOrd="0" presId="urn:microsoft.com/office/officeart/2011/layout/CircleProcess"/>
    <dgm:cxn modelId="{7E188A72-C799-40D8-AD8A-5A7DEF573690}" type="presParOf" srcId="{CDFEE813-7A6A-4592-A1E6-FDC62B5881C3}" destId="{73CA2A3E-0D77-4D11-AA30-8ECA425006AA}" srcOrd="0" destOrd="0" presId="urn:microsoft.com/office/officeart/2011/layout/CircleProcess"/>
    <dgm:cxn modelId="{B23719ED-4EA9-4938-A5D0-09D045C033FD}" type="presParOf" srcId="{C06FA529-F11F-4C81-B6BC-1AD339743DE2}" destId="{6E9F5A2B-6E49-4CDE-89E2-3A659D05C086}"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DD640-2BA9-4E16-9FFE-66B3204D297F}">
      <dsp:nvSpPr>
        <dsp:cNvPr id="0" name=""/>
        <dsp:cNvSpPr/>
      </dsp:nvSpPr>
      <dsp:spPr>
        <a:xfrm>
          <a:off x="955" y="0"/>
          <a:ext cx="2484931" cy="27567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accent6"/>
              </a:solidFill>
              <a:latin typeface="Times New Roman" panose="02020603050405020304" pitchFamily="18" charset="0"/>
              <a:ea typeface="Times New Roman" panose="02020603050405020304" pitchFamily="18" charset="0"/>
            </a:rPr>
            <a:t>Structured Recruitment Stages</a:t>
          </a:r>
          <a:endParaRPr lang="en-US" sz="1800" kern="1200" dirty="0">
            <a:solidFill>
              <a:schemeClr val="accent6"/>
            </a:solidFill>
          </a:endParaRPr>
        </a:p>
      </dsp:txBody>
      <dsp:txXfrm>
        <a:off x="955" y="0"/>
        <a:ext cx="2484931" cy="827010"/>
      </dsp:txXfrm>
    </dsp:sp>
    <dsp:sp modelId="{EA07B592-D1DB-4153-8E03-CAEE83324D31}">
      <dsp:nvSpPr>
        <dsp:cNvPr id="0" name=""/>
        <dsp:cNvSpPr/>
      </dsp:nvSpPr>
      <dsp:spPr>
        <a:xfrm>
          <a:off x="249448" y="827010"/>
          <a:ext cx="1987945" cy="17918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3335" rIns="17780" bIns="13335" numCol="1" spcCol="1270" anchor="ctr" anchorCtr="0">
          <a:noAutofit/>
        </a:bodyPr>
        <a:lstStyle/>
        <a:p>
          <a:pPr marL="0" lvl="0" indent="0" algn="ctr" defTabSz="311150">
            <a:lnSpc>
              <a:spcPct val="90000"/>
            </a:lnSpc>
            <a:spcBef>
              <a:spcPct val="0"/>
            </a:spcBef>
            <a:spcAft>
              <a:spcPct val="35000"/>
            </a:spcAft>
            <a:buNone/>
          </a:pPr>
          <a:r>
            <a:rPr lang="en-US" sz="700" kern="1200">
              <a:solidFill>
                <a:schemeClr val="accent6"/>
              </a:solidFill>
              <a:latin typeface="Times New Roman" panose="02020603050405020304" pitchFamily="18" charset="0"/>
              <a:ea typeface="Times New Roman" panose="02020603050405020304" pitchFamily="18" charset="0"/>
            </a:rPr>
            <a:t>Monzo applies workforce planning, focused online advertising, AI-assisted screening, internet-based ability testing, structured behavioural interviews, values-based evaluation, and online onboarding to guarantee systematic talent recruitment.</a:t>
          </a:r>
          <a:endParaRPr lang="en-US" sz="700" kern="1200" dirty="0">
            <a:solidFill>
              <a:schemeClr val="accent6"/>
            </a:solidFill>
          </a:endParaRPr>
        </a:p>
      </dsp:txBody>
      <dsp:txXfrm>
        <a:off x="301930" y="879492"/>
        <a:ext cx="1882981" cy="1686891"/>
      </dsp:txXfrm>
    </dsp:sp>
    <dsp:sp modelId="{9F9DC4B3-F7E1-440D-A9DC-7CA6672F0CDC}">
      <dsp:nvSpPr>
        <dsp:cNvPr id="0" name=""/>
        <dsp:cNvSpPr/>
      </dsp:nvSpPr>
      <dsp:spPr>
        <a:xfrm>
          <a:off x="2672256" y="0"/>
          <a:ext cx="2484931" cy="27567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solidFill>
                <a:schemeClr val="accent6"/>
              </a:solidFill>
              <a:latin typeface="Times New Roman" panose="02020603050405020304" pitchFamily="18" charset="0"/>
              <a:ea typeface="Times New Roman" panose="02020603050405020304" pitchFamily="18" charset="0"/>
            </a:rPr>
            <a:t>Competency-Based Selection</a:t>
          </a:r>
          <a:endParaRPr lang="en-US" sz="2400" kern="1200" dirty="0">
            <a:solidFill>
              <a:schemeClr val="accent6"/>
            </a:solidFill>
          </a:endParaRPr>
        </a:p>
      </dsp:txBody>
      <dsp:txXfrm>
        <a:off x="2672256" y="0"/>
        <a:ext cx="2484931" cy="827010"/>
      </dsp:txXfrm>
    </dsp:sp>
    <dsp:sp modelId="{DFA2B1AC-1D4A-4C48-A9A4-C0C1C1C13575}">
      <dsp:nvSpPr>
        <dsp:cNvPr id="0" name=""/>
        <dsp:cNvSpPr/>
      </dsp:nvSpPr>
      <dsp:spPr>
        <a:xfrm>
          <a:off x="2920749" y="827010"/>
          <a:ext cx="1987945" cy="17918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3335" rIns="17780" bIns="13335" numCol="1" spcCol="1270" anchor="ctr" anchorCtr="0">
          <a:noAutofit/>
        </a:bodyPr>
        <a:lstStyle/>
        <a:p>
          <a:pPr marL="0" lvl="0" indent="0" algn="ctr" defTabSz="311150">
            <a:lnSpc>
              <a:spcPct val="90000"/>
            </a:lnSpc>
            <a:spcBef>
              <a:spcPct val="0"/>
            </a:spcBef>
            <a:spcAft>
              <a:spcPct val="35000"/>
            </a:spcAft>
            <a:buNone/>
          </a:pPr>
          <a:r>
            <a:rPr lang="en-US" sz="700" kern="1200">
              <a:solidFill>
                <a:schemeClr val="accent6"/>
              </a:solidFill>
              <a:latin typeface="Times New Roman" panose="02020603050405020304" pitchFamily="18" charset="0"/>
              <a:ea typeface="Times New Roman" panose="02020603050405020304" pitchFamily="18" charset="0"/>
            </a:rPr>
            <a:t>Competency based behavioural questioning is more effective in adding predictive validity as it uses past behaviour to predict future performance (Sackett et al., 2022).</a:t>
          </a:r>
          <a:endParaRPr lang="en-US" sz="700" kern="1200" dirty="0">
            <a:solidFill>
              <a:schemeClr val="accent6"/>
            </a:solidFill>
          </a:endParaRPr>
        </a:p>
      </dsp:txBody>
      <dsp:txXfrm>
        <a:off x="2973231" y="879492"/>
        <a:ext cx="1882981" cy="1686891"/>
      </dsp:txXfrm>
    </dsp:sp>
    <dsp:sp modelId="{E5F69F56-C4A0-4971-9689-A3597A892074}">
      <dsp:nvSpPr>
        <dsp:cNvPr id="0" name=""/>
        <dsp:cNvSpPr/>
      </dsp:nvSpPr>
      <dsp:spPr>
        <a:xfrm>
          <a:off x="5343557" y="0"/>
          <a:ext cx="2484931" cy="27567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solidFill>
                <a:schemeClr val="accent6"/>
              </a:solidFill>
              <a:latin typeface="Times New Roman" panose="02020603050405020304" pitchFamily="18" charset="0"/>
              <a:ea typeface="Times New Roman" panose="02020603050405020304" pitchFamily="18" charset="0"/>
            </a:rPr>
            <a:t>Strategic Evaluation</a:t>
          </a:r>
          <a:endParaRPr lang="en-US" sz="2400" kern="1200" dirty="0">
            <a:solidFill>
              <a:schemeClr val="accent6"/>
            </a:solidFill>
          </a:endParaRPr>
        </a:p>
      </dsp:txBody>
      <dsp:txXfrm>
        <a:off x="5343557" y="0"/>
        <a:ext cx="2484931" cy="827010"/>
      </dsp:txXfrm>
    </dsp:sp>
    <dsp:sp modelId="{C645DCB3-2ADF-44A1-8156-992FAA67F811}">
      <dsp:nvSpPr>
        <dsp:cNvPr id="0" name=""/>
        <dsp:cNvSpPr/>
      </dsp:nvSpPr>
      <dsp:spPr>
        <a:xfrm>
          <a:off x="5592051" y="827010"/>
          <a:ext cx="1987945" cy="17918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3335" rIns="17780" bIns="13335" numCol="1" spcCol="1270" anchor="ctr" anchorCtr="0">
          <a:noAutofit/>
        </a:bodyPr>
        <a:lstStyle/>
        <a:p>
          <a:pPr marL="0" lvl="0" indent="0" algn="ctr" defTabSz="311150">
            <a:lnSpc>
              <a:spcPct val="90000"/>
            </a:lnSpc>
            <a:spcBef>
              <a:spcPct val="0"/>
            </a:spcBef>
            <a:spcAft>
              <a:spcPct val="35000"/>
            </a:spcAft>
            <a:buNone/>
          </a:pPr>
          <a:r>
            <a:rPr lang="en-US" sz="700" kern="1200">
              <a:solidFill>
                <a:schemeClr val="accent6"/>
              </a:solidFill>
              <a:latin typeface="Times New Roman" panose="02020603050405020304" pitchFamily="18" charset="0"/>
              <a:ea typeface="Times New Roman" panose="02020603050405020304" pitchFamily="18" charset="0"/>
            </a:rPr>
            <a:t>Digital selection is more reliable and less biased when structured than unstructured interviews (Ikram et al., 2024). Nonetheless, distance-based recruitment makes it harder to assess cultural alignment and more cognitively exhausting. The Monzo digital model is more focused on scalability, agility and compliance assurance in comparison with traditional banking.</a:t>
          </a:r>
          <a:endParaRPr lang="en-US" sz="700" kern="1200" dirty="0">
            <a:solidFill>
              <a:schemeClr val="accent6"/>
            </a:solidFill>
          </a:endParaRPr>
        </a:p>
      </dsp:txBody>
      <dsp:txXfrm>
        <a:off x="5644533" y="879492"/>
        <a:ext cx="1882981" cy="1686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1D5D9-C7F1-4E47-B9A7-029568013758}">
      <dsp:nvSpPr>
        <dsp:cNvPr id="0" name=""/>
        <dsp:cNvSpPr/>
      </dsp:nvSpPr>
      <dsp:spPr>
        <a:xfrm>
          <a:off x="6303344" y="687929"/>
          <a:ext cx="1803686" cy="180377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2C71D-9C4F-45AA-883D-F6CC2FEABE9B}">
      <dsp:nvSpPr>
        <dsp:cNvPr id="0" name=""/>
        <dsp:cNvSpPr/>
      </dsp:nvSpPr>
      <dsp:spPr>
        <a:xfrm>
          <a:off x="6363673" y="748066"/>
          <a:ext cx="1683801" cy="1683505"/>
        </a:xfrm>
        <a:prstGeom prst="ellipse">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accent5"/>
              </a:solidFill>
              <a:latin typeface="Times New Roman" panose="02020603050405020304" pitchFamily="18" charset="0"/>
              <a:ea typeface="Times New Roman" panose="02020603050405020304" pitchFamily="18" charset="0"/>
            </a:rPr>
            <a:t>Career Sustainability</a:t>
          </a:r>
        </a:p>
        <a:p>
          <a:pPr marL="0" lvl="0" indent="0" algn="ctr" defTabSz="400050">
            <a:lnSpc>
              <a:spcPct val="90000"/>
            </a:lnSpc>
            <a:spcBef>
              <a:spcPct val="0"/>
            </a:spcBef>
            <a:spcAft>
              <a:spcPct val="35000"/>
            </a:spcAft>
            <a:buNone/>
          </a:pPr>
          <a:r>
            <a:rPr lang="en-US" sz="900" kern="1200" dirty="0">
              <a:solidFill>
                <a:schemeClr val="accent5"/>
              </a:solidFill>
              <a:latin typeface="Times New Roman" panose="02020603050405020304" pitchFamily="18" charset="0"/>
              <a:ea typeface="Times New Roman" panose="02020603050405020304" pitchFamily="18" charset="0"/>
            </a:rPr>
            <a:t>Promotional schemes connect performance levels with internal promotional prospects.</a:t>
          </a:r>
        </a:p>
      </dsp:txBody>
      <dsp:txXfrm>
        <a:off x="6604216" y="988612"/>
        <a:ext cx="1202715" cy="1202413"/>
      </dsp:txXfrm>
    </dsp:sp>
    <dsp:sp modelId="{A0B0CDEC-2C38-4F35-90B5-BA0A7487A6F8}">
      <dsp:nvSpPr>
        <dsp:cNvPr id="0" name=""/>
        <dsp:cNvSpPr/>
      </dsp:nvSpPr>
      <dsp:spPr>
        <a:xfrm rot="2700000">
          <a:off x="4431580" y="687803"/>
          <a:ext cx="1803715" cy="1803715"/>
        </a:xfrm>
        <a:prstGeom prst="teardrop">
          <a:avLst>
            <a:gd name="adj" fmla="val 100000"/>
          </a:avLst>
        </a:prstGeom>
        <a:solidFill>
          <a:schemeClr val="accent2">
            <a:hueOff val="56667"/>
            <a:satOff val="-87"/>
            <a:lumOff val="-45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569F67-BBA5-4D94-9C92-C2DD063AE3CF}">
      <dsp:nvSpPr>
        <dsp:cNvPr id="0" name=""/>
        <dsp:cNvSpPr/>
      </dsp:nvSpPr>
      <dsp:spPr>
        <a:xfrm>
          <a:off x="4499658" y="748066"/>
          <a:ext cx="1683801" cy="1683505"/>
        </a:xfrm>
        <a:prstGeom prst="ellipse">
          <a:avLst/>
        </a:prstGeom>
        <a:solidFill>
          <a:schemeClr val="lt1">
            <a:alpha val="90000"/>
            <a:hueOff val="0"/>
            <a:satOff val="0"/>
            <a:lumOff val="0"/>
            <a:alphaOff val="0"/>
          </a:schemeClr>
        </a:solidFill>
        <a:ln w="25400" cap="flat" cmpd="sng" algn="ctr">
          <a:solidFill>
            <a:schemeClr val="accent2">
              <a:hueOff val="56667"/>
              <a:satOff val="-87"/>
              <a:lumOff val="-45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b="1" kern="1200" dirty="0">
              <a:solidFill>
                <a:schemeClr val="accent5"/>
              </a:solidFill>
              <a:latin typeface="Times New Roman" panose="02020603050405020304" pitchFamily="18" charset="0"/>
              <a:ea typeface="Times New Roman" panose="02020603050405020304" pitchFamily="18" charset="0"/>
            </a:rPr>
            <a:t>Critical Consideration</a:t>
          </a:r>
          <a:endParaRPr lang="en-US" sz="800" kern="1200" dirty="0">
            <a:solidFill>
              <a:schemeClr val="accent5"/>
            </a:solidFill>
            <a:latin typeface="Times New Roman" panose="02020603050405020304" pitchFamily="18" charset="0"/>
            <a:ea typeface="Times New Roman" panose="02020603050405020304" pitchFamily="18" charset="0"/>
          </a:endParaRPr>
        </a:p>
        <a:p>
          <a:pPr marL="0" lvl="0" indent="0" algn="ctr" defTabSz="355600">
            <a:lnSpc>
              <a:spcPct val="90000"/>
            </a:lnSpc>
            <a:spcBef>
              <a:spcPct val="0"/>
            </a:spcBef>
            <a:spcAft>
              <a:spcPct val="35000"/>
            </a:spcAft>
            <a:buNone/>
          </a:pPr>
          <a:r>
            <a:rPr lang="en-US" sz="800" kern="1200" dirty="0">
              <a:solidFill>
                <a:schemeClr val="accent5"/>
              </a:solidFill>
              <a:latin typeface="Times New Roman" panose="02020603050405020304" pitchFamily="18" charset="0"/>
              <a:ea typeface="Times New Roman" panose="02020603050405020304" pitchFamily="18" charset="0"/>
            </a:rPr>
            <a:t>Over-metric dependency poses the risk of stress and burnout in online space (Duong, 2022). </a:t>
          </a:r>
        </a:p>
        <a:p>
          <a:pPr marL="0" lvl="0" indent="0" algn="ctr" defTabSz="355600">
            <a:lnSpc>
              <a:spcPct val="90000"/>
            </a:lnSpc>
            <a:spcBef>
              <a:spcPct val="0"/>
            </a:spcBef>
            <a:spcAft>
              <a:spcPct val="35000"/>
            </a:spcAft>
            <a:buNone/>
          </a:pPr>
          <a:r>
            <a:rPr lang="en-US" sz="800" kern="1200" dirty="0">
              <a:solidFill>
                <a:schemeClr val="accent5"/>
              </a:solidFill>
              <a:latin typeface="Times New Roman" panose="02020603050405020304" pitchFamily="18" charset="0"/>
              <a:ea typeface="Times New Roman" panose="02020603050405020304" pitchFamily="18" charset="0"/>
            </a:rPr>
            <a:t>Balanced performance systems consequently reinforce organisational resiliency and employee involvement in fintech functioning.</a:t>
          </a:r>
          <a:endParaRPr lang="en-US" sz="800" kern="1200" dirty="0">
            <a:solidFill>
              <a:schemeClr val="accent5"/>
            </a:solidFill>
          </a:endParaRPr>
        </a:p>
      </dsp:txBody>
      <dsp:txXfrm>
        <a:off x="4740201" y="988612"/>
        <a:ext cx="1202715" cy="1202413"/>
      </dsp:txXfrm>
    </dsp:sp>
    <dsp:sp modelId="{BA822C3F-DE14-4E22-AC77-C4CC3DCA647F}">
      <dsp:nvSpPr>
        <dsp:cNvPr id="0" name=""/>
        <dsp:cNvSpPr/>
      </dsp:nvSpPr>
      <dsp:spPr>
        <a:xfrm rot="2700000">
          <a:off x="2575299" y="687803"/>
          <a:ext cx="1803715" cy="1803715"/>
        </a:xfrm>
        <a:prstGeom prst="teardrop">
          <a:avLst>
            <a:gd name="adj" fmla="val 100000"/>
          </a:avLst>
        </a:prstGeom>
        <a:solidFill>
          <a:schemeClr val="accent2">
            <a:hueOff val="113334"/>
            <a:satOff val="-175"/>
            <a:lumOff val="-91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E55BAB-4B73-4425-A40A-F62D9A59C94F}">
      <dsp:nvSpPr>
        <dsp:cNvPr id="0" name=""/>
        <dsp:cNvSpPr/>
      </dsp:nvSpPr>
      <dsp:spPr>
        <a:xfrm>
          <a:off x="2635643" y="748066"/>
          <a:ext cx="1683801" cy="1683505"/>
        </a:xfrm>
        <a:prstGeom prst="ellipse">
          <a:avLst/>
        </a:prstGeom>
        <a:solidFill>
          <a:schemeClr val="lt1">
            <a:alpha val="90000"/>
            <a:hueOff val="0"/>
            <a:satOff val="0"/>
            <a:lumOff val="0"/>
            <a:alphaOff val="0"/>
          </a:schemeClr>
        </a:solidFill>
        <a:ln w="25400" cap="flat" cmpd="sng" algn="ctr">
          <a:solidFill>
            <a:schemeClr val="accent2">
              <a:hueOff val="113334"/>
              <a:satOff val="-175"/>
              <a:lumOff val="-91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accent5"/>
              </a:solidFill>
              <a:latin typeface="Times New Roman" panose="02020603050405020304" pitchFamily="18" charset="0"/>
              <a:ea typeface="Times New Roman" panose="02020603050405020304" pitchFamily="18" charset="0"/>
            </a:rPr>
            <a:t>Strategic Alignment</a:t>
          </a:r>
        </a:p>
        <a:p>
          <a:pPr marL="0" lvl="0" indent="0" algn="ctr" defTabSz="400050">
            <a:lnSpc>
              <a:spcPct val="90000"/>
            </a:lnSpc>
            <a:spcBef>
              <a:spcPct val="0"/>
            </a:spcBef>
            <a:spcAft>
              <a:spcPct val="35000"/>
            </a:spcAft>
            <a:buNone/>
          </a:pPr>
          <a:r>
            <a:rPr lang="en-US" sz="900" kern="1200" dirty="0">
              <a:solidFill>
                <a:schemeClr val="accent5"/>
              </a:solidFill>
              <a:latin typeface="Times New Roman" panose="02020603050405020304" pitchFamily="18" charset="0"/>
              <a:ea typeface="Times New Roman" panose="02020603050405020304" pitchFamily="18" charset="0"/>
            </a:rPr>
            <a:t>The results of appraisal indicate that recruitment competencies are aligned with development pathways and strengthen capability-based workforce planning.</a:t>
          </a:r>
        </a:p>
      </dsp:txBody>
      <dsp:txXfrm>
        <a:off x="2876186" y="988612"/>
        <a:ext cx="1202715" cy="1202413"/>
      </dsp:txXfrm>
    </dsp:sp>
    <dsp:sp modelId="{7883980E-3FAB-4366-9A0C-105152C7DE8F}">
      <dsp:nvSpPr>
        <dsp:cNvPr id="0" name=""/>
        <dsp:cNvSpPr/>
      </dsp:nvSpPr>
      <dsp:spPr>
        <a:xfrm rot="2700000">
          <a:off x="711283" y="687803"/>
          <a:ext cx="1803715" cy="1803715"/>
        </a:xfrm>
        <a:prstGeom prst="teardrop">
          <a:avLst>
            <a:gd name="adj" fmla="val 100000"/>
          </a:avLst>
        </a:prstGeom>
        <a:solidFill>
          <a:schemeClr val="accent2">
            <a:hueOff val="170001"/>
            <a:satOff val="-262"/>
            <a:lumOff val="-1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CA2A3E-0D77-4D11-AA30-8ECA425006AA}">
      <dsp:nvSpPr>
        <dsp:cNvPr id="0" name=""/>
        <dsp:cNvSpPr/>
      </dsp:nvSpPr>
      <dsp:spPr>
        <a:xfrm>
          <a:off x="771627" y="748066"/>
          <a:ext cx="1683801" cy="1683505"/>
        </a:xfrm>
        <a:prstGeom prst="ellipse">
          <a:avLst/>
        </a:prstGeom>
        <a:solidFill>
          <a:schemeClr val="lt1">
            <a:alpha val="90000"/>
            <a:hueOff val="0"/>
            <a:satOff val="0"/>
            <a:lumOff val="0"/>
            <a:alphaOff val="0"/>
          </a:schemeClr>
        </a:solidFill>
        <a:ln w="25400" cap="flat" cmpd="sng" algn="ctr">
          <a:solidFill>
            <a:schemeClr val="accent2">
              <a:hueOff val="170001"/>
              <a:satOff val="-262"/>
              <a:lumOff val="-13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kern="1200">
              <a:solidFill>
                <a:schemeClr val="accent5"/>
              </a:solidFill>
              <a:latin typeface="Times New Roman" panose="02020603050405020304" pitchFamily="18" charset="0"/>
              <a:ea typeface="Times New Roman" panose="02020603050405020304" pitchFamily="18" charset="0"/>
            </a:rPr>
            <a:t>Performance Monitoring Systems</a:t>
          </a:r>
          <a:endParaRPr lang="en-US" sz="900" kern="1200">
            <a:solidFill>
              <a:schemeClr val="accent5"/>
            </a:solidFill>
            <a:latin typeface="Times New Roman" panose="02020603050405020304" pitchFamily="18" charset="0"/>
            <a:ea typeface="Times New Roman" panose="02020603050405020304" pitchFamily="18" charset="0"/>
          </a:endParaRPr>
        </a:p>
        <a:p>
          <a:pPr marL="0" lvl="0" indent="0" algn="ctr" defTabSz="400050">
            <a:lnSpc>
              <a:spcPct val="90000"/>
            </a:lnSpc>
            <a:spcBef>
              <a:spcPct val="0"/>
            </a:spcBef>
            <a:spcAft>
              <a:spcPct val="35000"/>
            </a:spcAft>
            <a:buNone/>
          </a:pPr>
          <a:r>
            <a:rPr lang="en-US" sz="900" kern="1200">
              <a:solidFill>
                <a:schemeClr val="accent5"/>
              </a:solidFill>
              <a:latin typeface="Times New Roman" panose="02020603050405020304" pitchFamily="18" charset="0"/>
              <a:ea typeface="Times New Roman" panose="02020603050405020304" pitchFamily="18" charset="0"/>
            </a:rPr>
            <a:t>To maintain adherence and reliability of services, Monzo applies KPI dashboards, quality audits, systematic coaching sessions, and active digital feedback systems.</a:t>
          </a:r>
          <a:endParaRPr lang="en-US" sz="900" kern="1200" dirty="0">
            <a:solidFill>
              <a:schemeClr val="accent5"/>
            </a:solidFill>
          </a:endParaRPr>
        </a:p>
      </dsp:txBody>
      <dsp:txXfrm>
        <a:off x="1012170" y="988612"/>
        <a:ext cx="1202715" cy="120241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7"/>
        <p:cNvGrpSpPr/>
        <p:nvPr/>
      </p:nvGrpSpPr>
      <p:grpSpPr>
        <a:xfrm>
          <a:off x="0" y="0"/>
          <a:ext cx="0" cy="0"/>
          <a:chOff x="0" y="0"/>
          <a:chExt cx="0" cy="0"/>
        </a:xfrm>
      </p:grpSpPr>
      <p:sp>
        <p:nvSpPr>
          <p:cNvPr id="4998" name="Google Shape;4998;gad7e3b268c_0_3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9" name="Google Shape;4999;gad7e3b268c_0_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3"/>
        <p:cNvGrpSpPr/>
        <p:nvPr/>
      </p:nvGrpSpPr>
      <p:grpSpPr>
        <a:xfrm>
          <a:off x="0" y="0"/>
          <a:ext cx="0" cy="0"/>
          <a:chOff x="0" y="0"/>
          <a:chExt cx="0" cy="0"/>
        </a:xfrm>
      </p:grpSpPr>
      <p:sp>
        <p:nvSpPr>
          <p:cNvPr id="5124" name="Google Shape;5124;gb57502ee63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5" name="Google Shape;5125;gb57502ee63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7"/>
        <p:cNvGrpSpPr/>
        <p:nvPr/>
      </p:nvGrpSpPr>
      <p:grpSpPr>
        <a:xfrm>
          <a:off x="0" y="0"/>
          <a:ext cx="0" cy="0"/>
          <a:chOff x="0" y="0"/>
          <a:chExt cx="0" cy="0"/>
        </a:xfrm>
      </p:grpSpPr>
      <p:sp>
        <p:nvSpPr>
          <p:cNvPr id="5168" name="Google Shape;5168;gae204b0ec6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69" name="Google Shape;5169;gae204b0ec6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740193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7"/>
        <p:cNvGrpSpPr/>
        <p:nvPr/>
      </p:nvGrpSpPr>
      <p:grpSpPr>
        <a:xfrm>
          <a:off x="0" y="0"/>
          <a:ext cx="0" cy="0"/>
          <a:chOff x="0" y="0"/>
          <a:chExt cx="0" cy="0"/>
        </a:xfrm>
      </p:grpSpPr>
      <p:sp>
        <p:nvSpPr>
          <p:cNvPr id="5168" name="Google Shape;5168;gae204b0ec6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69" name="Google Shape;5169;gae204b0ec6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6"/>
        <p:cNvGrpSpPr/>
        <p:nvPr/>
      </p:nvGrpSpPr>
      <p:grpSpPr>
        <a:xfrm>
          <a:off x="0" y="0"/>
          <a:ext cx="0" cy="0"/>
          <a:chOff x="0" y="0"/>
          <a:chExt cx="0" cy="0"/>
        </a:xfrm>
      </p:grpSpPr>
      <p:sp>
        <p:nvSpPr>
          <p:cNvPr id="5447" name="Google Shape;5447;gad7ceb82be_2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8" name="Google Shape;5448;gad7ceb82be_2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9"/>
        <p:cNvGrpSpPr/>
        <p:nvPr/>
      </p:nvGrpSpPr>
      <p:grpSpPr>
        <a:xfrm>
          <a:off x="0" y="0"/>
          <a:ext cx="0" cy="0"/>
          <a:chOff x="0" y="0"/>
          <a:chExt cx="0" cy="0"/>
        </a:xfrm>
      </p:grpSpPr>
      <p:sp>
        <p:nvSpPr>
          <p:cNvPr id="5480" name="Google Shape;5480;gb1bf2dca95_1_1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1" name="Google Shape;5481;gb1bf2dca95_1_1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6"/>
        <p:cNvGrpSpPr/>
        <p:nvPr/>
      </p:nvGrpSpPr>
      <p:grpSpPr>
        <a:xfrm>
          <a:off x="0" y="0"/>
          <a:ext cx="0" cy="0"/>
          <a:chOff x="0" y="0"/>
          <a:chExt cx="0" cy="0"/>
        </a:xfrm>
      </p:grpSpPr>
      <p:sp>
        <p:nvSpPr>
          <p:cNvPr id="5617" name="Google Shape;5617;gad7ceb82be_2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8" name="Google Shape;5618;gad7ceb82be_2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4"/>
        <p:cNvGrpSpPr/>
        <p:nvPr/>
      </p:nvGrpSpPr>
      <p:grpSpPr>
        <a:xfrm>
          <a:off x="0" y="0"/>
          <a:ext cx="0" cy="0"/>
          <a:chOff x="0" y="0"/>
          <a:chExt cx="0" cy="0"/>
        </a:xfrm>
      </p:grpSpPr>
      <p:sp>
        <p:nvSpPr>
          <p:cNvPr id="5725" name="Google Shape;5725;gad7ceb82be_2_2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6" name="Google Shape;5726;gad7ceb82be_2_2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7"/>
        <p:cNvGrpSpPr/>
        <p:nvPr/>
      </p:nvGrpSpPr>
      <p:grpSpPr>
        <a:xfrm>
          <a:off x="0" y="0"/>
          <a:ext cx="0" cy="0"/>
          <a:chOff x="0" y="0"/>
          <a:chExt cx="0" cy="0"/>
        </a:xfrm>
      </p:grpSpPr>
      <p:sp>
        <p:nvSpPr>
          <p:cNvPr id="6038" name="Google Shape;6038;gb1cf99f3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39" name="Google Shape;6039;gb1cf99f3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3"/>
        <p:cNvGrpSpPr/>
        <p:nvPr/>
      </p:nvGrpSpPr>
      <p:grpSpPr>
        <a:xfrm>
          <a:off x="0" y="0"/>
          <a:ext cx="0" cy="0"/>
          <a:chOff x="0" y="0"/>
          <a:chExt cx="0" cy="0"/>
        </a:xfrm>
      </p:grpSpPr>
      <p:sp>
        <p:nvSpPr>
          <p:cNvPr id="6104" name="Google Shape;6104;gb1cf99f3bc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05" name="Google Shape;6105;gb1cf99f3b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8"/>
        <p:cNvGrpSpPr/>
        <p:nvPr/>
      </p:nvGrpSpPr>
      <p:grpSpPr>
        <a:xfrm>
          <a:off x="0" y="0"/>
          <a:ext cx="0" cy="0"/>
          <a:chOff x="0" y="0"/>
          <a:chExt cx="0" cy="0"/>
        </a:xfrm>
      </p:grpSpPr>
      <p:sp>
        <p:nvSpPr>
          <p:cNvPr id="6119" name="Google Shape;6119;gb1cf99f3bc_0_15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20" name="Google Shape;6120;gb1cf99f3bc_0_15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60"/>
        <p:cNvGrpSpPr/>
        <p:nvPr/>
      </p:nvGrpSpPr>
      <p:grpSpPr>
        <a:xfrm>
          <a:off x="0" y="0"/>
          <a:ext cx="0" cy="0"/>
          <a:chOff x="0" y="0"/>
          <a:chExt cx="0" cy="0"/>
        </a:xfrm>
      </p:grpSpPr>
      <p:sp>
        <p:nvSpPr>
          <p:cNvPr id="6361" name="Google Shape;6361;gb1cf99f3bc_0_3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62" name="Google Shape;6362;gb1cf99f3bc_0_3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8"/>
        <p:cNvGrpSpPr/>
        <p:nvPr/>
      </p:nvGrpSpPr>
      <p:grpSpPr>
        <a:xfrm>
          <a:off x="0" y="0"/>
          <a:ext cx="0" cy="0"/>
          <a:chOff x="0" y="0"/>
          <a:chExt cx="0" cy="0"/>
        </a:xfrm>
      </p:grpSpPr>
      <p:sp>
        <p:nvSpPr>
          <p:cNvPr id="6389" name="Google Shape;6389;gb1cf99f3bc_0_4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90" name="Google Shape;6390;gb1cf99f3bc_0_4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6"/>
        <p:cNvGrpSpPr/>
        <p:nvPr/>
      </p:nvGrpSpPr>
      <p:grpSpPr>
        <a:xfrm>
          <a:off x="0" y="0"/>
          <a:ext cx="0" cy="0"/>
          <a:chOff x="0" y="0"/>
          <a:chExt cx="0" cy="0"/>
        </a:xfrm>
      </p:grpSpPr>
      <p:sp>
        <p:nvSpPr>
          <p:cNvPr id="6467" name="Google Shape;6467;gb1cf99f3bc_0_4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68" name="Google Shape;6468;gb1cf99f3bc_0_4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iapositiva de título"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11461" y="98"/>
            <a:ext cx="9189794" cy="194069"/>
            <a:chOff x="-45827" y="98"/>
            <a:chExt cx="9189794" cy="194069"/>
          </a:xfrm>
        </p:grpSpPr>
        <p:grpSp>
          <p:nvGrpSpPr>
            <p:cNvPr id="11" name="Google Shape;11;p2"/>
            <p:cNvGrpSpPr/>
            <p:nvPr/>
          </p:nvGrpSpPr>
          <p:grpSpPr>
            <a:xfrm>
              <a:off x="-45827" y="98"/>
              <a:ext cx="3063242" cy="194069"/>
              <a:chOff x="308625" y="3240400"/>
              <a:chExt cx="4019475" cy="254650"/>
            </a:xfrm>
          </p:grpSpPr>
          <p:sp>
            <p:nvSpPr>
              <p:cNvPr id="12" name="Google Shape;12;p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 name="Google Shape;37;p2"/>
            <p:cNvGrpSpPr/>
            <p:nvPr/>
          </p:nvGrpSpPr>
          <p:grpSpPr>
            <a:xfrm>
              <a:off x="3017448" y="98"/>
              <a:ext cx="3063242" cy="194069"/>
              <a:chOff x="308625" y="3240400"/>
              <a:chExt cx="4019475" cy="254650"/>
            </a:xfrm>
          </p:grpSpPr>
          <p:sp>
            <p:nvSpPr>
              <p:cNvPr id="38" name="Google Shape;38;p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 name="Google Shape;63;p2"/>
            <p:cNvGrpSpPr/>
            <p:nvPr/>
          </p:nvGrpSpPr>
          <p:grpSpPr>
            <a:xfrm>
              <a:off x="6080724" y="98"/>
              <a:ext cx="3063242" cy="194069"/>
              <a:chOff x="308625" y="3240400"/>
              <a:chExt cx="4019475" cy="254650"/>
            </a:xfrm>
          </p:grpSpPr>
          <p:sp>
            <p:nvSpPr>
              <p:cNvPr id="64" name="Google Shape;64;p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9" name="Google Shape;89;p2"/>
          <p:cNvSpPr txBox="1">
            <a:spLocks noGrp="1"/>
          </p:cNvSpPr>
          <p:nvPr>
            <p:ph type="ctrTitle"/>
          </p:nvPr>
        </p:nvSpPr>
        <p:spPr>
          <a:xfrm>
            <a:off x="720000" y="540000"/>
            <a:ext cx="4088700" cy="1574400"/>
          </a:xfrm>
          <a:prstGeom prst="rect">
            <a:avLst/>
          </a:prstGeom>
        </p:spPr>
        <p:txBody>
          <a:bodyPr spcFirstLastPara="1" wrap="square" lIns="91425" tIns="91425" rIns="91425" bIns="91425" anchor="b" anchorCtr="0">
            <a:noAutofit/>
          </a:bodyPr>
          <a:lstStyle>
            <a:lvl1pPr lvl="0">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90" name="Google Shape;90;p2"/>
          <p:cNvSpPr txBox="1">
            <a:spLocks noGrp="1"/>
          </p:cNvSpPr>
          <p:nvPr>
            <p:ph type="subTitle" idx="1"/>
          </p:nvPr>
        </p:nvSpPr>
        <p:spPr>
          <a:xfrm>
            <a:off x="719950" y="2178100"/>
            <a:ext cx="4088700" cy="475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100"/>
              <a:buNone/>
              <a:defRPr sz="1400">
                <a:latin typeface="Raleway Medium"/>
                <a:ea typeface="Raleway Medium"/>
                <a:cs typeface="Raleway Medium"/>
                <a:sym typeface="Raleway Medium"/>
              </a:defRPr>
            </a:lvl1pPr>
            <a:lvl2pPr lvl="1" algn="ctr">
              <a:lnSpc>
                <a:spcPct val="100000"/>
              </a:lnSpc>
              <a:spcBef>
                <a:spcPts val="0"/>
              </a:spcBef>
              <a:spcAft>
                <a:spcPts val="0"/>
              </a:spcAft>
              <a:buSzPts val="1100"/>
              <a:buNone/>
              <a:defRPr sz="1100" b="1"/>
            </a:lvl2pPr>
            <a:lvl3pPr lvl="2" algn="ctr">
              <a:lnSpc>
                <a:spcPct val="100000"/>
              </a:lnSpc>
              <a:spcBef>
                <a:spcPts val="0"/>
              </a:spcBef>
              <a:spcAft>
                <a:spcPts val="0"/>
              </a:spcAft>
              <a:buSzPts val="1100"/>
              <a:buNone/>
              <a:defRPr sz="1100" b="1"/>
            </a:lvl3pPr>
            <a:lvl4pPr lvl="3" algn="ctr">
              <a:lnSpc>
                <a:spcPct val="100000"/>
              </a:lnSpc>
              <a:spcBef>
                <a:spcPts val="0"/>
              </a:spcBef>
              <a:spcAft>
                <a:spcPts val="0"/>
              </a:spcAft>
              <a:buSzPts val="1100"/>
              <a:buNone/>
              <a:defRPr sz="1100" b="1"/>
            </a:lvl4pPr>
            <a:lvl5pPr lvl="4" algn="ctr">
              <a:lnSpc>
                <a:spcPct val="100000"/>
              </a:lnSpc>
              <a:spcBef>
                <a:spcPts val="0"/>
              </a:spcBef>
              <a:spcAft>
                <a:spcPts val="0"/>
              </a:spcAft>
              <a:buSzPts val="1100"/>
              <a:buNone/>
              <a:defRPr sz="1100" b="1"/>
            </a:lvl5pPr>
            <a:lvl6pPr lvl="5" algn="ctr">
              <a:lnSpc>
                <a:spcPct val="100000"/>
              </a:lnSpc>
              <a:spcBef>
                <a:spcPts val="0"/>
              </a:spcBef>
              <a:spcAft>
                <a:spcPts val="0"/>
              </a:spcAft>
              <a:buSzPts val="1100"/>
              <a:buNone/>
              <a:defRPr sz="1100" b="1"/>
            </a:lvl6pPr>
            <a:lvl7pPr lvl="6" algn="ctr">
              <a:lnSpc>
                <a:spcPct val="100000"/>
              </a:lnSpc>
              <a:spcBef>
                <a:spcPts val="0"/>
              </a:spcBef>
              <a:spcAft>
                <a:spcPts val="0"/>
              </a:spcAft>
              <a:buSzPts val="1100"/>
              <a:buNone/>
              <a:defRPr sz="1100" b="1"/>
            </a:lvl7pPr>
            <a:lvl8pPr lvl="7" algn="ctr">
              <a:lnSpc>
                <a:spcPct val="100000"/>
              </a:lnSpc>
              <a:spcBef>
                <a:spcPts val="0"/>
              </a:spcBef>
              <a:spcAft>
                <a:spcPts val="0"/>
              </a:spcAft>
              <a:buSzPts val="1100"/>
              <a:buNone/>
              <a:defRPr sz="1100" b="1"/>
            </a:lvl8pPr>
            <a:lvl9pPr lvl="8" algn="ctr">
              <a:lnSpc>
                <a:spcPct val="100000"/>
              </a:lnSpc>
              <a:spcBef>
                <a:spcPts val="0"/>
              </a:spcBef>
              <a:spcAft>
                <a:spcPts val="0"/>
              </a:spcAft>
              <a:buSzPts val="1100"/>
              <a:buNone/>
              <a:defRPr sz="1100" b="1"/>
            </a:lvl9pPr>
          </a:lstStyle>
          <a:p>
            <a:endParaRPr/>
          </a:p>
        </p:txBody>
      </p:sp>
      <p:sp>
        <p:nvSpPr>
          <p:cNvPr id="91" name="Google Shape;91;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92" name="Google Shape;92;p2"/>
          <p:cNvGrpSpPr/>
          <p:nvPr/>
        </p:nvGrpSpPr>
        <p:grpSpPr>
          <a:xfrm>
            <a:off x="307592" y="729096"/>
            <a:ext cx="139150" cy="3806340"/>
            <a:chOff x="8697242" y="729096"/>
            <a:chExt cx="139150" cy="3806340"/>
          </a:xfrm>
        </p:grpSpPr>
        <p:sp>
          <p:nvSpPr>
            <p:cNvPr id="93" name="Google Shape;93;p2"/>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 name="Google Shape;98;p2"/>
            <p:cNvGrpSpPr/>
            <p:nvPr/>
          </p:nvGrpSpPr>
          <p:grpSpPr>
            <a:xfrm>
              <a:off x="8697242" y="1521714"/>
              <a:ext cx="139150" cy="2436625"/>
              <a:chOff x="7191225" y="238125"/>
              <a:chExt cx="139150" cy="2436625"/>
            </a:xfrm>
          </p:grpSpPr>
          <p:sp>
            <p:nvSpPr>
              <p:cNvPr id="99" name="Google Shape;99;p2"/>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5"/>
        <p:cNvGrpSpPr/>
        <p:nvPr/>
      </p:nvGrpSpPr>
      <p:grpSpPr>
        <a:xfrm>
          <a:off x="0" y="0"/>
          <a:ext cx="0" cy="0"/>
          <a:chOff x="0" y="0"/>
          <a:chExt cx="0" cy="0"/>
        </a:xfrm>
      </p:grpSpPr>
      <p:sp>
        <p:nvSpPr>
          <p:cNvPr id="216" name="Google Shape;21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17" name="Google Shape;217;p4"/>
          <p:cNvSpPr txBox="1">
            <a:spLocks noGrp="1"/>
          </p:cNvSpPr>
          <p:nvPr>
            <p:ph type="title"/>
          </p:nvPr>
        </p:nvSpPr>
        <p:spPr>
          <a:xfrm>
            <a:off x="720000" y="531833"/>
            <a:ext cx="7704000" cy="5727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2400">
                <a:solidFill>
                  <a:schemeClr val="lt2"/>
                </a:solidFill>
              </a:defRPr>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218" name="Google Shape;218;p4"/>
          <p:cNvSpPr txBox="1">
            <a:spLocks noGrp="1"/>
          </p:cNvSpPr>
          <p:nvPr>
            <p:ph type="body" idx="1"/>
          </p:nvPr>
        </p:nvSpPr>
        <p:spPr>
          <a:xfrm>
            <a:off x="720000" y="1104525"/>
            <a:ext cx="7704000" cy="34962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Font typeface="Livvic"/>
              <a:buAutoNum type="arabicPeriod"/>
              <a:defRPr sz="1200"/>
            </a:lvl1pPr>
            <a:lvl2pPr marL="914400" lvl="1" indent="-304800">
              <a:lnSpc>
                <a:spcPct val="100000"/>
              </a:lnSpc>
              <a:spcBef>
                <a:spcPts val="1600"/>
              </a:spcBef>
              <a:spcAft>
                <a:spcPts val="0"/>
              </a:spcAft>
              <a:buSzPts val="1200"/>
              <a:buFont typeface="Roboto Condensed Light"/>
              <a:buAutoNum type="alphaLcPeriod"/>
              <a:defRPr sz="1000"/>
            </a:lvl2pPr>
            <a:lvl3pPr marL="1371600" lvl="2" indent="-304800">
              <a:lnSpc>
                <a:spcPct val="100000"/>
              </a:lnSpc>
              <a:spcBef>
                <a:spcPts val="1600"/>
              </a:spcBef>
              <a:spcAft>
                <a:spcPts val="0"/>
              </a:spcAft>
              <a:buSzPts val="1200"/>
              <a:buFont typeface="Roboto Condensed Light"/>
              <a:buAutoNum type="romanLcPeriod"/>
              <a:defRPr sz="1000"/>
            </a:lvl3pPr>
            <a:lvl4pPr marL="1828800" lvl="3" indent="-304800">
              <a:lnSpc>
                <a:spcPct val="100000"/>
              </a:lnSpc>
              <a:spcBef>
                <a:spcPts val="1600"/>
              </a:spcBef>
              <a:spcAft>
                <a:spcPts val="0"/>
              </a:spcAft>
              <a:buSzPts val="1200"/>
              <a:buFont typeface="Roboto Condensed Light"/>
              <a:buAutoNum type="arabicPeriod"/>
              <a:defRPr sz="1000"/>
            </a:lvl4pPr>
            <a:lvl5pPr marL="2286000" lvl="4" indent="-304800">
              <a:lnSpc>
                <a:spcPct val="100000"/>
              </a:lnSpc>
              <a:spcBef>
                <a:spcPts val="1600"/>
              </a:spcBef>
              <a:spcAft>
                <a:spcPts val="0"/>
              </a:spcAft>
              <a:buSzPts val="1200"/>
              <a:buFont typeface="Roboto Condensed Light"/>
              <a:buAutoNum type="alphaLcPeriod"/>
              <a:defRPr sz="1000"/>
            </a:lvl5pPr>
            <a:lvl6pPr marL="2743200" lvl="5" indent="-304800">
              <a:lnSpc>
                <a:spcPct val="100000"/>
              </a:lnSpc>
              <a:spcBef>
                <a:spcPts val="1600"/>
              </a:spcBef>
              <a:spcAft>
                <a:spcPts val="0"/>
              </a:spcAft>
              <a:buSzPts val="1200"/>
              <a:buFont typeface="Roboto Condensed Light"/>
              <a:buAutoNum type="romanLcPeriod"/>
              <a:defRPr sz="1000"/>
            </a:lvl6pPr>
            <a:lvl7pPr marL="3200400" lvl="6" indent="-304800">
              <a:lnSpc>
                <a:spcPct val="100000"/>
              </a:lnSpc>
              <a:spcBef>
                <a:spcPts val="1600"/>
              </a:spcBef>
              <a:spcAft>
                <a:spcPts val="0"/>
              </a:spcAft>
              <a:buSzPts val="1200"/>
              <a:buFont typeface="Roboto Condensed Light"/>
              <a:buAutoNum type="arabicPeriod"/>
              <a:defRPr sz="1000"/>
            </a:lvl7pPr>
            <a:lvl8pPr marL="3657600" lvl="7" indent="-304800">
              <a:lnSpc>
                <a:spcPct val="100000"/>
              </a:lnSpc>
              <a:spcBef>
                <a:spcPts val="1600"/>
              </a:spcBef>
              <a:spcAft>
                <a:spcPts val="0"/>
              </a:spcAft>
              <a:buSzPts val="1200"/>
              <a:buFont typeface="Roboto Condensed Light"/>
              <a:buAutoNum type="alphaLcPeriod"/>
              <a:defRPr sz="1000"/>
            </a:lvl8pPr>
            <a:lvl9pPr marL="4114800" lvl="8" indent="-304800">
              <a:lnSpc>
                <a:spcPct val="100000"/>
              </a:lnSpc>
              <a:spcBef>
                <a:spcPts val="1600"/>
              </a:spcBef>
              <a:spcAft>
                <a:spcPts val="1600"/>
              </a:spcAft>
              <a:buSzPts val="1200"/>
              <a:buFont typeface="Roboto Condensed Light"/>
              <a:buAutoNum type="romanLcPeriod"/>
              <a:defRPr sz="1000"/>
            </a:lvl9pPr>
          </a:lstStyle>
          <a:p>
            <a:endParaRPr/>
          </a:p>
        </p:txBody>
      </p:sp>
      <p:grpSp>
        <p:nvGrpSpPr>
          <p:cNvPr id="219" name="Google Shape;219;p4"/>
          <p:cNvGrpSpPr/>
          <p:nvPr/>
        </p:nvGrpSpPr>
        <p:grpSpPr>
          <a:xfrm rot="10800000" flipH="1">
            <a:off x="-11461" y="4949423"/>
            <a:ext cx="9189794" cy="194069"/>
            <a:chOff x="-45827" y="98"/>
            <a:chExt cx="9189794" cy="194069"/>
          </a:xfrm>
        </p:grpSpPr>
        <p:grpSp>
          <p:nvGrpSpPr>
            <p:cNvPr id="220" name="Google Shape;220;p4"/>
            <p:cNvGrpSpPr/>
            <p:nvPr/>
          </p:nvGrpSpPr>
          <p:grpSpPr>
            <a:xfrm>
              <a:off x="-45827" y="98"/>
              <a:ext cx="3063242" cy="194069"/>
              <a:chOff x="308625" y="3240400"/>
              <a:chExt cx="4019475" cy="254650"/>
            </a:xfrm>
          </p:grpSpPr>
          <p:sp>
            <p:nvSpPr>
              <p:cNvPr id="221" name="Google Shape;221;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6" name="Google Shape;246;p4"/>
            <p:cNvGrpSpPr/>
            <p:nvPr/>
          </p:nvGrpSpPr>
          <p:grpSpPr>
            <a:xfrm>
              <a:off x="3017448" y="98"/>
              <a:ext cx="3063242" cy="194069"/>
              <a:chOff x="308625" y="3240400"/>
              <a:chExt cx="4019475" cy="254650"/>
            </a:xfrm>
          </p:grpSpPr>
          <p:sp>
            <p:nvSpPr>
              <p:cNvPr id="247" name="Google Shape;247;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 name="Google Shape;272;p4"/>
            <p:cNvGrpSpPr/>
            <p:nvPr/>
          </p:nvGrpSpPr>
          <p:grpSpPr>
            <a:xfrm>
              <a:off x="6080724" y="98"/>
              <a:ext cx="3063242" cy="194069"/>
              <a:chOff x="308625" y="3240400"/>
              <a:chExt cx="4019475" cy="254650"/>
            </a:xfrm>
          </p:grpSpPr>
          <p:sp>
            <p:nvSpPr>
              <p:cNvPr id="273" name="Google Shape;273;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8" name="Google Shape;298;p4"/>
          <p:cNvGrpSpPr/>
          <p:nvPr/>
        </p:nvGrpSpPr>
        <p:grpSpPr>
          <a:xfrm>
            <a:off x="-11461" y="98"/>
            <a:ext cx="9189794" cy="194069"/>
            <a:chOff x="-45827" y="98"/>
            <a:chExt cx="9189794" cy="194069"/>
          </a:xfrm>
        </p:grpSpPr>
        <p:grpSp>
          <p:nvGrpSpPr>
            <p:cNvPr id="299" name="Google Shape;299;p4"/>
            <p:cNvGrpSpPr/>
            <p:nvPr/>
          </p:nvGrpSpPr>
          <p:grpSpPr>
            <a:xfrm>
              <a:off x="-45827" y="98"/>
              <a:ext cx="3063242" cy="194069"/>
              <a:chOff x="308625" y="3240400"/>
              <a:chExt cx="4019475" cy="254650"/>
            </a:xfrm>
          </p:grpSpPr>
          <p:sp>
            <p:nvSpPr>
              <p:cNvPr id="300" name="Google Shape;300;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5" name="Google Shape;325;p4"/>
            <p:cNvGrpSpPr/>
            <p:nvPr/>
          </p:nvGrpSpPr>
          <p:grpSpPr>
            <a:xfrm>
              <a:off x="3017448" y="98"/>
              <a:ext cx="3063242" cy="194069"/>
              <a:chOff x="308625" y="3240400"/>
              <a:chExt cx="4019475" cy="254650"/>
            </a:xfrm>
          </p:grpSpPr>
          <p:sp>
            <p:nvSpPr>
              <p:cNvPr id="326" name="Google Shape;326;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1" name="Google Shape;351;p4"/>
            <p:cNvGrpSpPr/>
            <p:nvPr/>
          </p:nvGrpSpPr>
          <p:grpSpPr>
            <a:xfrm>
              <a:off x="6080724" y="98"/>
              <a:ext cx="3063242" cy="194069"/>
              <a:chOff x="308625" y="3240400"/>
              <a:chExt cx="4019475" cy="254650"/>
            </a:xfrm>
          </p:grpSpPr>
          <p:sp>
            <p:nvSpPr>
              <p:cNvPr id="352" name="Google Shape;352;p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7" name="Google Shape;377;p4"/>
          <p:cNvGrpSpPr/>
          <p:nvPr/>
        </p:nvGrpSpPr>
        <p:grpSpPr>
          <a:xfrm>
            <a:off x="307592" y="729096"/>
            <a:ext cx="139150" cy="3806340"/>
            <a:chOff x="8697242" y="729096"/>
            <a:chExt cx="139150" cy="3806340"/>
          </a:xfrm>
        </p:grpSpPr>
        <p:sp>
          <p:nvSpPr>
            <p:cNvPr id="378" name="Google Shape;378;p4"/>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 name="Google Shape;383;p4"/>
            <p:cNvGrpSpPr/>
            <p:nvPr/>
          </p:nvGrpSpPr>
          <p:grpSpPr>
            <a:xfrm>
              <a:off x="8697242" y="1521714"/>
              <a:ext cx="139150" cy="2436625"/>
              <a:chOff x="7191225" y="238125"/>
              <a:chExt cx="139150" cy="2436625"/>
            </a:xfrm>
          </p:grpSpPr>
          <p:sp>
            <p:nvSpPr>
              <p:cNvPr id="384" name="Google Shape;384;p4"/>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4"/>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4"/>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4"/>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4"/>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4"/>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5" name="Google Shape;395;p4"/>
          <p:cNvGrpSpPr/>
          <p:nvPr/>
        </p:nvGrpSpPr>
        <p:grpSpPr>
          <a:xfrm>
            <a:off x="8697242" y="729096"/>
            <a:ext cx="139150" cy="3806340"/>
            <a:chOff x="8697242" y="729096"/>
            <a:chExt cx="139150" cy="3806340"/>
          </a:xfrm>
        </p:grpSpPr>
        <p:sp>
          <p:nvSpPr>
            <p:cNvPr id="396" name="Google Shape;396;p4"/>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4"/>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4"/>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4"/>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1" name="Google Shape;401;p4"/>
            <p:cNvGrpSpPr/>
            <p:nvPr/>
          </p:nvGrpSpPr>
          <p:grpSpPr>
            <a:xfrm>
              <a:off x="8697242" y="1521714"/>
              <a:ext cx="139150" cy="2436625"/>
              <a:chOff x="7191225" y="238125"/>
              <a:chExt cx="139150" cy="2436625"/>
            </a:xfrm>
          </p:grpSpPr>
          <p:sp>
            <p:nvSpPr>
              <p:cNvPr id="402" name="Google Shape;402;p4"/>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1"/>
        <p:cNvGrpSpPr/>
        <p:nvPr/>
      </p:nvGrpSpPr>
      <p:grpSpPr>
        <a:xfrm>
          <a:off x="0" y="0"/>
          <a:ext cx="0" cy="0"/>
          <a:chOff x="0" y="0"/>
          <a:chExt cx="0" cy="0"/>
        </a:xfrm>
      </p:grpSpPr>
      <p:sp>
        <p:nvSpPr>
          <p:cNvPr id="612" name="Google Shape;61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613" name="Google Shape;613;p6"/>
          <p:cNvSpPr txBox="1">
            <a:spLocks noGrp="1"/>
          </p:cNvSpPr>
          <p:nvPr>
            <p:ph type="title"/>
          </p:nvPr>
        </p:nvSpPr>
        <p:spPr>
          <a:xfrm>
            <a:off x="720000" y="531833"/>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2400">
                <a:solidFill>
                  <a:schemeClr val="lt2"/>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grpSp>
        <p:nvGrpSpPr>
          <p:cNvPr id="614" name="Google Shape;614;p6"/>
          <p:cNvGrpSpPr/>
          <p:nvPr/>
        </p:nvGrpSpPr>
        <p:grpSpPr>
          <a:xfrm rot="10800000" flipH="1">
            <a:off x="-11461" y="4949423"/>
            <a:ext cx="9189794" cy="194069"/>
            <a:chOff x="-45827" y="98"/>
            <a:chExt cx="9189794" cy="194069"/>
          </a:xfrm>
        </p:grpSpPr>
        <p:grpSp>
          <p:nvGrpSpPr>
            <p:cNvPr id="615" name="Google Shape;615;p6"/>
            <p:cNvGrpSpPr/>
            <p:nvPr/>
          </p:nvGrpSpPr>
          <p:grpSpPr>
            <a:xfrm>
              <a:off x="-45827" y="98"/>
              <a:ext cx="3063242" cy="194069"/>
              <a:chOff x="308625" y="3240400"/>
              <a:chExt cx="4019475" cy="254650"/>
            </a:xfrm>
          </p:grpSpPr>
          <p:sp>
            <p:nvSpPr>
              <p:cNvPr id="616" name="Google Shape;616;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1" name="Google Shape;641;p6"/>
            <p:cNvGrpSpPr/>
            <p:nvPr/>
          </p:nvGrpSpPr>
          <p:grpSpPr>
            <a:xfrm>
              <a:off x="3017448" y="98"/>
              <a:ext cx="3063242" cy="194069"/>
              <a:chOff x="308625" y="3240400"/>
              <a:chExt cx="4019475" cy="254650"/>
            </a:xfrm>
          </p:grpSpPr>
          <p:sp>
            <p:nvSpPr>
              <p:cNvPr id="642" name="Google Shape;642;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7" name="Google Shape;667;p6"/>
            <p:cNvGrpSpPr/>
            <p:nvPr/>
          </p:nvGrpSpPr>
          <p:grpSpPr>
            <a:xfrm>
              <a:off x="6080724" y="98"/>
              <a:ext cx="3063242" cy="194069"/>
              <a:chOff x="308625" y="3240400"/>
              <a:chExt cx="4019475" cy="254650"/>
            </a:xfrm>
          </p:grpSpPr>
          <p:sp>
            <p:nvSpPr>
              <p:cNvPr id="668" name="Google Shape;668;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93" name="Google Shape;693;p6"/>
          <p:cNvGrpSpPr/>
          <p:nvPr/>
        </p:nvGrpSpPr>
        <p:grpSpPr>
          <a:xfrm>
            <a:off x="-11461" y="98"/>
            <a:ext cx="9189794" cy="194069"/>
            <a:chOff x="-45827" y="98"/>
            <a:chExt cx="9189794" cy="194069"/>
          </a:xfrm>
        </p:grpSpPr>
        <p:grpSp>
          <p:nvGrpSpPr>
            <p:cNvPr id="694" name="Google Shape;694;p6"/>
            <p:cNvGrpSpPr/>
            <p:nvPr/>
          </p:nvGrpSpPr>
          <p:grpSpPr>
            <a:xfrm>
              <a:off x="-45827" y="98"/>
              <a:ext cx="3063242" cy="194069"/>
              <a:chOff x="308625" y="3240400"/>
              <a:chExt cx="4019475" cy="254650"/>
            </a:xfrm>
          </p:grpSpPr>
          <p:sp>
            <p:nvSpPr>
              <p:cNvPr id="695" name="Google Shape;695;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0" name="Google Shape;720;p6"/>
            <p:cNvGrpSpPr/>
            <p:nvPr/>
          </p:nvGrpSpPr>
          <p:grpSpPr>
            <a:xfrm>
              <a:off x="3017448" y="98"/>
              <a:ext cx="3063242" cy="194069"/>
              <a:chOff x="308625" y="3240400"/>
              <a:chExt cx="4019475" cy="254650"/>
            </a:xfrm>
          </p:grpSpPr>
          <p:sp>
            <p:nvSpPr>
              <p:cNvPr id="721" name="Google Shape;721;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 name="Google Shape;746;p6"/>
            <p:cNvGrpSpPr/>
            <p:nvPr/>
          </p:nvGrpSpPr>
          <p:grpSpPr>
            <a:xfrm>
              <a:off x="6080724" y="98"/>
              <a:ext cx="3063242" cy="194069"/>
              <a:chOff x="308625" y="3240400"/>
              <a:chExt cx="4019475" cy="254650"/>
            </a:xfrm>
          </p:grpSpPr>
          <p:sp>
            <p:nvSpPr>
              <p:cNvPr id="747" name="Google Shape;747;p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72"/>
        <p:cNvGrpSpPr/>
        <p:nvPr/>
      </p:nvGrpSpPr>
      <p:grpSpPr>
        <a:xfrm>
          <a:off x="0" y="0"/>
          <a:ext cx="0" cy="0"/>
          <a:chOff x="0" y="0"/>
          <a:chExt cx="0" cy="0"/>
        </a:xfrm>
      </p:grpSpPr>
      <p:sp>
        <p:nvSpPr>
          <p:cNvPr id="773" name="Google Shape;773;p7"/>
          <p:cNvSpPr txBox="1">
            <a:spLocks noGrp="1"/>
          </p:cNvSpPr>
          <p:nvPr>
            <p:ph type="body" idx="1"/>
          </p:nvPr>
        </p:nvSpPr>
        <p:spPr>
          <a:xfrm>
            <a:off x="720000" y="1378725"/>
            <a:ext cx="4742700" cy="26409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Raleway Medium"/>
              <a:buChar char="●"/>
              <a:defRPr sz="1400">
                <a:latin typeface="Raleway Medium"/>
                <a:ea typeface="Raleway Medium"/>
                <a:cs typeface="Raleway Medium"/>
                <a:sym typeface="Raleway Medium"/>
              </a:defRPr>
            </a:lvl1pPr>
            <a:lvl2pPr marL="914400" lvl="1"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2pPr>
            <a:lvl3pPr marL="1371600" lvl="2"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3pPr>
            <a:lvl4pPr marL="1828800" lvl="3"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4pPr>
            <a:lvl5pPr marL="2286000" lvl="4"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5pPr>
            <a:lvl6pPr marL="2743200" lvl="5"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6pPr>
            <a:lvl7pPr marL="3200400" lvl="6"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7pPr>
            <a:lvl8pPr marL="3657600" lvl="7" indent="-304800" rtl="0">
              <a:spcBef>
                <a:spcPts val="1600"/>
              </a:spcBef>
              <a:spcAft>
                <a:spcPts val="0"/>
              </a:spcAft>
              <a:buSzPts val="1200"/>
              <a:buFont typeface="Raleway Medium"/>
              <a:buChar char="○"/>
              <a:defRPr sz="1200">
                <a:latin typeface="Raleway Medium"/>
                <a:ea typeface="Raleway Medium"/>
                <a:cs typeface="Raleway Medium"/>
                <a:sym typeface="Raleway Medium"/>
              </a:defRPr>
            </a:lvl8pPr>
            <a:lvl9pPr marL="4114800" lvl="8" indent="-304800" rtl="0">
              <a:spcBef>
                <a:spcPts val="1600"/>
              </a:spcBef>
              <a:spcAft>
                <a:spcPts val="1600"/>
              </a:spcAft>
              <a:buSzPts val="1200"/>
              <a:buFont typeface="Raleway Medium"/>
              <a:buChar char="■"/>
              <a:defRPr sz="1200">
                <a:latin typeface="Raleway Medium"/>
                <a:ea typeface="Raleway Medium"/>
                <a:cs typeface="Raleway Medium"/>
                <a:sym typeface="Raleway Medium"/>
              </a:defRPr>
            </a:lvl9pPr>
          </a:lstStyle>
          <a:p>
            <a:endParaRPr/>
          </a:p>
        </p:txBody>
      </p:sp>
      <p:sp>
        <p:nvSpPr>
          <p:cNvPr id="774" name="Google Shape;77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775" name="Google Shape;775;p7"/>
          <p:cNvSpPr txBox="1">
            <a:spLocks noGrp="1"/>
          </p:cNvSpPr>
          <p:nvPr>
            <p:ph type="title"/>
          </p:nvPr>
        </p:nvSpPr>
        <p:spPr>
          <a:xfrm>
            <a:off x="720000" y="531833"/>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24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grpSp>
        <p:nvGrpSpPr>
          <p:cNvPr id="776" name="Google Shape;776;p7"/>
          <p:cNvGrpSpPr/>
          <p:nvPr/>
        </p:nvGrpSpPr>
        <p:grpSpPr>
          <a:xfrm rot="10800000" flipH="1">
            <a:off x="-11461" y="4949423"/>
            <a:ext cx="9189794" cy="194069"/>
            <a:chOff x="-45827" y="98"/>
            <a:chExt cx="9189794" cy="194069"/>
          </a:xfrm>
        </p:grpSpPr>
        <p:grpSp>
          <p:nvGrpSpPr>
            <p:cNvPr id="777" name="Google Shape;777;p7"/>
            <p:cNvGrpSpPr/>
            <p:nvPr/>
          </p:nvGrpSpPr>
          <p:grpSpPr>
            <a:xfrm>
              <a:off x="-45827" y="98"/>
              <a:ext cx="3063242" cy="194069"/>
              <a:chOff x="308625" y="3240400"/>
              <a:chExt cx="4019475" cy="254650"/>
            </a:xfrm>
          </p:grpSpPr>
          <p:sp>
            <p:nvSpPr>
              <p:cNvPr id="778" name="Google Shape;778;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3" name="Google Shape;803;p7"/>
            <p:cNvGrpSpPr/>
            <p:nvPr/>
          </p:nvGrpSpPr>
          <p:grpSpPr>
            <a:xfrm>
              <a:off x="3017448" y="98"/>
              <a:ext cx="3063242" cy="194069"/>
              <a:chOff x="308625" y="3240400"/>
              <a:chExt cx="4019475" cy="254650"/>
            </a:xfrm>
          </p:grpSpPr>
          <p:sp>
            <p:nvSpPr>
              <p:cNvPr id="804" name="Google Shape;804;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9" name="Google Shape;829;p7"/>
            <p:cNvGrpSpPr/>
            <p:nvPr/>
          </p:nvGrpSpPr>
          <p:grpSpPr>
            <a:xfrm>
              <a:off x="6080724" y="98"/>
              <a:ext cx="3063242" cy="194069"/>
              <a:chOff x="308625" y="3240400"/>
              <a:chExt cx="4019475" cy="254650"/>
            </a:xfrm>
          </p:grpSpPr>
          <p:sp>
            <p:nvSpPr>
              <p:cNvPr id="830" name="Google Shape;830;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55" name="Google Shape;855;p7"/>
          <p:cNvGrpSpPr/>
          <p:nvPr/>
        </p:nvGrpSpPr>
        <p:grpSpPr>
          <a:xfrm>
            <a:off x="-11461" y="98"/>
            <a:ext cx="9189794" cy="194069"/>
            <a:chOff x="-45827" y="98"/>
            <a:chExt cx="9189794" cy="194069"/>
          </a:xfrm>
        </p:grpSpPr>
        <p:grpSp>
          <p:nvGrpSpPr>
            <p:cNvPr id="856" name="Google Shape;856;p7"/>
            <p:cNvGrpSpPr/>
            <p:nvPr/>
          </p:nvGrpSpPr>
          <p:grpSpPr>
            <a:xfrm>
              <a:off x="-45827" y="98"/>
              <a:ext cx="3063242" cy="194069"/>
              <a:chOff x="308625" y="3240400"/>
              <a:chExt cx="4019475" cy="254650"/>
            </a:xfrm>
          </p:grpSpPr>
          <p:sp>
            <p:nvSpPr>
              <p:cNvPr id="857" name="Google Shape;857;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2" name="Google Shape;882;p7"/>
            <p:cNvGrpSpPr/>
            <p:nvPr/>
          </p:nvGrpSpPr>
          <p:grpSpPr>
            <a:xfrm>
              <a:off x="3017448" y="98"/>
              <a:ext cx="3063242" cy="194069"/>
              <a:chOff x="308625" y="3240400"/>
              <a:chExt cx="4019475" cy="254650"/>
            </a:xfrm>
          </p:grpSpPr>
          <p:sp>
            <p:nvSpPr>
              <p:cNvPr id="883" name="Google Shape;883;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8" name="Google Shape;908;p7"/>
            <p:cNvGrpSpPr/>
            <p:nvPr/>
          </p:nvGrpSpPr>
          <p:grpSpPr>
            <a:xfrm>
              <a:off x="6080724" y="98"/>
              <a:ext cx="3063242" cy="194069"/>
              <a:chOff x="308625" y="3240400"/>
              <a:chExt cx="4019475" cy="254650"/>
            </a:xfrm>
          </p:grpSpPr>
          <p:sp>
            <p:nvSpPr>
              <p:cNvPr id="909" name="Google Shape;909;p7"/>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7"/>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7"/>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7"/>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7"/>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7"/>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7"/>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7"/>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7"/>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7"/>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7"/>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7"/>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7"/>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7"/>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7"/>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7"/>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7"/>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7"/>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7"/>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7"/>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7"/>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7"/>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7"/>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7"/>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7"/>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34" name="Google Shape;934;p7"/>
          <p:cNvGrpSpPr/>
          <p:nvPr/>
        </p:nvGrpSpPr>
        <p:grpSpPr>
          <a:xfrm>
            <a:off x="307592" y="729096"/>
            <a:ext cx="139150" cy="3806340"/>
            <a:chOff x="8697242" y="729096"/>
            <a:chExt cx="139150" cy="3806340"/>
          </a:xfrm>
        </p:grpSpPr>
        <p:sp>
          <p:nvSpPr>
            <p:cNvPr id="935" name="Google Shape;935;p7"/>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7"/>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7"/>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7"/>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7"/>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0" name="Google Shape;940;p7"/>
            <p:cNvGrpSpPr/>
            <p:nvPr/>
          </p:nvGrpSpPr>
          <p:grpSpPr>
            <a:xfrm>
              <a:off x="8697242" y="1521714"/>
              <a:ext cx="139150" cy="2436625"/>
              <a:chOff x="7191225" y="238125"/>
              <a:chExt cx="139150" cy="2436625"/>
            </a:xfrm>
          </p:grpSpPr>
          <p:sp>
            <p:nvSpPr>
              <p:cNvPr id="941" name="Google Shape;941;p7"/>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7"/>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7"/>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7"/>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7"/>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7"/>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7"/>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7"/>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7"/>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7"/>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7"/>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52" name="Google Shape;952;p7"/>
          <p:cNvGrpSpPr/>
          <p:nvPr/>
        </p:nvGrpSpPr>
        <p:grpSpPr>
          <a:xfrm>
            <a:off x="8697242" y="729096"/>
            <a:ext cx="139150" cy="3806340"/>
            <a:chOff x="8697242" y="729096"/>
            <a:chExt cx="139150" cy="3806340"/>
          </a:xfrm>
        </p:grpSpPr>
        <p:sp>
          <p:nvSpPr>
            <p:cNvPr id="953" name="Google Shape;953;p7"/>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7"/>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7"/>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7"/>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7"/>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8" name="Google Shape;958;p7"/>
            <p:cNvGrpSpPr/>
            <p:nvPr/>
          </p:nvGrpSpPr>
          <p:grpSpPr>
            <a:xfrm>
              <a:off x="8697242" y="1521714"/>
              <a:ext cx="139150" cy="2436625"/>
              <a:chOff x="7191225" y="238125"/>
              <a:chExt cx="139150" cy="2436625"/>
            </a:xfrm>
          </p:grpSpPr>
          <p:sp>
            <p:nvSpPr>
              <p:cNvPr id="959" name="Google Shape;959;p7"/>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7"/>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7"/>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7"/>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7"/>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7"/>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7"/>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7"/>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7"/>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7"/>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7"/>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82"/>
        <p:cNvGrpSpPr/>
        <p:nvPr/>
      </p:nvGrpSpPr>
      <p:grpSpPr>
        <a:xfrm>
          <a:off x="0" y="0"/>
          <a:ext cx="0" cy="0"/>
          <a:chOff x="0" y="0"/>
          <a:chExt cx="0" cy="0"/>
        </a:xfrm>
      </p:grpSpPr>
      <p:sp>
        <p:nvSpPr>
          <p:cNvPr id="1483" name="Google Shape;148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608"/>
        <p:cNvGrpSpPr/>
        <p:nvPr/>
      </p:nvGrpSpPr>
      <p:grpSpPr>
        <a:xfrm>
          <a:off x="0" y="0"/>
          <a:ext cx="0" cy="0"/>
          <a:chOff x="0" y="0"/>
          <a:chExt cx="0" cy="0"/>
        </a:xfrm>
      </p:grpSpPr>
      <p:sp>
        <p:nvSpPr>
          <p:cNvPr id="1609" name="Google Shape;1609;p14"/>
          <p:cNvSpPr txBox="1">
            <a:spLocks noGrp="1"/>
          </p:cNvSpPr>
          <p:nvPr>
            <p:ph type="ctrTitle"/>
          </p:nvPr>
        </p:nvSpPr>
        <p:spPr>
          <a:xfrm>
            <a:off x="720025" y="1814075"/>
            <a:ext cx="2829000" cy="4146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1610" name="Google Shape;1610;p14"/>
          <p:cNvSpPr txBox="1">
            <a:spLocks noGrp="1"/>
          </p:cNvSpPr>
          <p:nvPr>
            <p:ph type="subTitle" idx="1"/>
          </p:nvPr>
        </p:nvSpPr>
        <p:spPr>
          <a:xfrm>
            <a:off x="720000" y="2162605"/>
            <a:ext cx="2461500" cy="62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Raleway Medium"/>
                <a:ea typeface="Raleway Medium"/>
                <a:cs typeface="Raleway Medium"/>
                <a:sym typeface="Raleway Medium"/>
              </a:defRPr>
            </a:lvl1pPr>
            <a:lvl2pPr lvl="1" rtl="0">
              <a:lnSpc>
                <a:spcPct val="100000"/>
              </a:lnSpc>
              <a:spcBef>
                <a:spcPts val="0"/>
              </a:spcBef>
              <a:spcAft>
                <a:spcPts val="0"/>
              </a:spcAft>
              <a:buSzPts val="1400"/>
              <a:buNone/>
              <a:defRPr b="1"/>
            </a:lvl2pPr>
            <a:lvl3pPr lvl="2" rtl="0">
              <a:lnSpc>
                <a:spcPct val="100000"/>
              </a:lnSpc>
              <a:spcBef>
                <a:spcPts val="0"/>
              </a:spcBef>
              <a:spcAft>
                <a:spcPts val="0"/>
              </a:spcAft>
              <a:buSzPts val="1400"/>
              <a:buNone/>
              <a:defRPr b="1"/>
            </a:lvl3pPr>
            <a:lvl4pPr lvl="3" rtl="0">
              <a:lnSpc>
                <a:spcPct val="100000"/>
              </a:lnSpc>
              <a:spcBef>
                <a:spcPts val="0"/>
              </a:spcBef>
              <a:spcAft>
                <a:spcPts val="0"/>
              </a:spcAft>
              <a:buSzPts val="1400"/>
              <a:buNone/>
              <a:defRPr b="1"/>
            </a:lvl4pPr>
            <a:lvl5pPr lvl="4" rtl="0">
              <a:lnSpc>
                <a:spcPct val="100000"/>
              </a:lnSpc>
              <a:spcBef>
                <a:spcPts val="0"/>
              </a:spcBef>
              <a:spcAft>
                <a:spcPts val="0"/>
              </a:spcAft>
              <a:buSzPts val="1400"/>
              <a:buNone/>
              <a:defRPr b="1"/>
            </a:lvl5pPr>
            <a:lvl6pPr lvl="5" rtl="0">
              <a:lnSpc>
                <a:spcPct val="100000"/>
              </a:lnSpc>
              <a:spcBef>
                <a:spcPts val="0"/>
              </a:spcBef>
              <a:spcAft>
                <a:spcPts val="0"/>
              </a:spcAft>
              <a:buSzPts val="1400"/>
              <a:buNone/>
              <a:defRPr b="1"/>
            </a:lvl6pPr>
            <a:lvl7pPr lvl="6" rtl="0">
              <a:lnSpc>
                <a:spcPct val="100000"/>
              </a:lnSpc>
              <a:spcBef>
                <a:spcPts val="0"/>
              </a:spcBef>
              <a:spcAft>
                <a:spcPts val="0"/>
              </a:spcAft>
              <a:buSzPts val="1400"/>
              <a:buNone/>
              <a:defRPr b="1"/>
            </a:lvl7pPr>
            <a:lvl8pPr lvl="7" rtl="0">
              <a:lnSpc>
                <a:spcPct val="100000"/>
              </a:lnSpc>
              <a:spcBef>
                <a:spcPts val="0"/>
              </a:spcBef>
              <a:spcAft>
                <a:spcPts val="0"/>
              </a:spcAft>
              <a:buSzPts val="1400"/>
              <a:buNone/>
              <a:defRPr b="1"/>
            </a:lvl8pPr>
            <a:lvl9pPr lvl="8" rtl="0">
              <a:lnSpc>
                <a:spcPct val="100000"/>
              </a:lnSpc>
              <a:spcBef>
                <a:spcPts val="0"/>
              </a:spcBef>
              <a:spcAft>
                <a:spcPts val="0"/>
              </a:spcAft>
              <a:buSzPts val="1400"/>
              <a:buNone/>
              <a:defRPr b="1"/>
            </a:lvl9pPr>
          </a:lstStyle>
          <a:p>
            <a:endParaRPr/>
          </a:p>
        </p:txBody>
      </p:sp>
      <p:sp>
        <p:nvSpPr>
          <p:cNvPr id="1611" name="Google Shape;1611;p14"/>
          <p:cNvSpPr txBox="1">
            <a:spLocks noGrp="1"/>
          </p:cNvSpPr>
          <p:nvPr>
            <p:ph type="ctrTitle" idx="2"/>
          </p:nvPr>
        </p:nvSpPr>
        <p:spPr>
          <a:xfrm>
            <a:off x="720025" y="3437050"/>
            <a:ext cx="2829000" cy="4113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1612" name="Google Shape;1612;p14"/>
          <p:cNvSpPr txBox="1">
            <a:spLocks noGrp="1"/>
          </p:cNvSpPr>
          <p:nvPr>
            <p:ph type="subTitle" idx="3"/>
          </p:nvPr>
        </p:nvSpPr>
        <p:spPr>
          <a:xfrm>
            <a:off x="720000" y="3779597"/>
            <a:ext cx="2461500" cy="62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Raleway Medium"/>
                <a:ea typeface="Raleway Medium"/>
                <a:cs typeface="Raleway Medium"/>
                <a:sym typeface="Raleway Medium"/>
              </a:defRPr>
            </a:lvl1pPr>
            <a:lvl2pPr lvl="1" rtl="0">
              <a:lnSpc>
                <a:spcPct val="100000"/>
              </a:lnSpc>
              <a:spcBef>
                <a:spcPts val="0"/>
              </a:spcBef>
              <a:spcAft>
                <a:spcPts val="0"/>
              </a:spcAft>
              <a:buSzPts val="1400"/>
              <a:buNone/>
              <a:defRPr b="1"/>
            </a:lvl2pPr>
            <a:lvl3pPr lvl="2" rtl="0">
              <a:lnSpc>
                <a:spcPct val="100000"/>
              </a:lnSpc>
              <a:spcBef>
                <a:spcPts val="0"/>
              </a:spcBef>
              <a:spcAft>
                <a:spcPts val="0"/>
              </a:spcAft>
              <a:buSzPts val="1400"/>
              <a:buNone/>
              <a:defRPr b="1"/>
            </a:lvl3pPr>
            <a:lvl4pPr lvl="3" rtl="0">
              <a:lnSpc>
                <a:spcPct val="100000"/>
              </a:lnSpc>
              <a:spcBef>
                <a:spcPts val="0"/>
              </a:spcBef>
              <a:spcAft>
                <a:spcPts val="0"/>
              </a:spcAft>
              <a:buSzPts val="1400"/>
              <a:buNone/>
              <a:defRPr b="1"/>
            </a:lvl4pPr>
            <a:lvl5pPr lvl="4" rtl="0">
              <a:lnSpc>
                <a:spcPct val="100000"/>
              </a:lnSpc>
              <a:spcBef>
                <a:spcPts val="0"/>
              </a:spcBef>
              <a:spcAft>
                <a:spcPts val="0"/>
              </a:spcAft>
              <a:buSzPts val="1400"/>
              <a:buNone/>
              <a:defRPr b="1"/>
            </a:lvl5pPr>
            <a:lvl6pPr lvl="5" rtl="0">
              <a:lnSpc>
                <a:spcPct val="100000"/>
              </a:lnSpc>
              <a:spcBef>
                <a:spcPts val="0"/>
              </a:spcBef>
              <a:spcAft>
                <a:spcPts val="0"/>
              </a:spcAft>
              <a:buSzPts val="1400"/>
              <a:buNone/>
              <a:defRPr b="1"/>
            </a:lvl6pPr>
            <a:lvl7pPr lvl="6" rtl="0">
              <a:lnSpc>
                <a:spcPct val="100000"/>
              </a:lnSpc>
              <a:spcBef>
                <a:spcPts val="0"/>
              </a:spcBef>
              <a:spcAft>
                <a:spcPts val="0"/>
              </a:spcAft>
              <a:buSzPts val="1400"/>
              <a:buNone/>
              <a:defRPr b="1"/>
            </a:lvl7pPr>
            <a:lvl8pPr lvl="7" rtl="0">
              <a:lnSpc>
                <a:spcPct val="100000"/>
              </a:lnSpc>
              <a:spcBef>
                <a:spcPts val="0"/>
              </a:spcBef>
              <a:spcAft>
                <a:spcPts val="0"/>
              </a:spcAft>
              <a:buSzPts val="1400"/>
              <a:buNone/>
              <a:defRPr b="1"/>
            </a:lvl8pPr>
            <a:lvl9pPr lvl="8" rtl="0">
              <a:lnSpc>
                <a:spcPct val="100000"/>
              </a:lnSpc>
              <a:spcBef>
                <a:spcPts val="0"/>
              </a:spcBef>
              <a:spcAft>
                <a:spcPts val="0"/>
              </a:spcAft>
              <a:buSzPts val="1400"/>
              <a:buNone/>
              <a:defRPr b="1"/>
            </a:lvl9pPr>
          </a:lstStyle>
          <a:p>
            <a:endParaRPr/>
          </a:p>
        </p:txBody>
      </p:sp>
      <p:sp>
        <p:nvSpPr>
          <p:cNvPr id="1613" name="Google Shape;1613;p14"/>
          <p:cNvSpPr txBox="1">
            <a:spLocks noGrp="1"/>
          </p:cNvSpPr>
          <p:nvPr>
            <p:ph type="ctrTitle" idx="4"/>
          </p:nvPr>
        </p:nvSpPr>
        <p:spPr>
          <a:xfrm>
            <a:off x="6112025" y="1814075"/>
            <a:ext cx="2829000" cy="4146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1614" name="Google Shape;1614;p14"/>
          <p:cNvSpPr txBox="1">
            <a:spLocks noGrp="1"/>
          </p:cNvSpPr>
          <p:nvPr>
            <p:ph type="subTitle" idx="5"/>
          </p:nvPr>
        </p:nvSpPr>
        <p:spPr>
          <a:xfrm>
            <a:off x="6112024" y="2162605"/>
            <a:ext cx="2461500" cy="62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Raleway Medium"/>
                <a:ea typeface="Raleway Medium"/>
                <a:cs typeface="Raleway Medium"/>
                <a:sym typeface="Raleway Medium"/>
              </a:defRPr>
            </a:lvl1pPr>
            <a:lvl2pPr lvl="1" rtl="0">
              <a:lnSpc>
                <a:spcPct val="100000"/>
              </a:lnSpc>
              <a:spcBef>
                <a:spcPts val="0"/>
              </a:spcBef>
              <a:spcAft>
                <a:spcPts val="0"/>
              </a:spcAft>
              <a:buSzPts val="1400"/>
              <a:buNone/>
              <a:defRPr b="1"/>
            </a:lvl2pPr>
            <a:lvl3pPr lvl="2" rtl="0">
              <a:lnSpc>
                <a:spcPct val="100000"/>
              </a:lnSpc>
              <a:spcBef>
                <a:spcPts val="0"/>
              </a:spcBef>
              <a:spcAft>
                <a:spcPts val="0"/>
              </a:spcAft>
              <a:buSzPts val="1400"/>
              <a:buNone/>
              <a:defRPr b="1"/>
            </a:lvl3pPr>
            <a:lvl4pPr lvl="3" rtl="0">
              <a:lnSpc>
                <a:spcPct val="100000"/>
              </a:lnSpc>
              <a:spcBef>
                <a:spcPts val="0"/>
              </a:spcBef>
              <a:spcAft>
                <a:spcPts val="0"/>
              </a:spcAft>
              <a:buSzPts val="1400"/>
              <a:buNone/>
              <a:defRPr b="1"/>
            </a:lvl4pPr>
            <a:lvl5pPr lvl="4" rtl="0">
              <a:lnSpc>
                <a:spcPct val="100000"/>
              </a:lnSpc>
              <a:spcBef>
                <a:spcPts val="0"/>
              </a:spcBef>
              <a:spcAft>
                <a:spcPts val="0"/>
              </a:spcAft>
              <a:buSzPts val="1400"/>
              <a:buNone/>
              <a:defRPr b="1"/>
            </a:lvl5pPr>
            <a:lvl6pPr lvl="5" rtl="0">
              <a:lnSpc>
                <a:spcPct val="100000"/>
              </a:lnSpc>
              <a:spcBef>
                <a:spcPts val="0"/>
              </a:spcBef>
              <a:spcAft>
                <a:spcPts val="0"/>
              </a:spcAft>
              <a:buSzPts val="1400"/>
              <a:buNone/>
              <a:defRPr b="1"/>
            </a:lvl6pPr>
            <a:lvl7pPr lvl="6" rtl="0">
              <a:lnSpc>
                <a:spcPct val="100000"/>
              </a:lnSpc>
              <a:spcBef>
                <a:spcPts val="0"/>
              </a:spcBef>
              <a:spcAft>
                <a:spcPts val="0"/>
              </a:spcAft>
              <a:buSzPts val="1400"/>
              <a:buNone/>
              <a:defRPr b="1"/>
            </a:lvl7pPr>
            <a:lvl8pPr lvl="7" rtl="0">
              <a:lnSpc>
                <a:spcPct val="100000"/>
              </a:lnSpc>
              <a:spcBef>
                <a:spcPts val="0"/>
              </a:spcBef>
              <a:spcAft>
                <a:spcPts val="0"/>
              </a:spcAft>
              <a:buSzPts val="1400"/>
              <a:buNone/>
              <a:defRPr b="1"/>
            </a:lvl8pPr>
            <a:lvl9pPr lvl="8" rtl="0">
              <a:lnSpc>
                <a:spcPct val="100000"/>
              </a:lnSpc>
              <a:spcBef>
                <a:spcPts val="0"/>
              </a:spcBef>
              <a:spcAft>
                <a:spcPts val="0"/>
              </a:spcAft>
              <a:buSzPts val="1400"/>
              <a:buNone/>
              <a:defRPr b="1"/>
            </a:lvl9pPr>
          </a:lstStyle>
          <a:p>
            <a:endParaRPr/>
          </a:p>
        </p:txBody>
      </p:sp>
      <p:sp>
        <p:nvSpPr>
          <p:cNvPr id="1615" name="Google Shape;1615;p14"/>
          <p:cNvSpPr txBox="1">
            <a:spLocks noGrp="1"/>
          </p:cNvSpPr>
          <p:nvPr>
            <p:ph type="ctrTitle" idx="6"/>
          </p:nvPr>
        </p:nvSpPr>
        <p:spPr>
          <a:xfrm>
            <a:off x="6112025" y="3433652"/>
            <a:ext cx="2829000" cy="4113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1616" name="Google Shape;1616;p14"/>
          <p:cNvSpPr txBox="1">
            <a:spLocks noGrp="1"/>
          </p:cNvSpPr>
          <p:nvPr>
            <p:ph type="subTitle" idx="7"/>
          </p:nvPr>
        </p:nvSpPr>
        <p:spPr>
          <a:xfrm>
            <a:off x="6112024" y="3779597"/>
            <a:ext cx="2461500" cy="624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atin typeface="Raleway Medium"/>
                <a:ea typeface="Raleway Medium"/>
                <a:cs typeface="Raleway Medium"/>
                <a:sym typeface="Raleway Medium"/>
              </a:defRPr>
            </a:lvl1pPr>
            <a:lvl2pPr lvl="1" rtl="0">
              <a:lnSpc>
                <a:spcPct val="100000"/>
              </a:lnSpc>
              <a:spcBef>
                <a:spcPts val="0"/>
              </a:spcBef>
              <a:spcAft>
                <a:spcPts val="0"/>
              </a:spcAft>
              <a:buSzPts val="1400"/>
              <a:buNone/>
              <a:defRPr b="1"/>
            </a:lvl2pPr>
            <a:lvl3pPr lvl="2" rtl="0">
              <a:lnSpc>
                <a:spcPct val="100000"/>
              </a:lnSpc>
              <a:spcBef>
                <a:spcPts val="0"/>
              </a:spcBef>
              <a:spcAft>
                <a:spcPts val="0"/>
              </a:spcAft>
              <a:buSzPts val="1400"/>
              <a:buNone/>
              <a:defRPr b="1"/>
            </a:lvl3pPr>
            <a:lvl4pPr lvl="3" rtl="0">
              <a:lnSpc>
                <a:spcPct val="100000"/>
              </a:lnSpc>
              <a:spcBef>
                <a:spcPts val="0"/>
              </a:spcBef>
              <a:spcAft>
                <a:spcPts val="0"/>
              </a:spcAft>
              <a:buSzPts val="1400"/>
              <a:buNone/>
              <a:defRPr b="1"/>
            </a:lvl4pPr>
            <a:lvl5pPr lvl="4" rtl="0">
              <a:lnSpc>
                <a:spcPct val="100000"/>
              </a:lnSpc>
              <a:spcBef>
                <a:spcPts val="0"/>
              </a:spcBef>
              <a:spcAft>
                <a:spcPts val="0"/>
              </a:spcAft>
              <a:buSzPts val="1400"/>
              <a:buNone/>
              <a:defRPr b="1"/>
            </a:lvl5pPr>
            <a:lvl6pPr lvl="5" rtl="0">
              <a:lnSpc>
                <a:spcPct val="100000"/>
              </a:lnSpc>
              <a:spcBef>
                <a:spcPts val="0"/>
              </a:spcBef>
              <a:spcAft>
                <a:spcPts val="0"/>
              </a:spcAft>
              <a:buSzPts val="1400"/>
              <a:buNone/>
              <a:defRPr b="1"/>
            </a:lvl6pPr>
            <a:lvl7pPr lvl="6" rtl="0">
              <a:lnSpc>
                <a:spcPct val="100000"/>
              </a:lnSpc>
              <a:spcBef>
                <a:spcPts val="0"/>
              </a:spcBef>
              <a:spcAft>
                <a:spcPts val="0"/>
              </a:spcAft>
              <a:buSzPts val="1400"/>
              <a:buNone/>
              <a:defRPr b="1"/>
            </a:lvl7pPr>
            <a:lvl8pPr lvl="7" rtl="0">
              <a:lnSpc>
                <a:spcPct val="100000"/>
              </a:lnSpc>
              <a:spcBef>
                <a:spcPts val="0"/>
              </a:spcBef>
              <a:spcAft>
                <a:spcPts val="0"/>
              </a:spcAft>
              <a:buSzPts val="1400"/>
              <a:buNone/>
              <a:defRPr b="1"/>
            </a:lvl8pPr>
            <a:lvl9pPr lvl="8" rtl="0">
              <a:lnSpc>
                <a:spcPct val="100000"/>
              </a:lnSpc>
              <a:spcBef>
                <a:spcPts val="0"/>
              </a:spcBef>
              <a:spcAft>
                <a:spcPts val="0"/>
              </a:spcAft>
              <a:buSzPts val="1400"/>
              <a:buNone/>
              <a:defRPr b="1"/>
            </a:lvl9pPr>
          </a:lstStyle>
          <a:p>
            <a:endParaRPr/>
          </a:p>
        </p:txBody>
      </p:sp>
      <p:sp>
        <p:nvSpPr>
          <p:cNvPr id="1617" name="Google Shape;1617;p14"/>
          <p:cNvSpPr txBox="1">
            <a:spLocks noGrp="1"/>
          </p:cNvSpPr>
          <p:nvPr>
            <p:ph type="title" idx="8" hasCustomPrompt="1"/>
          </p:nvPr>
        </p:nvSpPr>
        <p:spPr>
          <a:xfrm>
            <a:off x="720025" y="1461727"/>
            <a:ext cx="2461500" cy="41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4800"/>
              <a:buFont typeface="Proxima Nova"/>
              <a:buNone/>
              <a:defRPr sz="2400"/>
            </a:lvl1pPr>
            <a:lvl2pPr lvl="1"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2pPr>
            <a:lvl3pPr lvl="2"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3pPr>
            <a:lvl4pPr lvl="3"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4pPr>
            <a:lvl5pPr lvl="4"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5pPr>
            <a:lvl6pPr lvl="5"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6pPr>
            <a:lvl7pPr lvl="6"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7pPr>
            <a:lvl8pPr lvl="7"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8pPr>
            <a:lvl9pPr lvl="8"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9pPr>
          </a:lstStyle>
          <a:p>
            <a:r>
              <a:t>xx%</a:t>
            </a:r>
          </a:p>
        </p:txBody>
      </p:sp>
      <p:sp>
        <p:nvSpPr>
          <p:cNvPr id="1618" name="Google Shape;1618;p14"/>
          <p:cNvSpPr txBox="1">
            <a:spLocks noGrp="1"/>
          </p:cNvSpPr>
          <p:nvPr>
            <p:ph type="title" idx="9" hasCustomPrompt="1"/>
          </p:nvPr>
        </p:nvSpPr>
        <p:spPr>
          <a:xfrm>
            <a:off x="720025" y="3105601"/>
            <a:ext cx="2461500" cy="41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4800"/>
              <a:buFont typeface="Proxima Nova"/>
              <a:buNone/>
              <a:defRPr sz="2400"/>
            </a:lvl1pPr>
            <a:lvl2pPr lvl="1"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2pPr>
            <a:lvl3pPr lvl="2"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3pPr>
            <a:lvl4pPr lvl="3"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4pPr>
            <a:lvl5pPr lvl="4"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5pPr>
            <a:lvl6pPr lvl="5"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6pPr>
            <a:lvl7pPr lvl="6"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7pPr>
            <a:lvl8pPr lvl="7"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8pPr>
            <a:lvl9pPr lvl="8"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9pPr>
          </a:lstStyle>
          <a:p>
            <a:r>
              <a:t>xx%</a:t>
            </a:r>
          </a:p>
        </p:txBody>
      </p:sp>
      <p:sp>
        <p:nvSpPr>
          <p:cNvPr id="1619" name="Google Shape;1619;p14"/>
          <p:cNvSpPr txBox="1">
            <a:spLocks noGrp="1"/>
          </p:cNvSpPr>
          <p:nvPr>
            <p:ph type="title" idx="13" hasCustomPrompt="1"/>
          </p:nvPr>
        </p:nvSpPr>
        <p:spPr>
          <a:xfrm>
            <a:off x="6112002" y="1461727"/>
            <a:ext cx="2461500" cy="41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4800"/>
              <a:buFont typeface="Proxima Nova"/>
              <a:buNone/>
              <a:defRPr sz="2400"/>
            </a:lvl1pPr>
            <a:lvl2pPr lvl="1"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2pPr>
            <a:lvl3pPr lvl="2"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3pPr>
            <a:lvl4pPr lvl="3"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4pPr>
            <a:lvl5pPr lvl="4"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5pPr>
            <a:lvl6pPr lvl="5"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6pPr>
            <a:lvl7pPr lvl="6"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7pPr>
            <a:lvl8pPr lvl="7"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8pPr>
            <a:lvl9pPr lvl="8"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9pPr>
          </a:lstStyle>
          <a:p>
            <a:r>
              <a:t>xx%</a:t>
            </a:r>
          </a:p>
        </p:txBody>
      </p:sp>
      <p:sp>
        <p:nvSpPr>
          <p:cNvPr id="1620" name="Google Shape;1620;p14"/>
          <p:cNvSpPr txBox="1">
            <a:spLocks noGrp="1"/>
          </p:cNvSpPr>
          <p:nvPr>
            <p:ph type="title" idx="14" hasCustomPrompt="1"/>
          </p:nvPr>
        </p:nvSpPr>
        <p:spPr>
          <a:xfrm>
            <a:off x="6112002" y="3105601"/>
            <a:ext cx="2461500" cy="41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4800"/>
              <a:buFont typeface="Proxima Nova"/>
              <a:buNone/>
              <a:defRPr sz="2400"/>
            </a:lvl1pPr>
            <a:lvl2pPr lvl="1"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2pPr>
            <a:lvl3pPr lvl="2"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3pPr>
            <a:lvl4pPr lvl="3"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4pPr>
            <a:lvl5pPr lvl="4"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5pPr>
            <a:lvl6pPr lvl="5"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6pPr>
            <a:lvl7pPr lvl="6"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7pPr>
            <a:lvl8pPr lvl="7"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8pPr>
            <a:lvl9pPr lvl="8" rtl="0">
              <a:lnSpc>
                <a:spcPct val="100000"/>
              </a:lnSpc>
              <a:spcBef>
                <a:spcPts val="0"/>
              </a:spcBef>
              <a:spcAft>
                <a:spcPts val="0"/>
              </a:spcAft>
              <a:buSzPts val="4800"/>
              <a:buFont typeface="Proxima Nova"/>
              <a:buNone/>
              <a:defRPr sz="4800" b="1">
                <a:latin typeface="Proxima Nova"/>
                <a:ea typeface="Proxima Nova"/>
                <a:cs typeface="Proxima Nova"/>
                <a:sym typeface="Proxima Nova"/>
              </a:defRPr>
            </a:lvl9pPr>
          </a:lstStyle>
          <a:p>
            <a:r>
              <a:t>xx%</a:t>
            </a:r>
          </a:p>
        </p:txBody>
      </p:sp>
      <p:grpSp>
        <p:nvGrpSpPr>
          <p:cNvPr id="1621" name="Google Shape;1621;p14"/>
          <p:cNvGrpSpPr/>
          <p:nvPr/>
        </p:nvGrpSpPr>
        <p:grpSpPr>
          <a:xfrm rot="10800000" flipH="1">
            <a:off x="-11461" y="4949423"/>
            <a:ext cx="9189794" cy="194069"/>
            <a:chOff x="-45827" y="98"/>
            <a:chExt cx="9189794" cy="194069"/>
          </a:xfrm>
        </p:grpSpPr>
        <p:grpSp>
          <p:nvGrpSpPr>
            <p:cNvPr id="1622" name="Google Shape;1622;p14"/>
            <p:cNvGrpSpPr/>
            <p:nvPr/>
          </p:nvGrpSpPr>
          <p:grpSpPr>
            <a:xfrm>
              <a:off x="-45827" y="98"/>
              <a:ext cx="3063242" cy="194069"/>
              <a:chOff x="308625" y="3240400"/>
              <a:chExt cx="4019475" cy="254650"/>
            </a:xfrm>
          </p:grpSpPr>
          <p:sp>
            <p:nvSpPr>
              <p:cNvPr id="1623" name="Google Shape;1623;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8" name="Google Shape;1648;p14"/>
            <p:cNvGrpSpPr/>
            <p:nvPr/>
          </p:nvGrpSpPr>
          <p:grpSpPr>
            <a:xfrm>
              <a:off x="3017448" y="98"/>
              <a:ext cx="3063242" cy="194069"/>
              <a:chOff x="308625" y="3240400"/>
              <a:chExt cx="4019475" cy="254650"/>
            </a:xfrm>
          </p:grpSpPr>
          <p:sp>
            <p:nvSpPr>
              <p:cNvPr id="1649" name="Google Shape;1649;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4" name="Google Shape;1674;p14"/>
            <p:cNvGrpSpPr/>
            <p:nvPr/>
          </p:nvGrpSpPr>
          <p:grpSpPr>
            <a:xfrm>
              <a:off x="6080724" y="98"/>
              <a:ext cx="3063242" cy="194069"/>
              <a:chOff x="308625" y="3240400"/>
              <a:chExt cx="4019475" cy="254650"/>
            </a:xfrm>
          </p:grpSpPr>
          <p:sp>
            <p:nvSpPr>
              <p:cNvPr id="1675" name="Google Shape;1675;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00" name="Google Shape;1700;p14"/>
          <p:cNvGrpSpPr/>
          <p:nvPr/>
        </p:nvGrpSpPr>
        <p:grpSpPr>
          <a:xfrm>
            <a:off x="-11461" y="98"/>
            <a:ext cx="9189794" cy="194069"/>
            <a:chOff x="-45827" y="98"/>
            <a:chExt cx="9189794" cy="194069"/>
          </a:xfrm>
        </p:grpSpPr>
        <p:grpSp>
          <p:nvGrpSpPr>
            <p:cNvPr id="1701" name="Google Shape;1701;p14"/>
            <p:cNvGrpSpPr/>
            <p:nvPr/>
          </p:nvGrpSpPr>
          <p:grpSpPr>
            <a:xfrm>
              <a:off x="-45827" y="98"/>
              <a:ext cx="3063242" cy="194069"/>
              <a:chOff x="308625" y="3240400"/>
              <a:chExt cx="4019475" cy="254650"/>
            </a:xfrm>
          </p:grpSpPr>
          <p:sp>
            <p:nvSpPr>
              <p:cNvPr id="1702" name="Google Shape;1702;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7" name="Google Shape;1727;p14"/>
            <p:cNvGrpSpPr/>
            <p:nvPr/>
          </p:nvGrpSpPr>
          <p:grpSpPr>
            <a:xfrm>
              <a:off x="3017448" y="98"/>
              <a:ext cx="3063242" cy="194069"/>
              <a:chOff x="308625" y="3240400"/>
              <a:chExt cx="4019475" cy="254650"/>
            </a:xfrm>
          </p:grpSpPr>
          <p:sp>
            <p:nvSpPr>
              <p:cNvPr id="1728" name="Google Shape;1728;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3" name="Google Shape;1753;p14"/>
            <p:cNvGrpSpPr/>
            <p:nvPr/>
          </p:nvGrpSpPr>
          <p:grpSpPr>
            <a:xfrm>
              <a:off x="6080724" y="98"/>
              <a:ext cx="3063242" cy="194069"/>
              <a:chOff x="308625" y="3240400"/>
              <a:chExt cx="4019475" cy="254650"/>
            </a:xfrm>
          </p:grpSpPr>
          <p:sp>
            <p:nvSpPr>
              <p:cNvPr id="1754" name="Google Shape;1754;p14"/>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14"/>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14"/>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14"/>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14"/>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14"/>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14"/>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14"/>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14"/>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14"/>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14"/>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14"/>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14"/>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14"/>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14"/>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14"/>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14"/>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14"/>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14"/>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14"/>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14"/>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14"/>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14"/>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14"/>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14"/>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79" name="Google Shape;1779;p14"/>
          <p:cNvGrpSpPr/>
          <p:nvPr/>
        </p:nvGrpSpPr>
        <p:grpSpPr>
          <a:xfrm>
            <a:off x="307592" y="729096"/>
            <a:ext cx="139150" cy="3806340"/>
            <a:chOff x="8697242" y="729096"/>
            <a:chExt cx="139150" cy="3806340"/>
          </a:xfrm>
        </p:grpSpPr>
        <p:sp>
          <p:nvSpPr>
            <p:cNvPr id="1780" name="Google Shape;1780;p14"/>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14"/>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14"/>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14"/>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14"/>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5" name="Google Shape;1785;p14"/>
            <p:cNvGrpSpPr/>
            <p:nvPr/>
          </p:nvGrpSpPr>
          <p:grpSpPr>
            <a:xfrm>
              <a:off x="8697242" y="1521714"/>
              <a:ext cx="139150" cy="2436625"/>
              <a:chOff x="7191225" y="238125"/>
              <a:chExt cx="139150" cy="2436625"/>
            </a:xfrm>
          </p:grpSpPr>
          <p:sp>
            <p:nvSpPr>
              <p:cNvPr id="1786" name="Google Shape;1786;p14"/>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14"/>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14"/>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14"/>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14"/>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14"/>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14"/>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14"/>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14"/>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14"/>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14"/>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97" name="Google Shape;1797;p14"/>
          <p:cNvGrpSpPr/>
          <p:nvPr/>
        </p:nvGrpSpPr>
        <p:grpSpPr>
          <a:xfrm>
            <a:off x="8697242" y="729096"/>
            <a:ext cx="139150" cy="3806340"/>
            <a:chOff x="8697242" y="729096"/>
            <a:chExt cx="139150" cy="3806340"/>
          </a:xfrm>
        </p:grpSpPr>
        <p:sp>
          <p:nvSpPr>
            <p:cNvPr id="1798" name="Google Shape;1798;p14"/>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14"/>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14"/>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14"/>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14"/>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3" name="Google Shape;1803;p14"/>
            <p:cNvGrpSpPr/>
            <p:nvPr/>
          </p:nvGrpSpPr>
          <p:grpSpPr>
            <a:xfrm>
              <a:off x="8697242" y="1521714"/>
              <a:ext cx="139150" cy="2436625"/>
              <a:chOff x="7191225" y="238125"/>
              <a:chExt cx="139150" cy="2436625"/>
            </a:xfrm>
          </p:grpSpPr>
          <p:sp>
            <p:nvSpPr>
              <p:cNvPr id="1804" name="Google Shape;1804;p14"/>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14"/>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14"/>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14"/>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14"/>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14"/>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14"/>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14"/>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14"/>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14"/>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14"/>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15" name="Google Shape;1815;p14"/>
          <p:cNvSpPr txBox="1">
            <a:spLocks noGrp="1"/>
          </p:cNvSpPr>
          <p:nvPr>
            <p:ph type="title" idx="15"/>
          </p:nvPr>
        </p:nvSpPr>
        <p:spPr>
          <a:xfrm>
            <a:off x="720000" y="531833"/>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p:cSld name="CUSTOM_1_1">
    <p:spTree>
      <p:nvGrpSpPr>
        <p:cNvPr id="1" name="Shape 1946"/>
        <p:cNvGrpSpPr/>
        <p:nvPr/>
      </p:nvGrpSpPr>
      <p:grpSpPr>
        <a:xfrm>
          <a:off x="0" y="0"/>
          <a:ext cx="0" cy="0"/>
          <a:chOff x="0" y="0"/>
          <a:chExt cx="0" cy="0"/>
        </a:xfrm>
      </p:grpSpPr>
      <p:sp>
        <p:nvSpPr>
          <p:cNvPr id="1947" name="Google Shape;1947;p16"/>
          <p:cNvSpPr txBox="1">
            <a:spLocks noGrp="1"/>
          </p:cNvSpPr>
          <p:nvPr>
            <p:ph type="title"/>
          </p:nvPr>
        </p:nvSpPr>
        <p:spPr>
          <a:xfrm>
            <a:off x="720000" y="531833"/>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grpSp>
        <p:nvGrpSpPr>
          <p:cNvPr id="1948" name="Google Shape;1948;p16"/>
          <p:cNvGrpSpPr/>
          <p:nvPr/>
        </p:nvGrpSpPr>
        <p:grpSpPr>
          <a:xfrm>
            <a:off x="8697242" y="729096"/>
            <a:ext cx="139150" cy="3806340"/>
            <a:chOff x="8697242" y="729096"/>
            <a:chExt cx="139150" cy="3806340"/>
          </a:xfrm>
        </p:grpSpPr>
        <p:sp>
          <p:nvSpPr>
            <p:cNvPr id="1949" name="Google Shape;1949;p16"/>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16"/>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16"/>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16"/>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16"/>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54" name="Google Shape;1954;p16"/>
            <p:cNvGrpSpPr/>
            <p:nvPr/>
          </p:nvGrpSpPr>
          <p:grpSpPr>
            <a:xfrm>
              <a:off x="8697242" y="1521714"/>
              <a:ext cx="139150" cy="2436625"/>
              <a:chOff x="7191225" y="238125"/>
              <a:chExt cx="139150" cy="2436625"/>
            </a:xfrm>
          </p:grpSpPr>
          <p:sp>
            <p:nvSpPr>
              <p:cNvPr id="1955" name="Google Shape;1955;p16"/>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16"/>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16"/>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16"/>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16"/>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16"/>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16"/>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16"/>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16"/>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16"/>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16"/>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66" name="Google Shape;1966;p16"/>
          <p:cNvGrpSpPr/>
          <p:nvPr/>
        </p:nvGrpSpPr>
        <p:grpSpPr>
          <a:xfrm rot="10800000" flipH="1">
            <a:off x="-11461" y="4949423"/>
            <a:ext cx="9189794" cy="194069"/>
            <a:chOff x="-45827" y="98"/>
            <a:chExt cx="9189794" cy="194069"/>
          </a:xfrm>
        </p:grpSpPr>
        <p:grpSp>
          <p:nvGrpSpPr>
            <p:cNvPr id="1967" name="Google Shape;1967;p16"/>
            <p:cNvGrpSpPr/>
            <p:nvPr/>
          </p:nvGrpSpPr>
          <p:grpSpPr>
            <a:xfrm>
              <a:off x="-45827" y="98"/>
              <a:ext cx="3063242" cy="194069"/>
              <a:chOff x="308625" y="3240400"/>
              <a:chExt cx="4019475" cy="254650"/>
            </a:xfrm>
          </p:grpSpPr>
          <p:sp>
            <p:nvSpPr>
              <p:cNvPr id="1968" name="Google Shape;1968;p1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1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1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1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1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1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1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1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1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1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1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1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1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1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1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1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1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1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1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1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1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1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1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1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1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3" name="Google Shape;1993;p16"/>
            <p:cNvGrpSpPr/>
            <p:nvPr/>
          </p:nvGrpSpPr>
          <p:grpSpPr>
            <a:xfrm>
              <a:off x="3017448" y="98"/>
              <a:ext cx="3063242" cy="194069"/>
              <a:chOff x="308625" y="3240400"/>
              <a:chExt cx="4019475" cy="254650"/>
            </a:xfrm>
          </p:grpSpPr>
          <p:sp>
            <p:nvSpPr>
              <p:cNvPr id="1994" name="Google Shape;1994;p1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1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1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1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1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1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1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1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1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1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1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1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1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1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1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1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1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1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1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1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1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1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1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1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1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9" name="Google Shape;2019;p16"/>
            <p:cNvGrpSpPr/>
            <p:nvPr/>
          </p:nvGrpSpPr>
          <p:grpSpPr>
            <a:xfrm>
              <a:off x="6080724" y="98"/>
              <a:ext cx="3063242" cy="194069"/>
              <a:chOff x="308625" y="3240400"/>
              <a:chExt cx="4019475" cy="254650"/>
            </a:xfrm>
          </p:grpSpPr>
          <p:sp>
            <p:nvSpPr>
              <p:cNvPr id="2020" name="Google Shape;2020;p16"/>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16"/>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16"/>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16"/>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16"/>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16"/>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16"/>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16"/>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16"/>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16"/>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16"/>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16"/>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16"/>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16"/>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16"/>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16"/>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16"/>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16"/>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16"/>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16"/>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16"/>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16"/>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16"/>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16"/>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16"/>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45" name="Google Shape;2045;p16"/>
          <p:cNvGrpSpPr/>
          <p:nvPr/>
        </p:nvGrpSpPr>
        <p:grpSpPr>
          <a:xfrm flipH="1">
            <a:off x="300873" y="238125"/>
            <a:ext cx="2493725" cy="2436625"/>
            <a:chOff x="4836650" y="238125"/>
            <a:chExt cx="2493725" cy="2436625"/>
          </a:xfrm>
        </p:grpSpPr>
        <p:sp>
          <p:nvSpPr>
            <p:cNvPr id="2046" name="Google Shape;2046;p16"/>
            <p:cNvSpPr/>
            <p:nvPr/>
          </p:nvSpPr>
          <p:spPr>
            <a:xfrm>
              <a:off x="4902275" y="303725"/>
              <a:ext cx="2354600" cy="25"/>
            </a:xfrm>
            <a:custGeom>
              <a:avLst/>
              <a:gdLst/>
              <a:ahLst/>
              <a:cxnLst/>
              <a:rect l="l" t="t" r="r" b="b"/>
              <a:pathLst>
                <a:path w="94184" h="1" fill="none" extrusionOk="0">
                  <a:moveTo>
                    <a:pt x="1" y="1"/>
                  </a:moveTo>
                  <a:lnTo>
                    <a:pt x="94184" y="1"/>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16"/>
            <p:cNvSpPr/>
            <p:nvPr/>
          </p:nvSpPr>
          <p:spPr>
            <a:xfrm>
              <a:off x="7256850" y="303725"/>
              <a:ext cx="25" cy="2354625"/>
            </a:xfrm>
            <a:custGeom>
              <a:avLst/>
              <a:gdLst/>
              <a:ahLst/>
              <a:cxnLst/>
              <a:rect l="l" t="t" r="r" b="b"/>
              <a:pathLst>
                <a:path w="1" h="94185" fill="none" extrusionOk="0">
                  <a:moveTo>
                    <a:pt x="1" y="1"/>
                  </a:moveTo>
                  <a:lnTo>
                    <a:pt x="1" y="94184"/>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16"/>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16"/>
            <p:cNvSpPr/>
            <p:nvPr/>
          </p:nvSpPr>
          <p:spPr>
            <a:xfrm>
              <a:off x="705997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16"/>
            <p:cNvSpPr/>
            <p:nvPr/>
          </p:nvSpPr>
          <p:spPr>
            <a:xfrm>
              <a:off x="5189725" y="238125"/>
              <a:ext cx="131250" cy="131250"/>
            </a:xfrm>
            <a:custGeom>
              <a:avLst/>
              <a:gdLst/>
              <a:ahLst/>
              <a:cxnLst/>
              <a:rect l="l" t="t" r="r" b="b"/>
              <a:pathLst>
                <a:path w="5250" h="5250" extrusionOk="0">
                  <a:moveTo>
                    <a:pt x="2625" y="0"/>
                  </a:moveTo>
                  <a:lnTo>
                    <a:pt x="0" y="2625"/>
                  </a:lnTo>
                  <a:lnTo>
                    <a:pt x="2625" y="5250"/>
                  </a:lnTo>
                  <a:lnTo>
                    <a:pt x="5250" y="2625"/>
                  </a:lnTo>
                  <a:lnTo>
                    <a:pt x="26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16"/>
            <p:cNvSpPr/>
            <p:nvPr/>
          </p:nvSpPr>
          <p:spPr>
            <a:xfrm>
              <a:off x="5312425" y="238125"/>
              <a:ext cx="131275" cy="131250"/>
            </a:xfrm>
            <a:custGeom>
              <a:avLst/>
              <a:gdLst/>
              <a:ahLst/>
              <a:cxnLst/>
              <a:rect l="l" t="t" r="r" b="b"/>
              <a:pathLst>
                <a:path w="5251" h="5250" extrusionOk="0">
                  <a:moveTo>
                    <a:pt x="2626" y="0"/>
                  </a:moveTo>
                  <a:lnTo>
                    <a:pt x="1" y="2625"/>
                  </a:lnTo>
                  <a:lnTo>
                    <a:pt x="2626" y="5250"/>
                  </a:lnTo>
                  <a:lnTo>
                    <a:pt x="5251"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16"/>
            <p:cNvSpPr/>
            <p:nvPr/>
          </p:nvSpPr>
          <p:spPr>
            <a:xfrm>
              <a:off x="6977950" y="270925"/>
              <a:ext cx="82050" cy="74175"/>
            </a:xfrm>
            <a:custGeom>
              <a:avLst/>
              <a:gdLst/>
              <a:ahLst/>
              <a:cxnLst/>
              <a:rect l="l" t="t" r="r" b="b"/>
              <a:pathLst>
                <a:path w="3282" h="2967" extrusionOk="0">
                  <a:moveTo>
                    <a:pt x="1628" y="0"/>
                  </a:moveTo>
                  <a:lnTo>
                    <a:pt x="1" y="1313"/>
                  </a:lnTo>
                  <a:lnTo>
                    <a:pt x="1628" y="2967"/>
                  </a:lnTo>
                  <a:lnTo>
                    <a:pt x="3282" y="1313"/>
                  </a:lnTo>
                  <a:lnTo>
                    <a:pt x="16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16"/>
            <p:cNvSpPr/>
            <p:nvPr/>
          </p:nvSpPr>
          <p:spPr>
            <a:xfrm>
              <a:off x="6174075" y="270925"/>
              <a:ext cx="73525" cy="74175"/>
            </a:xfrm>
            <a:custGeom>
              <a:avLst/>
              <a:gdLst/>
              <a:ahLst/>
              <a:cxnLst/>
              <a:rect l="l" t="t" r="r" b="b"/>
              <a:pathLst>
                <a:path w="2941" h="2967" extrusionOk="0">
                  <a:moveTo>
                    <a:pt x="1313" y="0"/>
                  </a:moveTo>
                  <a:lnTo>
                    <a:pt x="0" y="1313"/>
                  </a:lnTo>
                  <a:lnTo>
                    <a:pt x="1313" y="2967"/>
                  </a:lnTo>
                  <a:lnTo>
                    <a:pt x="2940" y="1313"/>
                  </a:lnTo>
                  <a:lnTo>
                    <a:pt x="131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16"/>
            <p:cNvSpPr/>
            <p:nvPr/>
          </p:nvSpPr>
          <p:spPr>
            <a:xfrm>
              <a:off x="7215479" y="508429"/>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16"/>
            <p:cNvSpPr/>
            <p:nvPr/>
          </p:nvSpPr>
          <p:spPr>
            <a:xfrm>
              <a:off x="7218088" y="1337300"/>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16"/>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16"/>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16"/>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16"/>
            <p:cNvSpPr/>
            <p:nvPr/>
          </p:nvSpPr>
          <p:spPr>
            <a:xfrm>
              <a:off x="4836650"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16"/>
            <p:cNvSpPr/>
            <p:nvPr/>
          </p:nvSpPr>
          <p:spPr>
            <a:xfrm>
              <a:off x="4902275"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16"/>
            <p:cNvSpPr/>
            <p:nvPr/>
          </p:nvSpPr>
          <p:spPr>
            <a:xfrm>
              <a:off x="4976425"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16"/>
            <p:cNvSpPr/>
            <p:nvPr/>
          </p:nvSpPr>
          <p:spPr>
            <a:xfrm>
              <a:off x="5042050"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16"/>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16"/>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16"/>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16"/>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7" name="Google Shape;2067;p16"/>
          <p:cNvGrpSpPr/>
          <p:nvPr/>
        </p:nvGrpSpPr>
        <p:grpSpPr>
          <a:xfrm>
            <a:off x="307592" y="729096"/>
            <a:ext cx="139150" cy="3806340"/>
            <a:chOff x="8697242" y="729096"/>
            <a:chExt cx="139150" cy="3806340"/>
          </a:xfrm>
        </p:grpSpPr>
        <p:sp>
          <p:nvSpPr>
            <p:cNvPr id="2068" name="Google Shape;2068;p16"/>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16"/>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16"/>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16"/>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16"/>
            <p:cNvSpPr/>
            <p:nvPr/>
          </p:nvSpPr>
          <p:spPr>
            <a:xfrm flipH="1">
              <a:off x="8716027"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73" name="Google Shape;2073;p16"/>
            <p:cNvGrpSpPr/>
            <p:nvPr/>
          </p:nvGrpSpPr>
          <p:grpSpPr>
            <a:xfrm>
              <a:off x="8697242" y="1521714"/>
              <a:ext cx="139150" cy="2436625"/>
              <a:chOff x="7191225" y="238125"/>
              <a:chExt cx="139150" cy="2436625"/>
            </a:xfrm>
          </p:grpSpPr>
          <p:sp>
            <p:nvSpPr>
              <p:cNvPr id="2074" name="Google Shape;2074;p16"/>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16"/>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16"/>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16"/>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16"/>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16"/>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16"/>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16"/>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16"/>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16"/>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
  <p:cSld name="CUSTOM_2">
    <p:spTree>
      <p:nvGrpSpPr>
        <p:cNvPr id="1" name="Shape 2498"/>
        <p:cNvGrpSpPr/>
        <p:nvPr/>
      </p:nvGrpSpPr>
      <p:grpSpPr>
        <a:xfrm>
          <a:off x="0" y="0"/>
          <a:ext cx="0" cy="0"/>
          <a:chOff x="0" y="0"/>
          <a:chExt cx="0" cy="0"/>
        </a:xfrm>
      </p:grpSpPr>
      <p:sp>
        <p:nvSpPr>
          <p:cNvPr id="2499" name="Google Shape;2499;p19"/>
          <p:cNvSpPr txBox="1">
            <a:spLocks noGrp="1"/>
          </p:cNvSpPr>
          <p:nvPr>
            <p:ph type="ctrTitle"/>
          </p:nvPr>
        </p:nvSpPr>
        <p:spPr>
          <a:xfrm>
            <a:off x="1443900" y="2570578"/>
            <a:ext cx="2729100" cy="5727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2500" name="Google Shape;2500;p19"/>
          <p:cNvSpPr txBox="1">
            <a:spLocks noGrp="1"/>
          </p:cNvSpPr>
          <p:nvPr>
            <p:ph type="subTitle" idx="1"/>
          </p:nvPr>
        </p:nvSpPr>
        <p:spPr>
          <a:xfrm>
            <a:off x="1443900" y="3079041"/>
            <a:ext cx="2729100" cy="13620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000"/>
              <a:buFont typeface="Roboto Medium"/>
              <a:buNone/>
              <a:defRPr sz="1400">
                <a:latin typeface="Raleway Medium"/>
                <a:ea typeface="Raleway Medium"/>
                <a:cs typeface="Raleway Medium"/>
                <a:sym typeface="Raleway Medium"/>
              </a:defRPr>
            </a:lvl1pPr>
            <a:lvl2pPr lvl="1"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2pPr>
            <a:lvl3pPr lvl="2"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3pPr>
            <a:lvl4pPr lvl="3"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4pPr>
            <a:lvl5pPr lvl="4"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5pPr>
            <a:lvl6pPr lvl="5"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6pPr>
            <a:lvl7pPr lvl="6"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7pPr>
            <a:lvl8pPr lvl="7"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8pPr>
            <a:lvl9pPr lvl="8"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9pPr>
          </a:lstStyle>
          <a:p>
            <a:endParaRPr/>
          </a:p>
        </p:txBody>
      </p:sp>
      <p:sp>
        <p:nvSpPr>
          <p:cNvPr id="2501" name="Google Shape;2501;p19"/>
          <p:cNvSpPr txBox="1">
            <a:spLocks noGrp="1"/>
          </p:cNvSpPr>
          <p:nvPr>
            <p:ph type="ctrTitle" idx="2"/>
          </p:nvPr>
        </p:nvSpPr>
        <p:spPr>
          <a:xfrm>
            <a:off x="4968975" y="2570578"/>
            <a:ext cx="2729100" cy="5727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2502" name="Google Shape;2502;p19"/>
          <p:cNvSpPr txBox="1">
            <a:spLocks noGrp="1"/>
          </p:cNvSpPr>
          <p:nvPr>
            <p:ph type="subTitle" idx="3"/>
          </p:nvPr>
        </p:nvSpPr>
        <p:spPr>
          <a:xfrm>
            <a:off x="4968963" y="3079041"/>
            <a:ext cx="2729100" cy="13620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000"/>
              <a:buFont typeface="Roboto Medium"/>
              <a:buNone/>
              <a:defRPr sz="1400">
                <a:latin typeface="Raleway Medium"/>
                <a:ea typeface="Raleway Medium"/>
                <a:cs typeface="Raleway Medium"/>
                <a:sym typeface="Raleway Medium"/>
              </a:defRPr>
            </a:lvl1pPr>
            <a:lvl2pPr lvl="1"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2pPr>
            <a:lvl3pPr lvl="2"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3pPr>
            <a:lvl4pPr lvl="3"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4pPr>
            <a:lvl5pPr lvl="4"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5pPr>
            <a:lvl6pPr lvl="5"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6pPr>
            <a:lvl7pPr lvl="6"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7pPr>
            <a:lvl8pPr lvl="7"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8pPr>
            <a:lvl9pPr lvl="8"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9pPr>
          </a:lstStyle>
          <a:p>
            <a:endParaRPr/>
          </a:p>
        </p:txBody>
      </p:sp>
      <p:sp>
        <p:nvSpPr>
          <p:cNvPr id="2503" name="Google Shape;2503;p19"/>
          <p:cNvSpPr txBox="1">
            <a:spLocks noGrp="1"/>
          </p:cNvSpPr>
          <p:nvPr>
            <p:ph type="title" idx="4"/>
          </p:nvPr>
        </p:nvSpPr>
        <p:spPr>
          <a:xfrm>
            <a:off x="720000" y="531833"/>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24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grpSp>
        <p:nvGrpSpPr>
          <p:cNvPr id="2504" name="Google Shape;2504;p19"/>
          <p:cNvGrpSpPr/>
          <p:nvPr/>
        </p:nvGrpSpPr>
        <p:grpSpPr>
          <a:xfrm>
            <a:off x="4510930" y="1597914"/>
            <a:ext cx="139150" cy="2436625"/>
            <a:chOff x="7191225" y="238125"/>
            <a:chExt cx="139150" cy="2436625"/>
          </a:xfrm>
        </p:grpSpPr>
        <p:sp>
          <p:nvSpPr>
            <p:cNvPr id="2505" name="Google Shape;2505;p19"/>
            <p:cNvSpPr/>
            <p:nvPr/>
          </p:nvSpPr>
          <p:spPr>
            <a:xfrm>
              <a:off x="7256850" y="303725"/>
              <a:ext cx="25" cy="2354625"/>
            </a:xfrm>
            <a:custGeom>
              <a:avLst/>
              <a:gdLst/>
              <a:ahLst/>
              <a:cxnLst/>
              <a:rect l="l" t="t" r="r" b="b"/>
              <a:pathLst>
                <a:path w="1" h="94185" fill="none" extrusionOk="0">
                  <a:moveTo>
                    <a:pt x="1" y="1"/>
                  </a:moveTo>
                  <a:lnTo>
                    <a:pt x="1" y="94184"/>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19"/>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19"/>
            <p:cNvSpPr/>
            <p:nvPr/>
          </p:nvSpPr>
          <p:spPr>
            <a:xfrm>
              <a:off x="7207650"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19"/>
            <p:cNvSpPr/>
            <p:nvPr/>
          </p:nvSpPr>
          <p:spPr>
            <a:xfrm>
              <a:off x="7207650" y="11809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19"/>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19"/>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19"/>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19"/>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19"/>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19"/>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19"/>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6" name="Google Shape;2516;p19"/>
          <p:cNvGrpSpPr/>
          <p:nvPr/>
        </p:nvGrpSpPr>
        <p:grpSpPr>
          <a:xfrm rot="10800000" flipH="1">
            <a:off x="-11461" y="4949423"/>
            <a:ext cx="9189794" cy="194069"/>
            <a:chOff x="-45827" y="98"/>
            <a:chExt cx="9189794" cy="194069"/>
          </a:xfrm>
        </p:grpSpPr>
        <p:grpSp>
          <p:nvGrpSpPr>
            <p:cNvPr id="2517" name="Google Shape;2517;p19"/>
            <p:cNvGrpSpPr/>
            <p:nvPr/>
          </p:nvGrpSpPr>
          <p:grpSpPr>
            <a:xfrm>
              <a:off x="-45827" y="98"/>
              <a:ext cx="3063242" cy="194069"/>
              <a:chOff x="308625" y="3240400"/>
              <a:chExt cx="4019475" cy="254650"/>
            </a:xfrm>
          </p:grpSpPr>
          <p:sp>
            <p:nvSpPr>
              <p:cNvPr id="2518" name="Google Shape;2518;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3" name="Google Shape;2543;p19"/>
            <p:cNvGrpSpPr/>
            <p:nvPr/>
          </p:nvGrpSpPr>
          <p:grpSpPr>
            <a:xfrm>
              <a:off x="3017448" y="98"/>
              <a:ext cx="3063242" cy="194069"/>
              <a:chOff x="308625" y="3240400"/>
              <a:chExt cx="4019475" cy="254650"/>
            </a:xfrm>
          </p:grpSpPr>
          <p:sp>
            <p:nvSpPr>
              <p:cNvPr id="2544" name="Google Shape;2544;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69" name="Google Shape;2569;p19"/>
            <p:cNvGrpSpPr/>
            <p:nvPr/>
          </p:nvGrpSpPr>
          <p:grpSpPr>
            <a:xfrm>
              <a:off x="6080724" y="98"/>
              <a:ext cx="3063242" cy="194069"/>
              <a:chOff x="308625" y="3240400"/>
              <a:chExt cx="4019475" cy="254650"/>
            </a:xfrm>
          </p:grpSpPr>
          <p:sp>
            <p:nvSpPr>
              <p:cNvPr id="2570" name="Google Shape;2570;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95" name="Google Shape;2595;p19"/>
          <p:cNvGrpSpPr/>
          <p:nvPr/>
        </p:nvGrpSpPr>
        <p:grpSpPr>
          <a:xfrm>
            <a:off x="-11461" y="98"/>
            <a:ext cx="9189794" cy="194069"/>
            <a:chOff x="-45827" y="98"/>
            <a:chExt cx="9189794" cy="194069"/>
          </a:xfrm>
        </p:grpSpPr>
        <p:grpSp>
          <p:nvGrpSpPr>
            <p:cNvPr id="2596" name="Google Shape;2596;p19"/>
            <p:cNvGrpSpPr/>
            <p:nvPr/>
          </p:nvGrpSpPr>
          <p:grpSpPr>
            <a:xfrm>
              <a:off x="-45827" y="98"/>
              <a:ext cx="3063242" cy="194069"/>
              <a:chOff x="308625" y="3240400"/>
              <a:chExt cx="4019475" cy="254650"/>
            </a:xfrm>
          </p:grpSpPr>
          <p:sp>
            <p:nvSpPr>
              <p:cNvPr id="2597" name="Google Shape;2597;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2" name="Google Shape;2622;p19"/>
            <p:cNvGrpSpPr/>
            <p:nvPr/>
          </p:nvGrpSpPr>
          <p:grpSpPr>
            <a:xfrm>
              <a:off x="3017448" y="98"/>
              <a:ext cx="3063242" cy="194069"/>
              <a:chOff x="308625" y="3240400"/>
              <a:chExt cx="4019475" cy="254650"/>
            </a:xfrm>
          </p:grpSpPr>
          <p:sp>
            <p:nvSpPr>
              <p:cNvPr id="2623" name="Google Shape;2623;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48" name="Google Shape;2648;p19"/>
            <p:cNvGrpSpPr/>
            <p:nvPr/>
          </p:nvGrpSpPr>
          <p:grpSpPr>
            <a:xfrm>
              <a:off x="6080724" y="98"/>
              <a:ext cx="3063242" cy="194069"/>
              <a:chOff x="308625" y="3240400"/>
              <a:chExt cx="4019475" cy="254650"/>
            </a:xfrm>
          </p:grpSpPr>
          <p:sp>
            <p:nvSpPr>
              <p:cNvPr id="2649" name="Google Shape;2649;p19"/>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19"/>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19"/>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19"/>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19"/>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19"/>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19"/>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19"/>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19"/>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19"/>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19"/>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19"/>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19"/>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19"/>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19"/>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19"/>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19"/>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19"/>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19"/>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19"/>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19"/>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19"/>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19"/>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19"/>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19"/>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74" name="Google Shape;2674;p19"/>
          <p:cNvGrpSpPr/>
          <p:nvPr/>
        </p:nvGrpSpPr>
        <p:grpSpPr>
          <a:xfrm>
            <a:off x="307592" y="729096"/>
            <a:ext cx="139150" cy="3806340"/>
            <a:chOff x="8697242" y="729096"/>
            <a:chExt cx="139150" cy="3806340"/>
          </a:xfrm>
        </p:grpSpPr>
        <p:sp>
          <p:nvSpPr>
            <p:cNvPr id="2675" name="Google Shape;2675;p19"/>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19"/>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19"/>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19"/>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19"/>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0" name="Google Shape;2680;p19"/>
            <p:cNvGrpSpPr/>
            <p:nvPr/>
          </p:nvGrpSpPr>
          <p:grpSpPr>
            <a:xfrm>
              <a:off x="8697242" y="1521714"/>
              <a:ext cx="139150" cy="2436625"/>
              <a:chOff x="7191225" y="238125"/>
              <a:chExt cx="139150" cy="2436625"/>
            </a:xfrm>
          </p:grpSpPr>
          <p:sp>
            <p:nvSpPr>
              <p:cNvPr id="2681" name="Google Shape;2681;p19"/>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19"/>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19"/>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19"/>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19"/>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19"/>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19"/>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19"/>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19"/>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19"/>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19"/>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92" name="Google Shape;2692;p19"/>
          <p:cNvGrpSpPr/>
          <p:nvPr/>
        </p:nvGrpSpPr>
        <p:grpSpPr>
          <a:xfrm>
            <a:off x="8697242" y="729096"/>
            <a:ext cx="139150" cy="3806340"/>
            <a:chOff x="8697242" y="729096"/>
            <a:chExt cx="139150" cy="3806340"/>
          </a:xfrm>
        </p:grpSpPr>
        <p:sp>
          <p:nvSpPr>
            <p:cNvPr id="2693" name="Google Shape;2693;p19"/>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19"/>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19"/>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19"/>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19"/>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98" name="Google Shape;2698;p19"/>
            <p:cNvGrpSpPr/>
            <p:nvPr/>
          </p:nvGrpSpPr>
          <p:grpSpPr>
            <a:xfrm>
              <a:off x="8697242" y="1521714"/>
              <a:ext cx="139150" cy="2436625"/>
              <a:chOff x="7191225" y="238125"/>
              <a:chExt cx="139150" cy="2436625"/>
            </a:xfrm>
          </p:grpSpPr>
          <p:sp>
            <p:nvSpPr>
              <p:cNvPr id="2699" name="Google Shape;2699;p19"/>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19"/>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19"/>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19"/>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19"/>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19"/>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19"/>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19"/>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19"/>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19"/>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19"/>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3">
    <p:spTree>
      <p:nvGrpSpPr>
        <p:cNvPr id="1" name="Shape 2920"/>
        <p:cNvGrpSpPr/>
        <p:nvPr/>
      </p:nvGrpSpPr>
      <p:grpSpPr>
        <a:xfrm>
          <a:off x="0" y="0"/>
          <a:ext cx="0" cy="0"/>
          <a:chOff x="0" y="0"/>
          <a:chExt cx="0" cy="0"/>
        </a:xfrm>
      </p:grpSpPr>
      <p:sp>
        <p:nvSpPr>
          <p:cNvPr id="2921" name="Google Shape;2921;p21"/>
          <p:cNvSpPr txBox="1">
            <a:spLocks noGrp="1"/>
          </p:cNvSpPr>
          <p:nvPr>
            <p:ph type="ctrTitle"/>
          </p:nvPr>
        </p:nvSpPr>
        <p:spPr>
          <a:xfrm>
            <a:off x="5817123" y="1428950"/>
            <a:ext cx="2585100" cy="3702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2922" name="Google Shape;2922;p21"/>
          <p:cNvSpPr txBox="1">
            <a:spLocks noGrp="1"/>
          </p:cNvSpPr>
          <p:nvPr>
            <p:ph type="subTitle" idx="1"/>
          </p:nvPr>
        </p:nvSpPr>
        <p:spPr>
          <a:xfrm>
            <a:off x="5817123" y="1731625"/>
            <a:ext cx="2585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Font typeface="Roboto Medium"/>
              <a:buNone/>
              <a:defRPr sz="1400">
                <a:latin typeface="Raleway Medium"/>
                <a:ea typeface="Raleway Medium"/>
                <a:cs typeface="Raleway Medium"/>
                <a:sym typeface="Raleway Medium"/>
              </a:defRPr>
            </a:lvl1pPr>
            <a:lvl2pPr lvl="1"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2pPr>
            <a:lvl3pPr lvl="2"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3pPr>
            <a:lvl4pPr lvl="3"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4pPr>
            <a:lvl5pPr lvl="4"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5pPr>
            <a:lvl6pPr lvl="5"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6pPr>
            <a:lvl7pPr lvl="6"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7pPr>
            <a:lvl8pPr lvl="7"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8pPr>
            <a:lvl9pPr lvl="8"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9pPr>
          </a:lstStyle>
          <a:p>
            <a:endParaRPr/>
          </a:p>
        </p:txBody>
      </p:sp>
      <p:sp>
        <p:nvSpPr>
          <p:cNvPr id="2923" name="Google Shape;2923;p21"/>
          <p:cNvSpPr txBox="1">
            <a:spLocks noGrp="1"/>
          </p:cNvSpPr>
          <p:nvPr>
            <p:ph type="ctrTitle" idx="2"/>
          </p:nvPr>
        </p:nvSpPr>
        <p:spPr>
          <a:xfrm>
            <a:off x="5817198" y="3749625"/>
            <a:ext cx="2585100" cy="3702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2924" name="Google Shape;2924;p21"/>
          <p:cNvSpPr txBox="1">
            <a:spLocks noGrp="1"/>
          </p:cNvSpPr>
          <p:nvPr>
            <p:ph type="subTitle" idx="3"/>
          </p:nvPr>
        </p:nvSpPr>
        <p:spPr>
          <a:xfrm>
            <a:off x="5817123" y="4052700"/>
            <a:ext cx="2585100" cy="5481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Font typeface="Roboto Medium"/>
              <a:buNone/>
              <a:defRPr sz="1400">
                <a:latin typeface="Raleway Medium"/>
                <a:ea typeface="Raleway Medium"/>
                <a:cs typeface="Raleway Medium"/>
                <a:sym typeface="Raleway Medium"/>
              </a:defRPr>
            </a:lvl1pPr>
            <a:lvl2pPr lvl="1"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2pPr>
            <a:lvl3pPr lvl="2"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3pPr>
            <a:lvl4pPr lvl="3"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4pPr>
            <a:lvl5pPr lvl="4"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5pPr>
            <a:lvl6pPr lvl="5"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6pPr>
            <a:lvl7pPr lvl="6"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7pPr>
            <a:lvl8pPr lvl="7"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8pPr>
            <a:lvl9pPr lvl="8"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9pPr>
          </a:lstStyle>
          <a:p>
            <a:endParaRPr/>
          </a:p>
        </p:txBody>
      </p:sp>
      <p:sp>
        <p:nvSpPr>
          <p:cNvPr id="2925" name="Google Shape;2925;p21"/>
          <p:cNvSpPr txBox="1">
            <a:spLocks noGrp="1"/>
          </p:cNvSpPr>
          <p:nvPr>
            <p:ph type="ctrTitle" idx="4"/>
          </p:nvPr>
        </p:nvSpPr>
        <p:spPr>
          <a:xfrm>
            <a:off x="5817198" y="2589323"/>
            <a:ext cx="2585100" cy="3702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accent4"/>
              </a:buClr>
              <a:buSzPts val="2400"/>
              <a:buFont typeface="Proxima Nova"/>
              <a:buNone/>
              <a:defRPr sz="1800" b="1">
                <a:solidFill>
                  <a:schemeClr val="accent4"/>
                </a:solidFill>
                <a:latin typeface="Proxima Nova"/>
                <a:ea typeface="Proxima Nova"/>
                <a:cs typeface="Proxima Nova"/>
                <a:sym typeface="Proxima Nova"/>
              </a:defRPr>
            </a:lvl1pPr>
            <a:lvl2pPr lvl="1"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2pPr>
            <a:lvl3pPr lvl="2"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3pPr>
            <a:lvl4pPr lvl="3"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4pPr>
            <a:lvl5pPr lvl="4"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5pPr>
            <a:lvl6pPr lvl="5"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6pPr>
            <a:lvl7pPr lvl="6"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7pPr>
            <a:lvl8pPr lvl="7"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8pPr>
            <a:lvl9pPr lvl="8" rtl="0">
              <a:lnSpc>
                <a:spcPct val="80000"/>
              </a:lnSpc>
              <a:spcBef>
                <a:spcPts val="0"/>
              </a:spcBef>
              <a:spcAft>
                <a:spcPts val="0"/>
              </a:spcAft>
              <a:buClr>
                <a:schemeClr val="accent4"/>
              </a:buClr>
              <a:buSzPts val="2400"/>
              <a:buFont typeface="Proxima Nova"/>
              <a:buNone/>
              <a:defRPr sz="2400" b="1">
                <a:solidFill>
                  <a:schemeClr val="accent4"/>
                </a:solidFill>
                <a:latin typeface="Proxima Nova"/>
                <a:ea typeface="Proxima Nova"/>
                <a:cs typeface="Proxima Nova"/>
                <a:sym typeface="Proxima Nova"/>
              </a:defRPr>
            </a:lvl9pPr>
          </a:lstStyle>
          <a:p>
            <a:endParaRPr/>
          </a:p>
        </p:txBody>
      </p:sp>
      <p:sp>
        <p:nvSpPr>
          <p:cNvPr id="2926" name="Google Shape;2926;p21"/>
          <p:cNvSpPr txBox="1">
            <a:spLocks noGrp="1"/>
          </p:cNvSpPr>
          <p:nvPr>
            <p:ph type="subTitle" idx="5"/>
          </p:nvPr>
        </p:nvSpPr>
        <p:spPr>
          <a:xfrm>
            <a:off x="5817123" y="2904376"/>
            <a:ext cx="2585100" cy="5481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Font typeface="Roboto Medium"/>
              <a:buNone/>
              <a:defRPr sz="1400">
                <a:latin typeface="Raleway Medium"/>
                <a:ea typeface="Raleway Medium"/>
                <a:cs typeface="Raleway Medium"/>
                <a:sym typeface="Raleway Medium"/>
              </a:defRPr>
            </a:lvl1pPr>
            <a:lvl2pPr lvl="1" rtl="0">
              <a:lnSpc>
                <a:spcPct val="100000"/>
              </a:lnSpc>
              <a:spcBef>
                <a:spcPts val="1600"/>
              </a:spcBef>
              <a:spcAft>
                <a:spcPts val="0"/>
              </a:spcAft>
              <a:buSzPts val="1000"/>
              <a:buFont typeface="Roboto Medium"/>
              <a:buNone/>
              <a:defRPr sz="1000">
                <a:latin typeface="Roboto Medium"/>
                <a:ea typeface="Roboto Medium"/>
                <a:cs typeface="Roboto Medium"/>
                <a:sym typeface="Roboto Medium"/>
              </a:defRPr>
            </a:lvl2pPr>
            <a:lvl3pPr lvl="2"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3pPr>
            <a:lvl4pPr lvl="3"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4pPr>
            <a:lvl5pPr lvl="4"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5pPr>
            <a:lvl6pPr lvl="5"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6pPr>
            <a:lvl7pPr lvl="6"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7pPr>
            <a:lvl8pPr lvl="7"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8pPr>
            <a:lvl9pPr lvl="8" rtl="0">
              <a:lnSpc>
                <a:spcPct val="100000"/>
              </a:lnSpc>
              <a:spcBef>
                <a:spcPts val="0"/>
              </a:spcBef>
              <a:spcAft>
                <a:spcPts val="0"/>
              </a:spcAft>
              <a:buSzPts val="1000"/>
              <a:buFont typeface="Roboto Medium"/>
              <a:buNone/>
              <a:defRPr sz="1000">
                <a:latin typeface="Roboto Medium"/>
                <a:ea typeface="Roboto Medium"/>
                <a:cs typeface="Roboto Medium"/>
                <a:sym typeface="Roboto Medium"/>
              </a:defRPr>
            </a:lvl9pPr>
          </a:lstStyle>
          <a:p>
            <a:endParaRPr/>
          </a:p>
        </p:txBody>
      </p:sp>
      <p:sp>
        <p:nvSpPr>
          <p:cNvPr id="2927" name="Google Shape;2927;p21"/>
          <p:cNvSpPr txBox="1">
            <a:spLocks noGrp="1"/>
          </p:cNvSpPr>
          <p:nvPr>
            <p:ph type="title" idx="6"/>
          </p:nvPr>
        </p:nvSpPr>
        <p:spPr>
          <a:xfrm>
            <a:off x="720000" y="531825"/>
            <a:ext cx="77088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2400">
                <a:solidFill>
                  <a:schemeClr val="lt2"/>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grpSp>
        <p:nvGrpSpPr>
          <p:cNvPr id="2928" name="Google Shape;2928;p21"/>
          <p:cNvGrpSpPr/>
          <p:nvPr/>
        </p:nvGrpSpPr>
        <p:grpSpPr>
          <a:xfrm rot="10800000" flipH="1">
            <a:off x="-11461" y="4949423"/>
            <a:ext cx="9189794" cy="194069"/>
            <a:chOff x="-45827" y="98"/>
            <a:chExt cx="9189794" cy="194069"/>
          </a:xfrm>
        </p:grpSpPr>
        <p:grpSp>
          <p:nvGrpSpPr>
            <p:cNvPr id="2929" name="Google Shape;2929;p21"/>
            <p:cNvGrpSpPr/>
            <p:nvPr/>
          </p:nvGrpSpPr>
          <p:grpSpPr>
            <a:xfrm>
              <a:off x="-45827" y="98"/>
              <a:ext cx="3063242" cy="194069"/>
              <a:chOff x="308625" y="3240400"/>
              <a:chExt cx="4019475" cy="254650"/>
            </a:xfrm>
          </p:grpSpPr>
          <p:sp>
            <p:nvSpPr>
              <p:cNvPr id="2930" name="Google Shape;2930;p2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2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2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2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2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2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2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2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2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2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2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2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2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2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2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2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2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2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2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2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2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2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2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2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2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5" name="Google Shape;2955;p21"/>
            <p:cNvGrpSpPr/>
            <p:nvPr/>
          </p:nvGrpSpPr>
          <p:grpSpPr>
            <a:xfrm>
              <a:off x="3017448" y="98"/>
              <a:ext cx="3063242" cy="194069"/>
              <a:chOff x="308625" y="3240400"/>
              <a:chExt cx="4019475" cy="254650"/>
            </a:xfrm>
          </p:grpSpPr>
          <p:sp>
            <p:nvSpPr>
              <p:cNvPr id="2956" name="Google Shape;2956;p2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2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2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2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2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2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2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2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2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2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2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2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2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2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2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2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2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2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2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2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2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2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2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2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2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1" name="Google Shape;2981;p21"/>
            <p:cNvGrpSpPr/>
            <p:nvPr/>
          </p:nvGrpSpPr>
          <p:grpSpPr>
            <a:xfrm>
              <a:off x="6080724" y="98"/>
              <a:ext cx="3063242" cy="194069"/>
              <a:chOff x="308625" y="3240400"/>
              <a:chExt cx="4019475" cy="254650"/>
            </a:xfrm>
          </p:grpSpPr>
          <p:sp>
            <p:nvSpPr>
              <p:cNvPr id="2982" name="Google Shape;2982;p2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2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2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2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2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2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2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2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2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2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2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2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2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2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2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2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2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2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2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2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2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2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2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2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2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007" name="Google Shape;3007;p21"/>
          <p:cNvGrpSpPr/>
          <p:nvPr/>
        </p:nvGrpSpPr>
        <p:grpSpPr>
          <a:xfrm>
            <a:off x="8697242" y="729096"/>
            <a:ext cx="139150" cy="3806340"/>
            <a:chOff x="8697242" y="729096"/>
            <a:chExt cx="139150" cy="3806340"/>
          </a:xfrm>
        </p:grpSpPr>
        <p:sp>
          <p:nvSpPr>
            <p:cNvPr id="3008" name="Google Shape;3008;p21"/>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21"/>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21"/>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21"/>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21"/>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13" name="Google Shape;3013;p21"/>
            <p:cNvGrpSpPr/>
            <p:nvPr/>
          </p:nvGrpSpPr>
          <p:grpSpPr>
            <a:xfrm>
              <a:off x="8697242" y="1521714"/>
              <a:ext cx="139150" cy="2436625"/>
              <a:chOff x="7191225" y="238125"/>
              <a:chExt cx="139150" cy="2436625"/>
            </a:xfrm>
          </p:grpSpPr>
          <p:sp>
            <p:nvSpPr>
              <p:cNvPr id="3014" name="Google Shape;3014;p21"/>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21"/>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21"/>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21"/>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21"/>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21"/>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21"/>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21"/>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21"/>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21"/>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21"/>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025" name="Google Shape;3025;p21"/>
          <p:cNvGrpSpPr/>
          <p:nvPr/>
        </p:nvGrpSpPr>
        <p:grpSpPr>
          <a:xfrm>
            <a:off x="300873" y="238125"/>
            <a:ext cx="2493725" cy="4297312"/>
            <a:chOff x="300873" y="238125"/>
            <a:chExt cx="2493725" cy="4297312"/>
          </a:xfrm>
        </p:grpSpPr>
        <p:grpSp>
          <p:nvGrpSpPr>
            <p:cNvPr id="3026" name="Google Shape;3026;p21"/>
            <p:cNvGrpSpPr/>
            <p:nvPr/>
          </p:nvGrpSpPr>
          <p:grpSpPr>
            <a:xfrm flipH="1">
              <a:off x="300873" y="238125"/>
              <a:ext cx="2493725" cy="2436625"/>
              <a:chOff x="4836650" y="238125"/>
              <a:chExt cx="2493725" cy="2436625"/>
            </a:xfrm>
          </p:grpSpPr>
          <p:sp>
            <p:nvSpPr>
              <p:cNvPr id="3027" name="Google Shape;3027;p21"/>
              <p:cNvSpPr/>
              <p:nvPr/>
            </p:nvSpPr>
            <p:spPr>
              <a:xfrm>
                <a:off x="4902275" y="303725"/>
                <a:ext cx="2354600" cy="25"/>
              </a:xfrm>
              <a:custGeom>
                <a:avLst/>
                <a:gdLst/>
                <a:ahLst/>
                <a:cxnLst/>
                <a:rect l="l" t="t" r="r" b="b"/>
                <a:pathLst>
                  <a:path w="94184" h="1" fill="none" extrusionOk="0">
                    <a:moveTo>
                      <a:pt x="1" y="1"/>
                    </a:moveTo>
                    <a:lnTo>
                      <a:pt x="94184" y="1"/>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21"/>
              <p:cNvSpPr/>
              <p:nvPr/>
            </p:nvSpPr>
            <p:spPr>
              <a:xfrm>
                <a:off x="7256850" y="303725"/>
                <a:ext cx="25" cy="2354625"/>
              </a:xfrm>
              <a:custGeom>
                <a:avLst/>
                <a:gdLst/>
                <a:ahLst/>
                <a:cxnLst/>
                <a:rect l="l" t="t" r="r" b="b"/>
                <a:pathLst>
                  <a:path w="1" h="94185" fill="none" extrusionOk="0">
                    <a:moveTo>
                      <a:pt x="1" y="1"/>
                    </a:moveTo>
                    <a:lnTo>
                      <a:pt x="1" y="94184"/>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21"/>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21"/>
              <p:cNvSpPr/>
              <p:nvPr/>
            </p:nvSpPr>
            <p:spPr>
              <a:xfrm>
                <a:off x="705997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21"/>
              <p:cNvSpPr/>
              <p:nvPr/>
            </p:nvSpPr>
            <p:spPr>
              <a:xfrm>
                <a:off x="5189725" y="238125"/>
                <a:ext cx="131250" cy="131250"/>
              </a:xfrm>
              <a:custGeom>
                <a:avLst/>
                <a:gdLst/>
                <a:ahLst/>
                <a:cxnLst/>
                <a:rect l="l" t="t" r="r" b="b"/>
                <a:pathLst>
                  <a:path w="5250" h="5250" extrusionOk="0">
                    <a:moveTo>
                      <a:pt x="2625" y="0"/>
                    </a:moveTo>
                    <a:lnTo>
                      <a:pt x="0" y="2625"/>
                    </a:lnTo>
                    <a:lnTo>
                      <a:pt x="2625" y="5250"/>
                    </a:lnTo>
                    <a:lnTo>
                      <a:pt x="5250" y="2625"/>
                    </a:lnTo>
                    <a:lnTo>
                      <a:pt x="26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21"/>
              <p:cNvSpPr/>
              <p:nvPr/>
            </p:nvSpPr>
            <p:spPr>
              <a:xfrm>
                <a:off x="5312425" y="238125"/>
                <a:ext cx="131275" cy="131250"/>
              </a:xfrm>
              <a:custGeom>
                <a:avLst/>
                <a:gdLst/>
                <a:ahLst/>
                <a:cxnLst/>
                <a:rect l="l" t="t" r="r" b="b"/>
                <a:pathLst>
                  <a:path w="5251" h="5250" extrusionOk="0">
                    <a:moveTo>
                      <a:pt x="2626" y="0"/>
                    </a:moveTo>
                    <a:lnTo>
                      <a:pt x="1" y="2625"/>
                    </a:lnTo>
                    <a:lnTo>
                      <a:pt x="2626" y="5250"/>
                    </a:lnTo>
                    <a:lnTo>
                      <a:pt x="5251"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21"/>
              <p:cNvSpPr/>
              <p:nvPr/>
            </p:nvSpPr>
            <p:spPr>
              <a:xfrm>
                <a:off x="6977950" y="270925"/>
                <a:ext cx="82050" cy="74175"/>
              </a:xfrm>
              <a:custGeom>
                <a:avLst/>
                <a:gdLst/>
                <a:ahLst/>
                <a:cxnLst/>
                <a:rect l="l" t="t" r="r" b="b"/>
                <a:pathLst>
                  <a:path w="3282" h="2967" extrusionOk="0">
                    <a:moveTo>
                      <a:pt x="1628" y="0"/>
                    </a:moveTo>
                    <a:lnTo>
                      <a:pt x="1" y="1313"/>
                    </a:lnTo>
                    <a:lnTo>
                      <a:pt x="1628" y="2967"/>
                    </a:lnTo>
                    <a:lnTo>
                      <a:pt x="3282" y="1313"/>
                    </a:lnTo>
                    <a:lnTo>
                      <a:pt x="16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21"/>
              <p:cNvSpPr/>
              <p:nvPr/>
            </p:nvSpPr>
            <p:spPr>
              <a:xfrm>
                <a:off x="6174075" y="270925"/>
                <a:ext cx="73525" cy="74175"/>
              </a:xfrm>
              <a:custGeom>
                <a:avLst/>
                <a:gdLst/>
                <a:ahLst/>
                <a:cxnLst/>
                <a:rect l="l" t="t" r="r" b="b"/>
                <a:pathLst>
                  <a:path w="2941" h="2967" extrusionOk="0">
                    <a:moveTo>
                      <a:pt x="1313" y="0"/>
                    </a:moveTo>
                    <a:lnTo>
                      <a:pt x="0" y="1313"/>
                    </a:lnTo>
                    <a:lnTo>
                      <a:pt x="1313" y="2967"/>
                    </a:lnTo>
                    <a:lnTo>
                      <a:pt x="2940" y="1313"/>
                    </a:lnTo>
                    <a:lnTo>
                      <a:pt x="131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21"/>
              <p:cNvSpPr/>
              <p:nvPr/>
            </p:nvSpPr>
            <p:spPr>
              <a:xfrm>
                <a:off x="7215479" y="508429"/>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21"/>
              <p:cNvSpPr/>
              <p:nvPr/>
            </p:nvSpPr>
            <p:spPr>
              <a:xfrm>
                <a:off x="7218088" y="1337300"/>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21"/>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21"/>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21"/>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21"/>
              <p:cNvSpPr/>
              <p:nvPr/>
            </p:nvSpPr>
            <p:spPr>
              <a:xfrm>
                <a:off x="4836650"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21"/>
              <p:cNvSpPr/>
              <p:nvPr/>
            </p:nvSpPr>
            <p:spPr>
              <a:xfrm>
                <a:off x="4902275"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21"/>
              <p:cNvSpPr/>
              <p:nvPr/>
            </p:nvSpPr>
            <p:spPr>
              <a:xfrm>
                <a:off x="4976425"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21"/>
              <p:cNvSpPr/>
              <p:nvPr/>
            </p:nvSpPr>
            <p:spPr>
              <a:xfrm>
                <a:off x="5042050"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21"/>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21"/>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21"/>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21"/>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48" name="Google Shape;3048;p21"/>
            <p:cNvGrpSpPr/>
            <p:nvPr/>
          </p:nvGrpSpPr>
          <p:grpSpPr>
            <a:xfrm>
              <a:off x="307592" y="729096"/>
              <a:ext cx="139150" cy="3806340"/>
              <a:chOff x="8697242" y="729096"/>
              <a:chExt cx="139150" cy="3806340"/>
            </a:xfrm>
          </p:grpSpPr>
          <p:sp>
            <p:nvSpPr>
              <p:cNvPr id="3049" name="Google Shape;3049;p21"/>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21"/>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21"/>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21"/>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21"/>
              <p:cNvSpPr/>
              <p:nvPr/>
            </p:nvSpPr>
            <p:spPr>
              <a:xfrm flipH="1">
                <a:off x="8716027"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54" name="Google Shape;3054;p21"/>
              <p:cNvGrpSpPr/>
              <p:nvPr/>
            </p:nvGrpSpPr>
            <p:grpSpPr>
              <a:xfrm>
                <a:off x="8697242" y="1521714"/>
                <a:ext cx="139150" cy="2436625"/>
                <a:chOff x="7191225" y="238125"/>
                <a:chExt cx="139150" cy="2436625"/>
              </a:xfrm>
            </p:grpSpPr>
            <p:sp>
              <p:nvSpPr>
                <p:cNvPr id="3055" name="Google Shape;3055;p21"/>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21"/>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21"/>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21"/>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21"/>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21"/>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21"/>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21"/>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21"/>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21"/>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2">
  <p:cSld name="CUSTOM_10">
    <p:bg>
      <p:bgPr>
        <a:solidFill>
          <a:srgbClr val="F9EFE7"/>
        </a:solidFill>
        <a:effectLst/>
      </p:bgPr>
    </p:bg>
    <p:spTree>
      <p:nvGrpSpPr>
        <p:cNvPr id="1" name="Shape 3621"/>
        <p:cNvGrpSpPr/>
        <p:nvPr/>
      </p:nvGrpSpPr>
      <p:grpSpPr>
        <a:xfrm>
          <a:off x="0" y="0"/>
          <a:ext cx="0" cy="0"/>
          <a:chOff x="0" y="0"/>
          <a:chExt cx="0" cy="0"/>
        </a:xfrm>
      </p:grpSpPr>
      <p:sp>
        <p:nvSpPr>
          <p:cNvPr id="3622" name="Google Shape;3622;p25"/>
          <p:cNvSpPr txBox="1">
            <a:spLocks noGrp="1"/>
          </p:cNvSpPr>
          <p:nvPr>
            <p:ph type="subTitle" idx="1"/>
          </p:nvPr>
        </p:nvSpPr>
        <p:spPr>
          <a:xfrm>
            <a:off x="720000" y="2730350"/>
            <a:ext cx="3102600" cy="103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400">
                <a:latin typeface="Raleway Medium"/>
                <a:ea typeface="Raleway Medium"/>
                <a:cs typeface="Raleway Medium"/>
                <a:sym typeface="Raleway Medium"/>
              </a:defRPr>
            </a:lvl1pPr>
            <a:lvl2pPr lvl="1" rtl="0">
              <a:lnSpc>
                <a:spcPct val="100000"/>
              </a:lnSpc>
              <a:spcBef>
                <a:spcPts val="0"/>
              </a:spcBef>
              <a:spcAft>
                <a:spcPts val="0"/>
              </a:spcAft>
              <a:buSzPts val="1200"/>
              <a:buNone/>
              <a:defRPr sz="1200" b="1"/>
            </a:lvl2pPr>
            <a:lvl3pPr lvl="2" rtl="0">
              <a:lnSpc>
                <a:spcPct val="100000"/>
              </a:lnSpc>
              <a:spcBef>
                <a:spcPts val="0"/>
              </a:spcBef>
              <a:spcAft>
                <a:spcPts val="0"/>
              </a:spcAft>
              <a:buSzPts val="1200"/>
              <a:buNone/>
              <a:defRPr sz="1200" b="1"/>
            </a:lvl3pPr>
            <a:lvl4pPr lvl="3" rtl="0">
              <a:lnSpc>
                <a:spcPct val="100000"/>
              </a:lnSpc>
              <a:spcBef>
                <a:spcPts val="0"/>
              </a:spcBef>
              <a:spcAft>
                <a:spcPts val="0"/>
              </a:spcAft>
              <a:buSzPts val="1200"/>
              <a:buNone/>
              <a:defRPr sz="1200" b="1"/>
            </a:lvl4pPr>
            <a:lvl5pPr lvl="4" rtl="0">
              <a:lnSpc>
                <a:spcPct val="100000"/>
              </a:lnSpc>
              <a:spcBef>
                <a:spcPts val="0"/>
              </a:spcBef>
              <a:spcAft>
                <a:spcPts val="0"/>
              </a:spcAft>
              <a:buSzPts val="1200"/>
              <a:buNone/>
              <a:defRPr sz="1200" b="1"/>
            </a:lvl5pPr>
            <a:lvl6pPr lvl="5" rtl="0">
              <a:lnSpc>
                <a:spcPct val="100000"/>
              </a:lnSpc>
              <a:spcBef>
                <a:spcPts val="0"/>
              </a:spcBef>
              <a:spcAft>
                <a:spcPts val="0"/>
              </a:spcAft>
              <a:buSzPts val="1200"/>
              <a:buNone/>
              <a:defRPr sz="1200" b="1"/>
            </a:lvl6pPr>
            <a:lvl7pPr lvl="6" rtl="0">
              <a:lnSpc>
                <a:spcPct val="100000"/>
              </a:lnSpc>
              <a:spcBef>
                <a:spcPts val="0"/>
              </a:spcBef>
              <a:spcAft>
                <a:spcPts val="0"/>
              </a:spcAft>
              <a:buSzPts val="1200"/>
              <a:buNone/>
              <a:defRPr sz="1200" b="1"/>
            </a:lvl7pPr>
            <a:lvl8pPr lvl="7" rtl="0">
              <a:lnSpc>
                <a:spcPct val="100000"/>
              </a:lnSpc>
              <a:spcBef>
                <a:spcPts val="0"/>
              </a:spcBef>
              <a:spcAft>
                <a:spcPts val="0"/>
              </a:spcAft>
              <a:buSzPts val="1200"/>
              <a:buNone/>
              <a:defRPr sz="1200" b="1"/>
            </a:lvl8pPr>
            <a:lvl9pPr lvl="8" rtl="0">
              <a:lnSpc>
                <a:spcPct val="100000"/>
              </a:lnSpc>
              <a:spcBef>
                <a:spcPts val="0"/>
              </a:spcBef>
              <a:spcAft>
                <a:spcPts val="0"/>
              </a:spcAft>
              <a:buSzPts val="1200"/>
              <a:buNone/>
              <a:defRPr sz="1200" b="1"/>
            </a:lvl9pPr>
          </a:lstStyle>
          <a:p>
            <a:endParaRPr/>
          </a:p>
        </p:txBody>
      </p:sp>
      <p:sp>
        <p:nvSpPr>
          <p:cNvPr id="3623" name="Google Shape;3623;p25"/>
          <p:cNvSpPr txBox="1">
            <a:spLocks noGrp="1"/>
          </p:cNvSpPr>
          <p:nvPr>
            <p:ph type="ctrTitle"/>
          </p:nvPr>
        </p:nvSpPr>
        <p:spPr>
          <a:xfrm>
            <a:off x="720000" y="1693675"/>
            <a:ext cx="3102600" cy="10305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2400"/>
              <a:buFont typeface="Proxima Nova"/>
              <a:buNone/>
              <a:defRPr sz="2400" b="1">
                <a:solidFill>
                  <a:schemeClr val="lt2"/>
                </a:solidFill>
                <a:latin typeface="Proxima Nova"/>
                <a:ea typeface="Proxima Nova"/>
                <a:cs typeface="Proxima Nova"/>
                <a:sym typeface="Proxima Nova"/>
              </a:defRPr>
            </a:lvl1pPr>
            <a:lvl2pPr lvl="1"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2pPr>
            <a:lvl3pPr lvl="2"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3pPr>
            <a:lvl4pPr lvl="3"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4pPr>
            <a:lvl5pPr lvl="4"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5pPr>
            <a:lvl6pPr lvl="5"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6pPr>
            <a:lvl7pPr lvl="6"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7pPr>
            <a:lvl8pPr lvl="7"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8pPr>
            <a:lvl9pPr lvl="8" rtl="0">
              <a:lnSpc>
                <a:spcPct val="80000"/>
              </a:lnSpc>
              <a:spcBef>
                <a:spcPts val="0"/>
              </a:spcBef>
              <a:spcAft>
                <a:spcPts val="0"/>
              </a:spcAft>
              <a:buSzPts val="2400"/>
              <a:buFont typeface="Proxima Nova"/>
              <a:buNone/>
              <a:defRPr sz="2400" b="1">
                <a:latin typeface="Proxima Nova"/>
                <a:ea typeface="Proxima Nova"/>
                <a:cs typeface="Proxima Nova"/>
                <a:sym typeface="Proxima Nova"/>
              </a:defRPr>
            </a:lvl9pPr>
          </a:lstStyle>
          <a:p>
            <a:endParaRPr/>
          </a:p>
        </p:txBody>
      </p:sp>
      <p:grpSp>
        <p:nvGrpSpPr>
          <p:cNvPr id="3624" name="Google Shape;3624;p25"/>
          <p:cNvGrpSpPr/>
          <p:nvPr/>
        </p:nvGrpSpPr>
        <p:grpSpPr>
          <a:xfrm rot="10800000" flipH="1">
            <a:off x="-11461" y="4949423"/>
            <a:ext cx="9189794" cy="194069"/>
            <a:chOff x="-45827" y="98"/>
            <a:chExt cx="9189794" cy="194069"/>
          </a:xfrm>
        </p:grpSpPr>
        <p:grpSp>
          <p:nvGrpSpPr>
            <p:cNvPr id="3625" name="Google Shape;3625;p25"/>
            <p:cNvGrpSpPr/>
            <p:nvPr/>
          </p:nvGrpSpPr>
          <p:grpSpPr>
            <a:xfrm>
              <a:off x="-45827" y="98"/>
              <a:ext cx="3063242" cy="194069"/>
              <a:chOff x="308625" y="3240400"/>
              <a:chExt cx="4019475" cy="254650"/>
            </a:xfrm>
          </p:grpSpPr>
          <p:sp>
            <p:nvSpPr>
              <p:cNvPr id="3626" name="Google Shape;3626;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1" name="Google Shape;3651;p25"/>
            <p:cNvGrpSpPr/>
            <p:nvPr/>
          </p:nvGrpSpPr>
          <p:grpSpPr>
            <a:xfrm>
              <a:off x="3017448" y="98"/>
              <a:ext cx="3063242" cy="194069"/>
              <a:chOff x="308625" y="3240400"/>
              <a:chExt cx="4019475" cy="254650"/>
            </a:xfrm>
          </p:grpSpPr>
          <p:sp>
            <p:nvSpPr>
              <p:cNvPr id="3652" name="Google Shape;3652;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77" name="Google Shape;3677;p25"/>
            <p:cNvGrpSpPr/>
            <p:nvPr/>
          </p:nvGrpSpPr>
          <p:grpSpPr>
            <a:xfrm>
              <a:off x="6080724" y="98"/>
              <a:ext cx="3063242" cy="194069"/>
              <a:chOff x="308625" y="3240400"/>
              <a:chExt cx="4019475" cy="254650"/>
            </a:xfrm>
          </p:grpSpPr>
          <p:sp>
            <p:nvSpPr>
              <p:cNvPr id="3678" name="Google Shape;3678;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03" name="Google Shape;3703;p25"/>
          <p:cNvGrpSpPr/>
          <p:nvPr/>
        </p:nvGrpSpPr>
        <p:grpSpPr>
          <a:xfrm>
            <a:off x="307592" y="729096"/>
            <a:ext cx="139150" cy="3806340"/>
            <a:chOff x="8697242" y="729096"/>
            <a:chExt cx="139150" cy="3806340"/>
          </a:xfrm>
        </p:grpSpPr>
        <p:sp>
          <p:nvSpPr>
            <p:cNvPr id="3704" name="Google Shape;3704;p25"/>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25"/>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25"/>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25"/>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25"/>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9" name="Google Shape;3709;p25"/>
            <p:cNvGrpSpPr/>
            <p:nvPr/>
          </p:nvGrpSpPr>
          <p:grpSpPr>
            <a:xfrm>
              <a:off x="8697242" y="1521714"/>
              <a:ext cx="139150" cy="2436625"/>
              <a:chOff x="7191225" y="238125"/>
              <a:chExt cx="139150" cy="2436625"/>
            </a:xfrm>
          </p:grpSpPr>
          <p:sp>
            <p:nvSpPr>
              <p:cNvPr id="3710" name="Google Shape;3710;p25"/>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25"/>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25"/>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25"/>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25"/>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25"/>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25"/>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25"/>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25"/>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25"/>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25"/>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21" name="Google Shape;3721;p25"/>
          <p:cNvGrpSpPr/>
          <p:nvPr/>
        </p:nvGrpSpPr>
        <p:grpSpPr>
          <a:xfrm>
            <a:off x="-11461" y="98"/>
            <a:ext cx="9189794" cy="194069"/>
            <a:chOff x="-45827" y="98"/>
            <a:chExt cx="9189794" cy="194069"/>
          </a:xfrm>
        </p:grpSpPr>
        <p:grpSp>
          <p:nvGrpSpPr>
            <p:cNvPr id="3722" name="Google Shape;3722;p25"/>
            <p:cNvGrpSpPr/>
            <p:nvPr/>
          </p:nvGrpSpPr>
          <p:grpSpPr>
            <a:xfrm>
              <a:off x="-45827" y="98"/>
              <a:ext cx="3063242" cy="194069"/>
              <a:chOff x="308625" y="3240400"/>
              <a:chExt cx="4019475" cy="254650"/>
            </a:xfrm>
          </p:grpSpPr>
          <p:sp>
            <p:nvSpPr>
              <p:cNvPr id="3723" name="Google Shape;3723;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48" name="Google Shape;3748;p25"/>
            <p:cNvGrpSpPr/>
            <p:nvPr/>
          </p:nvGrpSpPr>
          <p:grpSpPr>
            <a:xfrm>
              <a:off x="3017448" y="98"/>
              <a:ext cx="3063242" cy="194069"/>
              <a:chOff x="308625" y="3240400"/>
              <a:chExt cx="4019475" cy="254650"/>
            </a:xfrm>
          </p:grpSpPr>
          <p:sp>
            <p:nvSpPr>
              <p:cNvPr id="3749" name="Google Shape;3749;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74" name="Google Shape;3774;p25"/>
            <p:cNvGrpSpPr/>
            <p:nvPr/>
          </p:nvGrpSpPr>
          <p:grpSpPr>
            <a:xfrm>
              <a:off x="6080724" y="98"/>
              <a:ext cx="3063242" cy="194069"/>
              <a:chOff x="308625" y="3240400"/>
              <a:chExt cx="4019475" cy="254650"/>
            </a:xfrm>
          </p:grpSpPr>
          <p:sp>
            <p:nvSpPr>
              <p:cNvPr id="3775" name="Google Shape;3775;p25"/>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25"/>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25"/>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25"/>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25"/>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25"/>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25"/>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25"/>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25"/>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25"/>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25"/>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25"/>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25"/>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25"/>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25"/>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25"/>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25"/>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25"/>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25"/>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25"/>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25"/>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25"/>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25"/>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25"/>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25"/>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00" name="Google Shape;3800;p25"/>
          <p:cNvGrpSpPr/>
          <p:nvPr/>
        </p:nvGrpSpPr>
        <p:grpSpPr>
          <a:xfrm>
            <a:off x="8697242" y="729096"/>
            <a:ext cx="139150" cy="3806340"/>
            <a:chOff x="8697242" y="729096"/>
            <a:chExt cx="139150" cy="3806340"/>
          </a:xfrm>
        </p:grpSpPr>
        <p:sp>
          <p:nvSpPr>
            <p:cNvPr id="3801" name="Google Shape;3801;p25"/>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25"/>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25"/>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25"/>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25"/>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06" name="Google Shape;3806;p25"/>
            <p:cNvGrpSpPr/>
            <p:nvPr/>
          </p:nvGrpSpPr>
          <p:grpSpPr>
            <a:xfrm>
              <a:off x="8697242" y="1521714"/>
              <a:ext cx="139150" cy="2436625"/>
              <a:chOff x="7191225" y="238125"/>
              <a:chExt cx="139150" cy="2436625"/>
            </a:xfrm>
          </p:grpSpPr>
          <p:sp>
            <p:nvSpPr>
              <p:cNvPr id="3807" name="Google Shape;3807;p25"/>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25"/>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25"/>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25"/>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25"/>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25"/>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25"/>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25"/>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25"/>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25"/>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25"/>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7">
    <p:spTree>
      <p:nvGrpSpPr>
        <p:cNvPr id="1" name="Shape 4465"/>
        <p:cNvGrpSpPr/>
        <p:nvPr/>
      </p:nvGrpSpPr>
      <p:grpSpPr>
        <a:xfrm>
          <a:off x="0" y="0"/>
          <a:ext cx="0" cy="0"/>
          <a:chOff x="0" y="0"/>
          <a:chExt cx="0" cy="0"/>
        </a:xfrm>
      </p:grpSpPr>
      <p:grpSp>
        <p:nvGrpSpPr>
          <p:cNvPr id="4466" name="Google Shape;4466;p30"/>
          <p:cNvGrpSpPr/>
          <p:nvPr/>
        </p:nvGrpSpPr>
        <p:grpSpPr>
          <a:xfrm rot="10800000" flipH="1">
            <a:off x="-11461" y="4949423"/>
            <a:ext cx="9189794" cy="194069"/>
            <a:chOff x="-45827" y="98"/>
            <a:chExt cx="9189794" cy="194069"/>
          </a:xfrm>
        </p:grpSpPr>
        <p:grpSp>
          <p:nvGrpSpPr>
            <p:cNvPr id="4467" name="Google Shape;4467;p30"/>
            <p:cNvGrpSpPr/>
            <p:nvPr/>
          </p:nvGrpSpPr>
          <p:grpSpPr>
            <a:xfrm>
              <a:off x="-45827" y="98"/>
              <a:ext cx="3063242" cy="194069"/>
              <a:chOff x="308625" y="3240400"/>
              <a:chExt cx="4019475" cy="254650"/>
            </a:xfrm>
          </p:grpSpPr>
          <p:sp>
            <p:nvSpPr>
              <p:cNvPr id="4468" name="Google Shape;4468;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3" name="Google Shape;4493;p30"/>
            <p:cNvGrpSpPr/>
            <p:nvPr/>
          </p:nvGrpSpPr>
          <p:grpSpPr>
            <a:xfrm>
              <a:off x="3017448" y="98"/>
              <a:ext cx="3063242" cy="194069"/>
              <a:chOff x="308625" y="3240400"/>
              <a:chExt cx="4019475" cy="254650"/>
            </a:xfrm>
          </p:grpSpPr>
          <p:sp>
            <p:nvSpPr>
              <p:cNvPr id="4494" name="Google Shape;4494;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9" name="Google Shape;4519;p30"/>
            <p:cNvGrpSpPr/>
            <p:nvPr/>
          </p:nvGrpSpPr>
          <p:grpSpPr>
            <a:xfrm>
              <a:off x="6080724" y="98"/>
              <a:ext cx="3063242" cy="194069"/>
              <a:chOff x="308625" y="3240400"/>
              <a:chExt cx="4019475" cy="254650"/>
            </a:xfrm>
          </p:grpSpPr>
          <p:sp>
            <p:nvSpPr>
              <p:cNvPr id="4520" name="Google Shape;4520;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545" name="Google Shape;4545;p30"/>
          <p:cNvGrpSpPr/>
          <p:nvPr/>
        </p:nvGrpSpPr>
        <p:grpSpPr>
          <a:xfrm>
            <a:off x="-11461" y="98"/>
            <a:ext cx="9189794" cy="194069"/>
            <a:chOff x="-45827" y="98"/>
            <a:chExt cx="9189794" cy="194069"/>
          </a:xfrm>
        </p:grpSpPr>
        <p:grpSp>
          <p:nvGrpSpPr>
            <p:cNvPr id="4546" name="Google Shape;4546;p30"/>
            <p:cNvGrpSpPr/>
            <p:nvPr/>
          </p:nvGrpSpPr>
          <p:grpSpPr>
            <a:xfrm>
              <a:off x="-45827" y="98"/>
              <a:ext cx="3063242" cy="194069"/>
              <a:chOff x="308625" y="3240400"/>
              <a:chExt cx="4019475" cy="254650"/>
            </a:xfrm>
          </p:grpSpPr>
          <p:sp>
            <p:nvSpPr>
              <p:cNvPr id="4547" name="Google Shape;4547;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72" name="Google Shape;4572;p30"/>
            <p:cNvGrpSpPr/>
            <p:nvPr/>
          </p:nvGrpSpPr>
          <p:grpSpPr>
            <a:xfrm>
              <a:off x="3017448" y="98"/>
              <a:ext cx="3063242" cy="194069"/>
              <a:chOff x="308625" y="3240400"/>
              <a:chExt cx="4019475" cy="254650"/>
            </a:xfrm>
          </p:grpSpPr>
          <p:sp>
            <p:nvSpPr>
              <p:cNvPr id="4573" name="Google Shape;4573;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98" name="Google Shape;4598;p30"/>
            <p:cNvGrpSpPr/>
            <p:nvPr/>
          </p:nvGrpSpPr>
          <p:grpSpPr>
            <a:xfrm>
              <a:off x="6080724" y="98"/>
              <a:ext cx="3063242" cy="194069"/>
              <a:chOff x="308625" y="3240400"/>
              <a:chExt cx="4019475" cy="254650"/>
            </a:xfrm>
          </p:grpSpPr>
          <p:sp>
            <p:nvSpPr>
              <p:cNvPr id="4599" name="Google Shape;4599;p30"/>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30"/>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30"/>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30"/>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30"/>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30"/>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30"/>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30"/>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30"/>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30"/>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30"/>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30"/>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30"/>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30"/>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30"/>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30"/>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30"/>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30"/>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30"/>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30"/>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30"/>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30"/>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30"/>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30"/>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30"/>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24" name="Google Shape;4624;p30"/>
          <p:cNvGrpSpPr/>
          <p:nvPr/>
        </p:nvGrpSpPr>
        <p:grpSpPr>
          <a:xfrm>
            <a:off x="8697242" y="729096"/>
            <a:ext cx="139150" cy="3806340"/>
            <a:chOff x="8697242" y="729096"/>
            <a:chExt cx="139150" cy="3806340"/>
          </a:xfrm>
        </p:grpSpPr>
        <p:sp>
          <p:nvSpPr>
            <p:cNvPr id="4625" name="Google Shape;4625;p30"/>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30"/>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30"/>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30"/>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30"/>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30" name="Google Shape;4630;p30"/>
            <p:cNvGrpSpPr/>
            <p:nvPr/>
          </p:nvGrpSpPr>
          <p:grpSpPr>
            <a:xfrm>
              <a:off x="8697242" y="1521714"/>
              <a:ext cx="139150" cy="2436625"/>
              <a:chOff x="7191225" y="238125"/>
              <a:chExt cx="139150" cy="2436625"/>
            </a:xfrm>
          </p:grpSpPr>
          <p:sp>
            <p:nvSpPr>
              <p:cNvPr id="4631" name="Google Shape;4631;p30"/>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30"/>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30"/>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30"/>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30"/>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30"/>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30"/>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30"/>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30"/>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30"/>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30"/>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42" name="Google Shape;4642;p30"/>
          <p:cNvGrpSpPr/>
          <p:nvPr/>
        </p:nvGrpSpPr>
        <p:grpSpPr>
          <a:xfrm>
            <a:off x="307592" y="729096"/>
            <a:ext cx="139150" cy="3806340"/>
            <a:chOff x="8697242" y="729096"/>
            <a:chExt cx="139150" cy="3806340"/>
          </a:xfrm>
        </p:grpSpPr>
        <p:sp>
          <p:nvSpPr>
            <p:cNvPr id="4643" name="Google Shape;4643;p30"/>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30"/>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30"/>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30"/>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30"/>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8" name="Google Shape;4648;p30"/>
            <p:cNvGrpSpPr/>
            <p:nvPr/>
          </p:nvGrpSpPr>
          <p:grpSpPr>
            <a:xfrm>
              <a:off x="8697242" y="1521714"/>
              <a:ext cx="139150" cy="2436625"/>
              <a:chOff x="7191225" y="238125"/>
              <a:chExt cx="139150" cy="2436625"/>
            </a:xfrm>
          </p:grpSpPr>
          <p:sp>
            <p:nvSpPr>
              <p:cNvPr id="4649" name="Google Shape;4649;p30"/>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30"/>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30"/>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30"/>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30"/>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30"/>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30"/>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30"/>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30"/>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30"/>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30"/>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17_3">
    <p:spTree>
      <p:nvGrpSpPr>
        <p:cNvPr id="1" name="Shape 4660"/>
        <p:cNvGrpSpPr/>
        <p:nvPr/>
      </p:nvGrpSpPr>
      <p:grpSpPr>
        <a:xfrm>
          <a:off x="0" y="0"/>
          <a:ext cx="0" cy="0"/>
          <a:chOff x="0" y="0"/>
          <a:chExt cx="0" cy="0"/>
        </a:xfrm>
      </p:grpSpPr>
      <p:grpSp>
        <p:nvGrpSpPr>
          <p:cNvPr id="4661" name="Google Shape;4661;p31"/>
          <p:cNvGrpSpPr/>
          <p:nvPr/>
        </p:nvGrpSpPr>
        <p:grpSpPr>
          <a:xfrm rot="10800000" flipH="1">
            <a:off x="-11461" y="4949423"/>
            <a:ext cx="9189794" cy="194069"/>
            <a:chOff x="-45827" y="98"/>
            <a:chExt cx="9189794" cy="194069"/>
          </a:xfrm>
        </p:grpSpPr>
        <p:grpSp>
          <p:nvGrpSpPr>
            <p:cNvPr id="4662" name="Google Shape;4662;p31"/>
            <p:cNvGrpSpPr/>
            <p:nvPr/>
          </p:nvGrpSpPr>
          <p:grpSpPr>
            <a:xfrm>
              <a:off x="-45827" y="98"/>
              <a:ext cx="3063242" cy="194069"/>
              <a:chOff x="308625" y="3240400"/>
              <a:chExt cx="4019475" cy="254650"/>
            </a:xfrm>
          </p:grpSpPr>
          <p:sp>
            <p:nvSpPr>
              <p:cNvPr id="4663" name="Google Shape;4663;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5" name="Google Shape;4685;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6" name="Google Shape;4686;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7" name="Google Shape;4687;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88" name="Google Shape;4688;p31"/>
            <p:cNvGrpSpPr/>
            <p:nvPr/>
          </p:nvGrpSpPr>
          <p:grpSpPr>
            <a:xfrm>
              <a:off x="3017448" y="98"/>
              <a:ext cx="3063242" cy="194069"/>
              <a:chOff x="308625" y="3240400"/>
              <a:chExt cx="4019475" cy="254650"/>
            </a:xfrm>
          </p:grpSpPr>
          <p:sp>
            <p:nvSpPr>
              <p:cNvPr id="4689" name="Google Shape;4689;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0" name="Google Shape;4690;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1" name="Google Shape;4691;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2" name="Google Shape;4692;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4" name="Google Shape;4714;p31"/>
            <p:cNvGrpSpPr/>
            <p:nvPr/>
          </p:nvGrpSpPr>
          <p:grpSpPr>
            <a:xfrm>
              <a:off x="6080724" y="98"/>
              <a:ext cx="3063242" cy="194069"/>
              <a:chOff x="308625" y="3240400"/>
              <a:chExt cx="4019475" cy="254650"/>
            </a:xfrm>
          </p:grpSpPr>
          <p:sp>
            <p:nvSpPr>
              <p:cNvPr id="4715" name="Google Shape;4715;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740" name="Google Shape;4740;p31"/>
          <p:cNvGrpSpPr/>
          <p:nvPr/>
        </p:nvGrpSpPr>
        <p:grpSpPr>
          <a:xfrm>
            <a:off x="-11461" y="98"/>
            <a:ext cx="9189794" cy="194069"/>
            <a:chOff x="-45827" y="98"/>
            <a:chExt cx="9189794" cy="194069"/>
          </a:xfrm>
        </p:grpSpPr>
        <p:grpSp>
          <p:nvGrpSpPr>
            <p:cNvPr id="4741" name="Google Shape;4741;p31"/>
            <p:cNvGrpSpPr/>
            <p:nvPr/>
          </p:nvGrpSpPr>
          <p:grpSpPr>
            <a:xfrm>
              <a:off x="-45827" y="98"/>
              <a:ext cx="3063242" cy="194069"/>
              <a:chOff x="308625" y="3240400"/>
              <a:chExt cx="4019475" cy="254650"/>
            </a:xfrm>
          </p:grpSpPr>
          <p:sp>
            <p:nvSpPr>
              <p:cNvPr id="4742" name="Google Shape;4742;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7" name="Google Shape;4767;p31"/>
            <p:cNvGrpSpPr/>
            <p:nvPr/>
          </p:nvGrpSpPr>
          <p:grpSpPr>
            <a:xfrm>
              <a:off x="3017448" y="98"/>
              <a:ext cx="3063242" cy="194069"/>
              <a:chOff x="308625" y="3240400"/>
              <a:chExt cx="4019475" cy="254650"/>
            </a:xfrm>
          </p:grpSpPr>
          <p:sp>
            <p:nvSpPr>
              <p:cNvPr id="4768" name="Google Shape;4768;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3" name="Google Shape;4793;p31"/>
            <p:cNvGrpSpPr/>
            <p:nvPr/>
          </p:nvGrpSpPr>
          <p:grpSpPr>
            <a:xfrm>
              <a:off x="6080724" y="98"/>
              <a:ext cx="3063242" cy="194069"/>
              <a:chOff x="308625" y="3240400"/>
              <a:chExt cx="4019475" cy="254650"/>
            </a:xfrm>
          </p:grpSpPr>
          <p:sp>
            <p:nvSpPr>
              <p:cNvPr id="4794" name="Google Shape;4794;p31"/>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31"/>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31"/>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31"/>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31"/>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31"/>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31"/>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31"/>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31"/>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31"/>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31"/>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31"/>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31"/>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31"/>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31"/>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31"/>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31"/>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31"/>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31"/>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31"/>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31"/>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31"/>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31"/>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31"/>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31"/>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819" name="Google Shape;4819;p31"/>
          <p:cNvGrpSpPr/>
          <p:nvPr/>
        </p:nvGrpSpPr>
        <p:grpSpPr>
          <a:xfrm>
            <a:off x="8697242" y="729096"/>
            <a:ext cx="139150" cy="3806340"/>
            <a:chOff x="8697242" y="729096"/>
            <a:chExt cx="139150" cy="3806340"/>
          </a:xfrm>
        </p:grpSpPr>
        <p:sp>
          <p:nvSpPr>
            <p:cNvPr id="4820" name="Google Shape;4820;p31"/>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31"/>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31"/>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31"/>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31"/>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25" name="Google Shape;4825;p31"/>
            <p:cNvGrpSpPr/>
            <p:nvPr/>
          </p:nvGrpSpPr>
          <p:grpSpPr>
            <a:xfrm>
              <a:off x="8697242" y="1521714"/>
              <a:ext cx="139150" cy="2436625"/>
              <a:chOff x="7191225" y="238125"/>
              <a:chExt cx="139150" cy="2436625"/>
            </a:xfrm>
          </p:grpSpPr>
          <p:sp>
            <p:nvSpPr>
              <p:cNvPr id="4826" name="Google Shape;4826;p31"/>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31"/>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31"/>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31"/>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31"/>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31"/>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31"/>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31"/>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31"/>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31"/>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31"/>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837" name="Google Shape;4837;p31"/>
          <p:cNvGrpSpPr/>
          <p:nvPr/>
        </p:nvGrpSpPr>
        <p:grpSpPr>
          <a:xfrm>
            <a:off x="307592" y="729096"/>
            <a:ext cx="139150" cy="3806340"/>
            <a:chOff x="8697242" y="729096"/>
            <a:chExt cx="139150" cy="3806340"/>
          </a:xfrm>
        </p:grpSpPr>
        <p:sp>
          <p:nvSpPr>
            <p:cNvPr id="4838" name="Google Shape;4838;p31"/>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31"/>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31"/>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31"/>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31"/>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3" name="Google Shape;4843;p31"/>
            <p:cNvGrpSpPr/>
            <p:nvPr/>
          </p:nvGrpSpPr>
          <p:grpSpPr>
            <a:xfrm>
              <a:off x="8697242" y="1521714"/>
              <a:ext cx="139150" cy="2436625"/>
              <a:chOff x="7191225" y="238125"/>
              <a:chExt cx="139150" cy="2436625"/>
            </a:xfrm>
          </p:grpSpPr>
          <p:sp>
            <p:nvSpPr>
              <p:cNvPr id="4844" name="Google Shape;4844;p31"/>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31"/>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31"/>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31"/>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31"/>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31"/>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31"/>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31"/>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31"/>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31"/>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31"/>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17_2">
    <p:spTree>
      <p:nvGrpSpPr>
        <p:cNvPr id="1" name="Shape 4855"/>
        <p:cNvGrpSpPr/>
        <p:nvPr/>
      </p:nvGrpSpPr>
      <p:grpSpPr>
        <a:xfrm>
          <a:off x="0" y="0"/>
          <a:ext cx="0" cy="0"/>
          <a:chOff x="0" y="0"/>
          <a:chExt cx="0" cy="0"/>
        </a:xfrm>
      </p:grpSpPr>
      <p:grpSp>
        <p:nvGrpSpPr>
          <p:cNvPr id="4856" name="Google Shape;4856;p32"/>
          <p:cNvGrpSpPr/>
          <p:nvPr/>
        </p:nvGrpSpPr>
        <p:grpSpPr>
          <a:xfrm flipH="1">
            <a:off x="300873" y="238125"/>
            <a:ext cx="2493725" cy="2436625"/>
            <a:chOff x="4836650" y="238125"/>
            <a:chExt cx="2493725" cy="2436625"/>
          </a:xfrm>
        </p:grpSpPr>
        <p:sp>
          <p:nvSpPr>
            <p:cNvPr id="4857" name="Google Shape;4857;p32"/>
            <p:cNvSpPr/>
            <p:nvPr/>
          </p:nvSpPr>
          <p:spPr>
            <a:xfrm>
              <a:off x="4902275" y="303725"/>
              <a:ext cx="2354600" cy="25"/>
            </a:xfrm>
            <a:custGeom>
              <a:avLst/>
              <a:gdLst/>
              <a:ahLst/>
              <a:cxnLst/>
              <a:rect l="l" t="t" r="r" b="b"/>
              <a:pathLst>
                <a:path w="94184" h="1" fill="none" extrusionOk="0">
                  <a:moveTo>
                    <a:pt x="1" y="1"/>
                  </a:moveTo>
                  <a:lnTo>
                    <a:pt x="94184" y="1"/>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32"/>
            <p:cNvSpPr/>
            <p:nvPr/>
          </p:nvSpPr>
          <p:spPr>
            <a:xfrm>
              <a:off x="7256850" y="303725"/>
              <a:ext cx="25" cy="2354625"/>
            </a:xfrm>
            <a:custGeom>
              <a:avLst/>
              <a:gdLst/>
              <a:ahLst/>
              <a:cxnLst/>
              <a:rect l="l" t="t" r="r" b="b"/>
              <a:pathLst>
                <a:path w="1" h="94185" fill="none" extrusionOk="0">
                  <a:moveTo>
                    <a:pt x="1" y="1"/>
                  </a:moveTo>
                  <a:lnTo>
                    <a:pt x="1" y="94184"/>
                  </a:lnTo>
                </a:path>
              </a:pathLst>
            </a:custGeom>
            <a:solidFill>
              <a:schemeClr val="accent2"/>
            </a:solidFill>
            <a:ln w="8525" cap="flat" cmpd="sng">
              <a:solidFill>
                <a:schemeClr val="accent2"/>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32"/>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32"/>
            <p:cNvSpPr/>
            <p:nvPr/>
          </p:nvSpPr>
          <p:spPr>
            <a:xfrm>
              <a:off x="705997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32"/>
            <p:cNvSpPr/>
            <p:nvPr/>
          </p:nvSpPr>
          <p:spPr>
            <a:xfrm>
              <a:off x="5189725" y="238125"/>
              <a:ext cx="131250" cy="131250"/>
            </a:xfrm>
            <a:custGeom>
              <a:avLst/>
              <a:gdLst/>
              <a:ahLst/>
              <a:cxnLst/>
              <a:rect l="l" t="t" r="r" b="b"/>
              <a:pathLst>
                <a:path w="5250" h="5250" extrusionOk="0">
                  <a:moveTo>
                    <a:pt x="2625" y="0"/>
                  </a:moveTo>
                  <a:lnTo>
                    <a:pt x="0" y="2625"/>
                  </a:lnTo>
                  <a:lnTo>
                    <a:pt x="2625" y="5250"/>
                  </a:lnTo>
                  <a:lnTo>
                    <a:pt x="5250" y="2625"/>
                  </a:lnTo>
                  <a:lnTo>
                    <a:pt x="26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32"/>
            <p:cNvSpPr/>
            <p:nvPr/>
          </p:nvSpPr>
          <p:spPr>
            <a:xfrm>
              <a:off x="5312425" y="238125"/>
              <a:ext cx="131275" cy="131250"/>
            </a:xfrm>
            <a:custGeom>
              <a:avLst/>
              <a:gdLst/>
              <a:ahLst/>
              <a:cxnLst/>
              <a:rect l="l" t="t" r="r" b="b"/>
              <a:pathLst>
                <a:path w="5251" h="5250" extrusionOk="0">
                  <a:moveTo>
                    <a:pt x="2626" y="0"/>
                  </a:moveTo>
                  <a:lnTo>
                    <a:pt x="1" y="2625"/>
                  </a:lnTo>
                  <a:lnTo>
                    <a:pt x="2626" y="5250"/>
                  </a:lnTo>
                  <a:lnTo>
                    <a:pt x="5251"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32"/>
            <p:cNvSpPr/>
            <p:nvPr/>
          </p:nvSpPr>
          <p:spPr>
            <a:xfrm>
              <a:off x="6977950" y="270925"/>
              <a:ext cx="82050" cy="74175"/>
            </a:xfrm>
            <a:custGeom>
              <a:avLst/>
              <a:gdLst/>
              <a:ahLst/>
              <a:cxnLst/>
              <a:rect l="l" t="t" r="r" b="b"/>
              <a:pathLst>
                <a:path w="3282" h="2967" extrusionOk="0">
                  <a:moveTo>
                    <a:pt x="1628" y="0"/>
                  </a:moveTo>
                  <a:lnTo>
                    <a:pt x="1" y="1313"/>
                  </a:lnTo>
                  <a:lnTo>
                    <a:pt x="1628" y="2967"/>
                  </a:lnTo>
                  <a:lnTo>
                    <a:pt x="3282" y="1313"/>
                  </a:lnTo>
                  <a:lnTo>
                    <a:pt x="16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32"/>
            <p:cNvSpPr/>
            <p:nvPr/>
          </p:nvSpPr>
          <p:spPr>
            <a:xfrm>
              <a:off x="6174075" y="270925"/>
              <a:ext cx="73525" cy="74175"/>
            </a:xfrm>
            <a:custGeom>
              <a:avLst/>
              <a:gdLst/>
              <a:ahLst/>
              <a:cxnLst/>
              <a:rect l="l" t="t" r="r" b="b"/>
              <a:pathLst>
                <a:path w="2941" h="2967" extrusionOk="0">
                  <a:moveTo>
                    <a:pt x="1313" y="0"/>
                  </a:moveTo>
                  <a:lnTo>
                    <a:pt x="0" y="1313"/>
                  </a:lnTo>
                  <a:lnTo>
                    <a:pt x="1313" y="2967"/>
                  </a:lnTo>
                  <a:lnTo>
                    <a:pt x="2940" y="1313"/>
                  </a:lnTo>
                  <a:lnTo>
                    <a:pt x="131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32"/>
            <p:cNvSpPr/>
            <p:nvPr/>
          </p:nvSpPr>
          <p:spPr>
            <a:xfrm>
              <a:off x="7215479" y="508429"/>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32"/>
            <p:cNvSpPr/>
            <p:nvPr/>
          </p:nvSpPr>
          <p:spPr>
            <a:xfrm>
              <a:off x="7218088" y="1337300"/>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32"/>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32"/>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32"/>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32"/>
            <p:cNvSpPr/>
            <p:nvPr/>
          </p:nvSpPr>
          <p:spPr>
            <a:xfrm>
              <a:off x="4836650"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32"/>
            <p:cNvSpPr/>
            <p:nvPr/>
          </p:nvSpPr>
          <p:spPr>
            <a:xfrm>
              <a:off x="4902275" y="238125"/>
              <a:ext cx="65650" cy="123375"/>
            </a:xfrm>
            <a:custGeom>
              <a:avLst/>
              <a:gdLst/>
              <a:ahLst/>
              <a:cxnLst/>
              <a:rect l="l" t="t" r="r" b="b"/>
              <a:pathLst>
                <a:path w="2626" h="4935" extrusionOk="0">
                  <a:moveTo>
                    <a:pt x="2626" y="0"/>
                  </a:moveTo>
                  <a:lnTo>
                    <a:pt x="1" y="2625"/>
                  </a:lnTo>
                  <a:lnTo>
                    <a:pt x="2626" y="493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32"/>
            <p:cNvSpPr/>
            <p:nvPr/>
          </p:nvSpPr>
          <p:spPr>
            <a:xfrm>
              <a:off x="4976425"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32"/>
            <p:cNvSpPr/>
            <p:nvPr/>
          </p:nvSpPr>
          <p:spPr>
            <a:xfrm>
              <a:off x="5042050" y="238125"/>
              <a:ext cx="57125" cy="123375"/>
            </a:xfrm>
            <a:custGeom>
              <a:avLst/>
              <a:gdLst/>
              <a:ahLst/>
              <a:cxnLst/>
              <a:rect l="l" t="t" r="r" b="b"/>
              <a:pathLst>
                <a:path w="2285" h="4935" extrusionOk="0">
                  <a:moveTo>
                    <a:pt x="2285" y="0"/>
                  </a:moveTo>
                  <a:lnTo>
                    <a:pt x="1" y="2625"/>
                  </a:lnTo>
                  <a:lnTo>
                    <a:pt x="2285" y="4935"/>
                  </a:lnTo>
                  <a:lnTo>
                    <a:pt x="228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32"/>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32"/>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32"/>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32"/>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78" name="Google Shape;4878;p32"/>
          <p:cNvGrpSpPr/>
          <p:nvPr/>
        </p:nvGrpSpPr>
        <p:grpSpPr>
          <a:xfrm>
            <a:off x="8697242" y="729096"/>
            <a:ext cx="139150" cy="3806340"/>
            <a:chOff x="8697242" y="729096"/>
            <a:chExt cx="139150" cy="3806340"/>
          </a:xfrm>
        </p:grpSpPr>
        <p:sp>
          <p:nvSpPr>
            <p:cNvPr id="4879" name="Google Shape;4879;p32"/>
            <p:cNvSpPr/>
            <p:nvPr/>
          </p:nvSpPr>
          <p:spPr>
            <a:xfrm flipH="1">
              <a:off x="8746131" y="4381919"/>
              <a:ext cx="52200" cy="52200"/>
            </a:xfrm>
            <a:prstGeom prst="ellipse">
              <a:avLst/>
            </a:pr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32"/>
            <p:cNvSpPr/>
            <p:nvPr/>
          </p:nvSpPr>
          <p:spPr>
            <a:xfrm flipH="1">
              <a:off x="8746131" y="4483237"/>
              <a:ext cx="52200" cy="52200"/>
            </a:xfrm>
            <a:prstGeom prst="ellipse">
              <a:avLst/>
            </a:prstGeom>
            <a:solidFill>
              <a:srgbClr val="76A5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32"/>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32"/>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32"/>
            <p:cNvSpPr/>
            <p:nvPr/>
          </p:nvSpPr>
          <p:spPr>
            <a:xfrm flipH="1">
              <a:off x="8708199"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84" name="Google Shape;4884;p32"/>
            <p:cNvGrpSpPr/>
            <p:nvPr/>
          </p:nvGrpSpPr>
          <p:grpSpPr>
            <a:xfrm>
              <a:off x="8697242" y="1521714"/>
              <a:ext cx="139150" cy="2436625"/>
              <a:chOff x="7191225" y="238125"/>
              <a:chExt cx="139150" cy="2436625"/>
            </a:xfrm>
          </p:grpSpPr>
          <p:sp>
            <p:nvSpPr>
              <p:cNvPr id="4885" name="Google Shape;4885;p32"/>
              <p:cNvSpPr/>
              <p:nvPr/>
            </p:nvSpPr>
            <p:spPr>
              <a:xfrm>
                <a:off x="7256850" y="303725"/>
                <a:ext cx="25" cy="2354625"/>
              </a:xfrm>
              <a:custGeom>
                <a:avLst/>
                <a:gdLst/>
                <a:ahLst/>
                <a:cxnLst/>
                <a:rect l="l" t="t" r="r" b="b"/>
                <a:pathLst>
                  <a:path w="1" h="94185" fill="none" extrusionOk="0">
                    <a:moveTo>
                      <a:pt x="1" y="1"/>
                    </a:moveTo>
                    <a:lnTo>
                      <a:pt x="1" y="94184"/>
                    </a:lnTo>
                  </a:path>
                </a:pathLst>
              </a:custGeom>
              <a:solidFill>
                <a:srgbClr val="A2C4C9"/>
              </a:solidFill>
              <a:ln w="8525" cap="flat" cmpd="sng">
                <a:solidFill>
                  <a:srgbClr val="A3C4C8"/>
                </a:solidFill>
                <a:prstDash val="solid"/>
                <a:miter lim="262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32"/>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32"/>
              <p:cNvSpPr/>
              <p:nvPr/>
            </p:nvSpPr>
            <p:spPr>
              <a:xfrm>
                <a:off x="721547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32"/>
              <p:cNvSpPr/>
              <p:nvPr/>
            </p:nvSpPr>
            <p:spPr>
              <a:xfrm>
                <a:off x="7215479" y="1257112"/>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32"/>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32"/>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32"/>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32"/>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32"/>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32"/>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32"/>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896" name="Google Shape;4896;p32"/>
          <p:cNvGrpSpPr/>
          <p:nvPr/>
        </p:nvGrpSpPr>
        <p:grpSpPr>
          <a:xfrm rot="10800000" flipH="1">
            <a:off x="-11461" y="4949423"/>
            <a:ext cx="9189794" cy="194069"/>
            <a:chOff x="-45827" y="98"/>
            <a:chExt cx="9189794" cy="194069"/>
          </a:xfrm>
        </p:grpSpPr>
        <p:grpSp>
          <p:nvGrpSpPr>
            <p:cNvPr id="4897" name="Google Shape;4897;p32"/>
            <p:cNvGrpSpPr/>
            <p:nvPr/>
          </p:nvGrpSpPr>
          <p:grpSpPr>
            <a:xfrm>
              <a:off x="-45827" y="98"/>
              <a:ext cx="3063242" cy="194069"/>
              <a:chOff x="308625" y="3240400"/>
              <a:chExt cx="4019475" cy="254650"/>
            </a:xfrm>
          </p:grpSpPr>
          <p:sp>
            <p:nvSpPr>
              <p:cNvPr id="4898" name="Google Shape;4898;p3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3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3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3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3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3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3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3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3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3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3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3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3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3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3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3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3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3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3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3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3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3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3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3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3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23" name="Google Shape;4923;p32"/>
            <p:cNvGrpSpPr/>
            <p:nvPr/>
          </p:nvGrpSpPr>
          <p:grpSpPr>
            <a:xfrm>
              <a:off x="3017448" y="98"/>
              <a:ext cx="3063242" cy="194069"/>
              <a:chOff x="308625" y="3240400"/>
              <a:chExt cx="4019475" cy="254650"/>
            </a:xfrm>
          </p:grpSpPr>
          <p:sp>
            <p:nvSpPr>
              <p:cNvPr id="4924" name="Google Shape;4924;p3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3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3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3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3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3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3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3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3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3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3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3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3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3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3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3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3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3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3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3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3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3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3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3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3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49" name="Google Shape;4949;p32"/>
            <p:cNvGrpSpPr/>
            <p:nvPr/>
          </p:nvGrpSpPr>
          <p:grpSpPr>
            <a:xfrm>
              <a:off x="6080724" y="98"/>
              <a:ext cx="3063242" cy="194069"/>
              <a:chOff x="308625" y="3240400"/>
              <a:chExt cx="4019475" cy="254650"/>
            </a:xfrm>
          </p:grpSpPr>
          <p:sp>
            <p:nvSpPr>
              <p:cNvPr id="4950" name="Google Shape;4950;p32"/>
              <p:cNvSpPr/>
              <p:nvPr/>
            </p:nvSpPr>
            <p:spPr>
              <a:xfrm>
                <a:off x="399175" y="3355250"/>
                <a:ext cx="139150" cy="74175"/>
              </a:xfrm>
              <a:custGeom>
                <a:avLst/>
                <a:gdLst/>
                <a:ahLst/>
                <a:cxnLst/>
                <a:rect l="l" t="t" r="r" b="b"/>
                <a:pathLst>
                  <a:path w="5566" h="2967" extrusionOk="0">
                    <a:moveTo>
                      <a:pt x="2941" y="0"/>
                    </a:moveTo>
                    <a:lnTo>
                      <a:pt x="1" y="2966"/>
                    </a:lnTo>
                    <a:lnTo>
                      <a:pt x="2941" y="2966"/>
                    </a:lnTo>
                    <a:lnTo>
                      <a:pt x="55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32"/>
              <p:cNvSpPr/>
              <p:nvPr/>
            </p:nvSpPr>
            <p:spPr>
              <a:xfrm>
                <a:off x="685950" y="3355250"/>
                <a:ext cx="139825" cy="74175"/>
              </a:xfrm>
              <a:custGeom>
                <a:avLst/>
                <a:gdLst/>
                <a:ahLst/>
                <a:cxnLst/>
                <a:rect l="l" t="t" r="r" b="b"/>
                <a:pathLst>
                  <a:path w="5593" h="2967" extrusionOk="0">
                    <a:moveTo>
                      <a:pt x="1" y="0"/>
                    </a:moveTo>
                    <a:lnTo>
                      <a:pt x="2626" y="2966"/>
                    </a:lnTo>
                    <a:lnTo>
                      <a:pt x="5592" y="2966"/>
                    </a:lnTo>
                    <a:lnTo>
                      <a:pt x="26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32"/>
              <p:cNvSpPr/>
              <p:nvPr/>
            </p:nvSpPr>
            <p:spPr>
              <a:xfrm>
                <a:off x="5219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32"/>
              <p:cNvSpPr/>
              <p:nvPr/>
            </p:nvSpPr>
            <p:spPr>
              <a:xfrm>
                <a:off x="891375" y="3355250"/>
                <a:ext cx="139125" cy="74175"/>
              </a:xfrm>
              <a:custGeom>
                <a:avLst/>
                <a:gdLst/>
                <a:ahLst/>
                <a:cxnLst/>
                <a:rect l="l" t="t" r="r" b="b"/>
                <a:pathLst>
                  <a:path w="5565" h="2967" extrusionOk="0">
                    <a:moveTo>
                      <a:pt x="2625" y="0"/>
                    </a:moveTo>
                    <a:lnTo>
                      <a:pt x="0" y="2966"/>
                    </a:lnTo>
                    <a:lnTo>
                      <a:pt x="2625" y="2966"/>
                    </a:lnTo>
                    <a:lnTo>
                      <a:pt x="55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32"/>
              <p:cNvSpPr/>
              <p:nvPr/>
            </p:nvSpPr>
            <p:spPr>
              <a:xfrm>
                <a:off x="1178150"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32"/>
              <p:cNvSpPr/>
              <p:nvPr/>
            </p:nvSpPr>
            <p:spPr>
              <a:xfrm>
                <a:off x="1014075"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32"/>
              <p:cNvSpPr/>
              <p:nvPr/>
            </p:nvSpPr>
            <p:spPr>
              <a:xfrm>
                <a:off x="1375000"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32"/>
              <p:cNvSpPr/>
              <p:nvPr/>
            </p:nvSpPr>
            <p:spPr>
              <a:xfrm>
                <a:off x="1653900"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32"/>
              <p:cNvSpPr/>
              <p:nvPr/>
            </p:nvSpPr>
            <p:spPr>
              <a:xfrm>
                <a:off x="1489850" y="3355250"/>
                <a:ext cx="189025" cy="139800"/>
              </a:xfrm>
              <a:custGeom>
                <a:avLst/>
                <a:gdLst/>
                <a:ahLst/>
                <a:cxnLst/>
                <a:rect l="l" t="t" r="r" b="b"/>
                <a:pathLst>
                  <a:path w="7561" h="5592" extrusionOk="0">
                    <a:moveTo>
                      <a:pt x="3623" y="0"/>
                    </a:moveTo>
                    <a:lnTo>
                      <a:pt x="1" y="2966"/>
                    </a:lnTo>
                    <a:lnTo>
                      <a:pt x="1" y="5591"/>
                    </a:lnTo>
                    <a:lnTo>
                      <a:pt x="3623" y="2310"/>
                    </a:lnTo>
                    <a:lnTo>
                      <a:pt x="7560" y="5591"/>
                    </a:lnTo>
                    <a:lnTo>
                      <a:pt x="7560"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32"/>
              <p:cNvSpPr/>
              <p:nvPr/>
            </p:nvSpPr>
            <p:spPr>
              <a:xfrm>
                <a:off x="186717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32"/>
              <p:cNvSpPr/>
              <p:nvPr/>
            </p:nvSpPr>
            <p:spPr>
              <a:xfrm>
                <a:off x="2146075" y="3355250"/>
                <a:ext cx="139825" cy="74175"/>
              </a:xfrm>
              <a:custGeom>
                <a:avLst/>
                <a:gdLst/>
                <a:ahLst/>
                <a:cxnLst/>
                <a:rect l="l" t="t" r="r" b="b"/>
                <a:pathLst>
                  <a:path w="5593" h="2967" extrusionOk="0">
                    <a:moveTo>
                      <a:pt x="1" y="0"/>
                    </a:moveTo>
                    <a:lnTo>
                      <a:pt x="2967" y="2966"/>
                    </a:lnTo>
                    <a:lnTo>
                      <a:pt x="5592" y="2966"/>
                    </a:lnTo>
                    <a:lnTo>
                      <a:pt x="29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32"/>
              <p:cNvSpPr/>
              <p:nvPr/>
            </p:nvSpPr>
            <p:spPr>
              <a:xfrm>
                <a:off x="19905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32"/>
              <p:cNvSpPr/>
              <p:nvPr/>
            </p:nvSpPr>
            <p:spPr>
              <a:xfrm>
                <a:off x="235150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32"/>
              <p:cNvSpPr/>
              <p:nvPr/>
            </p:nvSpPr>
            <p:spPr>
              <a:xfrm>
                <a:off x="2638275" y="3355250"/>
                <a:ext cx="131250" cy="74175"/>
              </a:xfrm>
              <a:custGeom>
                <a:avLst/>
                <a:gdLst/>
                <a:ahLst/>
                <a:cxnLst/>
                <a:rect l="l" t="t" r="r" b="b"/>
                <a:pathLst>
                  <a:path w="5250"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32"/>
              <p:cNvSpPr/>
              <p:nvPr/>
            </p:nvSpPr>
            <p:spPr>
              <a:xfrm>
                <a:off x="2474200" y="3355250"/>
                <a:ext cx="180500" cy="139800"/>
              </a:xfrm>
              <a:custGeom>
                <a:avLst/>
                <a:gdLst/>
                <a:ahLst/>
                <a:cxnLst/>
                <a:rect l="l" t="t" r="r" b="b"/>
                <a:pathLst>
                  <a:path w="7220" h="5592" extrusionOk="0">
                    <a:moveTo>
                      <a:pt x="3623" y="0"/>
                    </a:moveTo>
                    <a:lnTo>
                      <a:pt x="1" y="2966"/>
                    </a:lnTo>
                    <a:lnTo>
                      <a:pt x="1" y="5591"/>
                    </a:lnTo>
                    <a:lnTo>
                      <a:pt x="3623" y="2310"/>
                    </a:lnTo>
                    <a:lnTo>
                      <a:pt x="7219" y="5591"/>
                    </a:lnTo>
                    <a:lnTo>
                      <a:pt x="7219" y="2966"/>
                    </a:lnTo>
                    <a:lnTo>
                      <a:pt x="3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32"/>
              <p:cNvSpPr/>
              <p:nvPr/>
            </p:nvSpPr>
            <p:spPr>
              <a:xfrm>
                <a:off x="2835125" y="3355250"/>
                <a:ext cx="131275" cy="74175"/>
              </a:xfrm>
              <a:custGeom>
                <a:avLst/>
                <a:gdLst/>
                <a:ahLst/>
                <a:cxnLst/>
                <a:rect l="l" t="t" r="r" b="b"/>
                <a:pathLst>
                  <a:path w="5251" h="2967" extrusionOk="0">
                    <a:moveTo>
                      <a:pt x="2626" y="0"/>
                    </a:moveTo>
                    <a:lnTo>
                      <a:pt x="1" y="2966"/>
                    </a:lnTo>
                    <a:lnTo>
                      <a:pt x="2626" y="2966"/>
                    </a:lnTo>
                    <a:lnTo>
                      <a:pt x="5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32"/>
              <p:cNvSpPr/>
              <p:nvPr/>
            </p:nvSpPr>
            <p:spPr>
              <a:xfrm>
                <a:off x="3122575" y="3355250"/>
                <a:ext cx="131275" cy="74175"/>
              </a:xfrm>
              <a:custGeom>
                <a:avLst/>
                <a:gdLst/>
                <a:ahLst/>
                <a:cxnLst/>
                <a:rect l="l" t="t" r="r" b="b"/>
                <a:pathLst>
                  <a:path w="5251" h="2967" extrusionOk="0">
                    <a:moveTo>
                      <a:pt x="0" y="0"/>
                    </a:moveTo>
                    <a:lnTo>
                      <a:pt x="2625" y="2966"/>
                    </a:lnTo>
                    <a:lnTo>
                      <a:pt x="5250"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32"/>
              <p:cNvSpPr/>
              <p:nvPr/>
            </p:nvSpPr>
            <p:spPr>
              <a:xfrm>
                <a:off x="295850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32"/>
              <p:cNvSpPr/>
              <p:nvPr/>
            </p:nvSpPr>
            <p:spPr>
              <a:xfrm>
                <a:off x="3319450" y="3355250"/>
                <a:ext cx="131250" cy="74175"/>
              </a:xfrm>
              <a:custGeom>
                <a:avLst/>
                <a:gdLst/>
                <a:ahLst/>
                <a:cxnLst/>
                <a:rect l="l" t="t" r="r" b="b"/>
                <a:pathLst>
                  <a:path w="5250" h="2967" extrusionOk="0">
                    <a:moveTo>
                      <a:pt x="2625" y="0"/>
                    </a:moveTo>
                    <a:lnTo>
                      <a:pt x="0" y="2966"/>
                    </a:lnTo>
                    <a:lnTo>
                      <a:pt x="2625" y="2966"/>
                    </a:lnTo>
                    <a:lnTo>
                      <a:pt x="5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32"/>
              <p:cNvSpPr/>
              <p:nvPr/>
            </p:nvSpPr>
            <p:spPr>
              <a:xfrm>
                <a:off x="3598350" y="3355250"/>
                <a:ext cx="139125" cy="74175"/>
              </a:xfrm>
              <a:custGeom>
                <a:avLst/>
                <a:gdLst/>
                <a:ahLst/>
                <a:cxnLst/>
                <a:rect l="l" t="t" r="r" b="b"/>
                <a:pathLst>
                  <a:path w="5565" h="2967" extrusionOk="0">
                    <a:moveTo>
                      <a:pt x="0" y="0"/>
                    </a:moveTo>
                    <a:lnTo>
                      <a:pt x="2940" y="2966"/>
                    </a:lnTo>
                    <a:lnTo>
                      <a:pt x="5565" y="2966"/>
                    </a:lnTo>
                    <a:lnTo>
                      <a:pt x="294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32"/>
              <p:cNvSpPr/>
              <p:nvPr/>
            </p:nvSpPr>
            <p:spPr>
              <a:xfrm>
                <a:off x="3442150" y="3355250"/>
                <a:ext cx="180500" cy="139800"/>
              </a:xfrm>
              <a:custGeom>
                <a:avLst/>
                <a:gdLst/>
                <a:ahLst/>
                <a:cxnLst/>
                <a:rect l="l" t="t" r="r" b="b"/>
                <a:pathLst>
                  <a:path w="7220" h="5592" extrusionOk="0">
                    <a:moveTo>
                      <a:pt x="3282" y="0"/>
                    </a:moveTo>
                    <a:lnTo>
                      <a:pt x="1" y="2966"/>
                    </a:lnTo>
                    <a:lnTo>
                      <a:pt x="1" y="5591"/>
                    </a:lnTo>
                    <a:lnTo>
                      <a:pt x="3282" y="2310"/>
                    </a:lnTo>
                    <a:lnTo>
                      <a:pt x="7219" y="5591"/>
                    </a:lnTo>
                    <a:lnTo>
                      <a:pt x="7219" y="2966"/>
                    </a:lnTo>
                    <a:lnTo>
                      <a:pt x="32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32"/>
              <p:cNvSpPr/>
              <p:nvPr/>
            </p:nvSpPr>
            <p:spPr>
              <a:xfrm>
                <a:off x="3803075" y="3355250"/>
                <a:ext cx="139825" cy="74175"/>
              </a:xfrm>
              <a:custGeom>
                <a:avLst/>
                <a:gdLst/>
                <a:ahLst/>
                <a:cxnLst/>
                <a:rect l="l" t="t" r="r" b="b"/>
                <a:pathLst>
                  <a:path w="5593" h="2967" extrusionOk="0">
                    <a:moveTo>
                      <a:pt x="2967" y="0"/>
                    </a:moveTo>
                    <a:lnTo>
                      <a:pt x="1" y="2966"/>
                    </a:lnTo>
                    <a:lnTo>
                      <a:pt x="2967" y="2966"/>
                    </a:lnTo>
                    <a:lnTo>
                      <a:pt x="55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32"/>
              <p:cNvSpPr/>
              <p:nvPr/>
            </p:nvSpPr>
            <p:spPr>
              <a:xfrm>
                <a:off x="4090525" y="3355250"/>
                <a:ext cx="139150" cy="74175"/>
              </a:xfrm>
              <a:custGeom>
                <a:avLst/>
                <a:gdLst/>
                <a:ahLst/>
                <a:cxnLst/>
                <a:rect l="l" t="t" r="r" b="b"/>
                <a:pathLst>
                  <a:path w="5566" h="2967" extrusionOk="0">
                    <a:moveTo>
                      <a:pt x="0" y="0"/>
                    </a:moveTo>
                    <a:lnTo>
                      <a:pt x="2625" y="2966"/>
                    </a:lnTo>
                    <a:lnTo>
                      <a:pt x="5565" y="2966"/>
                    </a:lnTo>
                    <a:lnTo>
                      <a:pt x="2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32"/>
              <p:cNvSpPr/>
              <p:nvPr/>
            </p:nvSpPr>
            <p:spPr>
              <a:xfrm>
                <a:off x="3926450" y="3355250"/>
                <a:ext cx="188375" cy="139800"/>
              </a:xfrm>
              <a:custGeom>
                <a:avLst/>
                <a:gdLst/>
                <a:ahLst/>
                <a:cxnLst/>
                <a:rect l="l" t="t" r="r" b="b"/>
                <a:pathLst>
                  <a:path w="7535" h="5592" extrusionOk="0">
                    <a:moveTo>
                      <a:pt x="3597" y="0"/>
                    </a:moveTo>
                    <a:lnTo>
                      <a:pt x="1" y="2966"/>
                    </a:lnTo>
                    <a:lnTo>
                      <a:pt x="1" y="5591"/>
                    </a:lnTo>
                    <a:lnTo>
                      <a:pt x="3597" y="2310"/>
                    </a:lnTo>
                    <a:lnTo>
                      <a:pt x="7534" y="5591"/>
                    </a:lnTo>
                    <a:lnTo>
                      <a:pt x="7534" y="2966"/>
                    </a:lnTo>
                    <a:lnTo>
                      <a:pt x="35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32"/>
              <p:cNvSpPr/>
              <p:nvPr/>
            </p:nvSpPr>
            <p:spPr>
              <a:xfrm>
                <a:off x="308625" y="3240400"/>
                <a:ext cx="4019475" cy="82050"/>
              </a:xfrm>
              <a:custGeom>
                <a:avLst/>
                <a:gdLst/>
                <a:ahLst/>
                <a:cxnLst/>
                <a:rect l="l" t="t" r="r" b="b"/>
                <a:pathLst>
                  <a:path w="160779" h="3282" extrusionOk="0">
                    <a:moveTo>
                      <a:pt x="0" y="1"/>
                    </a:moveTo>
                    <a:lnTo>
                      <a:pt x="0" y="3282"/>
                    </a:lnTo>
                    <a:lnTo>
                      <a:pt x="160778" y="3282"/>
                    </a:lnTo>
                    <a:lnTo>
                      <a:pt x="160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975" name="Google Shape;4975;p32"/>
          <p:cNvGrpSpPr/>
          <p:nvPr/>
        </p:nvGrpSpPr>
        <p:grpSpPr>
          <a:xfrm>
            <a:off x="307592" y="729096"/>
            <a:ext cx="139150" cy="3806340"/>
            <a:chOff x="8697242" y="729096"/>
            <a:chExt cx="139150" cy="3806340"/>
          </a:xfrm>
        </p:grpSpPr>
        <p:sp>
          <p:nvSpPr>
            <p:cNvPr id="4976" name="Google Shape;4976;p32"/>
            <p:cNvSpPr/>
            <p:nvPr/>
          </p:nvSpPr>
          <p:spPr>
            <a:xfrm flipH="1">
              <a:off x="8746131" y="4381919"/>
              <a:ext cx="52200" cy="52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32"/>
            <p:cNvSpPr/>
            <p:nvPr/>
          </p:nvSpPr>
          <p:spPr>
            <a:xfrm flipH="1">
              <a:off x="8746131" y="4483237"/>
              <a:ext cx="52200" cy="522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32"/>
            <p:cNvSpPr/>
            <p:nvPr/>
          </p:nvSpPr>
          <p:spPr>
            <a:xfrm flipH="1">
              <a:off x="8708199" y="729096"/>
              <a:ext cx="111300" cy="111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32"/>
            <p:cNvSpPr/>
            <p:nvPr/>
          </p:nvSpPr>
          <p:spPr>
            <a:xfrm flipH="1">
              <a:off x="8708199" y="953078"/>
              <a:ext cx="111300" cy="1113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32"/>
            <p:cNvSpPr/>
            <p:nvPr/>
          </p:nvSpPr>
          <p:spPr>
            <a:xfrm flipH="1">
              <a:off x="8716027" y="1190501"/>
              <a:ext cx="111300" cy="111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1" name="Google Shape;4981;p32"/>
            <p:cNvGrpSpPr/>
            <p:nvPr/>
          </p:nvGrpSpPr>
          <p:grpSpPr>
            <a:xfrm>
              <a:off x="8697242" y="1521714"/>
              <a:ext cx="139150" cy="2436625"/>
              <a:chOff x="7191225" y="238125"/>
              <a:chExt cx="139150" cy="2436625"/>
            </a:xfrm>
          </p:grpSpPr>
          <p:sp>
            <p:nvSpPr>
              <p:cNvPr id="4982" name="Google Shape;4982;p32"/>
              <p:cNvSpPr/>
              <p:nvPr/>
            </p:nvSpPr>
            <p:spPr>
              <a:xfrm>
                <a:off x="7191225" y="238125"/>
                <a:ext cx="139150" cy="131250"/>
              </a:xfrm>
              <a:custGeom>
                <a:avLst/>
                <a:gdLst/>
                <a:ahLst/>
                <a:cxnLst/>
                <a:rect l="l" t="t" r="r" b="b"/>
                <a:pathLst>
                  <a:path w="5566" h="5250"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32"/>
              <p:cNvSpPr/>
              <p:nvPr/>
            </p:nvSpPr>
            <p:spPr>
              <a:xfrm>
                <a:off x="7212869" y="500600"/>
                <a:ext cx="82050" cy="74200"/>
              </a:xfrm>
              <a:custGeom>
                <a:avLst/>
                <a:gdLst/>
                <a:ahLst/>
                <a:cxnLst/>
                <a:rect l="l" t="t" r="r" b="b"/>
                <a:pathLst>
                  <a:path w="3282" h="2968" extrusionOk="0">
                    <a:moveTo>
                      <a:pt x="1628" y="1"/>
                    </a:moveTo>
                    <a:lnTo>
                      <a:pt x="0" y="1313"/>
                    </a:lnTo>
                    <a:lnTo>
                      <a:pt x="1628" y="2967"/>
                    </a:lnTo>
                    <a:lnTo>
                      <a:pt x="3281" y="1313"/>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32"/>
              <p:cNvSpPr/>
              <p:nvPr/>
            </p:nvSpPr>
            <p:spPr>
              <a:xfrm>
                <a:off x="7212869" y="1251893"/>
                <a:ext cx="82050" cy="74200"/>
              </a:xfrm>
              <a:custGeom>
                <a:avLst/>
                <a:gdLst/>
                <a:ahLst/>
                <a:cxnLst/>
                <a:rect l="l" t="t" r="r" b="b"/>
                <a:pathLst>
                  <a:path w="3282" h="2968" extrusionOk="0">
                    <a:moveTo>
                      <a:pt x="1628" y="1"/>
                    </a:moveTo>
                    <a:lnTo>
                      <a:pt x="0" y="1655"/>
                    </a:lnTo>
                    <a:lnTo>
                      <a:pt x="1628" y="2967"/>
                    </a:lnTo>
                    <a:lnTo>
                      <a:pt x="3281" y="1655"/>
                    </a:lnTo>
                    <a:lnTo>
                      <a:pt x="16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32"/>
              <p:cNvSpPr/>
              <p:nvPr/>
            </p:nvSpPr>
            <p:spPr>
              <a:xfrm>
                <a:off x="7191225" y="369350"/>
                <a:ext cx="139150" cy="131275"/>
              </a:xfrm>
              <a:custGeom>
                <a:avLst/>
                <a:gdLst/>
                <a:ahLst/>
                <a:cxnLst/>
                <a:rect l="l" t="t" r="r" b="b"/>
                <a:pathLst>
                  <a:path w="5566" h="5251" extrusionOk="0">
                    <a:moveTo>
                      <a:pt x="2626" y="1"/>
                    </a:moveTo>
                    <a:lnTo>
                      <a:pt x="1" y="2626"/>
                    </a:lnTo>
                    <a:lnTo>
                      <a:pt x="2626" y="5251"/>
                    </a:lnTo>
                    <a:lnTo>
                      <a:pt x="5566" y="2626"/>
                    </a:lnTo>
                    <a:lnTo>
                      <a:pt x="262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32"/>
              <p:cNvSpPr/>
              <p:nvPr/>
            </p:nvSpPr>
            <p:spPr>
              <a:xfrm>
                <a:off x="7191225" y="219042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32"/>
              <p:cNvSpPr/>
              <p:nvPr/>
            </p:nvSpPr>
            <p:spPr>
              <a:xfrm>
                <a:off x="7191225" y="2059175"/>
                <a:ext cx="139150" cy="131275"/>
              </a:xfrm>
              <a:custGeom>
                <a:avLst/>
                <a:gdLst/>
                <a:ahLst/>
                <a:cxnLst/>
                <a:rect l="l" t="t" r="r" b="b"/>
                <a:pathLst>
                  <a:path w="5566" h="5251" extrusionOk="0">
                    <a:moveTo>
                      <a:pt x="2626" y="0"/>
                    </a:moveTo>
                    <a:lnTo>
                      <a:pt x="1" y="2625"/>
                    </a:lnTo>
                    <a:lnTo>
                      <a:pt x="2626" y="5250"/>
                    </a:lnTo>
                    <a:lnTo>
                      <a:pt x="5566" y="2625"/>
                    </a:lnTo>
                    <a:lnTo>
                      <a:pt x="262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32"/>
              <p:cNvSpPr/>
              <p:nvPr/>
            </p:nvSpPr>
            <p:spPr>
              <a:xfrm>
                <a:off x="7199100" y="260910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32"/>
              <p:cNvSpPr/>
              <p:nvPr/>
            </p:nvSpPr>
            <p:spPr>
              <a:xfrm>
                <a:off x="7199100" y="254347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32"/>
              <p:cNvSpPr/>
              <p:nvPr/>
            </p:nvSpPr>
            <p:spPr>
              <a:xfrm>
                <a:off x="7199100" y="2477850"/>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32"/>
              <p:cNvSpPr/>
              <p:nvPr/>
            </p:nvSpPr>
            <p:spPr>
              <a:xfrm>
                <a:off x="7199100" y="2412225"/>
                <a:ext cx="123400" cy="65650"/>
              </a:xfrm>
              <a:custGeom>
                <a:avLst/>
                <a:gdLst/>
                <a:ahLst/>
                <a:cxnLst/>
                <a:rect l="l" t="t" r="r" b="b"/>
                <a:pathLst>
                  <a:path w="4936" h="2626" extrusionOk="0">
                    <a:moveTo>
                      <a:pt x="1" y="1"/>
                    </a:moveTo>
                    <a:lnTo>
                      <a:pt x="2311" y="2626"/>
                    </a:lnTo>
                    <a:lnTo>
                      <a:pt x="49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4">
  <p:cSld name="CUSTOM_17_1">
    <p:spTree>
      <p:nvGrpSpPr>
        <p:cNvPr id="1" name="Shape 499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9EFE7"/>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31833"/>
            <a:ext cx="7704000" cy="572700"/>
          </a:xfrm>
          <a:prstGeom prst="rect">
            <a:avLst/>
          </a:prstGeom>
          <a:noFill/>
          <a:ln>
            <a:noFill/>
          </a:ln>
        </p:spPr>
        <p:txBody>
          <a:bodyPr spcFirstLastPara="1" wrap="square" lIns="91425" tIns="91425" rIns="91425" bIns="91425" anchor="t" anchorCtr="0">
            <a:noAutofit/>
          </a:bodyPr>
          <a:lstStyle>
            <a:lvl1pPr lvl="0">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1pPr>
            <a:lvl2pPr lvl="1">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2pPr>
            <a:lvl3pPr lvl="2">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3pPr>
            <a:lvl4pPr lvl="3">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4pPr>
            <a:lvl5pPr lvl="4">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5pPr>
            <a:lvl6pPr lvl="5">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6pPr>
            <a:lvl7pPr lvl="6">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7pPr>
            <a:lvl8pPr lvl="7">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8pPr>
            <a:lvl9pPr lvl="8">
              <a:lnSpc>
                <a:spcPct val="80000"/>
              </a:lnSpc>
              <a:spcBef>
                <a:spcPts val="0"/>
              </a:spcBef>
              <a:spcAft>
                <a:spcPts val="0"/>
              </a:spcAft>
              <a:buClr>
                <a:schemeClr val="lt2"/>
              </a:buClr>
              <a:buSzPts val="4800"/>
              <a:buFont typeface="Proxima Nova Extrabold"/>
              <a:buNone/>
              <a:defRPr sz="4800">
                <a:solidFill>
                  <a:schemeClr val="lt2"/>
                </a:solidFill>
                <a:latin typeface="Proxima Nova Extrabold"/>
                <a:ea typeface="Proxima Nova Extrabold"/>
                <a:cs typeface="Proxima Nova Extrabold"/>
                <a:sym typeface="Proxima Nova Extrabold"/>
              </a:defRPr>
            </a:lvl9pPr>
          </a:lstStyle>
          <a:p>
            <a:endParaRPr/>
          </a:p>
        </p:txBody>
      </p:sp>
      <p:sp>
        <p:nvSpPr>
          <p:cNvPr id="7" name="Google Shape;7;p1"/>
          <p:cNvSpPr txBox="1">
            <a:spLocks noGrp="1"/>
          </p:cNvSpPr>
          <p:nvPr>
            <p:ph type="body" idx="1"/>
          </p:nvPr>
        </p:nvSpPr>
        <p:spPr>
          <a:xfrm>
            <a:off x="720000" y="922850"/>
            <a:ext cx="7704000" cy="34518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1pPr>
            <a:lvl2pPr marL="914400" lvl="1"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2pPr>
            <a:lvl3pPr marL="1371600" lvl="2"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3pPr>
            <a:lvl4pPr marL="1828800" lvl="3"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4pPr>
            <a:lvl5pPr marL="2286000" lvl="4"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5pPr>
            <a:lvl6pPr marL="2743200" lvl="5"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6pPr>
            <a:lvl7pPr marL="3200400" lvl="6"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7pPr>
            <a:lvl8pPr marL="3657600" lvl="7" indent="-317500">
              <a:lnSpc>
                <a:spcPct val="100000"/>
              </a:lnSpc>
              <a:spcBef>
                <a:spcPts val="1600"/>
              </a:spcBef>
              <a:spcAft>
                <a:spcPts val="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8pPr>
            <a:lvl9pPr marL="4114800" lvl="8" indent="-317500">
              <a:lnSpc>
                <a:spcPct val="100000"/>
              </a:lnSpc>
              <a:spcBef>
                <a:spcPts val="1600"/>
              </a:spcBef>
              <a:spcAft>
                <a:spcPts val="1600"/>
              </a:spcAft>
              <a:buClr>
                <a:schemeClr val="accent4"/>
              </a:buClr>
              <a:buSzPts val="1400"/>
              <a:buFont typeface="Raleway Medium"/>
              <a:buChar char="■"/>
              <a:defRPr>
                <a:solidFill>
                  <a:schemeClr val="accent4"/>
                </a:solidFill>
                <a:latin typeface="Raleway Medium"/>
                <a:ea typeface="Raleway Medium"/>
                <a:cs typeface="Raleway Medium"/>
                <a:sym typeface="Raleway Medium"/>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3" r:id="rId4"/>
    <p:sldLayoutId id="2147483658" r:id="rId5"/>
    <p:sldLayoutId id="2147483660" r:id="rId6"/>
    <p:sldLayoutId id="2147483662" r:id="rId7"/>
    <p:sldLayoutId id="2147483665" r:id="rId8"/>
    <p:sldLayoutId id="2147483667" r:id="rId9"/>
    <p:sldLayoutId id="2147483671" r:id="rId10"/>
    <p:sldLayoutId id="2147483676" r:id="rId11"/>
    <p:sldLayoutId id="2147483677" r:id="rId12"/>
    <p:sldLayoutId id="2147483678" r:id="rId13"/>
    <p:sldLayoutId id="2147483679"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s://psplab.com/kb/what-is-the-financial-conduct-authority-fca-uk/"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EFE7"/>
        </a:solidFill>
        <a:effectLst/>
      </p:bgPr>
    </p:bg>
    <p:spTree>
      <p:nvGrpSpPr>
        <p:cNvPr id="1" name="Shape 5000"/>
        <p:cNvGrpSpPr/>
        <p:nvPr/>
      </p:nvGrpSpPr>
      <p:grpSpPr>
        <a:xfrm>
          <a:off x="0" y="0"/>
          <a:ext cx="0" cy="0"/>
          <a:chOff x="0" y="0"/>
          <a:chExt cx="0" cy="0"/>
        </a:xfrm>
      </p:grpSpPr>
      <p:sp>
        <p:nvSpPr>
          <p:cNvPr id="5001" name="Google Shape;5001;p36"/>
          <p:cNvSpPr txBox="1">
            <a:spLocks noGrp="1"/>
          </p:cNvSpPr>
          <p:nvPr>
            <p:ph type="ctrTitle"/>
          </p:nvPr>
        </p:nvSpPr>
        <p:spPr>
          <a:xfrm>
            <a:off x="484094" y="1626614"/>
            <a:ext cx="5186723" cy="1574400"/>
          </a:xfrm>
          <a:prstGeom prst="rect">
            <a:avLst/>
          </a:prstGeom>
        </p:spPr>
        <p:txBody>
          <a:bodyPr spcFirstLastPara="1" wrap="square" lIns="91425" tIns="91425" rIns="91425" bIns="91425" anchor="b" anchorCtr="0">
            <a:noAutofit/>
          </a:bodyPr>
          <a:lstStyle/>
          <a:p>
            <a:pPr algn="ctr">
              <a:lnSpc>
                <a:spcPct val="100000"/>
              </a:lnSpc>
            </a:pPr>
            <a:r>
              <a:rPr lang="en-US" sz="2800" b="1" dirty="0">
                <a:solidFill>
                  <a:schemeClr val="accent3"/>
                </a:solidFill>
                <a:effectLst>
                  <a:outerShdw blurRad="38100" dist="38100" dir="2700000" algn="tl">
                    <a:srgbClr val="000000">
                      <a:alpha val="43137"/>
                    </a:srgbClr>
                  </a:outerShdw>
                </a:effectLst>
                <a:latin typeface="Stencil" panose="040409050D0802020404" pitchFamily="82" charset="0"/>
                <a:ea typeface="Times New Roman" panose="02020603050405020304" pitchFamily="18" charset="0"/>
                <a:cs typeface="Aharoni" panose="02010803020104030203" pitchFamily="2" charset="-79"/>
              </a:rPr>
              <a:t>Strategic Recruitment and Employee Development for Sustainable Performance at </a:t>
            </a:r>
            <a:r>
              <a:rPr lang="en-US" sz="2800" b="1" dirty="0" err="1">
                <a:solidFill>
                  <a:schemeClr val="accent3"/>
                </a:solidFill>
                <a:effectLst>
                  <a:outerShdw blurRad="38100" dist="38100" dir="2700000" algn="tl">
                    <a:srgbClr val="000000">
                      <a:alpha val="43137"/>
                    </a:srgbClr>
                  </a:outerShdw>
                </a:effectLst>
                <a:latin typeface="Stencil" panose="040409050D0802020404" pitchFamily="82" charset="0"/>
                <a:ea typeface="Times New Roman" panose="02020603050405020304" pitchFamily="18" charset="0"/>
                <a:cs typeface="Aharoni" panose="02010803020104030203" pitchFamily="2" charset="-79"/>
              </a:rPr>
              <a:t>Monzo</a:t>
            </a:r>
            <a:r>
              <a:rPr lang="en-US" sz="2800" b="1" dirty="0">
                <a:solidFill>
                  <a:schemeClr val="accent3"/>
                </a:solidFill>
                <a:effectLst>
                  <a:outerShdw blurRad="38100" dist="38100" dir="2700000" algn="tl">
                    <a:srgbClr val="000000">
                      <a:alpha val="43137"/>
                    </a:srgbClr>
                  </a:outerShdw>
                </a:effectLst>
                <a:latin typeface="Stencil" panose="040409050D0802020404" pitchFamily="82" charset="0"/>
                <a:ea typeface="Times New Roman" panose="02020603050405020304" pitchFamily="18" charset="0"/>
                <a:cs typeface="Aharoni" panose="02010803020104030203" pitchFamily="2" charset="-79"/>
              </a:rPr>
              <a:t> Bank</a:t>
            </a:r>
            <a:endParaRPr lang="en-US" sz="2800" dirty="0">
              <a:solidFill>
                <a:schemeClr val="accent3"/>
              </a:solidFill>
              <a:effectLst>
                <a:outerShdw blurRad="38100" dist="38100" dir="2700000" algn="tl">
                  <a:srgbClr val="000000">
                    <a:alpha val="43137"/>
                  </a:srgbClr>
                </a:outerShdw>
              </a:effectLst>
              <a:latin typeface="Stencil" panose="040409050D0802020404" pitchFamily="82" charset="0"/>
              <a:ea typeface="Times New Roman" panose="02020603050405020304" pitchFamily="18" charset="0"/>
              <a:cs typeface="Aharoni" panose="02010803020104030203" pitchFamily="2" charset="-79"/>
            </a:endParaRPr>
          </a:p>
        </p:txBody>
      </p:sp>
      <p:grpSp>
        <p:nvGrpSpPr>
          <p:cNvPr id="5003" name="Google Shape;5003;p36"/>
          <p:cNvGrpSpPr/>
          <p:nvPr/>
        </p:nvGrpSpPr>
        <p:grpSpPr>
          <a:xfrm>
            <a:off x="8202743" y="418007"/>
            <a:ext cx="715286" cy="374752"/>
            <a:chOff x="5807701" y="962410"/>
            <a:chExt cx="715286" cy="374752"/>
          </a:xfrm>
        </p:grpSpPr>
        <p:sp>
          <p:nvSpPr>
            <p:cNvPr id="5004" name="Google Shape;5004;p36"/>
            <p:cNvSpPr/>
            <p:nvPr/>
          </p:nvSpPr>
          <p:spPr>
            <a:xfrm>
              <a:off x="6223288" y="962410"/>
              <a:ext cx="299699" cy="149798"/>
            </a:xfrm>
            <a:custGeom>
              <a:avLst/>
              <a:gdLst/>
              <a:ahLst/>
              <a:cxnLst/>
              <a:rect l="l" t="t" r="r" b="b"/>
              <a:pathLst>
                <a:path w="2899" h="1449" extrusionOk="0">
                  <a:moveTo>
                    <a:pt x="2898" y="0"/>
                  </a:moveTo>
                  <a:cubicBezTo>
                    <a:pt x="2171" y="263"/>
                    <a:pt x="1713" y="1054"/>
                    <a:pt x="1713" y="1054"/>
                  </a:cubicBezTo>
                  <a:cubicBezTo>
                    <a:pt x="1405" y="966"/>
                    <a:pt x="1113" y="937"/>
                    <a:pt x="859" y="937"/>
                  </a:cubicBezTo>
                  <a:cubicBezTo>
                    <a:pt x="352" y="937"/>
                    <a:pt x="1" y="1054"/>
                    <a:pt x="1" y="1054"/>
                  </a:cubicBezTo>
                  <a:lnTo>
                    <a:pt x="1845" y="1449"/>
                  </a:lnTo>
                  <a:lnTo>
                    <a:pt x="2898" y="0"/>
                  </a:lnTo>
                  <a:close/>
                </a:path>
              </a:pathLst>
            </a:custGeom>
            <a:solidFill>
              <a:srgbClr val="45818E"/>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005" name="Google Shape;5005;p36"/>
            <p:cNvSpPr/>
            <p:nvPr/>
          </p:nvSpPr>
          <p:spPr>
            <a:xfrm>
              <a:off x="5807701" y="1269034"/>
              <a:ext cx="190736" cy="68127"/>
            </a:xfrm>
            <a:custGeom>
              <a:avLst/>
              <a:gdLst/>
              <a:ahLst/>
              <a:cxnLst/>
              <a:rect l="l" t="t" r="r" b="b"/>
              <a:pathLst>
                <a:path w="1845" h="659" extrusionOk="0">
                  <a:moveTo>
                    <a:pt x="1" y="0"/>
                  </a:moveTo>
                  <a:lnTo>
                    <a:pt x="923" y="659"/>
                  </a:lnTo>
                  <a:lnTo>
                    <a:pt x="1845" y="63"/>
                  </a:lnTo>
                  <a:cubicBezTo>
                    <a:pt x="1386" y="63"/>
                    <a:pt x="923" y="395"/>
                    <a:pt x="923" y="395"/>
                  </a:cubicBezTo>
                  <a:cubicBezTo>
                    <a:pt x="464" y="0"/>
                    <a:pt x="1" y="0"/>
                    <a:pt x="1" y="0"/>
                  </a:cubicBezTo>
                  <a:close/>
                </a:path>
              </a:pathLst>
            </a:custGeom>
            <a:solidFill>
              <a:srgbClr val="45818E"/>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6" name="Rectangle 5">
            <a:extLst>
              <a:ext uri="{FF2B5EF4-FFF2-40B4-BE49-F238E27FC236}">
                <a16:creationId xmlns:a16="http://schemas.microsoft.com/office/drawing/2014/main" id="{5F26DC5F-FF1F-4512-9B13-7097E36D4301}"/>
              </a:ext>
            </a:extLst>
          </p:cNvPr>
          <p:cNvSpPr/>
          <p:nvPr/>
        </p:nvSpPr>
        <p:spPr>
          <a:xfrm>
            <a:off x="867146" y="3201014"/>
            <a:ext cx="4572000" cy="1384995"/>
          </a:xfrm>
          <a:prstGeom prst="rect">
            <a:avLst/>
          </a:prstGeom>
        </p:spPr>
        <p:txBody>
          <a:bodyPr>
            <a:spAutoFit/>
          </a:bodyPr>
          <a:lstStyle/>
          <a:p>
            <a:pPr algn="ctr"/>
            <a:r>
              <a:rPr lang="en-US" sz="1200" b="1" dirty="0">
                <a:solidFill>
                  <a:schemeClr val="tx2">
                    <a:lumMod val="50000"/>
                  </a:schemeClr>
                </a:solidFill>
                <a:latin typeface="Times New Roman" panose="02020603050405020304" pitchFamily="18" charset="0"/>
                <a:ea typeface="Times New Roman" panose="02020603050405020304" pitchFamily="18" charset="0"/>
              </a:rPr>
              <a:t>Programme: </a:t>
            </a:r>
            <a:r>
              <a:rPr lang="en-US" sz="1200" dirty="0">
                <a:solidFill>
                  <a:schemeClr val="tx2">
                    <a:lumMod val="50000"/>
                  </a:schemeClr>
                </a:solidFill>
                <a:latin typeface="Times New Roman" panose="02020603050405020304" pitchFamily="18" charset="0"/>
                <a:ea typeface="Times New Roman" panose="02020603050405020304" pitchFamily="18" charset="0"/>
              </a:rPr>
              <a:t>BA (Hons) Leadership and Management Skills for the Workplace</a:t>
            </a:r>
            <a:endParaRPr lang="en-GB" sz="1200" dirty="0">
              <a:solidFill>
                <a:schemeClr val="tx2">
                  <a:lumMod val="50000"/>
                </a:schemeClr>
              </a:solidFill>
              <a:latin typeface="Times New Roman" panose="02020603050405020304" pitchFamily="18" charset="0"/>
              <a:ea typeface="Times New Roman" panose="02020603050405020304" pitchFamily="18" charset="0"/>
            </a:endParaRPr>
          </a:p>
          <a:p>
            <a:pPr algn="ctr"/>
            <a:r>
              <a:rPr lang="en-GB" sz="1200" b="1" dirty="0">
                <a:solidFill>
                  <a:schemeClr val="tx2">
                    <a:lumMod val="50000"/>
                  </a:schemeClr>
                </a:solidFill>
                <a:latin typeface="Times New Roman" panose="02020603050405020304" pitchFamily="18" charset="0"/>
                <a:ea typeface="Times New Roman" panose="02020603050405020304" pitchFamily="18" charset="0"/>
              </a:rPr>
              <a:t>Name: Iosif-Daniel chiriac (2419583)</a:t>
            </a:r>
            <a:br>
              <a:rPr lang="en-US" sz="1200" b="1" dirty="0">
                <a:solidFill>
                  <a:schemeClr val="tx2">
                    <a:lumMod val="50000"/>
                  </a:schemeClr>
                </a:solidFill>
                <a:latin typeface="Times New Roman" panose="02020603050405020304" pitchFamily="18" charset="0"/>
                <a:ea typeface="Times New Roman" panose="02020603050405020304" pitchFamily="18" charset="0"/>
              </a:rPr>
            </a:br>
            <a:r>
              <a:rPr lang="en-US" sz="1200" b="1" dirty="0">
                <a:solidFill>
                  <a:schemeClr val="tx2">
                    <a:lumMod val="50000"/>
                  </a:schemeClr>
                </a:solidFill>
                <a:latin typeface="Times New Roman" panose="02020603050405020304" pitchFamily="18" charset="0"/>
                <a:ea typeface="Times New Roman" panose="02020603050405020304" pitchFamily="18" charset="0"/>
              </a:rPr>
              <a:t>Module Code: </a:t>
            </a:r>
            <a:r>
              <a:rPr lang="en-US" sz="1200" dirty="0">
                <a:solidFill>
                  <a:schemeClr val="tx2">
                    <a:lumMod val="50000"/>
                  </a:schemeClr>
                </a:solidFill>
                <a:latin typeface="Times New Roman" panose="02020603050405020304" pitchFamily="18" charset="0"/>
                <a:ea typeface="Times New Roman" panose="02020603050405020304" pitchFamily="18" charset="0"/>
              </a:rPr>
              <a:t>LCLM5002</a:t>
            </a:r>
            <a:br>
              <a:rPr lang="en-US" sz="1200" dirty="0">
                <a:solidFill>
                  <a:schemeClr val="tx2">
                    <a:lumMod val="50000"/>
                  </a:schemeClr>
                </a:solidFill>
                <a:latin typeface="Times New Roman" panose="02020603050405020304" pitchFamily="18" charset="0"/>
                <a:ea typeface="Times New Roman" panose="02020603050405020304" pitchFamily="18" charset="0"/>
              </a:rPr>
            </a:br>
            <a:r>
              <a:rPr lang="en-US" sz="1200" b="1" dirty="0">
                <a:solidFill>
                  <a:schemeClr val="tx2">
                    <a:lumMod val="50000"/>
                  </a:schemeClr>
                </a:solidFill>
                <a:latin typeface="Times New Roman" panose="02020603050405020304" pitchFamily="18" charset="0"/>
                <a:ea typeface="Times New Roman" panose="02020603050405020304" pitchFamily="18" charset="0"/>
              </a:rPr>
              <a:t>Module Title: </a:t>
            </a:r>
            <a:r>
              <a:rPr lang="en-US" sz="1200" dirty="0">
                <a:solidFill>
                  <a:schemeClr val="tx2">
                    <a:lumMod val="50000"/>
                  </a:schemeClr>
                </a:solidFill>
                <a:latin typeface="Times New Roman" panose="02020603050405020304" pitchFamily="18" charset="0"/>
                <a:ea typeface="Times New Roman" panose="02020603050405020304" pitchFamily="18" charset="0"/>
              </a:rPr>
              <a:t>Developing and Managing Individuals and Teams</a:t>
            </a:r>
            <a:br>
              <a:rPr lang="en-US" sz="1200" b="1" dirty="0">
                <a:solidFill>
                  <a:schemeClr val="tx2">
                    <a:lumMod val="50000"/>
                  </a:schemeClr>
                </a:solidFill>
                <a:latin typeface="Times New Roman" panose="02020603050405020304" pitchFamily="18" charset="0"/>
                <a:ea typeface="Times New Roman" panose="02020603050405020304" pitchFamily="18" charset="0"/>
              </a:rPr>
            </a:br>
            <a:r>
              <a:rPr lang="en-US" sz="1200" b="1" dirty="0">
                <a:solidFill>
                  <a:schemeClr val="tx2">
                    <a:lumMod val="50000"/>
                  </a:schemeClr>
                </a:solidFill>
                <a:latin typeface="Times New Roman" panose="02020603050405020304" pitchFamily="18" charset="0"/>
                <a:ea typeface="Times New Roman" panose="02020603050405020304" pitchFamily="18" charset="0"/>
              </a:rPr>
              <a:t>Assessment: </a:t>
            </a:r>
            <a:r>
              <a:rPr lang="en-US" sz="1200" dirty="0">
                <a:solidFill>
                  <a:schemeClr val="tx2">
                    <a:lumMod val="50000"/>
                  </a:schemeClr>
                </a:solidFill>
                <a:latin typeface="Times New Roman" panose="02020603050405020304" pitchFamily="18" charset="0"/>
                <a:ea typeface="Times New Roman" panose="02020603050405020304" pitchFamily="18" charset="0"/>
              </a:rPr>
              <a:t>Component 1 – Individual Presentation</a:t>
            </a:r>
            <a:br>
              <a:rPr lang="en-US" sz="1200" b="1" dirty="0">
                <a:solidFill>
                  <a:schemeClr val="tx2">
                    <a:lumMod val="50000"/>
                  </a:schemeClr>
                </a:solidFill>
                <a:latin typeface="Times New Roman" panose="02020603050405020304" pitchFamily="18" charset="0"/>
                <a:ea typeface="Times New Roman" panose="02020603050405020304" pitchFamily="18" charset="0"/>
              </a:rPr>
            </a:br>
            <a:r>
              <a:rPr lang="en-US" sz="1200" b="1" dirty="0">
                <a:solidFill>
                  <a:schemeClr val="tx2">
                    <a:lumMod val="50000"/>
                  </a:schemeClr>
                </a:solidFill>
                <a:latin typeface="Times New Roman" panose="02020603050405020304" pitchFamily="18" charset="0"/>
                <a:ea typeface="Times New Roman" panose="02020603050405020304" pitchFamily="18" charset="0"/>
              </a:rPr>
              <a:t>Lecturers: </a:t>
            </a:r>
            <a:r>
              <a:rPr lang="en-US" sz="1200" dirty="0">
                <a:solidFill>
                  <a:schemeClr val="tx2">
                    <a:lumMod val="50000"/>
                  </a:schemeClr>
                </a:solidFill>
                <a:latin typeface="Times New Roman" panose="02020603050405020304" pitchFamily="18" charset="0"/>
                <a:ea typeface="Times New Roman" panose="02020603050405020304" pitchFamily="18" charset="0"/>
              </a:rPr>
              <a:t>Doreen </a:t>
            </a:r>
            <a:r>
              <a:rPr lang="en-US" sz="1200" dirty="0" err="1">
                <a:solidFill>
                  <a:schemeClr val="tx2">
                    <a:lumMod val="50000"/>
                  </a:schemeClr>
                </a:solidFill>
                <a:latin typeface="Times New Roman" panose="02020603050405020304" pitchFamily="18" charset="0"/>
                <a:ea typeface="Times New Roman" panose="02020603050405020304" pitchFamily="18" charset="0"/>
              </a:rPr>
              <a:t>Nyaa</a:t>
            </a:r>
            <a:r>
              <a:rPr lang="en-US" sz="1200" dirty="0">
                <a:solidFill>
                  <a:schemeClr val="tx2">
                    <a:lumMod val="50000"/>
                  </a:schemeClr>
                </a:solidFill>
                <a:latin typeface="Times New Roman" panose="02020603050405020304" pitchFamily="18" charset="0"/>
                <a:ea typeface="Times New Roman" panose="02020603050405020304" pitchFamily="18" charset="0"/>
              </a:rPr>
              <a:t> </a:t>
            </a:r>
            <a:r>
              <a:rPr lang="en-US" sz="1200" dirty="0" err="1">
                <a:solidFill>
                  <a:schemeClr val="tx2">
                    <a:lumMod val="50000"/>
                  </a:schemeClr>
                </a:solidFill>
                <a:latin typeface="Times New Roman" panose="02020603050405020304" pitchFamily="18" charset="0"/>
                <a:ea typeface="Times New Roman" panose="02020603050405020304" pitchFamily="18" charset="0"/>
              </a:rPr>
              <a:t>Amundam</a:t>
            </a:r>
            <a:r>
              <a:rPr lang="en-US" sz="1200" dirty="0">
                <a:solidFill>
                  <a:schemeClr val="tx2">
                    <a:lumMod val="50000"/>
                  </a:schemeClr>
                </a:solidFill>
                <a:latin typeface="Times New Roman" panose="02020603050405020304" pitchFamily="18" charset="0"/>
                <a:ea typeface="Times New Roman" panose="02020603050405020304" pitchFamily="18" charset="0"/>
              </a:rPr>
              <a:t> &amp; Nishi </a:t>
            </a:r>
            <a:r>
              <a:rPr lang="en-US" sz="1200" dirty="0" err="1">
                <a:solidFill>
                  <a:schemeClr val="tx2">
                    <a:lumMod val="50000"/>
                  </a:schemeClr>
                </a:solidFill>
                <a:latin typeface="Times New Roman" panose="02020603050405020304" pitchFamily="18" charset="0"/>
                <a:ea typeface="Times New Roman" panose="02020603050405020304" pitchFamily="18" charset="0"/>
              </a:rPr>
              <a:t>Ramsurrun</a:t>
            </a:r>
            <a:endParaRPr lang="en-US" sz="1200" dirty="0">
              <a:solidFill>
                <a:schemeClr val="tx2">
                  <a:lumMod val="50000"/>
                </a:schemeClr>
              </a:solidFill>
            </a:endParaRPr>
          </a:p>
        </p:txBody>
      </p:sp>
      <p:pic>
        <p:nvPicPr>
          <p:cNvPr id="7" name="Picture 6">
            <a:extLst>
              <a:ext uri="{FF2B5EF4-FFF2-40B4-BE49-F238E27FC236}">
                <a16:creationId xmlns:a16="http://schemas.microsoft.com/office/drawing/2014/main" id="{190CC739-7AAE-4564-BF21-D7F324700876}"/>
              </a:ext>
            </a:extLst>
          </p:cNvPr>
          <p:cNvPicPr>
            <a:picLocks noChangeAspect="1"/>
          </p:cNvPicPr>
          <p:nvPr/>
        </p:nvPicPr>
        <p:blipFill>
          <a:blip r:embed="rId3"/>
          <a:stretch>
            <a:fillRect/>
          </a:stretch>
        </p:blipFill>
        <p:spPr>
          <a:xfrm>
            <a:off x="5948634" y="1011612"/>
            <a:ext cx="2819545" cy="349123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EFE7"/>
        </a:solidFill>
        <a:effectLst/>
      </p:bgPr>
    </p:bg>
    <p:spTree>
      <p:nvGrpSpPr>
        <p:cNvPr id="1" name="Shape 5126"/>
        <p:cNvGrpSpPr/>
        <p:nvPr/>
      </p:nvGrpSpPr>
      <p:grpSpPr>
        <a:xfrm>
          <a:off x="0" y="0"/>
          <a:ext cx="0" cy="0"/>
          <a:chOff x="0" y="0"/>
          <a:chExt cx="0" cy="0"/>
        </a:xfrm>
      </p:grpSpPr>
      <p:sp>
        <p:nvSpPr>
          <p:cNvPr id="5127" name="Google Shape;5127;p37"/>
          <p:cNvSpPr txBox="1">
            <a:spLocks noGrp="1"/>
          </p:cNvSpPr>
          <p:nvPr>
            <p:ph type="title"/>
          </p:nvPr>
        </p:nvSpPr>
        <p:spPr>
          <a:xfrm>
            <a:off x="720000" y="407254"/>
            <a:ext cx="7704000" cy="837559"/>
          </a:xfrm>
          <a:prstGeom prst="rect">
            <a:avLst/>
          </a:prstGeom>
          <a:solidFill>
            <a:schemeClr val="accent3">
              <a:lumMod val="40000"/>
              <a:lumOff val="60000"/>
            </a:schemeClr>
          </a:solidFill>
        </p:spPr>
        <p:txBody>
          <a:bodyPr spcFirstLastPara="1" wrap="square" lIns="91425" tIns="91425" rIns="91425" bIns="91425" anchor="t" anchorCtr="0">
            <a:noAutofit/>
          </a:bodyPr>
          <a:lstStyle/>
          <a:p>
            <a:pPr algn="ctr">
              <a:lnSpc>
                <a:spcPct val="150000"/>
              </a:lnSpc>
            </a:pPr>
            <a:r>
              <a:rPr lang="en-US" sz="3600" b="1" dirty="0">
                <a:solidFill>
                  <a:schemeClr val="tx2">
                    <a:lumMod val="50000"/>
                  </a:schemeClr>
                </a:solidFill>
                <a:latin typeface="Stencil" panose="040409050D0802020404" pitchFamily="82" charset="0"/>
                <a:ea typeface="Times New Roman" panose="02020603050405020304" pitchFamily="18" charset="0"/>
              </a:rPr>
              <a:t>Introduction to </a:t>
            </a:r>
            <a:r>
              <a:rPr lang="en-US" sz="3600" b="1" dirty="0" err="1">
                <a:solidFill>
                  <a:schemeClr val="tx2">
                    <a:lumMod val="50000"/>
                  </a:schemeClr>
                </a:solidFill>
                <a:latin typeface="Stencil" panose="040409050D0802020404" pitchFamily="82" charset="0"/>
                <a:ea typeface="Times New Roman" panose="02020603050405020304" pitchFamily="18" charset="0"/>
              </a:rPr>
              <a:t>Monzo</a:t>
            </a:r>
            <a:endParaRPr lang="en-US" sz="3600" dirty="0">
              <a:solidFill>
                <a:schemeClr val="tx2">
                  <a:lumMod val="50000"/>
                </a:schemeClr>
              </a:solidFill>
              <a:latin typeface="Stencil" panose="040409050D0802020404" pitchFamily="82" charset="0"/>
              <a:ea typeface="Times New Roman" panose="02020603050405020304" pitchFamily="18" charset="0"/>
            </a:endParaRPr>
          </a:p>
        </p:txBody>
      </p:sp>
      <p:sp>
        <p:nvSpPr>
          <p:cNvPr id="6" name="Rectangle 5">
            <a:extLst>
              <a:ext uri="{FF2B5EF4-FFF2-40B4-BE49-F238E27FC236}">
                <a16:creationId xmlns:a16="http://schemas.microsoft.com/office/drawing/2014/main" id="{CAE2D92B-2DD0-410E-83AE-E03326813AD5}"/>
              </a:ext>
            </a:extLst>
          </p:cNvPr>
          <p:cNvSpPr/>
          <p:nvPr/>
        </p:nvSpPr>
        <p:spPr>
          <a:xfrm>
            <a:off x="858312" y="1516807"/>
            <a:ext cx="4251570" cy="2893100"/>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US" sz="1300" dirty="0" err="1">
                <a:latin typeface="Times New Roman" panose="02020603050405020304" pitchFamily="18" charset="0"/>
                <a:ea typeface="Times New Roman" panose="02020603050405020304" pitchFamily="18" charset="0"/>
              </a:rPr>
              <a:t>Monzo</a:t>
            </a:r>
            <a:r>
              <a:rPr lang="en-US" sz="1300" dirty="0">
                <a:latin typeface="Times New Roman" panose="02020603050405020304" pitchFamily="18" charset="0"/>
                <a:ea typeface="Times New Roman" panose="02020603050405020304" pitchFamily="18" charset="0"/>
              </a:rPr>
              <a:t> is an online financial institution which operates in a competitive and regulated market under the Financial Conduct Authority within the UK. </a:t>
            </a:r>
          </a:p>
          <a:p>
            <a:pPr marL="342900" lvl="0" indent="-342900" algn="just">
              <a:buSzPts val="1000"/>
              <a:buFont typeface="Symbol" panose="05050102010706020507" pitchFamily="18" charset="2"/>
              <a:buChar char=""/>
              <a:tabLst>
                <a:tab pos="457200" algn="l"/>
              </a:tabLst>
            </a:pPr>
            <a:r>
              <a:rPr lang="en-US" sz="1300" dirty="0">
                <a:latin typeface="Times New Roman" panose="02020603050405020304" pitchFamily="18" charset="0"/>
                <a:ea typeface="Times New Roman" panose="02020603050405020304" pitchFamily="18" charset="0"/>
              </a:rPr>
              <a:t>It offers fast service answers to its customers using real-time data analytics and predominantly dislocation workforces to benefit its customers in an app foundation, client-based framework (</a:t>
            </a:r>
            <a:r>
              <a:rPr lang="en-US" sz="1300" dirty="0" err="1">
                <a:latin typeface="Times New Roman" panose="02020603050405020304" pitchFamily="18" charset="0"/>
                <a:ea typeface="Times New Roman" panose="02020603050405020304" pitchFamily="18" charset="0"/>
              </a:rPr>
              <a:t>Banna</a:t>
            </a:r>
            <a:r>
              <a:rPr lang="en-US" sz="1300" dirty="0">
                <a:latin typeface="Times New Roman" panose="02020603050405020304" pitchFamily="18" charset="0"/>
                <a:ea typeface="Times New Roman" panose="02020603050405020304" pitchFamily="18" charset="0"/>
              </a:rPr>
              <a:t>, 2025). </a:t>
            </a:r>
          </a:p>
          <a:p>
            <a:pPr marL="342900" lvl="0" indent="-342900" algn="just">
              <a:buSzPts val="1000"/>
              <a:buFont typeface="Symbol" panose="05050102010706020507" pitchFamily="18" charset="2"/>
              <a:buChar char=""/>
              <a:tabLst>
                <a:tab pos="457200" algn="l"/>
              </a:tabLst>
            </a:pPr>
            <a:r>
              <a:rPr lang="en-US" sz="1300" dirty="0">
                <a:latin typeface="Times New Roman" panose="02020603050405020304" pitchFamily="18" charset="0"/>
                <a:ea typeface="Times New Roman" panose="02020603050405020304" pitchFamily="18" charset="0"/>
              </a:rPr>
              <a:t>Digital banking involves continuous conformity with the authorities, technology development, and flexible labor capacity (</a:t>
            </a:r>
            <a:r>
              <a:rPr lang="en-US" sz="1300" dirty="0" err="1">
                <a:latin typeface="Times New Roman" panose="02020603050405020304" pitchFamily="18" charset="0"/>
                <a:ea typeface="Times New Roman" panose="02020603050405020304" pitchFamily="18" charset="0"/>
              </a:rPr>
              <a:t>Bagwe</a:t>
            </a:r>
            <a:r>
              <a:rPr lang="en-US" sz="1300" dirty="0">
                <a:latin typeface="Times New Roman" panose="02020603050405020304" pitchFamily="18" charset="0"/>
                <a:ea typeface="Times New Roman" panose="02020603050405020304" pitchFamily="18" charset="0"/>
              </a:rPr>
              <a:t>, 2024). </a:t>
            </a:r>
          </a:p>
          <a:p>
            <a:pPr marL="342900" lvl="0" indent="-342900" algn="just">
              <a:buSzPts val="1000"/>
              <a:buFont typeface="Symbol" panose="05050102010706020507" pitchFamily="18" charset="2"/>
              <a:buChar char=""/>
              <a:tabLst>
                <a:tab pos="457200" algn="l"/>
              </a:tabLst>
            </a:pPr>
            <a:r>
              <a:rPr lang="en-US" sz="1300" dirty="0">
                <a:latin typeface="Times New Roman" panose="02020603050405020304" pitchFamily="18" charset="0"/>
                <a:ea typeface="Times New Roman" panose="02020603050405020304" pitchFamily="18" charset="0"/>
              </a:rPr>
              <a:t>Long-term employee development and employee recruitment, in turn, keep the quality of the offered services, stability of operations, organisational performance at </a:t>
            </a:r>
            <a:r>
              <a:rPr lang="en-US" sz="1300" dirty="0" err="1">
                <a:latin typeface="Times New Roman" panose="02020603050405020304" pitchFamily="18" charset="0"/>
                <a:ea typeface="Times New Roman" panose="02020603050405020304" pitchFamily="18" charset="0"/>
              </a:rPr>
              <a:t>Monzo</a:t>
            </a:r>
            <a:r>
              <a:rPr lang="en-US" sz="1300" dirty="0">
                <a:latin typeface="Times New Roman" panose="02020603050405020304" pitchFamily="18" charset="0"/>
                <a:ea typeface="Times New Roman" panose="02020603050405020304" pitchFamily="18" charset="0"/>
              </a:rPr>
              <a:t>.</a:t>
            </a:r>
          </a:p>
        </p:txBody>
      </p:sp>
      <p:pic>
        <p:nvPicPr>
          <p:cNvPr id="7" name="Picture 6">
            <a:extLst>
              <a:ext uri="{FF2B5EF4-FFF2-40B4-BE49-F238E27FC236}">
                <a16:creationId xmlns:a16="http://schemas.microsoft.com/office/drawing/2014/main" id="{4518766C-9722-4807-84E1-DCDAC9545265}"/>
              </a:ext>
            </a:extLst>
          </p:cNvPr>
          <p:cNvPicPr>
            <a:picLocks noChangeAspect="1"/>
          </p:cNvPicPr>
          <p:nvPr/>
        </p:nvPicPr>
        <p:blipFill>
          <a:blip r:embed="rId3"/>
          <a:stretch>
            <a:fillRect/>
          </a:stretch>
        </p:blipFill>
        <p:spPr>
          <a:xfrm>
            <a:off x="5465859" y="1516808"/>
            <a:ext cx="2879001" cy="28931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70"/>
        <p:cNvGrpSpPr/>
        <p:nvPr/>
      </p:nvGrpSpPr>
      <p:grpSpPr>
        <a:xfrm>
          <a:off x="0" y="0"/>
          <a:ext cx="0" cy="0"/>
          <a:chOff x="0" y="0"/>
          <a:chExt cx="0" cy="0"/>
        </a:xfrm>
      </p:grpSpPr>
      <p:sp>
        <p:nvSpPr>
          <p:cNvPr id="27" name="Title 26">
            <a:extLst>
              <a:ext uri="{FF2B5EF4-FFF2-40B4-BE49-F238E27FC236}">
                <a16:creationId xmlns:a16="http://schemas.microsoft.com/office/drawing/2014/main" id="{F7C7FDB5-92B7-419F-A11B-B3F5477481B5}"/>
              </a:ext>
            </a:extLst>
          </p:cNvPr>
          <p:cNvSpPr>
            <a:spLocks noGrp="1"/>
          </p:cNvSpPr>
          <p:nvPr>
            <p:ph type="title" idx="15"/>
          </p:nvPr>
        </p:nvSpPr>
        <p:spPr>
          <a:xfrm>
            <a:off x="476410" y="531833"/>
            <a:ext cx="7599509" cy="572700"/>
          </a:xfrm>
        </p:spPr>
        <p:txBody>
          <a:bodyPr/>
          <a:lstStyle/>
          <a:p>
            <a:r>
              <a:rPr lang="en-US" sz="2800" b="1" dirty="0">
                <a:latin typeface="Stencil" panose="040409050D0802020404" pitchFamily="82" charset="0"/>
                <a:ea typeface="Times New Roman" panose="02020603050405020304" pitchFamily="18" charset="0"/>
              </a:rPr>
              <a:t>Selected Role: Customer Operations Specialist</a:t>
            </a:r>
            <a:endParaRPr lang="en-US" sz="2800" dirty="0">
              <a:latin typeface="Stencil" panose="040409050D0802020404" pitchFamily="82" charset="0"/>
            </a:endParaRPr>
          </a:p>
        </p:txBody>
      </p:sp>
      <p:sp>
        <p:nvSpPr>
          <p:cNvPr id="3" name="Rectangle 2">
            <a:extLst>
              <a:ext uri="{FF2B5EF4-FFF2-40B4-BE49-F238E27FC236}">
                <a16:creationId xmlns:a16="http://schemas.microsoft.com/office/drawing/2014/main" id="{69B3C298-336B-4880-BF02-E7B3E3B613DB}"/>
              </a:ext>
            </a:extLst>
          </p:cNvPr>
          <p:cNvSpPr/>
          <p:nvPr/>
        </p:nvSpPr>
        <p:spPr>
          <a:xfrm>
            <a:off x="672353" y="1557872"/>
            <a:ext cx="3899647" cy="1169551"/>
          </a:xfrm>
          <a:prstGeom prst="rect">
            <a:avLst/>
          </a:prstGeom>
        </p:spPr>
        <p:txBody>
          <a:bodyPr wrap="square">
            <a:spAutoFit/>
          </a:bodyPr>
          <a:lstStyle/>
          <a:p>
            <a:pPr algn="ctr"/>
            <a:r>
              <a:rPr lang="en-US" b="1" dirty="0">
                <a:latin typeface="Times New Roman" panose="02020603050405020304" pitchFamily="18" charset="0"/>
                <a:ea typeface="Times New Roman" panose="02020603050405020304" pitchFamily="18" charset="0"/>
              </a:rPr>
              <a:t>Role Definition and Context</a:t>
            </a:r>
            <a:endParaRPr lang="en-US" dirty="0">
              <a:latin typeface="Times New Roman" panose="02020603050405020304" pitchFamily="18" charset="0"/>
              <a:ea typeface="Times New Roman" panose="02020603050405020304" pitchFamily="18" charset="0"/>
            </a:endParaRPr>
          </a:p>
          <a:p>
            <a:pPr lvl="0" algn="ctr">
              <a:buSzPts val="1000"/>
              <a:tabLst>
                <a:tab pos="457200" algn="l"/>
              </a:tabLst>
            </a:pPr>
            <a:r>
              <a:rPr lang="en-US" dirty="0">
                <a:latin typeface="Times New Roman" panose="02020603050405020304" pitchFamily="18" charset="0"/>
                <a:ea typeface="Times New Roman" panose="02020603050405020304" pitchFamily="18" charset="0"/>
              </a:rPr>
              <a:t>The Customer Operations Specialist will be operating in the Operations Department of </a:t>
            </a:r>
            <a:r>
              <a:rPr lang="en-US" dirty="0" err="1">
                <a:latin typeface="Times New Roman" panose="02020603050405020304" pitchFamily="18" charset="0"/>
                <a:ea typeface="Times New Roman" panose="02020603050405020304" pitchFamily="18" charset="0"/>
              </a:rPr>
              <a:t>Monzo</a:t>
            </a:r>
            <a:r>
              <a:rPr lang="en-US" dirty="0">
                <a:latin typeface="Times New Roman" panose="02020603050405020304" pitchFamily="18" charset="0"/>
                <a:ea typeface="Times New Roman" panose="02020603050405020304" pitchFamily="18" charset="0"/>
              </a:rPr>
              <a:t> and will be overseen by a Team Manager in a remote-first location.</a:t>
            </a:r>
          </a:p>
        </p:txBody>
      </p:sp>
      <p:sp>
        <p:nvSpPr>
          <p:cNvPr id="4" name="Rectangle 3">
            <a:extLst>
              <a:ext uri="{FF2B5EF4-FFF2-40B4-BE49-F238E27FC236}">
                <a16:creationId xmlns:a16="http://schemas.microsoft.com/office/drawing/2014/main" id="{76BF9D2B-A7AE-4165-95ED-841C692D4DBF}"/>
              </a:ext>
            </a:extLst>
          </p:cNvPr>
          <p:cNvSpPr/>
          <p:nvPr/>
        </p:nvSpPr>
        <p:spPr>
          <a:xfrm>
            <a:off x="2224528" y="3299927"/>
            <a:ext cx="4572000" cy="1169551"/>
          </a:xfrm>
          <a:prstGeom prst="rect">
            <a:avLst/>
          </a:prstGeom>
        </p:spPr>
        <p:txBody>
          <a:bodyPr>
            <a:spAutoFit/>
          </a:bodyPr>
          <a:lstStyle/>
          <a:p>
            <a:pPr algn="ctr"/>
            <a:r>
              <a:rPr lang="en-US" b="1" dirty="0">
                <a:latin typeface="Times New Roman" panose="02020603050405020304" pitchFamily="18" charset="0"/>
                <a:ea typeface="Times New Roman" panose="02020603050405020304" pitchFamily="18" charset="0"/>
              </a:rPr>
              <a:t>Core Responsibilities</a:t>
            </a:r>
            <a:endParaRPr lang="en-US" dirty="0">
              <a:latin typeface="Times New Roman" panose="02020603050405020304" pitchFamily="18" charset="0"/>
              <a:ea typeface="Times New Roman" panose="02020603050405020304" pitchFamily="18" charset="0"/>
            </a:endParaRPr>
          </a:p>
          <a:p>
            <a:pPr lvl="0" algn="ctr">
              <a:buSzPts val="1000"/>
              <a:tabLst>
                <a:tab pos="457200" algn="l"/>
              </a:tabLst>
            </a:pPr>
            <a:r>
              <a:rPr lang="en-US" dirty="0">
                <a:latin typeface="Times New Roman" panose="02020603050405020304" pitchFamily="18" charset="0"/>
                <a:ea typeface="Times New Roman" panose="02020603050405020304" pitchFamily="18" charset="0"/>
              </a:rPr>
              <a:t>It is an obligation that is accompanied by customer digital inquiries, dealing with complaints, checking balance of regulatory documents and communicating with secure banking systems.</a:t>
            </a:r>
          </a:p>
        </p:txBody>
      </p:sp>
      <p:sp>
        <p:nvSpPr>
          <p:cNvPr id="5" name="Rectangle 4">
            <a:extLst>
              <a:ext uri="{FF2B5EF4-FFF2-40B4-BE49-F238E27FC236}">
                <a16:creationId xmlns:a16="http://schemas.microsoft.com/office/drawing/2014/main" id="{9030AB41-4A6A-4CFE-964F-AC1CDBCA2FE0}"/>
              </a:ext>
            </a:extLst>
          </p:cNvPr>
          <p:cNvSpPr/>
          <p:nvPr/>
        </p:nvSpPr>
        <p:spPr>
          <a:xfrm>
            <a:off x="5313509" y="1442612"/>
            <a:ext cx="2966037" cy="1754326"/>
          </a:xfrm>
          <a:prstGeom prst="rect">
            <a:avLst/>
          </a:prstGeom>
        </p:spPr>
        <p:txBody>
          <a:bodyPr wrap="square">
            <a:spAutoFit/>
          </a:bodyPr>
          <a:lstStyle/>
          <a:p>
            <a:pPr algn="ctr"/>
            <a:r>
              <a:rPr lang="en-US" sz="1200" b="1" dirty="0">
                <a:latin typeface="Times New Roman" panose="02020603050405020304" pitchFamily="18" charset="0"/>
                <a:ea typeface="Times New Roman" panose="02020603050405020304" pitchFamily="18" charset="0"/>
              </a:rPr>
              <a:t>Strategic Significance</a:t>
            </a:r>
            <a:endParaRPr lang="en-US" sz="1200" dirty="0">
              <a:latin typeface="Times New Roman" panose="02020603050405020304" pitchFamily="18" charset="0"/>
              <a:ea typeface="Times New Roman" panose="02020603050405020304" pitchFamily="18" charset="0"/>
            </a:endParaRPr>
          </a:p>
          <a:p>
            <a:pPr lvl="0" algn="ctr">
              <a:buSzPts val="1000"/>
              <a:tabLst>
                <a:tab pos="457200" algn="l"/>
              </a:tabLst>
            </a:pPr>
            <a:r>
              <a:rPr lang="en-US" sz="1200" dirty="0">
                <a:latin typeface="Times New Roman" panose="02020603050405020304" pitchFamily="18" charset="0"/>
                <a:ea typeface="Times New Roman" panose="02020603050405020304" pitchFamily="18" charset="0"/>
              </a:rPr>
              <a:t>The role will offset the collaborative case escalation and the individual KPI responsibility, which will directly influence the compliance activities and customer trust (Pramod, 2022). </a:t>
            </a:r>
          </a:p>
          <a:p>
            <a:pPr lvl="0" algn="ctr">
              <a:buSzPts val="1000"/>
              <a:tabLst>
                <a:tab pos="457200" algn="l"/>
              </a:tabLst>
            </a:pPr>
            <a:r>
              <a:rPr lang="en-US" sz="1200" dirty="0">
                <a:latin typeface="Times New Roman" panose="02020603050405020304" pitchFamily="18" charset="0"/>
                <a:ea typeface="Times New Roman" panose="02020603050405020304" pitchFamily="18" charset="0"/>
              </a:rPr>
              <a:t>Therefore, it provides a critical foundation of accuracy of recruitment and targeted development interventions analysis.</a:t>
            </a:r>
          </a:p>
        </p:txBody>
      </p:sp>
    </p:spTree>
    <p:extLst>
      <p:ext uri="{BB962C8B-B14F-4D97-AF65-F5344CB8AC3E}">
        <p14:creationId xmlns:p14="http://schemas.microsoft.com/office/powerpoint/2010/main" val="1045340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70"/>
        <p:cNvGrpSpPr/>
        <p:nvPr/>
      </p:nvGrpSpPr>
      <p:grpSpPr>
        <a:xfrm>
          <a:off x="0" y="0"/>
          <a:ext cx="0" cy="0"/>
          <a:chOff x="0" y="0"/>
          <a:chExt cx="0" cy="0"/>
        </a:xfrm>
      </p:grpSpPr>
      <p:sp>
        <p:nvSpPr>
          <p:cNvPr id="27" name="Title 26">
            <a:extLst>
              <a:ext uri="{FF2B5EF4-FFF2-40B4-BE49-F238E27FC236}">
                <a16:creationId xmlns:a16="http://schemas.microsoft.com/office/drawing/2014/main" id="{F7C7FDB5-92B7-419F-A11B-B3F5477481B5}"/>
              </a:ext>
            </a:extLst>
          </p:cNvPr>
          <p:cNvSpPr>
            <a:spLocks noGrp="1"/>
          </p:cNvSpPr>
          <p:nvPr>
            <p:ph type="title" idx="15"/>
          </p:nvPr>
        </p:nvSpPr>
        <p:spPr>
          <a:xfrm>
            <a:off x="476410" y="531833"/>
            <a:ext cx="7599509" cy="572700"/>
          </a:xfrm>
        </p:spPr>
        <p:txBody>
          <a:bodyPr/>
          <a:lstStyle/>
          <a:p>
            <a:r>
              <a:rPr lang="en-US" sz="3200" b="1" dirty="0">
                <a:solidFill>
                  <a:schemeClr val="accent4"/>
                </a:solidFill>
                <a:latin typeface="Stencil" panose="040409050D0802020404" pitchFamily="82" charset="0"/>
                <a:ea typeface="Times New Roman" panose="02020603050405020304" pitchFamily="18" charset="0"/>
              </a:rPr>
              <a:t>Job Analysis</a:t>
            </a:r>
            <a:endParaRPr lang="en-US" sz="3200" dirty="0">
              <a:solidFill>
                <a:schemeClr val="accent4"/>
              </a:solidFill>
              <a:latin typeface="Stencil" panose="040409050D0802020404" pitchFamily="82" charset="0"/>
            </a:endParaRPr>
          </a:p>
        </p:txBody>
      </p:sp>
      <p:sp>
        <p:nvSpPr>
          <p:cNvPr id="32" name="Oval 31">
            <a:extLst>
              <a:ext uri="{FF2B5EF4-FFF2-40B4-BE49-F238E27FC236}">
                <a16:creationId xmlns:a16="http://schemas.microsoft.com/office/drawing/2014/main" id="{0263AEB0-9392-43A3-8EB6-C9AFF0DECE81}"/>
              </a:ext>
            </a:extLst>
          </p:cNvPr>
          <p:cNvSpPr/>
          <p:nvPr/>
        </p:nvSpPr>
        <p:spPr>
          <a:xfrm>
            <a:off x="476410" y="1104533"/>
            <a:ext cx="5291146" cy="38235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buSzPts val="1000"/>
              <a:buFont typeface="Symbol" panose="05050102010706020507" pitchFamily="18" charset="2"/>
              <a:buChar char=""/>
              <a:tabLst>
                <a:tab pos="457200" algn="l"/>
              </a:tabLst>
            </a:pPr>
            <a:r>
              <a:rPr lang="en-US" sz="1050" dirty="0">
                <a:solidFill>
                  <a:schemeClr val="accent6"/>
                </a:solidFill>
                <a:latin typeface="Times New Roman" panose="02020603050405020304" pitchFamily="18" charset="0"/>
                <a:ea typeface="Times New Roman" panose="02020603050405020304" pitchFamily="18" charset="0"/>
              </a:rPr>
              <a:t>Job analysis is a systematic process that determines job-based tasks, skills, and situational requirements that affect the effectiveness of performance (Susanto et al., 2024).</a:t>
            </a:r>
          </a:p>
          <a:p>
            <a:pPr marL="342900" lvl="0" indent="-342900">
              <a:buSzPts val="1000"/>
              <a:buFont typeface="Symbol" panose="05050102010706020507" pitchFamily="18" charset="2"/>
              <a:buChar char=""/>
              <a:tabLst>
                <a:tab pos="457200" algn="l"/>
              </a:tabLst>
            </a:pPr>
            <a:r>
              <a:rPr lang="en-US" sz="1050" dirty="0">
                <a:solidFill>
                  <a:schemeClr val="accent6"/>
                </a:solidFill>
                <a:latin typeface="Times New Roman" panose="02020603050405020304" pitchFamily="18" charset="0"/>
                <a:ea typeface="Times New Roman" panose="02020603050405020304" pitchFamily="18" charset="0"/>
              </a:rPr>
              <a:t>The major tasks include online customer services, handling complaints, compliance checks and risk escalation, performance records as per FCA specifications.</a:t>
            </a:r>
          </a:p>
          <a:p>
            <a:pPr marL="342900" lvl="0" indent="-342900">
              <a:buSzPts val="1000"/>
              <a:buFont typeface="Symbol" panose="05050102010706020507" pitchFamily="18" charset="2"/>
              <a:buChar char=""/>
              <a:tabLst>
                <a:tab pos="457200" algn="l"/>
              </a:tabLst>
            </a:pPr>
            <a:r>
              <a:rPr lang="en-US" sz="1050" dirty="0">
                <a:solidFill>
                  <a:schemeClr val="accent6"/>
                </a:solidFill>
                <a:latin typeface="Times New Roman" panose="02020603050405020304" pitchFamily="18" charset="0"/>
                <a:ea typeface="Times New Roman" panose="02020603050405020304" pitchFamily="18" charset="0"/>
              </a:rPr>
              <a:t>The key domains include digital literacy, critical thinking, emotional intelligence, resilience and control awareness.</a:t>
            </a:r>
          </a:p>
          <a:p>
            <a:pPr marL="342900" lvl="0" indent="-342900">
              <a:buSzPts val="1000"/>
              <a:buFont typeface="Symbol" panose="05050102010706020507" pitchFamily="18" charset="2"/>
              <a:buChar char=""/>
              <a:tabLst>
                <a:tab pos="457200" algn="l"/>
              </a:tabLst>
            </a:pPr>
            <a:r>
              <a:rPr lang="en-US" sz="1050" dirty="0">
                <a:solidFill>
                  <a:schemeClr val="accent6"/>
                </a:solidFill>
                <a:latin typeface="Times New Roman" panose="02020603050405020304" pitchFamily="18" charset="0"/>
                <a:ea typeface="Times New Roman" panose="02020603050405020304" pitchFamily="18" charset="0"/>
              </a:rPr>
              <a:t>Compared to the traditional branch banking environment, fintech complexity creates both cognitive and compliance overheads (</a:t>
            </a:r>
            <a:r>
              <a:rPr lang="en-US" sz="1050" dirty="0" err="1">
                <a:solidFill>
                  <a:schemeClr val="accent6"/>
                </a:solidFill>
                <a:latin typeface="Times New Roman" panose="02020603050405020304" pitchFamily="18" charset="0"/>
                <a:ea typeface="Times New Roman" panose="02020603050405020304" pitchFamily="18" charset="0"/>
              </a:rPr>
              <a:t>Kostin</a:t>
            </a:r>
            <a:r>
              <a:rPr lang="en-US" sz="1050" dirty="0">
                <a:solidFill>
                  <a:schemeClr val="accent6"/>
                </a:solidFill>
                <a:latin typeface="Times New Roman" panose="02020603050405020304" pitchFamily="18" charset="0"/>
                <a:ea typeface="Times New Roman" panose="02020603050405020304" pitchFamily="18" charset="0"/>
              </a:rPr>
              <a:t> et al., 2022). </a:t>
            </a:r>
          </a:p>
          <a:p>
            <a:pPr marL="342900" lvl="0" indent="-342900">
              <a:buSzPts val="1000"/>
              <a:buFont typeface="Symbol" panose="05050102010706020507" pitchFamily="18" charset="2"/>
              <a:buChar char=""/>
              <a:tabLst>
                <a:tab pos="457200" algn="l"/>
              </a:tabLst>
            </a:pPr>
            <a:r>
              <a:rPr lang="en-US" sz="1050" dirty="0">
                <a:solidFill>
                  <a:schemeClr val="accent6"/>
                </a:solidFill>
                <a:latin typeface="Times New Roman" panose="02020603050405020304" pitchFamily="18" charset="0"/>
                <a:ea typeface="Times New Roman" panose="02020603050405020304" pitchFamily="18" charset="0"/>
              </a:rPr>
              <a:t>Right job analysis reduces the problems in recruitment, increase clarity of expectations and allow congruence between the capability requirement and the objectives of the organisations performance.</a:t>
            </a:r>
          </a:p>
        </p:txBody>
      </p:sp>
      <p:pic>
        <p:nvPicPr>
          <p:cNvPr id="8" name="Picture 7">
            <a:extLst>
              <a:ext uri="{FF2B5EF4-FFF2-40B4-BE49-F238E27FC236}">
                <a16:creationId xmlns:a16="http://schemas.microsoft.com/office/drawing/2014/main" id="{97F4071D-9E61-4D28-86D7-666E6FABB06A}"/>
              </a:ext>
            </a:extLst>
          </p:cNvPr>
          <p:cNvPicPr>
            <a:picLocks noChangeAspect="1"/>
          </p:cNvPicPr>
          <p:nvPr/>
        </p:nvPicPr>
        <p:blipFill>
          <a:blip r:embed="rId3"/>
          <a:stretch>
            <a:fillRect/>
          </a:stretch>
        </p:blipFill>
        <p:spPr>
          <a:xfrm>
            <a:off x="6030781" y="1900080"/>
            <a:ext cx="2476627" cy="223243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49"/>
        <p:cNvGrpSpPr/>
        <p:nvPr/>
      </p:nvGrpSpPr>
      <p:grpSpPr>
        <a:xfrm>
          <a:off x="0" y="0"/>
          <a:ext cx="0" cy="0"/>
          <a:chOff x="0" y="0"/>
          <a:chExt cx="0" cy="0"/>
        </a:xfrm>
      </p:grpSpPr>
      <p:sp>
        <p:nvSpPr>
          <p:cNvPr id="3" name="Title 2">
            <a:extLst>
              <a:ext uri="{FF2B5EF4-FFF2-40B4-BE49-F238E27FC236}">
                <a16:creationId xmlns:a16="http://schemas.microsoft.com/office/drawing/2014/main" id="{7F0FD2C3-F7A1-4558-8517-AB5F0DE40A63}"/>
              </a:ext>
            </a:extLst>
          </p:cNvPr>
          <p:cNvSpPr>
            <a:spLocks noGrp="1"/>
          </p:cNvSpPr>
          <p:nvPr>
            <p:ph type="title" idx="4"/>
          </p:nvPr>
        </p:nvSpPr>
        <p:spPr/>
        <p:txBody>
          <a:bodyPr/>
          <a:lstStyle/>
          <a:p>
            <a:pPr>
              <a:lnSpc>
                <a:spcPct val="150000"/>
              </a:lnSpc>
            </a:pPr>
            <a:r>
              <a:rPr lang="en-US" b="1" dirty="0">
                <a:latin typeface="Stencil" panose="040409050D0802020404" pitchFamily="82" charset="0"/>
                <a:ea typeface="Times New Roman" panose="02020603050405020304" pitchFamily="18" charset="0"/>
              </a:rPr>
              <a:t>Job Description and Person Specification</a:t>
            </a:r>
            <a:endParaRPr lang="en-US" dirty="0">
              <a:latin typeface="Stencil" panose="040409050D0802020404" pitchFamily="82" charset="0"/>
              <a:ea typeface="Times New Roman" panose="02020603050405020304" pitchFamily="18" charset="0"/>
            </a:endParaRPr>
          </a:p>
        </p:txBody>
      </p:sp>
      <p:graphicFrame>
        <p:nvGraphicFramePr>
          <p:cNvPr id="6" name="Table 5">
            <a:extLst>
              <a:ext uri="{FF2B5EF4-FFF2-40B4-BE49-F238E27FC236}">
                <a16:creationId xmlns:a16="http://schemas.microsoft.com/office/drawing/2014/main" id="{DA413AAA-2CC3-4D39-89BF-369869C224BF}"/>
              </a:ext>
            </a:extLst>
          </p:cNvPr>
          <p:cNvGraphicFramePr>
            <a:graphicFrameLocks noGrp="1"/>
          </p:cNvGraphicFramePr>
          <p:nvPr>
            <p:extLst>
              <p:ext uri="{D42A27DB-BD31-4B8C-83A1-F6EECF244321}">
                <p14:modId xmlns:p14="http://schemas.microsoft.com/office/powerpoint/2010/main" val="3745011390"/>
              </p:ext>
            </p:extLst>
          </p:nvPr>
        </p:nvGraphicFramePr>
        <p:xfrm>
          <a:off x="4877787" y="1919735"/>
          <a:ext cx="3689910" cy="1655001"/>
        </p:xfrm>
        <a:graphic>
          <a:graphicData uri="http://schemas.openxmlformats.org/drawingml/2006/table">
            <a:tbl>
              <a:tblPr firstRow="1" firstCol="1" bandRow="1">
                <a:tableStyleId>{775DCB02-9BB8-47FD-8907-85C794F793BA}</a:tableStyleId>
              </a:tblPr>
              <a:tblGrid>
                <a:gridCol w="1292492">
                  <a:extLst>
                    <a:ext uri="{9D8B030D-6E8A-4147-A177-3AD203B41FA5}">
                      <a16:colId xmlns:a16="http://schemas.microsoft.com/office/drawing/2014/main" val="1730637558"/>
                    </a:ext>
                  </a:extLst>
                </a:gridCol>
                <a:gridCol w="2397418">
                  <a:extLst>
                    <a:ext uri="{9D8B030D-6E8A-4147-A177-3AD203B41FA5}">
                      <a16:colId xmlns:a16="http://schemas.microsoft.com/office/drawing/2014/main" val="2279983721"/>
                    </a:ext>
                  </a:extLst>
                </a:gridCol>
              </a:tblGrid>
              <a:tr h="409427">
                <a:tc>
                  <a:txBody>
                    <a:bodyPr/>
                    <a:lstStyle/>
                    <a:p>
                      <a:pPr marL="0" marR="0" algn="just">
                        <a:lnSpc>
                          <a:spcPct val="100000"/>
                        </a:lnSpc>
                        <a:spcBef>
                          <a:spcPts val="0"/>
                        </a:spcBef>
                        <a:spcAft>
                          <a:spcPts val="0"/>
                        </a:spcAft>
                      </a:pPr>
                      <a:r>
                        <a:rPr lang="en-US" sz="1400" kern="100" dirty="0">
                          <a:solidFill>
                            <a:schemeClr val="accent6"/>
                          </a:solidFill>
                          <a:effectLst/>
                          <a:latin typeface="Times New Roman" panose="02020603050405020304" pitchFamily="18" charset="0"/>
                          <a:cs typeface="Times New Roman" panose="02020603050405020304" pitchFamily="18" charset="0"/>
                        </a:rPr>
                        <a:t>Component</a:t>
                      </a:r>
                      <a:endParaRPr lang="en-US" sz="1400" b="1"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400" kern="100" dirty="0">
                          <a:solidFill>
                            <a:schemeClr val="accent6"/>
                          </a:solidFill>
                          <a:effectLst/>
                          <a:latin typeface="Times New Roman" panose="02020603050405020304" pitchFamily="18" charset="0"/>
                          <a:cs typeface="Times New Roman" panose="02020603050405020304" pitchFamily="18" charset="0"/>
                        </a:rPr>
                        <a:t>Specification</a:t>
                      </a:r>
                      <a:endParaRPr lang="en-US" sz="1400" b="1"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69670960"/>
                  </a:ext>
                </a:extLst>
              </a:tr>
              <a:tr h="409427">
                <a:tc>
                  <a:txBody>
                    <a:bodyPr/>
                    <a:lstStyle/>
                    <a:p>
                      <a:pPr marL="0" marR="0" algn="just">
                        <a:lnSpc>
                          <a:spcPct val="100000"/>
                        </a:lnSpc>
                        <a:spcBef>
                          <a:spcPts val="0"/>
                        </a:spcBef>
                        <a:spcAft>
                          <a:spcPts val="0"/>
                        </a:spcAft>
                      </a:pPr>
                      <a:r>
                        <a:rPr lang="en-US" sz="1400" kern="100">
                          <a:solidFill>
                            <a:schemeClr val="accent6"/>
                          </a:solidFill>
                          <a:effectLst/>
                          <a:latin typeface="Times New Roman" panose="02020603050405020304" pitchFamily="18" charset="0"/>
                          <a:cs typeface="Times New Roman" panose="02020603050405020304" pitchFamily="18" charset="0"/>
                        </a:rPr>
                        <a:t>Job Title</a:t>
                      </a:r>
                      <a:endParaRPr lang="en-US" sz="14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400" kern="100">
                          <a:solidFill>
                            <a:schemeClr val="accent6"/>
                          </a:solidFill>
                          <a:effectLst/>
                          <a:latin typeface="Times New Roman" panose="02020603050405020304" pitchFamily="18" charset="0"/>
                          <a:cs typeface="Times New Roman" panose="02020603050405020304" pitchFamily="18" charset="0"/>
                        </a:rPr>
                        <a:t>Customer Operations Specialist</a:t>
                      </a:r>
                      <a:endParaRPr lang="en-US" sz="14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59714314"/>
                  </a:ext>
                </a:extLst>
              </a:tr>
              <a:tr h="409427">
                <a:tc>
                  <a:txBody>
                    <a:bodyPr/>
                    <a:lstStyle/>
                    <a:p>
                      <a:pPr marL="0" marR="0" algn="just">
                        <a:lnSpc>
                          <a:spcPct val="100000"/>
                        </a:lnSpc>
                        <a:spcBef>
                          <a:spcPts val="0"/>
                        </a:spcBef>
                        <a:spcAft>
                          <a:spcPts val="0"/>
                        </a:spcAft>
                      </a:pPr>
                      <a:r>
                        <a:rPr lang="en-US" sz="1400" kern="100">
                          <a:solidFill>
                            <a:schemeClr val="accent6"/>
                          </a:solidFill>
                          <a:effectLst/>
                          <a:latin typeface="Times New Roman" panose="02020603050405020304" pitchFamily="18" charset="0"/>
                          <a:cs typeface="Times New Roman" panose="02020603050405020304" pitchFamily="18" charset="0"/>
                        </a:rPr>
                        <a:t>Department</a:t>
                      </a:r>
                      <a:endParaRPr lang="en-US" sz="14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400" kern="100">
                          <a:solidFill>
                            <a:schemeClr val="accent6"/>
                          </a:solidFill>
                          <a:effectLst/>
                          <a:latin typeface="Times New Roman" panose="02020603050405020304" pitchFamily="18" charset="0"/>
                          <a:cs typeface="Times New Roman" panose="02020603050405020304" pitchFamily="18" charset="0"/>
                        </a:rPr>
                        <a:t>Operations</a:t>
                      </a:r>
                      <a:endParaRPr lang="en-US" sz="14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4579326"/>
                  </a:ext>
                </a:extLst>
              </a:tr>
              <a:tr h="409427">
                <a:tc>
                  <a:txBody>
                    <a:bodyPr/>
                    <a:lstStyle/>
                    <a:p>
                      <a:pPr marL="0" marR="0" algn="just">
                        <a:lnSpc>
                          <a:spcPct val="100000"/>
                        </a:lnSpc>
                        <a:spcBef>
                          <a:spcPts val="0"/>
                        </a:spcBef>
                        <a:spcAft>
                          <a:spcPts val="0"/>
                        </a:spcAft>
                      </a:pPr>
                      <a:r>
                        <a:rPr lang="en-US" sz="1400" kern="100">
                          <a:solidFill>
                            <a:schemeClr val="accent6"/>
                          </a:solidFill>
                          <a:effectLst/>
                          <a:latin typeface="Times New Roman" panose="02020603050405020304" pitchFamily="18" charset="0"/>
                          <a:cs typeface="Times New Roman" panose="02020603050405020304" pitchFamily="18" charset="0"/>
                        </a:rPr>
                        <a:t>Reporting Line</a:t>
                      </a:r>
                      <a:endParaRPr lang="en-US" sz="14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Bef>
                          <a:spcPts val="0"/>
                        </a:spcBef>
                        <a:spcAft>
                          <a:spcPts val="0"/>
                        </a:spcAft>
                      </a:pPr>
                      <a:r>
                        <a:rPr lang="en-US" sz="1400" kern="100" dirty="0">
                          <a:solidFill>
                            <a:schemeClr val="accent6"/>
                          </a:solidFill>
                          <a:effectLst/>
                          <a:latin typeface="Times New Roman" panose="02020603050405020304" pitchFamily="18" charset="0"/>
                          <a:cs typeface="Times New Roman" panose="02020603050405020304" pitchFamily="18" charset="0"/>
                        </a:rPr>
                        <a:t>Team Manager</a:t>
                      </a:r>
                      <a:endParaRPr lang="en-US" sz="1400"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50056983"/>
                  </a:ext>
                </a:extLst>
              </a:tr>
            </a:tbl>
          </a:graphicData>
        </a:graphic>
      </p:graphicFrame>
      <p:sp>
        <p:nvSpPr>
          <p:cNvPr id="8" name="Rectangle 7">
            <a:extLst>
              <a:ext uri="{FF2B5EF4-FFF2-40B4-BE49-F238E27FC236}">
                <a16:creationId xmlns:a16="http://schemas.microsoft.com/office/drawing/2014/main" id="{91A9787B-069B-467D-AAB5-E226B4DBAC72}"/>
              </a:ext>
            </a:extLst>
          </p:cNvPr>
          <p:cNvSpPr/>
          <p:nvPr/>
        </p:nvSpPr>
        <p:spPr>
          <a:xfrm>
            <a:off x="902874" y="1506263"/>
            <a:ext cx="3453973" cy="2638992"/>
          </a:xfrm>
          <a:prstGeom prst="rect">
            <a:avLst/>
          </a:prstGeom>
        </p:spPr>
        <p:txBody>
          <a:bodyPr wrap="square">
            <a:spAutoFit/>
          </a:bodyPr>
          <a:lstStyle/>
          <a:p>
            <a:pPr algn="ctr">
              <a:lnSpc>
                <a:spcPct val="150000"/>
              </a:lnSpc>
            </a:pPr>
            <a:r>
              <a:rPr lang="en-US" dirty="0">
                <a:latin typeface="Times New Roman" panose="02020603050405020304" pitchFamily="18" charset="0"/>
                <a:ea typeface="Times New Roman" panose="02020603050405020304" pitchFamily="18" charset="0"/>
              </a:rPr>
              <a:t>The main duties will be digital query resolution, handling complaints, documentation of compliance, and compliance with service-level contract. </a:t>
            </a:r>
          </a:p>
          <a:p>
            <a:pPr algn="ctr">
              <a:lnSpc>
                <a:spcPct val="150000"/>
              </a:lnSpc>
            </a:pPr>
            <a:r>
              <a:rPr lang="en-US" dirty="0">
                <a:latin typeface="Times New Roman" panose="02020603050405020304" pitchFamily="18" charset="0"/>
                <a:ea typeface="Times New Roman" panose="02020603050405020304" pitchFamily="18" charset="0"/>
              </a:rPr>
              <a:t>The performance indicators consist of response time, quality assurance scores, cases resolution rates, and customer satisfaction measures.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82"/>
        <p:cNvGrpSpPr/>
        <p:nvPr/>
      </p:nvGrpSpPr>
      <p:grpSpPr>
        <a:xfrm>
          <a:off x="0" y="0"/>
          <a:ext cx="0" cy="0"/>
          <a:chOff x="0" y="0"/>
          <a:chExt cx="0" cy="0"/>
        </a:xfrm>
      </p:grpSpPr>
      <p:sp>
        <p:nvSpPr>
          <p:cNvPr id="5" name="Title 4">
            <a:extLst>
              <a:ext uri="{FF2B5EF4-FFF2-40B4-BE49-F238E27FC236}">
                <a16:creationId xmlns:a16="http://schemas.microsoft.com/office/drawing/2014/main" id="{92C254EE-D133-442A-85B2-5BC79193D898}"/>
              </a:ext>
            </a:extLst>
          </p:cNvPr>
          <p:cNvSpPr>
            <a:spLocks noGrp="1"/>
          </p:cNvSpPr>
          <p:nvPr>
            <p:ph type="title"/>
          </p:nvPr>
        </p:nvSpPr>
        <p:spPr/>
        <p:txBody>
          <a:bodyPr/>
          <a:lstStyle/>
          <a:p>
            <a:pPr algn="ctr"/>
            <a:r>
              <a:rPr lang="en-US" sz="3200" b="1" dirty="0">
                <a:solidFill>
                  <a:schemeClr val="accent4"/>
                </a:solidFill>
                <a:latin typeface="Stencil" panose="040409050D0802020404" pitchFamily="82" charset="0"/>
                <a:ea typeface="Times New Roman" panose="02020603050405020304" pitchFamily="18" charset="0"/>
              </a:rPr>
              <a:t>Person Specification</a:t>
            </a:r>
            <a:endParaRPr lang="en-US" sz="3200" b="1" dirty="0">
              <a:solidFill>
                <a:schemeClr val="accent4"/>
              </a:solidFill>
              <a:latin typeface="Stencil" panose="040409050D0802020404" pitchFamily="82" charset="0"/>
            </a:endParaRPr>
          </a:p>
        </p:txBody>
      </p:sp>
      <p:sp>
        <p:nvSpPr>
          <p:cNvPr id="3" name="Rectangle 2">
            <a:extLst>
              <a:ext uri="{FF2B5EF4-FFF2-40B4-BE49-F238E27FC236}">
                <a16:creationId xmlns:a16="http://schemas.microsoft.com/office/drawing/2014/main" id="{634CF14D-41A5-47A6-B265-B5EB7EA2240E}"/>
              </a:ext>
            </a:extLst>
          </p:cNvPr>
          <p:cNvSpPr/>
          <p:nvPr/>
        </p:nvSpPr>
        <p:spPr>
          <a:xfrm>
            <a:off x="914401" y="1597817"/>
            <a:ext cx="3657600" cy="2677656"/>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The key requirements are controlled customer service experience, digital performance, and compliance standards awareness. </a:t>
            </a:r>
          </a:p>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Such desirable traits as fintech familiarity, versatility, and emotional stability are sought. </a:t>
            </a:r>
          </a:p>
          <a:p>
            <a:pPr algn="just"/>
            <a:r>
              <a:rPr lang="en-US" dirty="0">
                <a:latin typeface="Times New Roman" panose="02020603050405020304" pitchFamily="18" charset="0"/>
                <a:ea typeface="Times New Roman" panose="02020603050405020304" pitchFamily="18" charset="0"/>
              </a:rPr>
              <a:t>Competency-based criteria add fairness and predictive validity to the selection (Schulze et al., 2022), but poorly defined criteria add ambiguity, turnover risk and diminished effectiveness.</a:t>
            </a:r>
          </a:p>
        </p:txBody>
      </p:sp>
      <p:pic>
        <p:nvPicPr>
          <p:cNvPr id="7" name="Picture 6">
            <a:extLst>
              <a:ext uri="{FF2B5EF4-FFF2-40B4-BE49-F238E27FC236}">
                <a16:creationId xmlns:a16="http://schemas.microsoft.com/office/drawing/2014/main" id="{823B4890-2C03-43D5-9923-5A62F6FFA6BB}"/>
              </a:ext>
            </a:extLst>
          </p:cNvPr>
          <p:cNvPicPr>
            <a:picLocks noChangeAspect="1"/>
          </p:cNvPicPr>
          <p:nvPr/>
        </p:nvPicPr>
        <p:blipFill>
          <a:blip r:embed="rId3"/>
          <a:stretch>
            <a:fillRect/>
          </a:stretch>
        </p:blipFill>
        <p:spPr>
          <a:xfrm>
            <a:off x="4860384" y="1386666"/>
            <a:ext cx="3192483" cy="294712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19"/>
        <p:cNvGrpSpPr/>
        <p:nvPr/>
      </p:nvGrpSpPr>
      <p:grpSpPr>
        <a:xfrm>
          <a:off x="0" y="0"/>
          <a:ext cx="0" cy="0"/>
          <a:chOff x="0" y="0"/>
          <a:chExt cx="0" cy="0"/>
        </a:xfrm>
      </p:grpSpPr>
      <p:sp>
        <p:nvSpPr>
          <p:cNvPr id="3" name="Title 2">
            <a:extLst>
              <a:ext uri="{FF2B5EF4-FFF2-40B4-BE49-F238E27FC236}">
                <a16:creationId xmlns:a16="http://schemas.microsoft.com/office/drawing/2014/main" id="{FAA32311-0161-4383-A68E-84B1D0955273}"/>
              </a:ext>
            </a:extLst>
          </p:cNvPr>
          <p:cNvSpPr>
            <a:spLocks noGrp="1"/>
          </p:cNvSpPr>
          <p:nvPr>
            <p:ph type="title" idx="6"/>
          </p:nvPr>
        </p:nvSpPr>
        <p:spPr/>
        <p:txBody>
          <a:bodyPr/>
          <a:lstStyle/>
          <a:p>
            <a:r>
              <a:rPr lang="en-US" sz="2800" b="1" dirty="0">
                <a:solidFill>
                  <a:schemeClr val="accent4"/>
                </a:solidFill>
                <a:latin typeface="Stencil" panose="040409050D0802020404" pitchFamily="82" charset="0"/>
                <a:ea typeface="Times New Roman" panose="02020603050405020304" pitchFamily="18" charset="0"/>
              </a:rPr>
              <a:t>Recruitment Process and Strategic Evaluation</a:t>
            </a:r>
            <a:endParaRPr lang="en-US" sz="2800" dirty="0">
              <a:solidFill>
                <a:schemeClr val="accent4"/>
              </a:solidFill>
              <a:latin typeface="Stencil" panose="040409050D0802020404" pitchFamily="82" charset="0"/>
            </a:endParaRPr>
          </a:p>
        </p:txBody>
      </p:sp>
      <p:graphicFrame>
        <p:nvGraphicFramePr>
          <p:cNvPr id="5" name="Diagram 4">
            <a:extLst>
              <a:ext uri="{FF2B5EF4-FFF2-40B4-BE49-F238E27FC236}">
                <a16:creationId xmlns:a16="http://schemas.microsoft.com/office/drawing/2014/main" id="{27494784-8DA7-40FB-8EEA-5B9CFB4E8ED5}"/>
              </a:ext>
            </a:extLst>
          </p:cNvPr>
          <p:cNvGraphicFramePr/>
          <p:nvPr>
            <p:extLst>
              <p:ext uri="{D42A27DB-BD31-4B8C-83A1-F6EECF244321}">
                <p14:modId xmlns:p14="http://schemas.microsoft.com/office/powerpoint/2010/main" val="3732224193"/>
              </p:ext>
            </p:extLst>
          </p:nvPr>
        </p:nvGraphicFramePr>
        <p:xfrm>
          <a:off x="720000" y="1602254"/>
          <a:ext cx="7829445" cy="2756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EFE7"/>
        </a:solidFill>
        <a:effectLst/>
      </p:bgPr>
    </p:bg>
    <p:spTree>
      <p:nvGrpSpPr>
        <p:cNvPr id="1" name="Shape 5727"/>
        <p:cNvGrpSpPr/>
        <p:nvPr/>
      </p:nvGrpSpPr>
      <p:grpSpPr>
        <a:xfrm>
          <a:off x="0" y="0"/>
          <a:ext cx="0" cy="0"/>
          <a:chOff x="0" y="0"/>
          <a:chExt cx="0" cy="0"/>
        </a:xfrm>
      </p:grpSpPr>
      <p:sp>
        <p:nvSpPr>
          <p:cNvPr id="5" name="Title 4">
            <a:extLst>
              <a:ext uri="{FF2B5EF4-FFF2-40B4-BE49-F238E27FC236}">
                <a16:creationId xmlns:a16="http://schemas.microsoft.com/office/drawing/2014/main" id="{105C13FA-3DEE-4247-BB65-9001040D4496}"/>
              </a:ext>
            </a:extLst>
          </p:cNvPr>
          <p:cNvSpPr>
            <a:spLocks noGrp="1"/>
          </p:cNvSpPr>
          <p:nvPr>
            <p:ph type="ctrTitle"/>
          </p:nvPr>
        </p:nvSpPr>
        <p:spPr>
          <a:xfrm>
            <a:off x="499462" y="381805"/>
            <a:ext cx="8106655" cy="1577624"/>
          </a:xfrm>
        </p:spPr>
        <p:txBody>
          <a:bodyPr/>
          <a:lstStyle/>
          <a:p>
            <a:pPr algn="ctr">
              <a:lnSpc>
                <a:spcPct val="100000"/>
              </a:lnSpc>
            </a:pPr>
            <a:r>
              <a:rPr lang="en-US" sz="3200" dirty="0">
                <a:solidFill>
                  <a:schemeClr val="accent6"/>
                </a:solidFill>
                <a:latin typeface="Stencil" panose="040409050D0802020404" pitchFamily="82" charset="0"/>
                <a:ea typeface="Times New Roman" panose="02020603050405020304" pitchFamily="18" charset="0"/>
              </a:rPr>
              <a:t>Recruitment and Organisational Performance Link</a:t>
            </a:r>
          </a:p>
        </p:txBody>
      </p:sp>
      <p:graphicFrame>
        <p:nvGraphicFramePr>
          <p:cNvPr id="6" name="Table 5">
            <a:extLst>
              <a:ext uri="{FF2B5EF4-FFF2-40B4-BE49-F238E27FC236}">
                <a16:creationId xmlns:a16="http://schemas.microsoft.com/office/drawing/2014/main" id="{7C97085C-C48B-4DA2-A0E3-809767716061}"/>
              </a:ext>
            </a:extLst>
          </p:cNvPr>
          <p:cNvGraphicFramePr>
            <a:graphicFrameLocks noGrp="1"/>
          </p:cNvGraphicFramePr>
          <p:nvPr>
            <p:extLst>
              <p:ext uri="{D42A27DB-BD31-4B8C-83A1-F6EECF244321}">
                <p14:modId xmlns:p14="http://schemas.microsoft.com/office/powerpoint/2010/main" val="725861667"/>
              </p:ext>
            </p:extLst>
          </p:nvPr>
        </p:nvGraphicFramePr>
        <p:xfrm>
          <a:off x="701514" y="1959429"/>
          <a:ext cx="7702550" cy="1481455"/>
        </p:xfrm>
        <a:graphic>
          <a:graphicData uri="http://schemas.openxmlformats.org/drawingml/2006/table">
            <a:tbl>
              <a:tblPr firstRow="1" firstCol="1" bandRow="1">
                <a:tableStyleId>{72833802-FEF1-4C79-8D5D-14CF1EAF98D9}</a:tableStyleId>
              </a:tblPr>
              <a:tblGrid>
                <a:gridCol w="2018634">
                  <a:extLst>
                    <a:ext uri="{9D8B030D-6E8A-4147-A177-3AD203B41FA5}">
                      <a16:colId xmlns:a16="http://schemas.microsoft.com/office/drawing/2014/main" val="3431999084"/>
                    </a:ext>
                  </a:extLst>
                </a:gridCol>
                <a:gridCol w="5683916">
                  <a:extLst>
                    <a:ext uri="{9D8B030D-6E8A-4147-A177-3AD203B41FA5}">
                      <a16:colId xmlns:a16="http://schemas.microsoft.com/office/drawing/2014/main" val="3369535213"/>
                    </a:ext>
                  </a:extLst>
                </a:gridCol>
              </a:tblGrid>
              <a:tr h="0">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Strategic Dimension</a:t>
                      </a:r>
                      <a:endParaRPr lang="en-US" sz="1200" b="1"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Organisational Impact</a:t>
                      </a:r>
                      <a:endParaRPr lang="en-US" sz="1200" b="1"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47951385"/>
                  </a:ext>
                </a:extLst>
              </a:tr>
              <a:tr h="0">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Cultural Alignment</a:t>
                      </a:r>
                      <a:endParaRPr lang="en-US" sz="1200"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solidFill>
                            <a:schemeClr val="accent6"/>
                          </a:solidFill>
                          <a:effectLst/>
                          <a:latin typeface="Times New Roman" panose="02020603050405020304" pitchFamily="18" charset="0"/>
                          <a:cs typeface="Times New Roman" panose="02020603050405020304" pitchFamily="18" charset="0"/>
                        </a:rPr>
                        <a:t>Enhances service consistency and regulatory reliability within digital banking ecosystems.</a:t>
                      </a:r>
                      <a:endParaRPr lang="en-US" sz="12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18169359"/>
                  </a:ext>
                </a:extLst>
              </a:tr>
              <a:tr h="0">
                <a:tc>
                  <a:txBody>
                    <a:bodyPr/>
                    <a:lstStyle/>
                    <a:p>
                      <a:pPr marL="0" marR="0" algn="just">
                        <a:lnSpc>
                          <a:spcPct val="150000"/>
                        </a:lnSpc>
                        <a:spcBef>
                          <a:spcPts val="0"/>
                        </a:spcBef>
                        <a:spcAft>
                          <a:spcPts val="0"/>
                        </a:spcAft>
                      </a:pPr>
                      <a:r>
                        <a:rPr lang="en-US" sz="1200" kern="100">
                          <a:solidFill>
                            <a:schemeClr val="accent6"/>
                          </a:solidFill>
                          <a:effectLst/>
                          <a:latin typeface="Times New Roman" panose="02020603050405020304" pitchFamily="18" charset="0"/>
                          <a:cs typeface="Times New Roman" panose="02020603050405020304" pitchFamily="18" charset="0"/>
                        </a:rPr>
                        <a:t>Poor Recruitment Costs</a:t>
                      </a:r>
                      <a:endParaRPr lang="en-US" sz="12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Elevates turnover, retraining expenditure, and operational risk exposure (Morandini et al., 2023).</a:t>
                      </a:r>
                      <a:endParaRPr lang="en-US" sz="1200"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76792206"/>
                  </a:ext>
                </a:extLst>
              </a:tr>
              <a:tr h="0">
                <a:tc>
                  <a:txBody>
                    <a:bodyPr/>
                    <a:lstStyle/>
                    <a:p>
                      <a:pPr marL="0" marR="0" algn="just">
                        <a:lnSpc>
                          <a:spcPct val="150000"/>
                        </a:lnSpc>
                        <a:spcBef>
                          <a:spcPts val="0"/>
                        </a:spcBef>
                        <a:spcAft>
                          <a:spcPts val="0"/>
                        </a:spcAft>
                      </a:pPr>
                      <a:r>
                        <a:rPr lang="en-US" sz="1200" kern="100">
                          <a:solidFill>
                            <a:schemeClr val="accent6"/>
                          </a:solidFill>
                          <a:effectLst/>
                          <a:latin typeface="Times New Roman" panose="02020603050405020304" pitchFamily="18" charset="0"/>
                          <a:cs typeface="Times New Roman" panose="02020603050405020304" pitchFamily="18" charset="0"/>
                        </a:rPr>
                        <a:t>Workforce Planning</a:t>
                      </a:r>
                      <a:endParaRPr lang="en-US" sz="12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Supports fintech scalability through anticipatory talent forecasting models.</a:t>
                      </a:r>
                      <a:endParaRPr lang="en-US" sz="1200"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17330191"/>
                  </a:ext>
                </a:extLst>
              </a:tr>
              <a:tr h="0">
                <a:tc>
                  <a:txBody>
                    <a:bodyPr/>
                    <a:lstStyle/>
                    <a:p>
                      <a:pPr marL="0" marR="0" algn="just">
                        <a:lnSpc>
                          <a:spcPct val="150000"/>
                        </a:lnSpc>
                        <a:spcBef>
                          <a:spcPts val="0"/>
                        </a:spcBef>
                        <a:spcAft>
                          <a:spcPts val="0"/>
                        </a:spcAft>
                      </a:pPr>
                      <a:r>
                        <a:rPr lang="en-US" sz="1200" kern="100">
                          <a:solidFill>
                            <a:schemeClr val="accent6"/>
                          </a:solidFill>
                          <a:effectLst/>
                          <a:latin typeface="Times New Roman" panose="02020603050405020304" pitchFamily="18" charset="0"/>
                          <a:cs typeface="Times New Roman" panose="02020603050405020304" pitchFamily="18" charset="0"/>
                        </a:rPr>
                        <a:t>Performance Integration</a:t>
                      </a:r>
                      <a:endParaRPr lang="en-US" sz="1200" kern="10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dirty="0">
                          <a:solidFill>
                            <a:schemeClr val="accent6"/>
                          </a:solidFill>
                          <a:effectLst/>
                          <a:latin typeface="Times New Roman" panose="02020603050405020304" pitchFamily="18" charset="0"/>
                          <a:cs typeface="Times New Roman" panose="02020603050405020304" pitchFamily="18" charset="0"/>
                        </a:rPr>
                        <a:t>Aligns recruitment criteria with KPI-based performance management systems.</a:t>
                      </a:r>
                      <a:endParaRPr lang="en-US" sz="1200" kern="100" dirty="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640951"/>
                  </a:ext>
                </a:extLst>
              </a:tr>
            </a:tbl>
          </a:graphicData>
        </a:graphic>
      </p:graphicFrame>
      <p:sp>
        <p:nvSpPr>
          <p:cNvPr id="8" name="Rectangle 7">
            <a:extLst>
              <a:ext uri="{FF2B5EF4-FFF2-40B4-BE49-F238E27FC236}">
                <a16:creationId xmlns:a16="http://schemas.microsoft.com/office/drawing/2014/main" id="{F963534A-BC11-43F9-B551-A2C5D768460C}"/>
              </a:ext>
            </a:extLst>
          </p:cNvPr>
          <p:cNvSpPr/>
          <p:nvPr/>
        </p:nvSpPr>
        <p:spPr>
          <a:xfrm>
            <a:off x="1928692" y="3690733"/>
            <a:ext cx="5248194" cy="738664"/>
          </a:xfrm>
          <a:prstGeom prst="rect">
            <a:avLst/>
          </a:prstGeom>
        </p:spPr>
        <p:txBody>
          <a:bodyPr wrap="square">
            <a:spAutoFit/>
          </a:bodyPr>
          <a:lstStyle/>
          <a:p>
            <a:pPr algn="ctr"/>
            <a:r>
              <a:rPr lang="en-US" dirty="0">
                <a:latin typeface="Times New Roman" panose="02020603050405020304" pitchFamily="18" charset="0"/>
                <a:ea typeface="Times New Roman" panose="02020603050405020304" pitchFamily="18" charset="0"/>
              </a:rPr>
              <a:t>Sustainable competitive advantage is enhanced by strategic human capital acquisition as a source of differentiation based on capabilities (</a:t>
            </a:r>
            <a:r>
              <a:rPr lang="en-US" dirty="0" err="1">
                <a:latin typeface="Times New Roman" panose="02020603050405020304" pitchFamily="18" charset="0"/>
                <a:ea typeface="Times New Roman" panose="02020603050405020304" pitchFamily="18" charset="0"/>
              </a:rPr>
              <a:t>Uzozie</a:t>
            </a:r>
            <a:r>
              <a:rPr lang="en-US" dirty="0">
                <a:latin typeface="Times New Roman" panose="02020603050405020304" pitchFamily="18" charset="0"/>
                <a:ea typeface="Times New Roman" panose="02020603050405020304" pitchFamily="18" charset="0"/>
              </a:rPr>
              <a:t>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40"/>
        <p:cNvGrpSpPr/>
        <p:nvPr/>
      </p:nvGrpSpPr>
      <p:grpSpPr>
        <a:xfrm>
          <a:off x="0" y="0"/>
          <a:ext cx="0" cy="0"/>
          <a:chOff x="0" y="0"/>
          <a:chExt cx="0" cy="0"/>
        </a:xfrm>
      </p:grpSpPr>
      <p:sp>
        <p:nvSpPr>
          <p:cNvPr id="3" name="Rectangle 2">
            <a:extLst>
              <a:ext uri="{FF2B5EF4-FFF2-40B4-BE49-F238E27FC236}">
                <a16:creationId xmlns:a16="http://schemas.microsoft.com/office/drawing/2014/main" id="{32387098-6C3D-40F0-AE69-83E53D74F274}"/>
              </a:ext>
            </a:extLst>
          </p:cNvPr>
          <p:cNvSpPr/>
          <p:nvPr/>
        </p:nvSpPr>
        <p:spPr>
          <a:xfrm>
            <a:off x="316668" y="401210"/>
            <a:ext cx="8510663" cy="677750"/>
          </a:xfrm>
          <a:prstGeom prst="rect">
            <a:avLst/>
          </a:prstGeom>
          <a:solidFill>
            <a:schemeClr val="bg1"/>
          </a:solidFill>
        </p:spPr>
        <p:txBody>
          <a:bodyPr wrap="none">
            <a:spAutoFit/>
          </a:bodyPr>
          <a:lstStyle/>
          <a:p>
            <a:pPr algn="just">
              <a:lnSpc>
                <a:spcPct val="150000"/>
              </a:lnSpc>
            </a:pPr>
            <a:r>
              <a:rPr lang="en-US" sz="2800" b="1" dirty="0">
                <a:latin typeface="Stencil" panose="040409050D0802020404" pitchFamily="82" charset="0"/>
                <a:ea typeface="Times New Roman" panose="02020603050405020304" pitchFamily="18" charset="0"/>
              </a:rPr>
              <a:t>Identified Learning and Development Needs</a:t>
            </a:r>
            <a:endParaRPr lang="en-US" sz="2800" dirty="0">
              <a:latin typeface="Stencil" panose="040409050D0802020404" pitchFamily="82" charset="0"/>
              <a:ea typeface="Times New Roman" panose="02020603050405020304" pitchFamily="18" charset="0"/>
            </a:endParaRPr>
          </a:p>
        </p:txBody>
      </p:sp>
      <p:sp>
        <p:nvSpPr>
          <p:cNvPr id="6" name="Rectangle 5">
            <a:extLst>
              <a:ext uri="{FF2B5EF4-FFF2-40B4-BE49-F238E27FC236}">
                <a16:creationId xmlns:a16="http://schemas.microsoft.com/office/drawing/2014/main" id="{2BAB856A-896E-4990-8DD7-395F1138D6A1}"/>
              </a:ext>
            </a:extLst>
          </p:cNvPr>
          <p:cNvSpPr/>
          <p:nvPr/>
        </p:nvSpPr>
        <p:spPr>
          <a:xfrm>
            <a:off x="572460" y="1527136"/>
            <a:ext cx="4114801" cy="2862322"/>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rPr>
              <a:t>The progressive FCA-based digital governance frameworks demand advanced regulatory compliance training. </a:t>
            </a:r>
          </a:p>
          <a:p>
            <a:pPr marL="342900" lvl="0" indent="-342900" algn="jus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rPr>
              <a:t>The ability of emotional intelligence supports the ability to resolve complaints and reduces the risk of losing customers in digital service settings (Chatterjee et al., 2023). </a:t>
            </a:r>
          </a:p>
          <a:p>
            <a:pPr marL="342900" lvl="0" indent="-342900" algn="jus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rPr>
              <a:t>Online teamwork proficiency facilitates distance efficiency and online security consciousness. </a:t>
            </a:r>
          </a:p>
          <a:p>
            <a:pPr marL="342900" lvl="0" indent="-342900" algn="jus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rPr>
              <a:t>The priorities of development are consistent with the audit results, risk indicators, and service quality indicators. </a:t>
            </a:r>
          </a:p>
          <a:p>
            <a:pPr marL="342900" lvl="0" indent="-342900" algn="jus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rPr>
              <a:t>The regulatory volatility, technological innovation, and the scale of fintech all creates the need to pursue continuous professional growth and adaptive workforce capability inside </a:t>
            </a:r>
            <a:r>
              <a:rPr lang="en-US" sz="1200" dirty="0" err="1">
                <a:latin typeface="Times New Roman" panose="02020603050405020304" pitchFamily="18" charset="0"/>
                <a:ea typeface="Times New Roman" panose="02020603050405020304" pitchFamily="18" charset="0"/>
              </a:rPr>
              <a:t>Monzo</a:t>
            </a:r>
            <a:r>
              <a:rPr lang="en-US" sz="1200" dirty="0">
                <a:latin typeface="Times New Roman" panose="02020603050405020304" pitchFamily="18" charset="0"/>
                <a:ea typeface="Times New Roman" panose="02020603050405020304" pitchFamily="18" charset="0"/>
              </a:rPr>
              <a:t>.</a:t>
            </a:r>
          </a:p>
        </p:txBody>
      </p:sp>
      <p:sp>
        <p:nvSpPr>
          <p:cNvPr id="9" name="Rectangle 8">
            <a:extLst>
              <a:ext uri="{FF2B5EF4-FFF2-40B4-BE49-F238E27FC236}">
                <a16:creationId xmlns:a16="http://schemas.microsoft.com/office/drawing/2014/main" id="{2B5A8576-36D2-4C75-959B-EF9DB01B1178}"/>
              </a:ext>
            </a:extLst>
          </p:cNvPr>
          <p:cNvSpPr/>
          <p:nvPr/>
        </p:nvSpPr>
        <p:spPr>
          <a:xfrm>
            <a:off x="4491318" y="4389458"/>
            <a:ext cx="4572000" cy="261610"/>
          </a:xfrm>
          <a:prstGeom prst="rect">
            <a:avLst/>
          </a:prstGeom>
        </p:spPr>
        <p:txBody>
          <a:bodyPr>
            <a:spAutoFit/>
          </a:bodyPr>
          <a:lstStyle/>
          <a:p>
            <a:pPr algn="ctr"/>
            <a:r>
              <a:rPr lang="en-US" sz="1100" dirty="0">
                <a:latin typeface="Times New Roman" panose="02020603050405020304" pitchFamily="18" charset="0"/>
                <a:cs typeface="Times New Roman" panose="02020603050405020304" pitchFamily="18" charset="0"/>
                <a:hlinkClick r:id="rId3"/>
              </a:rPr>
              <a:t>https://psplab.com/kb/what-is-the-financial-conduct-authority-fca-uk/</a:t>
            </a:r>
            <a:r>
              <a:rPr lang="en-US" sz="1100" dirty="0">
                <a:latin typeface="Times New Roman" panose="02020603050405020304" pitchFamily="18" charset="0"/>
                <a:cs typeface="Times New Roman" panose="02020603050405020304" pitchFamily="18" charset="0"/>
              </a:rPr>
              <a:t> </a:t>
            </a:r>
          </a:p>
        </p:txBody>
      </p:sp>
      <p:pic>
        <p:nvPicPr>
          <p:cNvPr id="10" name="Picture 9">
            <a:extLst>
              <a:ext uri="{FF2B5EF4-FFF2-40B4-BE49-F238E27FC236}">
                <a16:creationId xmlns:a16="http://schemas.microsoft.com/office/drawing/2014/main" id="{99D2539A-5BE5-409A-8B82-0A232042F4C1}"/>
              </a:ext>
            </a:extLst>
          </p:cNvPr>
          <p:cNvPicPr>
            <a:picLocks noChangeAspect="1"/>
          </p:cNvPicPr>
          <p:nvPr/>
        </p:nvPicPr>
        <p:blipFill>
          <a:blip r:embed="rId4"/>
          <a:stretch>
            <a:fillRect/>
          </a:stretch>
        </p:blipFill>
        <p:spPr>
          <a:xfrm>
            <a:off x="4836652" y="1601389"/>
            <a:ext cx="3881331" cy="271381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106"/>
        <p:cNvGrpSpPr/>
        <p:nvPr/>
      </p:nvGrpSpPr>
      <p:grpSpPr>
        <a:xfrm>
          <a:off x="0" y="0"/>
          <a:ext cx="0" cy="0"/>
          <a:chOff x="0" y="0"/>
          <a:chExt cx="0" cy="0"/>
        </a:xfrm>
      </p:grpSpPr>
      <p:sp>
        <p:nvSpPr>
          <p:cNvPr id="3" name="Title 2">
            <a:extLst>
              <a:ext uri="{FF2B5EF4-FFF2-40B4-BE49-F238E27FC236}">
                <a16:creationId xmlns:a16="http://schemas.microsoft.com/office/drawing/2014/main" id="{04D3E20D-0DFF-4150-9C7A-747C3A64564D}"/>
              </a:ext>
            </a:extLst>
          </p:cNvPr>
          <p:cNvSpPr>
            <a:spLocks noGrp="1"/>
          </p:cNvSpPr>
          <p:nvPr>
            <p:ph type="title"/>
          </p:nvPr>
        </p:nvSpPr>
        <p:spPr/>
        <p:txBody>
          <a:bodyPr/>
          <a:lstStyle/>
          <a:p>
            <a:r>
              <a:rPr lang="en-US" sz="3600" b="1" dirty="0">
                <a:solidFill>
                  <a:schemeClr val="accent4"/>
                </a:solidFill>
                <a:latin typeface="Stencil" panose="040409050D0802020404" pitchFamily="82" charset="0"/>
                <a:ea typeface="Times New Roman" panose="02020603050405020304" pitchFamily="18" charset="0"/>
              </a:rPr>
              <a:t>Application of Learning Theories</a:t>
            </a:r>
            <a:endParaRPr lang="en-US" sz="3600" dirty="0">
              <a:solidFill>
                <a:schemeClr val="accent4"/>
              </a:solidFill>
              <a:latin typeface="Stencil" panose="040409050D0802020404" pitchFamily="82" charset="0"/>
            </a:endParaRPr>
          </a:p>
        </p:txBody>
      </p:sp>
      <p:graphicFrame>
        <p:nvGraphicFramePr>
          <p:cNvPr id="6" name="Table 5">
            <a:extLst>
              <a:ext uri="{FF2B5EF4-FFF2-40B4-BE49-F238E27FC236}">
                <a16:creationId xmlns:a16="http://schemas.microsoft.com/office/drawing/2014/main" id="{DE825D69-01B9-4EFD-86B6-A8FA97508DEC}"/>
              </a:ext>
            </a:extLst>
          </p:cNvPr>
          <p:cNvGraphicFramePr>
            <a:graphicFrameLocks noGrp="1"/>
          </p:cNvGraphicFramePr>
          <p:nvPr>
            <p:extLst>
              <p:ext uri="{D42A27DB-BD31-4B8C-83A1-F6EECF244321}">
                <p14:modId xmlns:p14="http://schemas.microsoft.com/office/powerpoint/2010/main" val="334031364"/>
              </p:ext>
            </p:extLst>
          </p:nvPr>
        </p:nvGraphicFramePr>
        <p:xfrm>
          <a:off x="590097" y="1584518"/>
          <a:ext cx="4819463" cy="3135149"/>
        </p:xfrm>
        <a:graphic>
          <a:graphicData uri="http://schemas.openxmlformats.org/drawingml/2006/table">
            <a:tbl>
              <a:tblPr firstRow="1" firstCol="1" bandRow="1">
                <a:tableStyleId>{17292A2E-F333-43FB-9621-5CBBE7FDCDCB}</a:tableStyleId>
              </a:tblPr>
              <a:tblGrid>
                <a:gridCol w="1085022">
                  <a:extLst>
                    <a:ext uri="{9D8B030D-6E8A-4147-A177-3AD203B41FA5}">
                      <a16:colId xmlns:a16="http://schemas.microsoft.com/office/drawing/2014/main" val="636000933"/>
                    </a:ext>
                  </a:extLst>
                </a:gridCol>
                <a:gridCol w="3734441">
                  <a:extLst>
                    <a:ext uri="{9D8B030D-6E8A-4147-A177-3AD203B41FA5}">
                      <a16:colId xmlns:a16="http://schemas.microsoft.com/office/drawing/2014/main" val="2562332144"/>
                    </a:ext>
                  </a:extLst>
                </a:gridCol>
              </a:tblGrid>
              <a:tr h="249201">
                <a:tc>
                  <a:txBody>
                    <a:bodyPr/>
                    <a:lstStyle/>
                    <a:p>
                      <a:pPr marL="0" marR="0" algn="just">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Theory</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Application within </a:t>
                      </a:r>
                      <a:r>
                        <a:rPr lang="en-US" sz="1200" kern="100" dirty="0" err="1">
                          <a:solidFill>
                            <a:schemeClr val="accent5"/>
                          </a:solidFill>
                          <a:effectLst/>
                          <a:latin typeface="Times New Roman" panose="02020603050405020304" pitchFamily="18" charset="0"/>
                          <a:cs typeface="Times New Roman" panose="02020603050405020304" pitchFamily="18" charset="0"/>
                        </a:rPr>
                        <a:t>Monzo</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16653671"/>
                  </a:ext>
                </a:extLst>
              </a:tr>
              <a:tr h="532577">
                <a:tc>
                  <a:txBody>
                    <a:bodyPr/>
                    <a:lstStyle/>
                    <a:p>
                      <a:pPr marL="0" marR="0" algn="just">
                        <a:lnSpc>
                          <a:spcPct val="150000"/>
                        </a:lnSpc>
                        <a:spcBef>
                          <a:spcPts val="0"/>
                        </a:spcBef>
                        <a:spcAft>
                          <a:spcPts val="0"/>
                        </a:spcAft>
                      </a:pPr>
                      <a:r>
                        <a:rPr lang="en-US" sz="1200" kern="100" dirty="0" err="1">
                          <a:solidFill>
                            <a:schemeClr val="accent5"/>
                          </a:solidFill>
                          <a:effectLst/>
                          <a:latin typeface="Times New Roman" panose="02020603050405020304" pitchFamily="18" charset="0"/>
                          <a:cs typeface="Times New Roman" panose="02020603050405020304" pitchFamily="18" charset="0"/>
                        </a:rPr>
                        <a:t>Behaviourist</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solidFill>
                            <a:schemeClr val="accent5"/>
                          </a:solidFill>
                          <a:effectLst/>
                          <a:latin typeface="Times New Roman" panose="02020603050405020304" pitchFamily="18" charset="0"/>
                          <a:cs typeface="Times New Roman" panose="02020603050405020304" pitchFamily="18" charset="0"/>
                        </a:rPr>
                        <a:t>The behavioural consistency is reinforced by the structured onboarding supported by the KPI-linked feedback and supported with the incentives.</a:t>
                      </a:r>
                      <a:endParaRPr lang="en-US" sz="1200" kern="10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22006152"/>
                  </a:ext>
                </a:extLst>
              </a:tr>
              <a:tr h="532577">
                <a:tc>
                  <a:txBody>
                    <a:bodyPr/>
                    <a:lstStyle/>
                    <a:p>
                      <a:pPr marL="0" marR="0" algn="just">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Cognitivist</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solidFill>
                            <a:schemeClr val="accent5"/>
                          </a:solidFill>
                          <a:effectLst/>
                          <a:latin typeface="Times New Roman" panose="02020603050405020304" pitchFamily="18" charset="0"/>
                          <a:cs typeface="Times New Roman" panose="02020603050405020304" pitchFamily="18" charset="0"/>
                        </a:rPr>
                        <a:t>FCA compliance simulations that are scenario-based increase cognitive schema development and reflective judgement.</a:t>
                      </a:r>
                      <a:endParaRPr lang="en-US" sz="1200" kern="10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65575016"/>
                  </a:ext>
                </a:extLst>
              </a:tr>
              <a:tr h="532577">
                <a:tc>
                  <a:txBody>
                    <a:bodyPr/>
                    <a:lstStyle/>
                    <a:p>
                      <a:pPr marL="0" marR="0" algn="just">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Humanist</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a:solidFill>
                            <a:schemeClr val="accent5"/>
                          </a:solidFill>
                          <a:effectLst/>
                          <a:latin typeface="Times New Roman" panose="02020603050405020304" pitchFamily="18" charset="0"/>
                          <a:cs typeface="Times New Roman" panose="02020603050405020304" pitchFamily="18" charset="0"/>
                        </a:rPr>
                        <a:t>Remote fintech teams that are supported by autonomy-supportive leadership develop intrinsic motivation (Good et al., 2022).</a:t>
                      </a:r>
                      <a:endParaRPr lang="en-US" sz="1200" kern="10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39764925"/>
                  </a:ext>
                </a:extLst>
              </a:tr>
              <a:tr h="249201">
                <a:tc>
                  <a:txBody>
                    <a:bodyPr/>
                    <a:lstStyle/>
                    <a:p>
                      <a:pPr marL="0" marR="0" algn="just">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Experiential</a:t>
                      </a:r>
                      <a:endParaRPr lang="en-US" sz="1200" b="1"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kern="100" dirty="0">
                          <a:solidFill>
                            <a:schemeClr val="accent5"/>
                          </a:solidFill>
                          <a:effectLst/>
                          <a:latin typeface="Times New Roman" panose="02020603050405020304" pitchFamily="18" charset="0"/>
                          <a:cs typeface="Times New Roman" panose="02020603050405020304" pitchFamily="18" charset="0"/>
                        </a:rPr>
                        <a:t>Simulations of real customers cases encourage reflective learning cycles.</a:t>
                      </a:r>
                      <a:endParaRPr lang="en-US" sz="1200" kern="100" dirty="0">
                        <a:solidFill>
                          <a:schemeClr val="accent5"/>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32938570"/>
                  </a:ext>
                </a:extLst>
              </a:tr>
            </a:tbl>
          </a:graphicData>
        </a:graphic>
      </p:graphicFrame>
      <p:sp>
        <p:nvSpPr>
          <p:cNvPr id="10" name="Rectangle 9">
            <a:extLst>
              <a:ext uri="{FF2B5EF4-FFF2-40B4-BE49-F238E27FC236}">
                <a16:creationId xmlns:a16="http://schemas.microsoft.com/office/drawing/2014/main" id="{07CAA8DD-B587-4564-893F-31C480DB3687}"/>
              </a:ext>
            </a:extLst>
          </p:cNvPr>
          <p:cNvSpPr/>
          <p:nvPr/>
        </p:nvSpPr>
        <p:spPr>
          <a:xfrm>
            <a:off x="5815271" y="2014064"/>
            <a:ext cx="2608729" cy="1669496"/>
          </a:xfrm>
          <a:prstGeom prst="rect">
            <a:avLst/>
          </a:prstGeom>
        </p:spPr>
        <p:txBody>
          <a:bodyPr wrap="square">
            <a:spAutoFit/>
          </a:bodyPr>
          <a:lstStyle/>
          <a:p>
            <a:pPr algn="ctr">
              <a:lnSpc>
                <a:spcPct val="150000"/>
              </a:lnSpc>
            </a:pPr>
            <a:r>
              <a:rPr lang="en-US" dirty="0">
                <a:latin typeface="Times New Roman" panose="02020603050405020304" pitchFamily="18" charset="0"/>
                <a:ea typeface="Times New Roman" panose="02020603050405020304" pitchFamily="18" charset="0"/>
              </a:rPr>
              <a:t>Being constrained individually, integration supports adaptive competence and sustainable performance capability in digital banking settings.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121"/>
        <p:cNvGrpSpPr/>
        <p:nvPr/>
      </p:nvGrpSpPr>
      <p:grpSpPr>
        <a:xfrm>
          <a:off x="0" y="0"/>
          <a:ext cx="0" cy="0"/>
          <a:chOff x="0" y="0"/>
          <a:chExt cx="0" cy="0"/>
        </a:xfrm>
      </p:grpSpPr>
      <p:sp>
        <p:nvSpPr>
          <p:cNvPr id="3" name="Title 2">
            <a:extLst>
              <a:ext uri="{FF2B5EF4-FFF2-40B4-BE49-F238E27FC236}">
                <a16:creationId xmlns:a16="http://schemas.microsoft.com/office/drawing/2014/main" id="{DD4738EF-FFD6-4704-9C4E-EAB703AAF8C0}"/>
              </a:ext>
            </a:extLst>
          </p:cNvPr>
          <p:cNvSpPr>
            <a:spLocks noGrp="1"/>
          </p:cNvSpPr>
          <p:nvPr>
            <p:ph type="title"/>
          </p:nvPr>
        </p:nvSpPr>
        <p:spPr/>
        <p:txBody>
          <a:bodyPr/>
          <a:lstStyle/>
          <a:p>
            <a:r>
              <a:rPr lang="en-US" sz="3600" b="1" dirty="0">
                <a:solidFill>
                  <a:schemeClr val="accent5"/>
                </a:solidFill>
                <a:latin typeface="Stencil" panose="040409050D0802020404" pitchFamily="82" charset="0"/>
                <a:ea typeface="Times New Roman" panose="02020603050405020304" pitchFamily="18" charset="0"/>
              </a:rPr>
              <a:t>Performance Management and Sustainable Development </a:t>
            </a:r>
            <a:endParaRPr lang="en-US" sz="3600" dirty="0">
              <a:solidFill>
                <a:schemeClr val="accent5"/>
              </a:solidFill>
              <a:latin typeface="Stencil" panose="040409050D0802020404" pitchFamily="82" charset="0"/>
            </a:endParaRPr>
          </a:p>
        </p:txBody>
      </p:sp>
      <p:graphicFrame>
        <p:nvGraphicFramePr>
          <p:cNvPr id="5" name="Diagram 4">
            <a:extLst>
              <a:ext uri="{FF2B5EF4-FFF2-40B4-BE49-F238E27FC236}">
                <a16:creationId xmlns:a16="http://schemas.microsoft.com/office/drawing/2014/main" id="{0FC44207-B69B-455E-827D-6275235FDD93}"/>
              </a:ext>
            </a:extLst>
          </p:cNvPr>
          <p:cNvGraphicFramePr/>
          <p:nvPr>
            <p:extLst>
              <p:ext uri="{D42A27DB-BD31-4B8C-83A1-F6EECF244321}">
                <p14:modId xmlns:p14="http://schemas.microsoft.com/office/powerpoint/2010/main" val="2877570909"/>
              </p:ext>
            </p:extLst>
          </p:nvPr>
        </p:nvGraphicFramePr>
        <p:xfrm>
          <a:off x="299676" y="1515623"/>
          <a:ext cx="8444753" cy="3179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363"/>
        <p:cNvGrpSpPr/>
        <p:nvPr/>
      </p:nvGrpSpPr>
      <p:grpSpPr>
        <a:xfrm>
          <a:off x="0" y="0"/>
          <a:ext cx="0" cy="0"/>
          <a:chOff x="0" y="0"/>
          <a:chExt cx="0" cy="0"/>
        </a:xfrm>
      </p:grpSpPr>
      <p:sp>
        <p:nvSpPr>
          <p:cNvPr id="3" name="Title 2">
            <a:extLst>
              <a:ext uri="{FF2B5EF4-FFF2-40B4-BE49-F238E27FC236}">
                <a16:creationId xmlns:a16="http://schemas.microsoft.com/office/drawing/2014/main" id="{62A54073-E2D9-4B37-91EC-D70FD28D43BB}"/>
              </a:ext>
            </a:extLst>
          </p:cNvPr>
          <p:cNvSpPr>
            <a:spLocks noGrp="1"/>
          </p:cNvSpPr>
          <p:nvPr>
            <p:ph type="title"/>
          </p:nvPr>
        </p:nvSpPr>
        <p:spPr/>
        <p:txBody>
          <a:bodyPr/>
          <a:lstStyle/>
          <a:p>
            <a:r>
              <a:rPr lang="en-US" sz="2800" b="1" dirty="0">
                <a:solidFill>
                  <a:schemeClr val="accent4"/>
                </a:solidFill>
                <a:latin typeface="Stencil" panose="040409050D0802020404" pitchFamily="82" charset="0"/>
                <a:ea typeface="Times New Roman" panose="02020603050405020304" pitchFamily="18" charset="0"/>
              </a:rPr>
              <a:t>Equal Opportunity and Ethical HR Practice </a:t>
            </a:r>
            <a:endParaRPr lang="en-US" sz="2800" b="1" dirty="0">
              <a:solidFill>
                <a:schemeClr val="accent4"/>
              </a:solidFill>
              <a:latin typeface="Stencil" panose="040409050D0802020404" pitchFamily="82" charset="0"/>
            </a:endParaRPr>
          </a:p>
        </p:txBody>
      </p:sp>
      <p:sp>
        <p:nvSpPr>
          <p:cNvPr id="6" name="Rectangle 5">
            <a:extLst>
              <a:ext uri="{FF2B5EF4-FFF2-40B4-BE49-F238E27FC236}">
                <a16:creationId xmlns:a16="http://schemas.microsoft.com/office/drawing/2014/main" id="{FF08612E-812C-4101-94FC-7533D8F9FF3C}"/>
              </a:ext>
            </a:extLst>
          </p:cNvPr>
          <p:cNvSpPr/>
          <p:nvPr/>
        </p:nvSpPr>
        <p:spPr>
          <a:xfrm>
            <a:off x="933610" y="1651388"/>
            <a:ext cx="4122484" cy="2893100"/>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Diversity and inclusion in fintech recruitment are central to </a:t>
            </a:r>
            <a:r>
              <a:rPr lang="en-US" dirty="0" err="1">
                <a:latin typeface="Times New Roman" panose="02020603050405020304" pitchFamily="18" charset="0"/>
                <a:ea typeface="Times New Roman" panose="02020603050405020304" pitchFamily="18" charset="0"/>
              </a:rPr>
              <a:t>Monzo</a:t>
            </a:r>
            <a:r>
              <a:rPr lang="en-US" dirty="0">
                <a:latin typeface="Times New Roman" panose="02020603050405020304" pitchFamily="18" charset="0"/>
                <a:ea typeface="Times New Roman" panose="02020603050405020304" pitchFamily="18" charset="0"/>
              </a:rPr>
              <a:t> in order to widen cognitive capability. </a:t>
            </a:r>
          </a:p>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Digital selection Structured behavioural interviews enhance fairness and reduce bias in digital selection .</a:t>
            </a:r>
          </a:p>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Remote recruitment incorporates accessibility accommodations and digital inclusion safeguards.</a:t>
            </a:r>
          </a:p>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Ethical appraisal judgments lay stress on transparency, regulatory integrity and fair advancement.</a:t>
            </a:r>
          </a:p>
          <a:p>
            <a:pPr marL="342900" lvl="0" indent="-342900" algn="jus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Professional HR judgement helps in inclusive and sustainable organisational development.</a:t>
            </a:r>
          </a:p>
        </p:txBody>
      </p:sp>
      <p:pic>
        <p:nvPicPr>
          <p:cNvPr id="9" name="Picture 8">
            <a:extLst>
              <a:ext uri="{FF2B5EF4-FFF2-40B4-BE49-F238E27FC236}">
                <a16:creationId xmlns:a16="http://schemas.microsoft.com/office/drawing/2014/main" id="{08EF9D9A-E95A-458C-A4C1-6AEB5A2EF8CC}"/>
              </a:ext>
            </a:extLst>
          </p:cNvPr>
          <p:cNvPicPr>
            <a:picLocks noChangeAspect="1"/>
          </p:cNvPicPr>
          <p:nvPr/>
        </p:nvPicPr>
        <p:blipFill>
          <a:blip r:embed="rId3"/>
          <a:stretch>
            <a:fillRect/>
          </a:stretch>
        </p:blipFill>
        <p:spPr>
          <a:xfrm>
            <a:off x="5117566" y="1651388"/>
            <a:ext cx="3484000" cy="271158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391"/>
        <p:cNvGrpSpPr/>
        <p:nvPr/>
      </p:nvGrpSpPr>
      <p:grpSpPr>
        <a:xfrm>
          <a:off x="0" y="0"/>
          <a:ext cx="0" cy="0"/>
          <a:chOff x="0" y="0"/>
          <a:chExt cx="0" cy="0"/>
        </a:xfrm>
      </p:grpSpPr>
      <p:sp>
        <p:nvSpPr>
          <p:cNvPr id="3" name="Title 2">
            <a:extLst>
              <a:ext uri="{FF2B5EF4-FFF2-40B4-BE49-F238E27FC236}">
                <a16:creationId xmlns:a16="http://schemas.microsoft.com/office/drawing/2014/main" id="{0B4F4C50-10D2-465D-8CFB-08D08194D1EF}"/>
              </a:ext>
            </a:extLst>
          </p:cNvPr>
          <p:cNvSpPr>
            <a:spLocks noGrp="1"/>
          </p:cNvSpPr>
          <p:nvPr>
            <p:ph type="title"/>
          </p:nvPr>
        </p:nvSpPr>
        <p:spPr/>
        <p:txBody>
          <a:bodyPr/>
          <a:lstStyle/>
          <a:p>
            <a:r>
              <a:rPr lang="en-US" sz="4000" dirty="0">
                <a:latin typeface="Stencil" panose="040409050D0802020404" pitchFamily="82" charset="0"/>
              </a:rPr>
              <a:t>Conclusion</a:t>
            </a:r>
          </a:p>
        </p:txBody>
      </p:sp>
      <p:sp>
        <p:nvSpPr>
          <p:cNvPr id="5" name="Rectangle 4">
            <a:extLst>
              <a:ext uri="{FF2B5EF4-FFF2-40B4-BE49-F238E27FC236}">
                <a16:creationId xmlns:a16="http://schemas.microsoft.com/office/drawing/2014/main" id="{D34B531E-1DB8-42DB-8E4F-DEE036EFD269}"/>
              </a:ext>
            </a:extLst>
          </p:cNvPr>
          <p:cNvSpPr/>
          <p:nvPr/>
        </p:nvSpPr>
        <p:spPr>
          <a:xfrm>
            <a:off x="1167973" y="1371380"/>
            <a:ext cx="6808054" cy="2962158"/>
          </a:xfrm>
          <a:prstGeom prst="rect">
            <a:avLst/>
          </a:prstGeom>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Competency-based recruitment and structured job analysis explain role expectations and match the ability of workforce to the role with the digital banking strategy of </a:t>
            </a:r>
            <a:r>
              <a:rPr lang="en-US" dirty="0" err="1">
                <a:latin typeface="Times New Roman" panose="02020603050405020304" pitchFamily="18" charset="0"/>
                <a:ea typeface="Times New Roman" panose="02020603050405020304" pitchFamily="18" charset="0"/>
              </a:rPr>
              <a:t>Monzo</a:t>
            </a:r>
            <a:r>
              <a:rPr lang="en-US" dirty="0">
                <a:latin typeface="Times New Roman" panose="02020603050405020304" pitchFamily="18" charset="0"/>
                <a:ea typeface="Times New Roman" panose="02020603050405020304" pitchFamily="18" charset="0"/>
              </a:rPr>
              <a:t>. </a:t>
            </a:r>
          </a:p>
          <a:p>
            <a:pPr marL="342900" lvl="0" indent="-342900" algn="just">
              <a:lnSpc>
                <a:spcPct val="150000"/>
              </a:lnSpc>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Specific compliance training and development of emotional intelligence reinforces the reliability of the service and the regulatory guarantees. </a:t>
            </a:r>
          </a:p>
          <a:p>
            <a:pPr marL="342900" lvl="0" indent="-342900" algn="just">
              <a:lnSpc>
                <a:spcPct val="150000"/>
              </a:lnSpc>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Adaptive performance is improved by integrating behavioural, cognitive, humanist and experiential learning theories. </a:t>
            </a:r>
          </a:p>
          <a:p>
            <a:pPr marL="342900" lvl="0" indent="-342900" algn="just">
              <a:lnSpc>
                <a:spcPct val="150000"/>
              </a:lnSpc>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rPr>
              <a:t>Therefore, the strategic recruitment and development is a long-term investment towards the organisational resilience, scalability, and competitive advantage of </a:t>
            </a:r>
            <a:r>
              <a:rPr lang="en-US" dirty="0" err="1">
                <a:latin typeface="Times New Roman" panose="02020603050405020304" pitchFamily="18" charset="0"/>
                <a:ea typeface="Times New Roman" panose="02020603050405020304" pitchFamily="18" charset="0"/>
              </a:rPr>
              <a:t>Monzo</a:t>
            </a:r>
            <a:r>
              <a:rPr lang="en-US" dirty="0">
                <a:latin typeface="Times New Roman" panose="02020603050405020304" pitchFamily="18" charset="0"/>
                <a:ea typeface="Times New Roman" panose="02020603050405020304" pitchFamily="18" charset="0"/>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469"/>
        <p:cNvGrpSpPr/>
        <p:nvPr/>
      </p:nvGrpSpPr>
      <p:grpSpPr>
        <a:xfrm>
          <a:off x="0" y="0"/>
          <a:ext cx="0" cy="0"/>
          <a:chOff x="0" y="0"/>
          <a:chExt cx="0" cy="0"/>
        </a:xfrm>
      </p:grpSpPr>
      <p:sp>
        <p:nvSpPr>
          <p:cNvPr id="3" name="Title 2">
            <a:extLst>
              <a:ext uri="{FF2B5EF4-FFF2-40B4-BE49-F238E27FC236}">
                <a16:creationId xmlns:a16="http://schemas.microsoft.com/office/drawing/2014/main" id="{AAE763BF-2822-43AC-8370-7EE83E922A32}"/>
              </a:ext>
            </a:extLst>
          </p:cNvPr>
          <p:cNvSpPr>
            <a:spLocks noGrp="1"/>
          </p:cNvSpPr>
          <p:nvPr>
            <p:ph type="title"/>
          </p:nvPr>
        </p:nvSpPr>
        <p:spPr>
          <a:xfrm>
            <a:off x="825277" y="386235"/>
            <a:ext cx="7704000" cy="572700"/>
          </a:xfrm>
        </p:spPr>
        <p:txBody>
          <a:bodyPr/>
          <a:lstStyle/>
          <a:p>
            <a:r>
              <a:rPr lang="en-US" sz="4000" dirty="0">
                <a:latin typeface="Stencil" panose="040409050D0802020404" pitchFamily="82" charset="0"/>
              </a:rPr>
              <a:t>References </a:t>
            </a:r>
          </a:p>
        </p:txBody>
      </p:sp>
      <p:sp>
        <p:nvSpPr>
          <p:cNvPr id="4" name="Rectangle 3">
            <a:extLst>
              <a:ext uri="{FF2B5EF4-FFF2-40B4-BE49-F238E27FC236}">
                <a16:creationId xmlns:a16="http://schemas.microsoft.com/office/drawing/2014/main" id="{2D5C89FD-343D-40F4-8FB7-B99A91600131}"/>
              </a:ext>
            </a:extLst>
          </p:cNvPr>
          <p:cNvSpPr/>
          <p:nvPr/>
        </p:nvSpPr>
        <p:spPr>
          <a:xfrm>
            <a:off x="518672" y="1034282"/>
            <a:ext cx="8106656" cy="3785652"/>
          </a:xfrm>
          <a:prstGeom prst="rect">
            <a:avLst/>
          </a:prstGeom>
        </p:spPr>
        <p:txBody>
          <a:bodyPr wrap="square">
            <a:spAutoFit/>
          </a:bodyPr>
          <a:lstStyle/>
          <a:p>
            <a:pPr marL="457200" indent="-457200" algn="just"/>
            <a:r>
              <a:rPr lang="en-US" sz="1000" dirty="0" err="1">
                <a:latin typeface="Times New Roman" panose="02020603050405020304" pitchFamily="18" charset="0"/>
                <a:ea typeface="Times New Roman" panose="02020603050405020304" pitchFamily="18" charset="0"/>
              </a:rPr>
              <a:t>Bagwe</a:t>
            </a:r>
            <a:r>
              <a:rPr lang="en-US" sz="1000" dirty="0">
                <a:latin typeface="Times New Roman" panose="02020603050405020304" pitchFamily="18" charset="0"/>
                <a:ea typeface="Times New Roman" panose="02020603050405020304" pitchFamily="18" charset="0"/>
              </a:rPr>
              <a:t>, C., 2024. </a:t>
            </a:r>
            <a:r>
              <a:rPr lang="en-US" sz="1000" i="1" dirty="0">
                <a:latin typeface="Times New Roman" panose="02020603050405020304" pitchFamily="18" charset="0"/>
                <a:ea typeface="Times New Roman" panose="02020603050405020304" pitchFamily="18" charset="0"/>
              </a:rPr>
              <a:t>Regulatory Sandbox: A Testing Ground for </a:t>
            </a:r>
            <a:r>
              <a:rPr lang="en-US" sz="1000" i="1" dirty="0" err="1">
                <a:latin typeface="Times New Roman" panose="02020603050405020304" pitchFamily="18" charset="0"/>
                <a:ea typeface="Times New Roman" panose="02020603050405020304" pitchFamily="18" charset="0"/>
              </a:rPr>
              <a:t>RegTech</a:t>
            </a:r>
            <a:r>
              <a:rPr lang="en-US" sz="1000" i="1" dirty="0">
                <a:latin typeface="Times New Roman" panose="02020603050405020304" pitchFamily="18" charset="0"/>
                <a:ea typeface="Times New Roman" panose="02020603050405020304" pitchFamily="18" charset="0"/>
              </a:rPr>
              <a:t> Solutions in FinTech.</a:t>
            </a:r>
            <a:endParaRPr lang="en-US" sz="1000" dirty="0">
              <a:latin typeface="Times New Roman" panose="02020603050405020304" pitchFamily="18" charset="0"/>
              <a:ea typeface="Times New Roman" panose="02020603050405020304" pitchFamily="18" charset="0"/>
            </a:endParaRPr>
          </a:p>
          <a:p>
            <a:pPr marL="457200" indent="-457200" algn="just"/>
            <a:r>
              <a:rPr lang="en-US" sz="1000" dirty="0" err="1">
                <a:latin typeface="Times New Roman" panose="02020603050405020304" pitchFamily="18" charset="0"/>
                <a:ea typeface="Times New Roman" panose="02020603050405020304" pitchFamily="18" charset="0"/>
              </a:rPr>
              <a:t>Banna</a:t>
            </a:r>
            <a:r>
              <a:rPr lang="en-US" sz="1000" dirty="0">
                <a:latin typeface="Times New Roman" panose="02020603050405020304" pitchFamily="18" charset="0"/>
                <a:ea typeface="Times New Roman" panose="02020603050405020304" pitchFamily="18" charset="0"/>
              </a:rPr>
              <a:t>, H., 2025. </a:t>
            </a:r>
            <a:r>
              <a:rPr lang="en-US" sz="1000" i="1" dirty="0">
                <a:latin typeface="Times New Roman" panose="02020603050405020304" pitchFamily="18" charset="0"/>
                <a:ea typeface="Times New Roman" panose="02020603050405020304" pitchFamily="18" charset="0"/>
              </a:rPr>
              <a:t>Digital financial inclusion and bank stability in a dual banking system: does financial literacy matter? Journal of Islamic Monetary Economics and Finance,</a:t>
            </a:r>
            <a:r>
              <a:rPr lang="en-US" sz="1000" dirty="0">
                <a:latin typeface="Times New Roman" panose="02020603050405020304" pitchFamily="18" charset="0"/>
                <a:ea typeface="Times New Roman" panose="02020603050405020304" pitchFamily="18" charset="0"/>
              </a:rPr>
              <a:t> 11</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63-90.</a:t>
            </a:r>
          </a:p>
          <a:p>
            <a:pPr marL="457200" indent="-457200" algn="just"/>
            <a:r>
              <a:rPr lang="en-US" sz="1000" dirty="0">
                <a:latin typeface="Times New Roman" panose="02020603050405020304" pitchFamily="18" charset="0"/>
                <a:ea typeface="Times New Roman" panose="02020603050405020304" pitchFamily="18" charset="0"/>
              </a:rPr>
              <a:t>Chatterjee, S., Chaudhuri, R., </a:t>
            </a:r>
            <a:r>
              <a:rPr lang="en-US" sz="1000" dirty="0" err="1">
                <a:latin typeface="Times New Roman" panose="02020603050405020304" pitchFamily="18" charset="0"/>
                <a:ea typeface="Times New Roman" panose="02020603050405020304" pitchFamily="18" charset="0"/>
              </a:rPr>
              <a:t>Vrontis</a:t>
            </a:r>
            <a:r>
              <a:rPr lang="en-US" sz="1000" dirty="0">
                <a:latin typeface="Times New Roman" panose="02020603050405020304" pitchFamily="18" charset="0"/>
                <a:ea typeface="Times New Roman" panose="02020603050405020304" pitchFamily="18" charset="0"/>
              </a:rPr>
              <a:t>, D., </a:t>
            </a:r>
            <a:r>
              <a:rPr lang="en-US" sz="1000" dirty="0" err="1">
                <a:latin typeface="Times New Roman" panose="02020603050405020304" pitchFamily="18" charset="0"/>
                <a:ea typeface="Times New Roman" panose="02020603050405020304" pitchFamily="18" charset="0"/>
              </a:rPr>
              <a:t>Mahto</a:t>
            </a:r>
            <a:r>
              <a:rPr lang="en-US" sz="1000" dirty="0">
                <a:latin typeface="Times New Roman" panose="02020603050405020304" pitchFamily="18" charset="0"/>
                <a:ea typeface="Times New Roman" panose="02020603050405020304" pitchFamily="18" charset="0"/>
              </a:rPr>
              <a:t>, R. V. &amp; Kraus, S., 2023. </a:t>
            </a:r>
            <a:r>
              <a:rPr lang="en-US" sz="1000" i="1" dirty="0">
                <a:latin typeface="Times New Roman" panose="02020603050405020304" pitchFamily="18" charset="0"/>
                <a:ea typeface="Times New Roman" panose="02020603050405020304" pitchFamily="18" charset="0"/>
              </a:rPr>
              <a:t>Global talent management by multinational enterprises post‐COVID‐19: The role of enterprise social networking and senior leadership. Thunderbird International Business Review,</a:t>
            </a:r>
            <a:r>
              <a:rPr lang="en-US" sz="1000" dirty="0">
                <a:latin typeface="Times New Roman" panose="02020603050405020304" pitchFamily="18" charset="0"/>
                <a:ea typeface="Times New Roman" panose="02020603050405020304" pitchFamily="18" charset="0"/>
              </a:rPr>
              <a:t> 65</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77-88.</a:t>
            </a:r>
          </a:p>
          <a:p>
            <a:pPr marL="457200" indent="-457200" algn="just"/>
            <a:r>
              <a:rPr lang="en-US" sz="1000" dirty="0">
                <a:latin typeface="Times New Roman" panose="02020603050405020304" pitchFamily="18" charset="0"/>
                <a:ea typeface="Times New Roman" panose="02020603050405020304" pitchFamily="18" charset="0"/>
              </a:rPr>
              <a:t>Duong, B., 2022. </a:t>
            </a:r>
            <a:r>
              <a:rPr lang="en-US" sz="1000" i="1" dirty="0">
                <a:latin typeface="Times New Roman" panose="02020603050405020304" pitchFamily="18" charset="0"/>
                <a:ea typeface="Times New Roman" panose="02020603050405020304" pitchFamily="18" charset="0"/>
              </a:rPr>
              <a:t>Security-Related Technostress Trifecta on Employees’ Security Counterproductive Behaviors.</a:t>
            </a:r>
            <a:endParaRPr lang="en-US" sz="1000" dirty="0">
              <a:latin typeface="Times New Roman" panose="02020603050405020304" pitchFamily="18" charset="0"/>
              <a:ea typeface="Times New Roman" panose="02020603050405020304" pitchFamily="18" charset="0"/>
            </a:endParaRPr>
          </a:p>
          <a:p>
            <a:pPr marL="457200" indent="-457200" algn="just"/>
            <a:r>
              <a:rPr lang="en-US" sz="1000" dirty="0">
                <a:latin typeface="Times New Roman" panose="02020603050405020304" pitchFamily="18" charset="0"/>
                <a:ea typeface="Times New Roman" panose="02020603050405020304" pitchFamily="18" charset="0"/>
              </a:rPr>
              <a:t>Good, V., Hughes, D. E., </a:t>
            </a:r>
            <a:r>
              <a:rPr lang="en-US" sz="1000" dirty="0" err="1">
                <a:latin typeface="Times New Roman" panose="02020603050405020304" pitchFamily="18" charset="0"/>
                <a:ea typeface="Times New Roman" panose="02020603050405020304" pitchFamily="18" charset="0"/>
              </a:rPr>
              <a:t>Kirca</a:t>
            </a:r>
            <a:r>
              <a:rPr lang="en-US" sz="1000" dirty="0">
                <a:latin typeface="Times New Roman" panose="02020603050405020304" pitchFamily="18" charset="0"/>
                <a:ea typeface="Times New Roman" panose="02020603050405020304" pitchFamily="18" charset="0"/>
              </a:rPr>
              <a:t>, A. H. &amp; McGrath, S., 2022. </a:t>
            </a:r>
            <a:r>
              <a:rPr lang="en-US" sz="1000" i="1" dirty="0">
                <a:latin typeface="Times New Roman" panose="02020603050405020304" pitchFamily="18" charset="0"/>
                <a:ea typeface="Times New Roman" panose="02020603050405020304" pitchFamily="18" charset="0"/>
              </a:rPr>
              <a:t>A self-determination theory-based meta-analysis on the differential effects of intrinsic and extrinsic motivation on salesperson performance. Journal of the Academy of Marketing Science,</a:t>
            </a:r>
            <a:r>
              <a:rPr lang="en-US" sz="1000" dirty="0">
                <a:latin typeface="Times New Roman" panose="02020603050405020304" pitchFamily="18" charset="0"/>
                <a:ea typeface="Times New Roman" panose="02020603050405020304" pitchFamily="18" charset="0"/>
              </a:rPr>
              <a:t> 50</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586-614.</a:t>
            </a:r>
          </a:p>
          <a:p>
            <a:pPr marL="457200" indent="-457200" algn="just"/>
            <a:r>
              <a:rPr lang="en-US" sz="1000" dirty="0">
                <a:latin typeface="Times New Roman" panose="02020603050405020304" pitchFamily="18" charset="0"/>
                <a:ea typeface="Times New Roman" panose="02020603050405020304" pitchFamily="18" charset="0"/>
              </a:rPr>
              <a:t>Ikram, M. A., </a:t>
            </a:r>
            <a:r>
              <a:rPr lang="en-US" sz="1000" dirty="0" err="1">
                <a:latin typeface="Times New Roman" panose="02020603050405020304" pitchFamily="18" charset="0"/>
                <a:ea typeface="Times New Roman" panose="02020603050405020304" pitchFamily="18" charset="0"/>
              </a:rPr>
              <a:t>Kieboom</a:t>
            </a:r>
            <a:r>
              <a:rPr lang="en-US" sz="1000" dirty="0">
                <a:latin typeface="Times New Roman" panose="02020603050405020304" pitchFamily="18" charset="0"/>
                <a:ea typeface="Times New Roman" panose="02020603050405020304" pitchFamily="18" charset="0"/>
              </a:rPr>
              <a:t>, B. C., Brouwer, W. P., </a:t>
            </a:r>
            <a:r>
              <a:rPr lang="en-US" sz="1000" dirty="0" err="1">
                <a:latin typeface="Times New Roman" panose="02020603050405020304" pitchFamily="18" charset="0"/>
                <a:ea typeface="Times New Roman" panose="02020603050405020304" pitchFamily="18" charset="0"/>
              </a:rPr>
              <a:t>Brusselle</a:t>
            </a:r>
            <a:r>
              <a:rPr lang="en-US" sz="1000" dirty="0">
                <a:latin typeface="Times New Roman" panose="02020603050405020304" pitchFamily="18" charset="0"/>
                <a:ea typeface="Times New Roman" panose="02020603050405020304" pitchFamily="18" charset="0"/>
              </a:rPr>
              <a:t>, G., </a:t>
            </a:r>
            <a:r>
              <a:rPr lang="en-US" sz="1000" dirty="0" err="1">
                <a:latin typeface="Times New Roman" panose="02020603050405020304" pitchFamily="18" charset="0"/>
                <a:ea typeface="Times New Roman" panose="02020603050405020304" pitchFamily="18" charset="0"/>
              </a:rPr>
              <a:t>Chaker</a:t>
            </a:r>
            <a:r>
              <a:rPr lang="en-US" sz="1000" dirty="0">
                <a:latin typeface="Times New Roman" panose="02020603050405020304" pitchFamily="18" charset="0"/>
                <a:ea typeface="Times New Roman" panose="02020603050405020304" pitchFamily="18" charset="0"/>
              </a:rPr>
              <a:t>, L., </a:t>
            </a:r>
            <a:r>
              <a:rPr lang="en-US" sz="1000" dirty="0" err="1">
                <a:latin typeface="Times New Roman" panose="02020603050405020304" pitchFamily="18" charset="0"/>
                <a:ea typeface="Times New Roman" panose="02020603050405020304" pitchFamily="18" charset="0"/>
              </a:rPr>
              <a:t>Ghanbari</a:t>
            </a:r>
            <a:r>
              <a:rPr lang="en-US" sz="1000" dirty="0">
                <a:latin typeface="Times New Roman" panose="02020603050405020304" pitchFamily="18" charset="0"/>
                <a:ea typeface="Times New Roman" panose="02020603050405020304" pitchFamily="18" charset="0"/>
              </a:rPr>
              <a:t>, M., </a:t>
            </a:r>
            <a:r>
              <a:rPr lang="en-US" sz="1000" dirty="0" err="1">
                <a:latin typeface="Times New Roman" panose="02020603050405020304" pitchFamily="18" charset="0"/>
                <a:ea typeface="Times New Roman" panose="02020603050405020304" pitchFamily="18" charset="0"/>
              </a:rPr>
              <a:t>Goedegebure</a:t>
            </a:r>
            <a:r>
              <a:rPr lang="en-US" sz="1000" dirty="0">
                <a:latin typeface="Times New Roman" panose="02020603050405020304" pitchFamily="18" charset="0"/>
                <a:ea typeface="Times New Roman" panose="02020603050405020304" pitchFamily="18" charset="0"/>
              </a:rPr>
              <a:t>, A., Ikram, M. K., </a:t>
            </a:r>
            <a:r>
              <a:rPr lang="en-US" sz="1000" dirty="0" err="1">
                <a:latin typeface="Times New Roman" panose="02020603050405020304" pitchFamily="18" charset="0"/>
                <a:ea typeface="Times New Roman" panose="02020603050405020304" pitchFamily="18" charset="0"/>
              </a:rPr>
              <a:t>Kavousi</a:t>
            </a:r>
            <a:r>
              <a:rPr lang="en-US" sz="1000" dirty="0">
                <a:latin typeface="Times New Roman" panose="02020603050405020304" pitchFamily="18" charset="0"/>
                <a:ea typeface="Times New Roman" panose="02020603050405020304" pitchFamily="18" charset="0"/>
              </a:rPr>
              <a:t>, M. &amp; de Knegt, R. J., 2024. </a:t>
            </a:r>
            <a:r>
              <a:rPr lang="en-US" sz="1000" i="1" dirty="0">
                <a:latin typeface="Times New Roman" panose="02020603050405020304" pitchFamily="18" charset="0"/>
                <a:ea typeface="Times New Roman" panose="02020603050405020304" pitchFamily="18" charset="0"/>
              </a:rPr>
              <a:t>The Rotterdam Study. Design update and major findings between 2020 and 2024. European Journal of Epidemiology,</a:t>
            </a:r>
            <a:r>
              <a:rPr lang="en-US" sz="1000" dirty="0">
                <a:latin typeface="Times New Roman" panose="02020603050405020304" pitchFamily="18" charset="0"/>
                <a:ea typeface="Times New Roman" panose="02020603050405020304" pitchFamily="18" charset="0"/>
              </a:rPr>
              <a:t> 39</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183-206.</a:t>
            </a:r>
          </a:p>
          <a:p>
            <a:pPr marL="457200" indent="-457200" algn="just"/>
            <a:r>
              <a:rPr lang="en-US" sz="1000" dirty="0" err="1">
                <a:latin typeface="Times New Roman" panose="02020603050405020304" pitchFamily="18" charset="0"/>
                <a:ea typeface="Times New Roman" panose="02020603050405020304" pitchFamily="18" charset="0"/>
              </a:rPr>
              <a:t>Kostin</a:t>
            </a:r>
            <a:r>
              <a:rPr lang="en-US" sz="1000" dirty="0">
                <a:latin typeface="Times New Roman" panose="02020603050405020304" pitchFamily="18" charset="0"/>
                <a:ea typeface="Times New Roman" panose="02020603050405020304" pitchFamily="18" charset="0"/>
              </a:rPr>
              <a:t>, K. B., </a:t>
            </a:r>
            <a:r>
              <a:rPr lang="en-US" sz="1000" dirty="0" err="1">
                <a:latin typeface="Times New Roman" panose="02020603050405020304" pitchFamily="18" charset="0"/>
                <a:ea typeface="Times New Roman" panose="02020603050405020304" pitchFamily="18" charset="0"/>
              </a:rPr>
              <a:t>Fendel</a:t>
            </a:r>
            <a:r>
              <a:rPr lang="en-US" sz="1000" dirty="0">
                <a:latin typeface="Times New Roman" panose="02020603050405020304" pitchFamily="18" charset="0"/>
                <a:ea typeface="Times New Roman" panose="02020603050405020304" pitchFamily="18" charset="0"/>
              </a:rPr>
              <a:t>, R. &amp; Wild, F., 2022. </a:t>
            </a:r>
            <a:r>
              <a:rPr lang="en-US" sz="1000" i="1" dirty="0">
                <a:latin typeface="Times New Roman" panose="02020603050405020304" pitchFamily="18" charset="0"/>
                <a:ea typeface="Times New Roman" panose="02020603050405020304" pitchFamily="18" charset="0"/>
              </a:rPr>
              <a:t>Comparing the situation of FinTech start-ups in Russia and Germany through equity investments. Economies,</a:t>
            </a:r>
            <a:r>
              <a:rPr lang="en-US" sz="1000" dirty="0">
                <a:latin typeface="Times New Roman" panose="02020603050405020304" pitchFamily="18" charset="0"/>
                <a:ea typeface="Times New Roman" panose="02020603050405020304" pitchFamily="18" charset="0"/>
              </a:rPr>
              <a:t> 10</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33.</a:t>
            </a:r>
          </a:p>
          <a:p>
            <a:pPr marL="457200" indent="-457200" algn="just"/>
            <a:r>
              <a:rPr lang="en-US" sz="1000" dirty="0">
                <a:latin typeface="Times New Roman" panose="02020603050405020304" pitchFamily="18" charset="0"/>
                <a:ea typeface="Times New Roman" panose="02020603050405020304" pitchFamily="18" charset="0"/>
              </a:rPr>
              <a:t>Morandini, S., </a:t>
            </a:r>
            <a:r>
              <a:rPr lang="en-US" sz="1000" dirty="0" err="1">
                <a:latin typeface="Times New Roman" panose="02020603050405020304" pitchFamily="18" charset="0"/>
                <a:ea typeface="Times New Roman" panose="02020603050405020304" pitchFamily="18" charset="0"/>
              </a:rPr>
              <a:t>Fraboni</a:t>
            </a:r>
            <a:r>
              <a:rPr lang="en-US" sz="1000" dirty="0">
                <a:latin typeface="Times New Roman" panose="02020603050405020304" pitchFamily="18" charset="0"/>
                <a:ea typeface="Times New Roman" panose="02020603050405020304" pitchFamily="18" charset="0"/>
              </a:rPr>
              <a:t>, F., De Angelis, M., </a:t>
            </a:r>
            <a:r>
              <a:rPr lang="en-US" sz="1000" dirty="0" err="1">
                <a:latin typeface="Times New Roman" panose="02020603050405020304" pitchFamily="18" charset="0"/>
                <a:ea typeface="Times New Roman" panose="02020603050405020304" pitchFamily="18" charset="0"/>
              </a:rPr>
              <a:t>Puzzo</a:t>
            </a:r>
            <a:r>
              <a:rPr lang="en-US" sz="1000" dirty="0">
                <a:latin typeface="Times New Roman" panose="02020603050405020304" pitchFamily="18" charset="0"/>
                <a:ea typeface="Times New Roman" panose="02020603050405020304" pitchFamily="18" charset="0"/>
              </a:rPr>
              <a:t>, G., </a:t>
            </a:r>
            <a:r>
              <a:rPr lang="en-US" sz="1000" dirty="0" err="1">
                <a:latin typeface="Times New Roman" panose="02020603050405020304" pitchFamily="18" charset="0"/>
                <a:ea typeface="Times New Roman" panose="02020603050405020304" pitchFamily="18" charset="0"/>
              </a:rPr>
              <a:t>Giusino</a:t>
            </a:r>
            <a:r>
              <a:rPr lang="en-US" sz="1000" dirty="0">
                <a:latin typeface="Times New Roman" panose="02020603050405020304" pitchFamily="18" charset="0"/>
                <a:ea typeface="Times New Roman" panose="02020603050405020304" pitchFamily="18" charset="0"/>
              </a:rPr>
              <a:t>, D. &amp; </a:t>
            </a:r>
            <a:r>
              <a:rPr lang="en-US" sz="1000" dirty="0" err="1">
                <a:latin typeface="Times New Roman" panose="02020603050405020304" pitchFamily="18" charset="0"/>
                <a:ea typeface="Times New Roman" panose="02020603050405020304" pitchFamily="18" charset="0"/>
              </a:rPr>
              <a:t>Pietrantoni</a:t>
            </a:r>
            <a:r>
              <a:rPr lang="en-US" sz="1000" dirty="0">
                <a:latin typeface="Times New Roman" panose="02020603050405020304" pitchFamily="18" charset="0"/>
                <a:ea typeface="Times New Roman" panose="02020603050405020304" pitchFamily="18" charset="0"/>
              </a:rPr>
              <a:t>, L., 2023. </a:t>
            </a:r>
            <a:r>
              <a:rPr lang="en-US" sz="1000" i="1" dirty="0">
                <a:latin typeface="Times New Roman" panose="02020603050405020304" pitchFamily="18" charset="0"/>
                <a:ea typeface="Times New Roman" panose="02020603050405020304" pitchFamily="18" charset="0"/>
              </a:rPr>
              <a:t>The impact of artificial intelligence on workers’ skills: Upskilling and reskilling in organisations. Informing Science,</a:t>
            </a:r>
            <a:r>
              <a:rPr lang="en-US" sz="1000" dirty="0">
                <a:latin typeface="Times New Roman" panose="02020603050405020304" pitchFamily="18" charset="0"/>
                <a:ea typeface="Times New Roman" panose="02020603050405020304" pitchFamily="18" charset="0"/>
              </a:rPr>
              <a:t> 26</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39-68.</a:t>
            </a:r>
          </a:p>
          <a:p>
            <a:pPr marL="457200" indent="-457200" algn="just"/>
            <a:r>
              <a:rPr lang="en-US" sz="1000" dirty="0">
                <a:latin typeface="Times New Roman" panose="02020603050405020304" pitchFamily="18" charset="0"/>
                <a:ea typeface="Times New Roman" panose="02020603050405020304" pitchFamily="18" charset="0"/>
              </a:rPr>
              <a:t>Pramod, D., 2022. </a:t>
            </a:r>
            <a:r>
              <a:rPr lang="en-US" sz="1000" i="1" dirty="0">
                <a:latin typeface="Times New Roman" panose="02020603050405020304" pitchFamily="18" charset="0"/>
                <a:ea typeface="Times New Roman" panose="02020603050405020304" pitchFamily="18" charset="0"/>
              </a:rPr>
              <a:t>Robotic process automation for industry: adoption status, benefits, challenges and research agenda. Benchmarking: an international journal,</a:t>
            </a:r>
            <a:r>
              <a:rPr lang="en-US" sz="1000" dirty="0">
                <a:latin typeface="Times New Roman" panose="02020603050405020304" pitchFamily="18" charset="0"/>
                <a:ea typeface="Times New Roman" panose="02020603050405020304" pitchFamily="18" charset="0"/>
              </a:rPr>
              <a:t> 29</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1562-1586.</a:t>
            </a:r>
          </a:p>
          <a:p>
            <a:pPr marL="457200" indent="-457200" algn="just"/>
            <a:r>
              <a:rPr lang="en-US" sz="1000" dirty="0">
                <a:latin typeface="Times New Roman" panose="02020603050405020304" pitchFamily="18" charset="0"/>
                <a:ea typeface="Times New Roman" panose="02020603050405020304" pitchFamily="18" charset="0"/>
              </a:rPr>
              <a:t>Sackett, P. R., Zhang, C., Berry, C. M. &amp; </a:t>
            </a:r>
            <a:r>
              <a:rPr lang="en-US" sz="1000" dirty="0" err="1">
                <a:latin typeface="Times New Roman" panose="02020603050405020304" pitchFamily="18" charset="0"/>
                <a:ea typeface="Times New Roman" panose="02020603050405020304" pitchFamily="18" charset="0"/>
              </a:rPr>
              <a:t>Lievens</a:t>
            </a:r>
            <a:r>
              <a:rPr lang="en-US" sz="1000" dirty="0">
                <a:latin typeface="Times New Roman" panose="02020603050405020304" pitchFamily="18" charset="0"/>
                <a:ea typeface="Times New Roman" panose="02020603050405020304" pitchFamily="18" charset="0"/>
              </a:rPr>
              <a:t>, F., 2022. </a:t>
            </a:r>
            <a:r>
              <a:rPr lang="en-US" sz="1000" i="1" dirty="0">
                <a:latin typeface="Times New Roman" panose="02020603050405020304" pitchFamily="18" charset="0"/>
                <a:ea typeface="Times New Roman" panose="02020603050405020304" pitchFamily="18" charset="0"/>
              </a:rPr>
              <a:t>Revisiting meta-analytic estimates of validity in personnel selection: Addressing systematic overcorrection for restriction of range. Journal of Applied Psychology,</a:t>
            </a:r>
            <a:r>
              <a:rPr lang="en-US" sz="1000" dirty="0">
                <a:latin typeface="Times New Roman" panose="02020603050405020304" pitchFamily="18" charset="0"/>
                <a:ea typeface="Times New Roman" panose="02020603050405020304" pitchFamily="18" charset="0"/>
              </a:rPr>
              <a:t> 107</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2040.</a:t>
            </a:r>
          </a:p>
          <a:p>
            <a:pPr marL="457200" indent="-457200" algn="just"/>
            <a:r>
              <a:rPr lang="en-US" sz="1000" dirty="0">
                <a:latin typeface="Times New Roman" panose="02020603050405020304" pitchFamily="18" charset="0"/>
                <a:ea typeface="Times New Roman" panose="02020603050405020304" pitchFamily="18" charset="0"/>
              </a:rPr>
              <a:t>Schulze, H., Bals, L. &amp; Warwick, J., 2022. </a:t>
            </a:r>
            <a:r>
              <a:rPr lang="en-US" sz="1000" i="1" dirty="0">
                <a:latin typeface="Times New Roman" panose="02020603050405020304" pitchFamily="18" charset="0"/>
                <a:ea typeface="Times New Roman" panose="02020603050405020304" pitchFamily="18" charset="0"/>
              </a:rPr>
              <a:t>A sustainable sourcing competence model for purchasing and supply management professionals. Operations Management Research,</a:t>
            </a:r>
            <a:r>
              <a:rPr lang="en-US" sz="1000" dirty="0">
                <a:latin typeface="Times New Roman" panose="02020603050405020304" pitchFamily="18" charset="0"/>
                <a:ea typeface="Times New Roman" panose="02020603050405020304" pitchFamily="18" charset="0"/>
              </a:rPr>
              <a:t> 15</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1418-1444.</a:t>
            </a:r>
          </a:p>
          <a:p>
            <a:pPr marL="457200" indent="-457200" algn="just"/>
            <a:r>
              <a:rPr lang="en-US" sz="1000" dirty="0">
                <a:latin typeface="Times New Roman" panose="02020603050405020304" pitchFamily="18" charset="0"/>
                <a:ea typeface="Times New Roman" panose="02020603050405020304" pitchFamily="18" charset="0"/>
              </a:rPr>
              <a:t>Susanto, P. C., </a:t>
            </a:r>
            <a:r>
              <a:rPr lang="en-US" sz="1000" dirty="0" err="1">
                <a:latin typeface="Times New Roman" panose="02020603050405020304" pitchFamily="18" charset="0"/>
                <a:ea typeface="Times New Roman" panose="02020603050405020304" pitchFamily="18" charset="0"/>
              </a:rPr>
              <a:t>Sugiyanto</a:t>
            </a:r>
            <a:r>
              <a:rPr lang="en-US" sz="1000" dirty="0">
                <a:latin typeface="Times New Roman" panose="02020603050405020304" pitchFamily="18" charset="0"/>
                <a:ea typeface="Times New Roman" panose="02020603050405020304" pitchFamily="18" charset="0"/>
              </a:rPr>
              <a:t>, S., </a:t>
            </a:r>
            <a:r>
              <a:rPr lang="en-US" sz="1000" dirty="0" err="1">
                <a:latin typeface="Times New Roman" panose="02020603050405020304" pitchFamily="18" charset="0"/>
                <a:ea typeface="Times New Roman" panose="02020603050405020304" pitchFamily="18" charset="0"/>
              </a:rPr>
              <a:t>Rachman</a:t>
            </a:r>
            <a:r>
              <a:rPr lang="en-US" sz="1000" dirty="0">
                <a:latin typeface="Times New Roman" panose="02020603050405020304" pitchFamily="18" charset="0"/>
                <a:ea typeface="Times New Roman" panose="02020603050405020304" pitchFamily="18" charset="0"/>
              </a:rPr>
              <a:t>, S., </a:t>
            </a:r>
            <a:r>
              <a:rPr lang="en-US" sz="1000" dirty="0" err="1">
                <a:latin typeface="Times New Roman" panose="02020603050405020304" pitchFamily="18" charset="0"/>
                <a:ea typeface="Times New Roman" panose="02020603050405020304" pitchFamily="18" charset="0"/>
              </a:rPr>
              <a:t>Saepudin</a:t>
            </a:r>
            <a:r>
              <a:rPr lang="en-US" sz="1000" dirty="0">
                <a:latin typeface="Times New Roman" panose="02020603050405020304" pitchFamily="18" charset="0"/>
                <a:ea typeface="Times New Roman" panose="02020603050405020304" pitchFamily="18" charset="0"/>
              </a:rPr>
              <a:t>, T. H. &amp; Ismail, D. H., 2024. </a:t>
            </a:r>
            <a:r>
              <a:rPr lang="en-US" sz="1000" i="1" dirty="0">
                <a:latin typeface="Times New Roman" panose="02020603050405020304" pitchFamily="18" charset="0"/>
                <a:ea typeface="Times New Roman" panose="02020603050405020304" pitchFamily="18" charset="0"/>
              </a:rPr>
              <a:t>Human Resource Management Concepts: Recruitment, Job Analysis, Job Evaluation, Remuneration and Organizational Development. </a:t>
            </a:r>
            <a:r>
              <a:rPr lang="en-US" sz="1000" i="1" dirty="0" err="1">
                <a:latin typeface="Times New Roman" panose="02020603050405020304" pitchFamily="18" charset="0"/>
                <a:ea typeface="Times New Roman" panose="02020603050405020304" pitchFamily="18" charset="0"/>
              </a:rPr>
              <a:t>Greenation</a:t>
            </a:r>
            <a:r>
              <a:rPr lang="en-US" sz="1000" i="1" dirty="0">
                <a:latin typeface="Times New Roman" panose="02020603050405020304" pitchFamily="18" charset="0"/>
                <a:ea typeface="Times New Roman" panose="02020603050405020304" pitchFamily="18" charset="0"/>
              </a:rPr>
              <a:t> International Journal of Law and Social Sciences,</a:t>
            </a:r>
            <a:r>
              <a:rPr lang="en-US" sz="1000" dirty="0">
                <a:latin typeface="Times New Roman" panose="02020603050405020304" pitchFamily="18" charset="0"/>
                <a:ea typeface="Times New Roman" panose="02020603050405020304" pitchFamily="18" charset="0"/>
              </a:rPr>
              <a:t> 2</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88-104.</a:t>
            </a:r>
          </a:p>
          <a:p>
            <a:pPr marL="457200" indent="-457200" algn="just"/>
            <a:r>
              <a:rPr lang="en-US" sz="1000" dirty="0" err="1">
                <a:latin typeface="Times New Roman" panose="02020603050405020304" pitchFamily="18" charset="0"/>
                <a:ea typeface="Times New Roman" panose="02020603050405020304" pitchFamily="18" charset="0"/>
              </a:rPr>
              <a:t>Uzozie</a:t>
            </a:r>
            <a:r>
              <a:rPr lang="en-US" sz="1000" dirty="0">
                <a:latin typeface="Times New Roman" panose="02020603050405020304" pitchFamily="18" charset="0"/>
                <a:ea typeface="Times New Roman" panose="02020603050405020304" pitchFamily="18" charset="0"/>
              </a:rPr>
              <a:t>, O. T., </a:t>
            </a:r>
            <a:r>
              <a:rPr lang="en-US" sz="1000" dirty="0" err="1">
                <a:latin typeface="Times New Roman" panose="02020603050405020304" pitchFamily="18" charset="0"/>
                <a:ea typeface="Times New Roman" panose="02020603050405020304" pitchFamily="18" charset="0"/>
              </a:rPr>
              <a:t>Onukwulu</a:t>
            </a:r>
            <a:r>
              <a:rPr lang="en-US" sz="1000" dirty="0">
                <a:latin typeface="Times New Roman" panose="02020603050405020304" pitchFamily="18" charset="0"/>
                <a:ea typeface="Times New Roman" panose="02020603050405020304" pitchFamily="18" charset="0"/>
              </a:rPr>
              <a:t>, E. C., </a:t>
            </a:r>
            <a:r>
              <a:rPr lang="en-US" sz="1000" dirty="0" err="1">
                <a:latin typeface="Times New Roman" panose="02020603050405020304" pitchFamily="18" charset="0"/>
                <a:ea typeface="Times New Roman" panose="02020603050405020304" pitchFamily="18" charset="0"/>
              </a:rPr>
              <a:t>Olaleye</a:t>
            </a:r>
            <a:r>
              <a:rPr lang="en-US" sz="1000" dirty="0">
                <a:latin typeface="Times New Roman" panose="02020603050405020304" pitchFamily="18" charset="0"/>
                <a:ea typeface="Times New Roman" panose="02020603050405020304" pitchFamily="18" charset="0"/>
              </a:rPr>
              <a:t>, I. A., </a:t>
            </a:r>
            <a:r>
              <a:rPr lang="en-US" sz="1000" dirty="0" err="1">
                <a:latin typeface="Times New Roman" panose="02020603050405020304" pitchFamily="18" charset="0"/>
                <a:ea typeface="Times New Roman" panose="02020603050405020304" pitchFamily="18" charset="0"/>
              </a:rPr>
              <a:t>Makata</a:t>
            </a:r>
            <a:r>
              <a:rPr lang="en-US" sz="1000" dirty="0">
                <a:latin typeface="Times New Roman" panose="02020603050405020304" pitchFamily="18" charset="0"/>
                <a:ea typeface="Times New Roman" panose="02020603050405020304" pitchFamily="18" charset="0"/>
              </a:rPr>
              <a:t>, C. O., Paul, P. O. &amp; Esan, O. J., 2023. </a:t>
            </a:r>
            <a:r>
              <a:rPr lang="en-US" sz="1000" i="1" dirty="0">
                <a:latin typeface="Times New Roman" panose="02020603050405020304" pitchFamily="18" charset="0"/>
                <a:ea typeface="Times New Roman" panose="02020603050405020304" pitchFamily="18" charset="0"/>
              </a:rPr>
              <a:t>Global talent management in multinational corporations: Challenges and strategies–A systematic review. International Journal of Multidisciplinary Research and Growth Evaluation,</a:t>
            </a:r>
            <a:r>
              <a:rPr lang="en-US" sz="1000" dirty="0">
                <a:latin typeface="Times New Roman" panose="02020603050405020304" pitchFamily="18" charset="0"/>
                <a:ea typeface="Times New Roman" panose="02020603050405020304" pitchFamily="18" charset="0"/>
              </a:rPr>
              <a:t> 4</a:t>
            </a:r>
            <a:r>
              <a:rPr lang="en-US" sz="1000" b="1" dirty="0">
                <a:latin typeface="Times New Roman" panose="02020603050405020304" pitchFamily="18" charset="0"/>
                <a:ea typeface="Times New Roman" panose="02020603050405020304" pitchFamily="18" charset="0"/>
              </a:rPr>
              <a:t>,</a:t>
            </a:r>
            <a:r>
              <a:rPr lang="en-US" sz="1000" dirty="0">
                <a:latin typeface="Times New Roman" panose="02020603050405020304" pitchFamily="18" charset="0"/>
                <a:ea typeface="Times New Roman" panose="02020603050405020304" pitchFamily="18" charset="0"/>
              </a:rPr>
              <a:t> 1095-1101.</a:t>
            </a:r>
          </a:p>
        </p:txBody>
      </p:sp>
    </p:spTree>
  </p:cSld>
  <p:clrMapOvr>
    <a:masterClrMapping/>
  </p:clrMapOvr>
</p:sld>
</file>

<file path=ppt/theme/theme1.xml><?xml version="1.0" encoding="utf-8"?>
<a:theme xmlns:a="http://schemas.openxmlformats.org/drawingml/2006/main" name="Peru Travel Tour by Slidesgo">
  <a:themeElements>
    <a:clrScheme name="Simple Light">
      <a:dk1>
        <a:srgbClr val="F9EFE7"/>
      </a:dk1>
      <a:lt1>
        <a:srgbClr val="F4CCCC"/>
      </a:lt1>
      <a:dk2>
        <a:srgbClr val="EA9999"/>
      </a:dk2>
      <a:lt2>
        <a:srgbClr val="E06666"/>
      </a:lt2>
      <a:accent1>
        <a:srgbClr val="D0E0E3"/>
      </a:accent1>
      <a:accent2>
        <a:srgbClr val="A2C4C9"/>
      </a:accent2>
      <a:accent3>
        <a:srgbClr val="76A5AF"/>
      </a:accent3>
      <a:accent4>
        <a:srgbClr val="45818E"/>
      </a:accent4>
      <a:accent5>
        <a:srgbClr val="134F5C"/>
      </a:accent5>
      <a:accent6>
        <a:srgbClr val="0C343D"/>
      </a:accent6>
      <a:hlink>
        <a:srgbClr val="45818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1791</Words>
  <Application>Microsoft Office PowerPoint</Application>
  <PresentationFormat>On-screen Show (16:9)</PresentationFormat>
  <Paragraphs>109</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Peru Travel Tour by Slidesgo</vt:lpstr>
      <vt:lpstr>Strategic Recruitment and Employee Development for Sustainable Performance at Monzo Bank</vt:lpstr>
      <vt:lpstr>Introduction to Monzo</vt:lpstr>
      <vt:lpstr>Selected Role: Customer Operations Specialist</vt:lpstr>
      <vt:lpstr>Job Analysis</vt:lpstr>
      <vt:lpstr>Job Description and Person Specification</vt:lpstr>
      <vt:lpstr>Person Specification</vt:lpstr>
      <vt:lpstr>Recruitment Process and Strategic Evaluation</vt:lpstr>
      <vt:lpstr>Recruitment and Organisational Performance Link</vt:lpstr>
      <vt:lpstr>PowerPoint Presentation</vt:lpstr>
      <vt:lpstr>Application of Learning Theories</vt:lpstr>
      <vt:lpstr>Performance Management and Sustainable Development </vt:lpstr>
      <vt:lpstr>Equal Opportunity and Ethical HR Practice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Evaluation of Burberry Group plc’s Market Expansion into the Czech Republic: An International Business Consultancy Analysis”</dc:title>
  <dc:creator>SULTAN COMPUTER</dc:creator>
  <cp:lastModifiedBy>Iosif Chiriac (2419583)</cp:lastModifiedBy>
  <cp:revision>15</cp:revision>
  <dcterms:modified xsi:type="dcterms:W3CDTF">2026-02-16T12:04:22Z</dcterms:modified>
</cp:coreProperties>
</file>