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713" r:id="rId5"/>
    <p:sldMasterId id="2147483741" r:id="rId6"/>
    <p:sldMasterId id="2147483727" r:id="rId7"/>
  </p:sldMasterIdLst>
  <p:notesMasterIdLst>
    <p:notesMasterId r:id="rId29"/>
  </p:notesMasterIdLst>
  <p:sldIdLst>
    <p:sldId id="300" r:id="rId8"/>
    <p:sldId id="283" r:id="rId9"/>
    <p:sldId id="394" r:id="rId10"/>
    <p:sldId id="258" r:id="rId11"/>
    <p:sldId id="350" r:id="rId12"/>
    <p:sldId id="355" r:id="rId13"/>
    <p:sldId id="385" r:id="rId14"/>
    <p:sldId id="386" r:id="rId15"/>
    <p:sldId id="387" r:id="rId16"/>
    <p:sldId id="388" r:id="rId17"/>
    <p:sldId id="391" r:id="rId18"/>
    <p:sldId id="390" r:id="rId19"/>
    <p:sldId id="389" r:id="rId20"/>
    <p:sldId id="392" r:id="rId21"/>
    <p:sldId id="273" r:id="rId22"/>
    <p:sldId id="311" r:id="rId23"/>
    <p:sldId id="304" r:id="rId24"/>
    <p:sldId id="395" r:id="rId25"/>
    <p:sldId id="272" r:id="rId26"/>
    <p:sldId id="393" r:id="rId27"/>
    <p:sldId id="308" r:id="rId28"/>
  </p:sldIdLst>
  <p:sldSz cx="9144000" cy="6858000" type="screen4x3"/>
  <p:notesSz cx="6810375" cy="9942513"/>
  <p:embeddedFontLst>
    <p:embeddedFont>
      <p:font typeface="Calibri" panose="020F0502020204030204" pitchFamily="34" charset="0"/>
      <p:regular r:id="rId30"/>
      <p:bold r:id="rId31"/>
      <p:italic r:id="rId32"/>
      <p:boldItalic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5FFC"/>
    <a:srgbClr val="8B6AA2"/>
    <a:srgbClr val="B26806"/>
    <a:srgbClr val="3408B0"/>
    <a:srgbClr val="A991BC"/>
    <a:srgbClr val="97999C"/>
    <a:srgbClr val="DB1D52"/>
    <a:srgbClr val="520D5D"/>
    <a:srgbClr val="58595B"/>
    <a:srgbClr val="DBD3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B9E5C-7CCB-4BE2-89FE-735DC60D24DB}" v="24" dt="2020-11-29T14:18:23.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722" autoAdjust="0"/>
    <p:restoredTop sz="57035" autoAdjust="0"/>
  </p:normalViewPr>
  <p:slideViewPr>
    <p:cSldViewPr snapToGrid="0">
      <p:cViewPr varScale="1">
        <p:scale>
          <a:sx n="49" d="100"/>
          <a:sy n="49" d="100"/>
        </p:scale>
        <p:origin x="1973" y="96"/>
      </p:cViewPr>
      <p:guideLst>
        <p:guide orient="horz" pos="2160"/>
        <p:guide pos="2880"/>
      </p:guideLst>
    </p:cSldViewPr>
  </p:slideViewPr>
  <p:outlineViewPr>
    <p:cViewPr>
      <p:scale>
        <a:sx n="33" d="100"/>
        <a:sy n="33" d="100"/>
      </p:scale>
      <p:origin x="42" y="298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5/10/relationships/revisionInfo" Target="revisionInfo.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font" Target="fonts/font4.fntdata"/><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font" Target="fonts/font3.fntdata"/><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font" Target="fonts/font1.fntdata"/><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29EB9E5C-7CCB-4BE2-89FE-735DC60D24DB}"/>
    <pc:docChg chg="undo custSel addSld delSld modSld sldOrd">
      <pc:chgData name="Deborah Rees" userId="7625dfb349b2cb22" providerId="LiveId" clId="{29EB9E5C-7CCB-4BE2-89FE-735DC60D24DB}" dt="2020-11-30T12:05:00.386" v="10314" actId="6549"/>
      <pc:docMkLst>
        <pc:docMk/>
      </pc:docMkLst>
      <pc:sldChg chg="modSp mod modNotesTx">
        <pc:chgData name="Deborah Rees" userId="7625dfb349b2cb22" providerId="LiveId" clId="{29EB9E5C-7CCB-4BE2-89FE-735DC60D24DB}" dt="2020-11-30T11:09:31.865" v="8752" actId="20577"/>
        <pc:sldMkLst>
          <pc:docMk/>
          <pc:sldMk cId="1610767162" sldId="258"/>
        </pc:sldMkLst>
        <pc:spChg chg="mod">
          <ac:chgData name="Deborah Rees" userId="7625dfb349b2cb22" providerId="LiveId" clId="{29EB9E5C-7CCB-4BE2-89FE-735DC60D24DB}" dt="2020-11-30T11:09:31.865" v="8752" actId="20577"/>
          <ac:spMkLst>
            <pc:docMk/>
            <pc:sldMk cId="1610767162" sldId="258"/>
            <ac:spMk id="3" creationId="{412EC32B-074E-4385-A4E0-D28678D9E405}"/>
          </ac:spMkLst>
        </pc:spChg>
      </pc:sldChg>
      <pc:sldChg chg="modSp del mod">
        <pc:chgData name="Deborah Rees" userId="7625dfb349b2cb22" providerId="LiveId" clId="{29EB9E5C-7CCB-4BE2-89FE-735DC60D24DB}" dt="2020-11-29T14:02:14.160" v="5677" actId="47"/>
        <pc:sldMkLst>
          <pc:docMk/>
          <pc:sldMk cId="2993947521" sldId="271"/>
        </pc:sldMkLst>
        <pc:spChg chg="mod">
          <ac:chgData name="Deborah Rees" userId="7625dfb349b2cb22" providerId="LiveId" clId="{29EB9E5C-7CCB-4BE2-89FE-735DC60D24DB}" dt="2020-11-29T13:01:37.020" v="171" actId="27636"/>
          <ac:spMkLst>
            <pc:docMk/>
            <pc:sldMk cId="2993947521" sldId="271"/>
            <ac:spMk id="3" creationId="{E781B38F-CBB8-46DC-9E15-BD7EB7A02837}"/>
          </ac:spMkLst>
        </pc:spChg>
      </pc:sldChg>
      <pc:sldChg chg="modSp mod">
        <pc:chgData name="Deborah Rees" userId="7625dfb349b2cb22" providerId="LiveId" clId="{29EB9E5C-7CCB-4BE2-89FE-735DC60D24DB}" dt="2020-11-30T11:35:15.321" v="9416" actId="20577"/>
        <pc:sldMkLst>
          <pc:docMk/>
          <pc:sldMk cId="2087700322" sldId="272"/>
        </pc:sldMkLst>
        <pc:spChg chg="mod">
          <ac:chgData name="Deborah Rees" userId="7625dfb349b2cb22" providerId="LiveId" clId="{29EB9E5C-7CCB-4BE2-89FE-735DC60D24DB}" dt="2020-11-29T14:06:25.912" v="6003" actId="1076"/>
          <ac:spMkLst>
            <pc:docMk/>
            <pc:sldMk cId="2087700322" sldId="272"/>
            <ac:spMk id="2" creationId="{4025872E-691C-4333-B69B-C2FEDC34DB2F}"/>
          </ac:spMkLst>
        </pc:spChg>
        <pc:spChg chg="mod">
          <ac:chgData name="Deborah Rees" userId="7625dfb349b2cb22" providerId="LiveId" clId="{29EB9E5C-7CCB-4BE2-89FE-735DC60D24DB}" dt="2020-11-30T11:35:15.321" v="9416" actId="20577"/>
          <ac:spMkLst>
            <pc:docMk/>
            <pc:sldMk cId="2087700322" sldId="272"/>
            <ac:spMk id="3" creationId="{E781B38F-CBB8-46DC-9E15-BD7EB7A02837}"/>
          </ac:spMkLst>
        </pc:spChg>
      </pc:sldChg>
      <pc:sldChg chg="add del">
        <pc:chgData name="Deborah Rees" userId="7625dfb349b2cb22" providerId="LiveId" clId="{29EB9E5C-7CCB-4BE2-89FE-735DC60D24DB}" dt="2020-11-29T12:58:39.726" v="61" actId="2696"/>
        <pc:sldMkLst>
          <pc:docMk/>
          <pc:sldMk cId="256600966" sldId="273"/>
        </pc:sldMkLst>
      </pc:sldChg>
      <pc:sldChg chg="modSp mod">
        <pc:chgData name="Deborah Rees" userId="7625dfb349b2cb22" providerId="LiveId" clId="{29EB9E5C-7CCB-4BE2-89FE-735DC60D24DB}" dt="2020-11-30T11:35:41.802" v="9432" actId="20577"/>
        <pc:sldMkLst>
          <pc:docMk/>
          <pc:sldMk cId="59485529" sldId="283"/>
        </pc:sldMkLst>
        <pc:spChg chg="mod">
          <ac:chgData name="Deborah Rees" userId="7625dfb349b2cb22" providerId="LiveId" clId="{29EB9E5C-7CCB-4BE2-89FE-735DC60D24DB}" dt="2020-11-30T11:35:41.802" v="9432" actId="20577"/>
          <ac:spMkLst>
            <pc:docMk/>
            <pc:sldMk cId="59485529" sldId="283"/>
            <ac:spMk id="3" creationId="{00000000-0000-0000-0000-000000000000}"/>
          </ac:spMkLst>
        </pc:spChg>
      </pc:sldChg>
      <pc:sldChg chg="del">
        <pc:chgData name="Deborah Rees" userId="7625dfb349b2cb22" providerId="LiveId" clId="{29EB9E5C-7CCB-4BE2-89FE-735DC60D24DB}" dt="2020-11-29T12:54:40.897" v="51" actId="47"/>
        <pc:sldMkLst>
          <pc:docMk/>
          <pc:sldMk cId="3863120203" sldId="284"/>
        </pc:sldMkLst>
      </pc:sldChg>
      <pc:sldChg chg="del">
        <pc:chgData name="Deborah Rees" userId="7625dfb349b2cb22" providerId="LiveId" clId="{29EB9E5C-7CCB-4BE2-89FE-735DC60D24DB}" dt="2020-11-29T12:54:19.548" v="48" actId="47"/>
        <pc:sldMkLst>
          <pc:docMk/>
          <pc:sldMk cId="1050560956" sldId="294"/>
        </pc:sldMkLst>
      </pc:sldChg>
      <pc:sldChg chg="del">
        <pc:chgData name="Deborah Rees" userId="7625dfb349b2cb22" providerId="LiveId" clId="{29EB9E5C-7CCB-4BE2-89FE-735DC60D24DB}" dt="2020-11-29T12:54:44.223" v="52" actId="47"/>
        <pc:sldMkLst>
          <pc:docMk/>
          <pc:sldMk cId="3616290864" sldId="295"/>
        </pc:sldMkLst>
      </pc:sldChg>
      <pc:sldChg chg="modSp mod modNotesTx">
        <pc:chgData name="Deborah Rees" userId="7625dfb349b2cb22" providerId="LiveId" clId="{29EB9E5C-7CCB-4BE2-89FE-735DC60D24DB}" dt="2020-11-29T12:54:14.448" v="46" actId="6549"/>
        <pc:sldMkLst>
          <pc:docMk/>
          <pc:sldMk cId="3408955283" sldId="300"/>
        </pc:sldMkLst>
        <pc:spChg chg="mod">
          <ac:chgData name="Deborah Rees" userId="7625dfb349b2cb22" providerId="LiveId" clId="{29EB9E5C-7CCB-4BE2-89FE-735DC60D24DB}" dt="2020-11-29T12:54:03.106" v="44" actId="27636"/>
          <ac:spMkLst>
            <pc:docMk/>
            <pc:sldMk cId="3408955283" sldId="300"/>
            <ac:spMk id="3" creationId="{00000000-0000-0000-0000-000000000000}"/>
          </ac:spMkLst>
        </pc:spChg>
      </pc:sldChg>
      <pc:sldChg chg="del">
        <pc:chgData name="Deborah Rees" userId="7625dfb349b2cb22" providerId="LiveId" clId="{29EB9E5C-7CCB-4BE2-89FE-735DC60D24DB}" dt="2020-11-29T12:54:16.012" v="47" actId="47"/>
        <pc:sldMkLst>
          <pc:docMk/>
          <pc:sldMk cId="2592121308" sldId="301"/>
        </pc:sldMkLst>
      </pc:sldChg>
      <pc:sldChg chg="del">
        <pc:chgData name="Deborah Rees" userId="7625dfb349b2cb22" providerId="LiveId" clId="{29EB9E5C-7CCB-4BE2-89FE-735DC60D24DB}" dt="2020-11-29T12:54:47.075" v="53" actId="47"/>
        <pc:sldMkLst>
          <pc:docMk/>
          <pc:sldMk cId="2003771979" sldId="302"/>
        </pc:sldMkLst>
      </pc:sldChg>
      <pc:sldChg chg="del">
        <pc:chgData name="Deborah Rees" userId="7625dfb349b2cb22" providerId="LiveId" clId="{29EB9E5C-7CCB-4BE2-89FE-735DC60D24DB}" dt="2020-11-29T12:55:20.639" v="58" actId="47"/>
        <pc:sldMkLst>
          <pc:docMk/>
          <pc:sldMk cId="2188842734" sldId="303"/>
        </pc:sldMkLst>
      </pc:sldChg>
      <pc:sldChg chg="del">
        <pc:chgData name="Deborah Rees" userId="7625dfb349b2cb22" providerId="LiveId" clId="{29EB9E5C-7CCB-4BE2-89FE-735DC60D24DB}" dt="2020-11-29T12:58:39.726" v="61" actId="2696"/>
        <pc:sldMkLst>
          <pc:docMk/>
          <pc:sldMk cId="762013186" sldId="304"/>
        </pc:sldMkLst>
      </pc:sldChg>
      <pc:sldChg chg="del">
        <pc:chgData name="Deborah Rees" userId="7625dfb349b2cb22" providerId="LiveId" clId="{29EB9E5C-7CCB-4BE2-89FE-735DC60D24DB}" dt="2020-11-29T14:01:15.313" v="5673" actId="47"/>
        <pc:sldMkLst>
          <pc:docMk/>
          <pc:sldMk cId="1089039205" sldId="305"/>
        </pc:sldMkLst>
      </pc:sldChg>
      <pc:sldChg chg="del">
        <pc:chgData name="Deborah Rees" userId="7625dfb349b2cb22" providerId="LiveId" clId="{29EB9E5C-7CCB-4BE2-89FE-735DC60D24DB}" dt="2020-11-29T12:55:14.597" v="57" actId="2696"/>
        <pc:sldMkLst>
          <pc:docMk/>
          <pc:sldMk cId="3546232281" sldId="305"/>
        </pc:sldMkLst>
      </pc:sldChg>
      <pc:sldChg chg="del">
        <pc:chgData name="Deborah Rees" userId="7625dfb349b2cb22" providerId="LiveId" clId="{29EB9E5C-7CCB-4BE2-89FE-735DC60D24DB}" dt="2020-11-29T14:01:19.536" v="5674" actId="47"/>
        <pc:sldMkLst>
          <pc:docMk/>
          <pc:sldMk cId="1291174019" sldId="306"/>
        </pc:sldMkLst>
      </pc:sldChg>
      <pc:sldChg chg="del">
        <pc:chgData name="Deborah Rees" userId="7625dfb349b2cb22" providerId="LiveId" clId="{29EB9E5C-7CCB-4BE2-89FE-735DC60D24DB}" dt="2020-11-29T12:55:14.597" v="57" actId="2696"/>
        <pc:sldMkLst>
          <pc:docMk/>
          <pc:sldMk cId="1576316156" sldId="306"/>
        </pc:sldMkLst>
      </pc:sldChg>
      <pc:sldChg chg="del">
        <pc:chgData name="Deborah Rees" userId="7625dfb349b2cb22" providerId="LiveId" clId="{29EB9E5C-7CCB-4BE2-89FE-735DC60D24DB}" dt="2020-11-29T12:55:25.046" v="60" actId="47"/>
        <pc:sldMkLst>
          <pc:docMk/>
          <pc:sldMk cId="1775171298" sldId="307"/>
        </pc:sldMkLst>
      </pc:sldChg>
      <pc:sldChg chg="modNotesTx">
        <pc:chgData name="Deborah Rees" userId="7625dfb349b2cb22" providerId="LiveId" clId="{29EB9E5C-7CCB-4BE2-89FE-735DC60D24DB}" dt="2020-11-29T14:25:32.396" v="8226" actId="6549"/>
        <pc:sldMkLst>
          <pc:docMk/>
          <pc:sldMk cId="3401751167" sldId="308"/>
        </pc:sldMkLst>
      </pc:sldChg>
      <pc:sldChg chg="del">
        <pc:chgData name="Deborah Rees" userId="7625dfb349b2cb22" providerId="LiveId" clId="{29EB9E5C-7CCB-4BE2-89FE-735DC60D24DB}" dt="2020-11-29T12:55:21.538" v="59" actId="47"/>
        <pc:sldMkLst>
          <pc:docMk/>
          <pc:sldMk cId="2139210374" sldId="309"/>
        </pc:sldMkLst>
      </pc:sldChg>
      <pc:sldChg chg="del">
        <pc:chgData name="Deborah Rees" userId="7625dfb349b2cb22" providerId="LiveId" clId="{29EB9E5C-7CCB-4BE2-89FE-735DC60D24DB}" dt="2020-11-29T12:54:48.051" v="54" actId="47"/>
        <pc:sldMkLst>
          <pc:docMk/>
          <pc:sldMk cId="1460246125" sldId="310"/>
        </pc:sldMkLst>
      </pc:sldChg>
      <pc:sldChg chg="ord">
        <pc:chgData name="Deborah Rees" userId="7625dfb349b2cb22" providerId="LiveId" clId="{29EB9E5C-7CCB-4BE2-89FE-735DC60D24DB}" dt="2020-11-29T14:01:44.462" v="5676"/>
        <pc:sldMkLst>
          <pc:docMk/>
          <pc:sldMk cId="951073398" sldId="311"/>
        </pc:sldMkLst>
      </pc:sldChg>
      <pc:sldChg chg="del">
        <pc:chgData name="Deborah Rees" userId="7625dfb349b2cb22" providerId="LiveId" clId="{29EB9E5C-7CCB-4BE2-89FE-735DC60D24DB}" dt="2020-11-29T12:55:14.597" v="57" actId="2696"/>
        <pc:sldMkLst>
          <pc:docMk/>
          <pc:sldMk cId="1924639940" sldId="311"/>
        </pc:sldMkLst>
      </pc:sldChg>
      <pc:sldChg chg="modSp mod">
        <pc:chgData name="Deborah Rees" userId="7625dfb349b2cb22" providerId="LiveId" clId="{29EB9E5C-7CCB-4BE2-89FE-735DC60D24DB}" dt="2020-11-29T13:06:29.996" v="543" actId="255"/>
        <pc:sldMkLst>
          <pc:docMk/>
          <pc:sldMk cId="2070495004" sldId="350"/>
        </pc:sldMkLst>
        <pc:spChg chg="mod">
          <ac:chgData name="Deborah Rees" userId="7625dfb349b2cb22" providerId="LiveId" clId="{29EB9E5C-7CCB-4BE2-89FE-735DC60D24DB}" dt="2020-11-29T13:06:14.295" v="537" actId="1076"/>
          <ac:spMkLst>
            <pc:docMk/>
            <pc:sldMk cId="2070495004" sldId="350"/>
            <ac:spMk id="2" creationId="{00000000-0000-0000-0000-000000000000}"/>
          </ac:spMkLst>
        </pc:spChg>
        <pc:spChg chg="mod">
          <ac:chgData name="Deborah Rees" userId="7625dfb349b2cb22" providerId="LiveId" clId="{29EB9E5C-7CCB-4BE2-89FE-735DC60D24DB}" dt="2020-11-29T13:06:29.996" v="543" actId="255"/>
          <ac:spMkLst>
            <pc:docMk/>
            <pc:sldMk cId="2070495004" sldId="350"/>
            <ac:spMk id="3" creationId="{00000000-0000-0000-0000-000000000000}"/>
          </ac:spMkLst>
        </pc:spChg>
      </pc:sldChg>
      <pc:sldChg chg="modSp">
        <pc:chgData name="Deborah Rees" userId="7625dfb349b2cb22" providerId="LiveId" clId="{29EB9E5C-7CCB-4BE2-89FE-735DC60D24DB}" dt="2020-11-29T13:06:49.440" v="548" actId="14100"/>
        <pc:sldMkLst>
          <pc:docMk/>
          <pc:sldMk cId="584676546" sldId="355"/>
        </pc:sldMkLst>
        <pc:picChg chg="mod">
          <ac:chgData name="Deborah Rees" userId="7625dfb349b2cb22" providerId="LiveId" clId="{29EB9E5C-7CCB-4BE2-89FE-735DC60D24DB}" dt="2020-11-29T13:06:49.440" v="548" actId="14100"/>
          <ac:picMkLst>
            <pc:docMk/>
            <pc:sldMk cId="584676546" sldId="355"/>
            <ac:picMk id="1026" creationId="{00000000-0000-0000-0000-000000000000}"/>
          </ac:picMkLst>
        </pc:picChg>
      </pc:sldChg>
      <pc:sldChg chg="modSp mod">
        <pc:chgData name="Deborah Rees" userId="7625dfb349b2cb22" providerId="LiveId" clId="{29EB9E5C-7CCB-4BE2-89FE-735DC60D24DB}" dt="2020-11-30T11:09:59.441" v="8753" actId="1076"/>
        <pc:sldMkLst>
          <pc:docMk/>
          <pc:sldMk cId="945198296" sldId="385"/>
        </pc:sldMkLst>
        <pc:spChg chg="mod">
          <ac:chgData name="Deborah Rees" userId="7625dfb349b2cb22" providerId="LiveId" clId="{29EB9E5C-7CCB-4BE2-89FE-735DC60D24DB}" dt="2020-11-29T13:06:54.087" v="549" actId="1076"/>
          <ac:spMkLst>
            <pc:docMk/>
            <pc:sldMk cId="945198296" sldId="385"/>
            <ac:spMk id="2" creationId="{00000000-0000-0000-0000-000000000000}"/>
          </ac:spMkLst>
        </pc:spChg>
        <pc:spChg chg="mod">
          <ac:chgData name="Deborah Rees" userId="7625dfb349b2cb22" providerId="LiveId" clId="{29EB9E5C-7CCB-4BE2-89FE-735DC60D24DB}" dt="2020-11-30T11:09:59.441" v="8753" actId="1076"/>
          <ac:spMkLst>
            <pc:docMk/>
            <pc:sldMk cId="945198296" sldId="385"/>
            <ac:spMk id="3" creationId="{00000000-0000-0000-0000-000000000000}"/>
          </ac:spMkLst>
        </pc:spChg>
      </pc:sldChg>
      <pc:sldChg chg="modSp mod">
        <pc:chgData name="Deborah Rees" userId="7625dfb349b2cb22" providerId="LiveId" clId="{29EB9E5C-7CCB-4BE2-89FE-735DC60D24DB}" dt="2020-11-29T13:07:56.400" v="562" actId="1076"/>
        <pc:sldMkLst>
          <pc:docMk/>
          <pc:sldMk cId="1550772592" sldId="386"/>
        </pc:sldMkLst>
        <pc:spChg chg="mod">
          <ac:chgData name="Deborah Rees" userId="7625dfb349b2cb22" providerId="LiveId" clId="{29EB9E5C-7CCB-4BE2-89FE-735DC60D24DB}" dt="2020-11-29T13:07:56.400" v="562" actId="1076"/>
          <ac:spMkLst>
            <pc:docMk/>
            <pc:sldMk cId="1550772592" sldId="386"/>
            <ac:spMk id="3" creationId="{0F403113-B08C-48D5-8EF0-C62F9AF48CA9}"/>
          </ac:spMkLst>
        </pc:spChg>
      </pc:sldChg>
      <pc:sldChg chg="addSp delSp modSp mod modNotesTx">
        <pc:chgData name="Deborah Rees" userId="7625dfb349b2cb22" providerId="LiveId" clId="{29EB9E5C-7CCB-4BE2-89FE-735DC60D24DB}" dt="2020-11-30T11:25:43.752" v="8973" actId="20577"/>
        <pc:sldMkLst>
          <pc:docMk/>
          <pc:sldMk cId="1048941575" sldId="387"/>
        </pc:sldMkLst>
        <pc:spChg chg="mod">
          <ac:chgData name="Deborah Rees" userId="7625dfb349b2cb22" providerId="LiveId" clId="{29EB9E5C-7CCB-4BE2-89FE-735DC60D24DB}" dt="2020-11-29T13:08:35.680" v="587" actId="20577"/>
          <ac:spMkLst>
            <pc:docMk/>
            <pc:sldMk cId="1048941575" sldId="387"/>
            <ac:spMk id="2" creationId="{00000000-0000-0000-0000-000000000000}"/>
          </ac:spMkLst>
        </pc:spChg>
        <pc:spChg chg="add del mod">
          <ac:chgData name="Deborah Rees" userId="7625dfb349b2cb22" providerId="LiveId" clId="{29EB9E5C-7CCB-4BE2-89FE-735DC60D24DB}" dt="2020-11-29T13:08:43.351" v="589" actId="478"/>
          <ac:spMkLst>
            <pc:docMk/>
            <pc:sldMk cId="1048941575" sldId="387"/>
            <ac:spMk id="4" creationId="{495FB5AA-47FD-48D4-AD1E-E56B9BF20FB0}"/>
          </ac:spMkLst>
        </pc:spChg>
        <pc:spChg chg="add del mod">
          <ac:chgData name="Deborah Rees" userId="7625dfb349b2cb22" providerId="LiveId" clId="{29EB9E5C-7CCB-4BE2-89FE-735DC60D24DB}" dt="2020-11-29T13:09:31.463" v="593" actId="478"/>
          <ac:spMkLst>
            <pc:docMk/>
            <pc:sldMk cId="1048941575" sldId="387"/>
            <ac:spMk id="9" creationId="{DF1E8B17-4790-4E09-A0AF-1B424B990B49}"/>
          </ac:spMkLst>
        </pc:spChg>
        <pc:picChg chg="add mod">
          <ac:chgData name="Deborah Rees" userId="7625dfb349b2cb22" providerId="LiveId" clId="{29EB9E5C-7CCB-4BE2-89FE-735DC60D24DB}" dt="2020-11-29T13:09:41.493" v="596" actId="14100"/>
          <ac:picMkLst>
            <pc:docMk/>
            <pc:sldMk cId="1048941575" sldId="387"/>
            <ac:picMk id="8" creationId="{DEEB19B0-E0D0-4699-92D0-218C8DB340A4}"/>
          </ac:picMkLst>
        </pc:picChg>
        <pc:picChg chg="del">
          <ac:chgData name="Deborah Rees" userId="7625dfb349b2cb22" providerId="LiveId" clId="{29EB9E5C-7CCB-4BE2-89FE-735DC60D24DB}" dt="2020-11-29T13:08:38.026" v="588" actId="478"/>
          <ac:picMkLst>
            <pc:docMk/>
            <pc:sldMk cId="1048941575" sldId="387"/>
            <ac:picMk id="20" creationId="{805C5A13-EEFF-4406-8280-F2E7E6CCAF41}"/>
          </ac:picMkLst>
        </pc:picChg>
      </pc:sldChg>
      <pc:sldChg chg="modSp mod modNotesTx">
        <pc:chgData name="Deborah Rees" userId="7625dfb349b2cb22" providerId="LiveId" clId="{29EB9E5C-7CCB-4BE2-89FE-735DC60D24DB}" dt="2020-11-30T11:29:31.961" v="9259" actId="20577"/>
        <pc:sldMkLst>
          <pc:docMk/>
          <pc:sldMk cId="3048208924" sldId="388"/>
        </pc:sldMkLst>
        <pc:spChg chg="mod">
          <ac:chgData name="Deborah Rees" userId="7625dfb349b2cb22" providerId="LiveId" clId="{29EB9E5C-7CCB-4BE2-89FE-735DC60D24DB}" dt="2020-11-29T13:11:43.268" v="659" actId="5793"/>
          <ac:spMkLst>
            <pc:docMk/>
            <pc:sldMk cId="3048208924" sldId="388"/>
            <ac:spMk id="3" creationId="{412EC32B-074E-4385-A4E0-D28678D9E405}"/>
          </ac:spMkLst>
        </pc:spChg>
      </pc:sldChg>
      <pc:sldChg chg="modSp mod ord modNotesTx">
        <pc:chgData name="Deborah Rees" userId="7625dfb349b2cb22" providerId="LiveId" clId="{29EB9E5C-7CCB-4BE2-89FE-735DC60D24DB}" dt="2020-11-30T12:05:00.386" v="10314" actId="6549"/>
        <pc:sldMkLst>
          <pc:docMk/>
          <pc:sldMk cId="4015524722" sldId="389"/>
        </pc:sldMkLst>
        <pc:spChg chg="mod">
          <ac:chgData name="Deborah Rees" userId="7625dfb349b2cb22" providerId="LiveId" clId="{29EB9E5C-7CCB-4BE2-89FE-735DC60D24DB}" dt="2020-11-29T13:23:38.467" v="2313" actId="5793"/>
          <ac:spMkLst>
            <pc:docMk/>
            <pc:sldMk cId="4015524722" sldId="389"/>
            <ac:spMk id="3" creationId="{412EC32B-074E-4385-A4E0-D28678D9E405}"/>
          </ac:spMkLst>
        </pc:spChg>
      </pc:sldChg>
      <pc:sldChg chg="addSp modSp mod modNotesTx">
        <pc:chgData name="Deborah Rees" userId="7625dfb349b2cb22" providerId="LiveId" clId="{29EB9E5C-7CCB-4BE2-89FE-735DC60D24DB}" dt="2020-11-30T11:33:48.233" v="9372" actId="20577"/>
        <pc:sldMkLst>
          <pc:docMk/>
          <pc:sldMk cId="4010198249" sldId="390"/>
        </pc:sldMkLst>
        <pc:spChg chg="mod">
          <ac:chgData name="Deborah Rees" userId="7625dfb349b2cb22" providerId="LiveId" clId="{29EB9E5C-7CCB-4BE2-89FE-735DC60D24DB}" dt="2020-11-29T13:34:43.833" v="3760" actId="27636"/>
          <ac:spMkLst>
            <pc:docMk/>
            <pc:sldMk cId="4010198249" sldId="390"/>
            <ac:spMk id="3" creationId="{412EC32B-074E-4385-A4E0-D28678D9E405}"/>
          </ac:spMkLst>
        </pc:spChg>
        <pc:spChg chg="add mod">
          <ac:chgData name="Deborah Rees" userId="7625dfb349b2cb22" providerId="LiveId" clId="{29EB9E5C-7CCB-4BE2-89FE-735DC60D24DB}" dt="2020-11-30T11:32:46.320" v="9332" actId="20577"/>
          <ac:spMkLst>
            <pc:docMk/>
            <pc:sldMk cId="4010198249" sldId="390"/>
            <ac:spMk id="4" creationId="{D2CFE15D-1B95-45A1-806C-BB13C5C1749A}"/>
          </ac:spMkLst>
        </pc:spChg>
      </pc:sldChg>
      <pc:sldChg chg="modSp mod ord modNotesTx">
        <pc:chgData name="Deborah Rees" userId="7625dfb349b2cb22" providerId="LiveId" clId="{29EB9E5C-7CCB-4BE2-89FE-735DC60D24DB}" dt="2020-11-30T12:04:11.736" v="10218" actId="20577"/>
        <pc:sldMkLst>
          <pc:docMk/>
          <pc:sldMk cId="4109779516" sldId="391"/>
        </pc:sldMkLst>
        <pc:spChg chg="mod">
          <ac:chgData name="Deborah Rees" userId="7625dfb349b2cb22" providerId="LiveId" clId="{29EB9E5C-7CCB-4BE2-89FE-735DC60D24DB}" dt="2020-11-29T14:00:39.002" v="5672" actId="20577"/>
          <ac:spMkLst>
            <pc:docMk/>
            <pc:sldMk cId="4109779516" sldId="391"/>
            <ac:spMk id="3" creationId="{412EC32B-074E-4385-A4E0-D28678D9E405}"/>
          </ac:spMkLst>
        </pc:spChg>
        <pc:spChg chg="mod">
          <ac:chgData name="Deborah Rees" userId="7625dfb349b2cb22" providerId="LiveId" clId="{29EB9E5C-7CCB-4BE2-89FE-735DC60D24DB}" dt="2020-11-30T12:00:48.340" v="9471" actId="20577"/>
          <ac:spMkLst>
            <pc:docMk/>
            <pc:sldMk cId="4109779516" sldId="391"/>
            <ac:spMk id="4" creationId="{D2CFE15D-1B95-45A1-806C-BB13C5C1749A}"/>
          </ac:spMkLst>
        </pc:spChg>
      </pc:sldChg>
      <pc:sldChg chg="addSp delSp modSp mod modNotesTx">
        <pc:chgData name="Deborah Rees" userId="7625dfb349b2cb22" providerId="LiveId" clId="{29EB9E5C-7CCB-4BE2-89FE-735DC60D24DB}" dt="2020-11-29T14:24:22.884" v="8187" actId="20577"/>
        <pc:sldMkLst>
          <pc:docMk/>
          <pc:sldMk cId="3532311289" sldId="392"/>
        </pc:sldMkLst>
        <pc:spChg chg="mod">
          <ac:chgData name="Deborah Rees" userId="7625dfb349b2cb22" providerId="LiveId" clId="{29EB9E5C-7CCB-4BE2-89FE-735DC60D24DB}" dt="2020-11-29T14:06:14.403" v="6002" actId="20577"/>
          <ac:spMkLst>
            <pc:docMk/>
            <pc:sldMk cId="3532311289" sldId="392"/>
            <ac:spMk id="2" creationId="{00000000-0000-0000-0000-000000000000}"/>
          </ac:spMkLst>
        </pc:spChg>
        <pc:spChg chg="del mod">
          <ac:chgData name="Deborah Rees" userId="7625dfb349b2cb22" providerId="LiveId" clId="{29EB9E5C-7CCB-4BE2-89FE-735DC60D24DB}" dt="2020-11-29T14:05:11.391" v="5939" actId="478"/>
          <ac:spMkLst>
            <pc:docMk/>
            <pc:sldMk cId="3532311289" sldId="392"/>
            <ac:spMk id="3" creationId="{00000000-0000-0000-0000-000000000000}"/>
          </ac:spMkLst>
        </pc:spChg>
        <pc:picChg chg="add mod modCrop">
          <ac:chgData name="Deborah Rees" userId="7625dfb349b2cb22" providerId="LiveId" clId="{29EB9E5C-7CCB-4BE2-89FE-735DC60D24DB}" dt="2020-11-29T14:05:58.050" v="5950" actId="14100"/>
          <ac:picMkLst>
            <pc:docMk/>
            <pc:sldMk cId="3532311289" sldId="392"/>
            <ac:picMk id="4" creationId="{2F146750-92F4-4300-8D49-683E902D249A}"/>
          </ac:picMkLst>
        </pc:picChg>
      </pc:sldChg>
      <pc:sldChg chg="modSp mod">
        <pc:chgData name="Deborah Rees" userId="7625dfb349b2cb22" providerId="LiveId" clId="{29EB9E5C-7CCB-4BE2-89FE-735DC60D24DB}" dt="2020-11-30T11:37:01.616" v="9447" actId="20577"/>
        <pc:sldMkLst>
          <pc:docMk/>
          <pc:sldMk cId="725824714" sldId="393"/>
        </pc:sldMkLst>
        <pc:spChg chg="mod">
          <ac:chgData name="Deborah Rees" userId="7625dfb349b2cb22" providerId="LiveId" clId="{29EB9E5C-7CCB-4BE2-89FE-735DC60D24DB}" dt="2020-11-29T14:08:28.858" v="6048" actId="20577"/>
          <ac:spMkLst>
            <pc:docMk/>
            <pc:sldMk cId="725824714" sldId="393"/>
            <ac:spMk id="2" creationId="{4025872E-691C-4333-B69B-C2FEDC34DB2F}"/>
          </ac:spMkLst>
        </pc:spChg>
        <pc:spChg chg="mod">
          <ac:chgData name="Deborah Rees" userId="7625dfb349b2cb22" providerId="LiveId" clId="{29EB9E5C-7CCB-4BE2-89FE-735DC60D24DB}" dt="2020-11-30T11:37:01.616" v="9447" actId="20577"/>
          <ac:spMkLst>
            <pc:docMk/>
            <pc:sldMk cId="725824714" sldId="393"/>
            <ac:spMk id="3" creationId="{E781B38F-CBB8-46DC-9E15-BD7EB7A02837}"/>
          </ac:spMkLst>
        </pc:spChg>
      </pc:sldChg>
      <pc:sldChg chg="addSp delSp modSp del mod modNotesTx">
        <pc:chgData name="Deborah Rees" userId="7625dfb349b2cb22" providerId="LiveId" clId="{29EB9E5C-7CCB-4BE2-89FE-735DC60D24DB}" dt="2020-11-29T14:16:08.239" v="7285" actId="2696"/>
        <pc:sldMkLst>
          <pc:docMk/>
          <pc:sldMk cId="3010123154" sldId="394"/>
        </pc:sldMkLst>
        <pc:spChg chg="mod">
          <ac:chgData name="Deborah Rees" userId="7625dfb349b2cb22" providerId="LiveId" clId="{29EB9E5C-7CCB-4BE2-89FE-735DC60D24DB}" dt="2020-11-29T14:15:30.051" v="7158" actId="20577"/>
          <ac:spMkLst>
            <pc:docMk/>
            <pc:sldMk cId="3010123154" sldId="394"/>
            <ac:spMk id="3" creationId="{412EC32B-074E-4385-A4E0-D28678D9E405}"/>
          </ac:spMkLst>
        </pc:spChg>
        <pc:spChg chg="del">
          <ac:chgData name="Deborah Rees" userId="7625dfb349b2cb22" providerId="LiveId" clId="{29EB9E5C-7CCB-4BE2-89FE-735DC60D24DB}" dt="2020-11-29T14:12:34.194" v="6488" actId="478"/>
          <ac:spMkLst>
            <pc:docMk/>
            <pc:sldMk cId="3010123154" sldId="394"/>
            <ac:spMk id="4" creationId="{D2CFE15D-1B95-45A1-806C-BB13C5C1749A}"/>
          </ac:spMkLst>
        </pc:spChg>
        <pc:spChg chg="add del mod">
          <ac:chgData name="Deborah Rees" userId="7625dfb349b2cb22" providerId="LiveId" clId="{29EB9E5C-7CCB-4BE2-89FE-735DC60D24DB}" dt="2020-11-29T14:13:10.587" v="6492" actId="478"/>
          <ac:spMkLst>
            <pc:docMk/>
            <pc:sldMk cId="3010123154" sldId="394"/>
            <ac:spMk id="6" creationId="{5AE98FB0-4E22-447A-987C-C56B8862BF0E}"/>
          </ac:spMkLst>
        </pc:spChg>
        <pc:picChg chg="add mod">
          <ac:chgData name="Deborah Rees" userId="7625dfb349b2cb22" providerId="LiveId" clId="{29EB9E5C-7CCB-4BE2-89FE-735DC60D24DB}" dt="2020-11-29T14:13:19.770" v="6494" actId="14100"/>
          <ac:picMkLst>
            <pc:docMk/>
            <pc:sldMk cId="3010123154" sldId="394"/>
            <ac:picMk id="5" creationId="{A79AB347-1FFC-48C5-9108-CDF3D50E7E1E}"/>
          </ac:picMkLst>
        </pc:picChg>
      </pc:sldChg>
      <pc:sldChg chg="modNotesTx">
        <pc:chgData name="Deborah Rees" userId="7625dfb349b2cb22" providerId="LiveId" clId="{29EB9E5C-7CCB-4BE2-89FE-735DC60D24DB}" dt="2020-11-30T11:07:47.317" v="8749" actId="313"/>
        <pc:sldMkLst>
          <pc:docMk/>
          <pc:sldMk cId="3426343996" sldId="394"/>
        </pc:sldMkLst>
      </pc:sldChg>
      <pc:sldChg chg="addSp delSp modSp mod modNotesTx">
        <pc:chgData name="Deborah Rees" userId="7625dfb349b2cb22" providerId="LiveId" clId="{29EB9E5C-7CCB-4BE2-89FE-735DC60D24DB}" dt="2020-11-30T11:36:11.129" v="9442" actId="20577"/>
        <pc:sldMkLst>
          <pc:docMk/>
          <pc:sldMk cId="451212345" sldId="395"/>
        </pc:sldMkLst>
        <pc:spChg chg="mod">
          <ac:chgData name="Deborah Rees" userId="7625dfb349b2cb22" providerId="LiveId" clId="{29EB9E5C-7CCB-4BE2-89FE-735DC60D24DB}" dt="2020-11-30T11:36:11.129" v="9442" actId="20577"/>
          <ac:spMkLst>
            <pc:docMk/>
            <pc:sldMk cId="451212345" sldId="395"/>
            <ac:spMk id="2" creationId="{00000000-0000-0000-0000-000000000000}"/>
          </ac:spMkLst>
        </pc:spChg>
        <pc:spChg chg="add del mod">
          <ac:chgData name="Deborah Rees" userId="7625dfb349b2cb22" providerId="LiveId" clId="{29EB9E5C-7CCB-4BE2-89FE-735DC60D24DB}" dt="2020-11-29T14:17:48.057" v="7325" actId="478"/>
          <ac:spMkLst>
            <pc:docMk/>
            <pc:sldMk cId="451212345" sldId="395"/>
            <ac:spMk id="5" creationId="{33B8476A-CFA0-44DC-B8EB-60DF99739F36}"/>
          </ac:spMkLst>
        </pc:spChg>
        <pc:picChg chg="del">
          <ac:chgData name="Deborah Rees" userId="7625dfb349b2cb22" providerId="LiveId" clId="{29EB9E5C-7CCB-4BE2-89FE-735DC60D24DB}" dt="2020-11-29T14:17:44.863" v="7324" actId="478"/>
          <ac:picMkLst>
            <pc:docMk/>
            <pc:sldMk cId="451212345" sldId="395"/>
            <ac:picMk id="4" creationId="{48D48DB2-97B8-4629-A093-CBB8E7E212AB}"/>
          </ac:picMkLst>
        </pc:picChg>
        <pc:picChg chg="add mod">
          <ac:chgData name="Deborah Rees" userId="7625dfb349b2cb22" providerId="LiveId" clId="{29EB9E5C-7CCB-4BE2-89FE-735DC60D24DB}" dt="2020-11-29T14:18:30.845" v="7328" actId="14100"/>
          <ac:picMkLst>
            <pc:docMk/>
            <pc:sldMk cId="451212345" sldId="395"/>
            <ac:picMk id="6" creationId="{11EA993E-B9FC-498E-AFAC-93DF41D3C10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30/11/2020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charset="0"/>
              <a:cs typeface="Arial" charset="0"/>
            </a:endParaRPr>
          </a:p>
          <a:p>
            <a:pPr marL="0" indent="0">
              <a:buNone/>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2</a:t>
            </a:fld>
            <a:endParaRPr lang="en-GB"/>
          </a:p>
        </p:txBody>
      </p:sp>
    </p:spTree>
    <p:extLst>
      <p:ext uri="{BB962C8B-B14F-4D97-AF65-F5344CB8AC3E}">
        <p14:creationId xmlns:p14="http://schemas.microsoft.com/office/powerpoint/2010/main" val="3775428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For first thing I need to reiterate is that this is Level 7, it is supposed to be challenging and it is up to you to step up to that challenge.  I want you all to do well, and I will provide feedback on your draft work to help you in this regard.  However, it is not my job to get you to Level 7, nor is it my job to spell out exactly out to tackle this assignment  - demonstrating that skill, is part of the assignment requirements.  Moreover, I cannot have 34 assignments that are identical – hence why you need to put your own stamp on your work </a:t>
            </a:r>
          </a:p>
          <a:p>
            <a:pPr marL="0" indent="0">
              <a:buNone/>
            </a:pPr>
            <a:endParaRPr lang="en-GB" dirty="0"/>
          </a:p>
          <a:p>
            <a:pPr marL="0" indent="0">
              <a:buNone/>
            </a:pPr>
            <a:r>
              <a:rPr lang="en-GB" dirty="0"/>
              <a:t>At Level 7,  there is a responsibility for you to interpret the brief and write your report in your preferred manner – hence why we allow some flexibility with the structure.</a:t>
            </a:r>
          </a:p>
          <a:p>
            <a:pPr marL="0" indent="0">
              <a:buNone/>
            </a:pPr>
            <a:endParaRPr lang="en-GB" dirty="0"/>
          </a:p>
          <a:p>
            <a:pPr marL="0" indent="0">
              <a:buNone/>
            </a:pPr>
            <a:r>
              <a:rPr lang="en-GB" dirty="0"/>
              <a:t>Everything I discuss with you today is to provide you with SOME FURHTER GUIDANCE throughout that process, ultimately it is your responsibility to answer that assignment brief.</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DC00D2BA-B111-4CC0-9AC8-4C8BE8A36B6D}" type="slidenum">
              <a:rPr lang="en-GB" smtClean="0"/>
              <a:t>3</a:t>
            </a:fld>
            <a:endParaRPr lang="en-GB"/>
          </a:p>
        </p:txBody>
      </p:sp>
    </p:spTree>
    <p:extLst>
      <p:ext uri="{BB962C8B-B14F-4D97-AF65-F5344CB8AC3E}">
        <p14:creationId xmlns:p14="http://schemas.microsoft.com/office/powerpoint/2010/main" val="3704309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thing to point out here, is that throughout your assignment you are showing the marker you have met the above learning outcomes:</a:t>
            </a:r>
          </a:p>
        </p:txBody>
      </p:sp>
      <p:sp>
        <p:nvSpPr>
          <p:cNvPr id="4" name="Slide Number Placeholder 3"/>
          <p:cNvSpPr>
            <a:spLocks noGrp="1"/>
          </p:cNvSpPr>
          <p:nvPr>
            <p:ph type="sldNum" sz="quarter" idx="5"/>
          </p:nvPr>
        </p:nvSpPr>
        <p:spPr/>
        <p:txBody>
          <a:bodyPr/>
          <a:lstStyle/>
          <a:p>
            <a:fld id="{DC00D2BA-B111-4CC0-9AC8-4C8BE8A36B6D}" type="slidenum">
              <a:rPr lang="en-GB" smtClean="0"/>
              <a:t>4</a:t>
            </a:fld>
            <a:endParaRPr lang="en-GB"/>
          </a:p>
        </p:txBody>
      </p:sp>
    </p:spTree>
    <p:extLst>
      <p:ext uri="{BB962C8B-B14F-4D97-AF65-F5344CB8AC3E}">
        <p14:creationId xmlns:p14="http://schemas.microsoft.com/office/powerpoint/2010/main" val="14091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3004129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1700740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2101092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479381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have included two examples of Level 7 work, both achieved marks of over 70%.</a:t>
            </a:r>
          </a:p>
          <a:p>
            <a:endParaRPr lang="en-GB" dirty="0"/>
          </a:p>
          <a:p>
            <a:r>
              <a:rPr lang="en-GB" dirty="0"/>
              <a:t>Note the structure, presentation, credible references sources, volume of references, use of Appendices etc.</a:t>
            </a:r>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3345992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best reports will indicate to me that you are on the ball with the ER climate at your organisation.  That you understand the impact that COVID has had on your business, and will likely to have on your business for the  next year or two.  That you understand the ways in which your business responded well and that you understand any areas where perhaps your business was under prepared or responded poorly. </a:t>
            </a:r>
          </a:p>
          <a:p>
            <a:endParaRPr lang="en-GB" dirty="0"/>
          </a:p>
          <a:p>
            <a:r>
              <a:rPr lang="en-GB" dirty="0"/>
              <a:t>Let’s take each point in turn:</a:t>
            </a:r>
          </a:p>
          <a:p>
            <a:endParaRPr lang="en-GB" dirty="0"/>
          </a:p>
          <a:p>
            <a:pPr marL="228600" indent="-228600">
              <a:buAutoNum type="arabicPeriod"/>
            </a:pPr>
            <a:r>
              <a:rPr lang="en-GB" dirty="0"/>
              <a:t>Analyse the impact COVID has had on ER at your org – things to consider; has it highlighted areas where your business was in very good shape to deal with significant and fast past change and yet keep employee relations reasonably strong?  Did it highlight gaps or areas of poor practice? Or a inability to flex to change? Or a Leadership vacuum? Or Communications channels that are not fit for purpose? </a:t>
            </a:r>
          </a:p>
          <a:p>
            <a:pPr marL="228600" indent="-228600">
              <a:buAutoNum type="arabicPeriod"/>
            </a:pPr>
            <a:endParaRPr lang="en-GB" dirty="0"/>
          </a:p>
          <a:p>
            <a:pPr marL="228600" indent="-228600">
              <a:buAutoNum type="arabicPeriod"/>
            </a:pPr>
            <a:r>
              <a:rPr lang="en-GB" dirty="0"/>
              <a:t>Critically analyse ….  - this is where you can show off your technical knowledge on employment relations (history of ER, models, frameworks, theories, business leader’s views, recent developments in ER, legislation, stakeholder analysis etc). </a:t>
            </a:r>
          </a:p>
          <a:p>
            <a:pPr marL="228600" indent="-228600">
              <a:buAutoNum type="arabicPeriod"/>
            </a:pPr>
            <a:endParaRPr lang="en-GB" dirty="0"/>
          </a:p>
          <a:p>
            <a:pPr marL="228600" indent="-228600">
              <a:buAutoNum type="arabicPeriod"/>
            </a:pPr>
            <a:r>
              <a:rPr lang="en-GB" dirty="0"/>
              <a:t>Provide creative and innovate recommendations …. – this is where you demonstrate you are able to apply your knowledge and understanding to practical business decisions.</a:t>
            </a:r>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C00D2BA-B111-4CC0-9AC8-4C8BE8A36B6D}" type="slidenum">
              <a:rPr lang="en-GB" smtClean="0"/>
              <a:t>10</a:t>
            </a:fld>
            <a:endParaRPr lang="en-GB"/>
          </a:p>
        </p:txBody>
      </p:sp>
    </p:spTree>
    <p:extLst>
      <p:ext uri="{BB962C8B-B14F-4D97-AF65-F5344CB8AC3E}">
        <p14:creationId xmlns:p14="http://schemas.microsoft.com/office/powerpoint/2010/main" val="1890395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Introduction – Synopsis of COVID and PESTLE and brief context of your org.</a:t>
            </a:r>
          </a:p>
          <a:p>
            <a:pPr marL="0" indent="0">
              <a:buNone/>
            </a:pPr>
            <a:endParaRPr lang="en-GB" dirty="0"/>
          </a:p>
          <a:p>
            <a:pPr marL="0" indent="0">
              <a:buNone/>
            </a:pPr>
            <a:r>
              <a:rPr lang="en-GB" dirty="0"/>
              <a:t>Lit Review – Macro factors, theory, best practice</a:t>
            </a:r>
          </a:p>
          <a:p>
            <a:pPr marL="0" indent="0">
              <a:buNone/>
            </a:pPr>
            <a:endParaRPr lang="en-GB" dirty="0"/>
          </a:p>
          <a:p>
            <a:pPr marL="0" indent="0">
              <a:buNone/>
            </a:pPr>
            <a:r>
              <a:rPr lang="en-GB" dirty="0"/>
              <a:t>Findings – SWOT on your own org / other org’s responses</a:t>
            </a:r>
          </a:p>
          <a:p>
            <a:pPr marL="0" indent="0">
              <a:buNone/>
            </a:pPr>
            <a:endParaRPr lang="en-GB" dirty="0"/>
          </a:p>
          <a:p>
            <a:pPr marL="0" indent="0">
              <a:buNone/>
            </a:pPr>
            <a:r>
              <a:rPr lang="en-GB" dirty="0"/>
              <a:t>Recommendations – improve EIP</a:t>
            </a:r>
          </a:p>
          <a:p>
            <a:pPr marL="0" indent="0">
              <a:buNone/>
            </a:pPr>
            <a:r>
              <a:rPr lang="en-GB" dirty="0"/>
              <a:t>	       - improve health and wellbeing strategy</a:t>
            </a:r>
          </a:p>
          <a:p>
            <a:pPr marL="0" indent="0">
              <a:buNone/>
            </a:pPr>
            <a:r>
              <a:rPr lang="en-GB" dirty="0"/>
              <a:t>	       - improve ability to be future-fit</a:t>
            </a:r>
          </a:p>
          <a:p>
            <a:pPr marL="0" indent="0">
              <a:buNone/>
            </a:pPr>
            <a:r>
              <a:rPr lang="en-GB" dirty="0"/>
              <a:t>                               - Improve communications strategy / channels</a:t>
            </a:r>
          </a:p>
          <a:p>
            <a:pPr marL="0" indent="0">
              <a:buNone/>
            </a:pPr>
            <a:r>
              <a:rPr lang="en-GB" dirty="0"/>
              <a:t>                               - Invest in technology</a:t>
            </a:r>
          </a:p>
          <a:p>
            <a:pPr marL="0" indent="0">
              <a:buNone/>
            </a:pPr>
            <a:r>
              <a:rPr lang="en-GB" dirty="0"/>
              <a:t>                               - Upskill employees</a:t>
            </a:r>
          </a:p>
          <a:p>
            <a:pPr marL="0" indent="0">
              <a:buNone/>
            </a:pPr>
            <a:r>
              <a:rPr lang="en-GB" dirty="0"/>
              <a:t>                               -  Leadership / culture change </a:t>
            </a:r>
          </a:p>
          <a:p>
            <a:pPr marL="0" indent="0">
              <a:buNone/>
            </a:pPr>
            <a:r>
              <a:rPr lang="en-GB" dirty="0"/>
              <a:t>                             (OTHERS???)</a:t>
            </a:r>
          </a:p>
        </p:txBody>
      </p:sp>
      <p:sp>
        <p:nvSpPr>
          <p:cNvPr id="4" name="Slide Number Placeholder 3"/>
          <p:cNvSpPr>
            <a:spLocks noGrp="1"/>
          </p:cNvSpPr>
          <p:nvPr>
            <p:ph type="sldNum" sz="quarter" idx="5"/>
          </p:nvPr>
        </p:nvSpPr>
        <p:spPr/>
        <p:txBody>
          <a:bodyPr/>
          <a:lstStyle/>
          <a:p>
            <a:fld id="{DC00D2BA-B111-4CC0-9AC8-4C8BE8A36B6D}" type="slidenum">
              <a:rPr lang="en-GB" smtClean="0"/>
              <a:t>11</a:t>
            </a:fld>
            <a:endParaRPr lang="en-GB"/>
          </a:p>
        </p:txBody>
      </p:sp>
    </p:spTree>
    <p:extLst>
      <p:ext uri="{BB962C8B-B14F-4D97-AF65-F5344CB8AC3E}">
        <p14:creationId xmlns:p14="http://schemas.microsoft.com/office/powerpoint/2010/main" val="43199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above is just to give you a rough idea of topics that I envisage being essential for the assignment brief, and topics with which you can use to go above and beyond and excel with your assignment.  * (This is just a guide, I cannot possibly give you a definitive split of topics as you all work in different sectors and sized organisations and therefore your reports will all need to be tailored to your own organisation)*</a:t>
            </a:r>
          </a:p>
          <a:p>
            <a:pPr marL="0" indent="0">
              <a:buNone/>
            </a:pPr>
            <a:endParaRPr lang="en-GB" dirty="0"/>
          </a:p>
          <a:p>
            <a:pPr marL="0" indent="0">
              <a:buNone/>
            </a:pPr>
            <a:r>
              <a:rPr lang="en-GB" dirty="0"/>
              <a:t>If you are looking to do the bare minimum and scrape through, if you cover off these essential components well – you are likely to pass.</a:t>
            </a:r>
          </a:p>
          <a:p>
            <a:pPr marL="0" indent="0">
              <a:buNone/>
            </a:pPr>
            <a:endParaRPr lang="en-GB" dirty="0"/>
          </a:p>
          <a:p>
            <a:pPr marL="0" indent="0">
              <a:buNone/>
            </a:pPr>
            <a:r>
              <a:rPr lang="en-GB" dirty="0"/>
              <a:t>Stronger students – by writing with skill and using critical analysis you should be able to bring in most of these desirable topics to show your breadth of knowledge and understanding.</a:t>
            </a:r>
          </a:p>
        </p:txBody>
      </p:sp>
      <p:sp>
        <p:nvSpPr>
          <p:cNvPr id="4" name="Slide Number Placeholder 3"/>
          <p:cNvSpPr>
            <a:spLocks noGrp="1"/>
          </p:cNvSpPr>
          <p:nvPr>
            <p:ph type="sldNum" sz="quarter" idx="5"/>
          </p:nvPr>
        </p:nvSpPr>
        <p:spPr/>
        <p:txBody>
          <a:bodyPr/>
          <a:lstStyle/>
          <a:p>
            <a:fld id="{DC00D2BA-B111-4CC0-9AC8-4C8BE8A36B6D}" type="slidenum">
              <a:rPr lang="en-GB" smtClean="0"/>
              <a:t>12</a:t>
            </a:fld>
            <a:endParaRPr lang="en-GB"/>
          </a:p>
        </p:txBody>
      </p:sp>
    </p:spTree>
    <p:extLst>
      <p:ext uri="{BB962C8B-B14F-4D97-AF65-F5344CB8AC3E}">
        <p14:creationId xmlns:p14="http://schemas.microsoft.com/office/powerpoint/2010/main" val="198050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 have taken some of they descriptions from the marking criteria here to provide a summary of what I am looking for when I am marking. </a:t>
            </a:r>
          </a:p>
          <a:p>
            <a:pPr marL="0" indent="0">
              <a:buNone/>
            </a:pPr>
            <a:endParaRPr lang="en-GB" dirty="0"/>
          </a:p>
          <a:p>
            <a:pPr marL="0" indent="0">
              <a:buNone/>
            </a:pPr>
            <a:endParaRPr lang="en-GB" dirty="0"/>
          </a:p>
          <a:p>
            <a:pPr marL="228600" indent="-228600">
              <a:buAutoNum type="arabicPeriod"/>
            </a:pPr>
            <a:r>
              <a:rPr lang="en-GB" dirty="0"/>
              <a:t>Engagement with the literature – minimum of 45 reference sources, credible sources (core text book, recommend textbooks, ACAS, TUC, Daniel Barnett, HBR, Gallup, Deloitte, McKinsey, parliament.gov, legislation.gov.uk etc).  Also, some evidence of independent research.  Demonstrate currency with your ‘hot-off-the-press’ research.  Correct referencing conventions.</a:t>
            </a:r>
          </a:p>
          <a:p>
            <a:pPr marL="228600" indent="-228600">
              <a:buAutoNum type="arabicPeriod"/>
            </a:pPr>
            <a:endParaRPr lang="en-GB" dirty="0"/>
          </a:p>
          <a:p>
            <a:pPr marL="228600" indent="-228600">
              <a:buAutoNum type="arabicPeriod"/>
            </a:pPr>
            <a:r>
              <a:rPr lang="en-GB" dirty="0"/>
              <a:t>Knowledge and understanding – demonstrated by using academic research, the views of business leaders or recent data in the correct context.  Having an awareness of seminal developments in areas of employment relations.  An awareness of current problems / new insights.  An understanding of the key concepts of the Management of Employment Relations  (</a:t>
            </a:r>
            <a:r>
              <a:rPr lang="en-GB" dirty="0" err="1"/>
              <a:t>i.e</a:t>
            </a:r>
            <a:r>
              <a:rPr lang="en-GB" dirty="0"/>
              <a:t> models/frameworks/theories/legislation). </a:t>
            </a:r>
          </a:p>
          <a:p>
            <a:pPr marL="228600" indent="-228600">
              <a:buAutoNum type="arabicPeriod"/>
            </a:pPr>
            <a:endParaRPr lang="en-GB" dirty="0"/>
          </a:p>
          <a:p>
            <a:pPr marL="228600" indent="-228600">
              <a:buAutoNum type="arabicPeriod"/>
            </a:pPr>
            <a:r>
              <a:rPr lang="en-GB" dirty="0"/>
              <a:t>This is your critical evaluation of the subject as per the above.</a:t>
            </a:r>
          </a:p>
          <a:p>
            <a:pPr marL="228600" indent="-228600">
              <a:buAutoNum type="arabicPeriod"/>
            </a:pPr>
            <a:endParaRPr lang="en-GB" dirty="0"/>
          </a:p>
          <a:p>
            <a:pPr marL="228600" indent="-228600">
              <a:buAutoNum type="arabicPeriod"/>
            </a:pPr>
            <a:r>
              <a:rPr lang="en-GB" dirty="0"/>
              <a:t>Can identify complex problems and propose sophisticated and original solutions that </a:t>
            </a:r>
            <a:r>
              <a:rPr lang="en-GB"/>
              <a:t>are relevant.</a:t>
            </a:r>
            <a:endParaRPr lang="en-GB" dirty="0"/>
          </a:p>
          <a:p>
            <a:pPr marL="228600" indent="-228600">
              <a:buAutoNum type="arabicPeriod"/>
            </a:pPr>
            <a:endParaRPr lang="en-GB" dirty="0"/>
          </a:p>
          <a:p>
            <a:pPr marL="228600" indent="-228600">
              <a:buAutoNum type="arabicPeriod"/>
            </a:pPr>
            <a:r>
              <a:rPr lang="en-GB" dirty="0"/>
              <a:t>Can communicate effectively, report is in the appropriate format, is fluid, is free from grammatical and spelling errors etc.</a:t>
            </a:r>
          </a:p>
        </p:txBody>
      </p:sp>
      <p:sp>
        <p:nvSpPr>
          <p:cNvPr id="4" name="Slide Number Placeholder 3"/>
          <p:cNvSpPr>
            <a:spLocks noGrp="1"/>
          </p:cNvSpPr>
          <p:nvPr>
            <p:ph type="sldNum" sz="quarter" idx="5"/>
          </p:nvPr>
        </p:nvSpPr>
        <p:spPr/>
        <p:txBody>
          <a:bodyPr/>
          <a:lstStyle/>
          <a:p>
            <a:fld id="{DC00D2BA-B111-4CC0-9AC8-4C8BE8A36B6D}" type="slidenum">
              <a:rPr lang="en-GB" smtClean="0"/>
              <a:t>13</a:t>
            </a:fld>
            <a:endParaRPr lang="en-GB"/>
          </a:p>
        </p:txBody>
      </p:sp>
    </p:spTree>
    <p:extLst>
      <p:ext uri="{BB962C8B-B14F-4D97-AF65-F5344CB8AC3E}">
        <p14:creationId xmlns:p14="http://schemas.microsoft.com/office/powerpoint/2010/main" val="3372446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this document to keep you on track.</a:t>
            </a:r>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2136300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1796276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existing students should be familiar with this resource.</a:t>
            </a:r>
          </a:p>
          <a:p>
            <a:endParaRPr lang="en-GB" dirty="0"/>
          </a:p>
          <a:p>
            <a:r>
              <a:rPr lang="en-GB" dirty="0"/>
              <a:t>For new students, this is an excellent search tool.  You can book a 15-minute tutorial with library services to help you learn to navigate these databases.  You can search specifically for “peer reviewed” work, and under the “databases” tab, you can access “Westlaw” which is a great resource for this module as you can pull up Statutes, Case Law, Legal Journals..</a:t>
            </a:r>
          </a:p>
        </p:txBody>
      </p:sp>
      <p:sp>
        <p:nvSpPr>
          <p:cNvPr id="4" name="Slide Number Placeholder 3"/>
          <p:cNvSpPr>
            <a:spLocks noGrp="1"/>
          </p:cNvSpPr>
          <p:nvPr>
            <p:ph type="sldNum" sz="quarter" idx="5"/>
          </p:nvPr>
        </p:nvSpPr>
        <p:spPr/>
        <p:txBody>
          <a:bodyPr/>
          <a:lstStyle/>
          <a:p>
            <a:fld id="{F4B9E6EF-8E04-43AF-B087-9D16E2B8925E}" type="slidenum">
              <a:rPr lang="en-GB" smtClean="0"/>
              <a:t>16</a:t>
            </a:fld>
            <a:endParaRPr lang="en-GB"/>
          </a:p>
        </p:txBody>
      </p:sp>
    </p:spTree>
    <p:extLst>
      <p:ext uri="{BB962C8B-B14F-4D97-AF65-F5344CB8AC3E}">
        <p14:creationId xmlns:p14="http://schemas.microsoft.com/office/powerpoint/2010/main" val="1352357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Existing students may already be familiar with the above resource.</a:t>
            </a:r>
          </a:p>
          <a:p>
            <a:endParaRPr lang="en-GB" dirty="0"/>
          </a:p>
          <a:p>
            <a:r>
              <a:rPr lang="en-GB" dirty="0"/>
              <a:t>For new students, this is a resource list that is placed on Moodle, under “ Course Documents”, it contains the reading list with links that will take you directly to a website, book, article etc.  I have completed the resource list for this Module, if you are unable to see it, this is because the library team are activating all resource lists at the moment, so it will be available soon.  In the meantime, the recommended and essential reading are also listed within the Handbook, Reading List and Teaching Schedule – all on Moodle.</a:t>
            </a:r>
          </a:p>
        </p:txBody>
      </p:sp>
      <p:sp>
        <p:nvSpPr>
          <p:cNvPr id="4" name="Slide Number Placeholder 3"/>
          <p:cNvSpPr>
            <a:spLocks noGrp="1"/>
          </p:cNvSpPr>
          <p:nvPr>
            <p:ph type="sldNum" sz="quarter" idx="5"/>
          </p:nvPr>
        </p:nvSpPr>
        <p:spPr/>
        <p:txBody>
          <a:bodyPr/>
          <a:lstStyle/>
          <a:p>
            <a:fld id="{F4B9E6EF-8E04-43AF-B087-9D16E2B8925E}" type="slidenum">
              <a:rPr lang="en-GB" smtClean="0"/>
              <a:t>17</a:t>
            </a:fld>
            <a:endParaRPr lang="en-GB"/>
          </a:p>
        </p:txBody>
      </p:sp>
    </p:spTree>
    <p:extLst>
      <p:ext uri="{BB962C8B-B14F-4D97-AF65-F5344CB8AC3E}">
        <p14:creationId xmlns:p14="http://schemas.microsoft.com/office/powerpoint/2010/main" val="21102341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There is this guidance document to help you.</a:t>
            </a:r>
          </a:p>
          <a:p>
            <a:pPr marL="171450" indent="-171450">
              <a:buFont typeface="Arial" panose="020B0604020202020204" pitchFamily="34" charset="0"/>
              <a:buChar char="•"/>
            </a:pPr>
            <a:r>
              <a:rPr lang="en-GB" dirty="0"/>
              <a:t>There is also a video from library services which provides guidance for referencing – contact Julie Thomas for access if you need further support in this area.</a:t>
            </a:r>
          </a:p>
        </p:txBody>
      </p:sp>
      <p:sp>
        <p:nvSpPr>
          <p:cNvPr id="4" name="Slide Number Placeholder 3"/>
          <p:cNvSpPr>
            <a:spLocks noGrp="1"/>
          </p:cNvSpPr>
          <p:nvPr>
            <p:ph type="sldNum" sz="quarter" idx="5"/>
          </p:nvPr>
        </p:nvSpPr>
        <p:spPr/>
        <p:txBody>
          <a:bodyPr/>
          <a:lstStyle/>
          <a:p>
            <a:fld id="{F4B9E6EF-8E04-43AF-B087-9D16E2B8925E}" type="slidenum">
              <a:rPr lang="en-GB" smtClean="0"/>
              <a:t>18</a:t>
            </a:fld>
            <a:endParaRPr lang="en-GB"/>
          </a:p>
        </p:txBody>
      </p:sp>
    </p:spTree>
    <p:extLst>
      <p:ext uri="{BB962C8B-B14F-4D97-AF65-F5344CB8AC3E}">
        <p14:creationId xmlns:p14="http://schemas.microsoft.com/office/powerpoint/2010/main" val="10281772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19</a:t>
            </a:fld>
            <a:endParaRPr lang="en-GB"/>
          </a:p>
        </p:txBody>
      </p:sp>
    </p:spTree>
    <p:extLst>
      <p:ext uri="{BB962C8B-B14F-4D97-AF65-F5344CB8AC3E}">
        <p14:creationId xmlns:p14="http://schemas.microsoft.com/office/powerpoint/2010/main" val="14164185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20</a:t>
            </a:fld>
            <a:endParaRPr lang="en-GB"/>
          </a:p>
        </p:txBody>
      </p:sp>
    </p:spTree>
    <p:extLst>
      <p:ext uri="{BB962C8B-B14F-4D97-AF65-F5344CB8AC3E}">
        <p14:creationId xmlns:p14="http://schemas.microsoft.com/office/powerpoint/2010/main" val="10003121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a:p>
            <a:pPr>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42A32336-E330-4386-84BE-5A9ACF4E8711}" type="slidenum">
              <a:rPr lang="en-GB" smtClean="0"/>
              <a:t>21</a:t>
            </a:fld>
            <a:endParaRPr lang="en-GB"/>
          </a:p>
        </p:txBody>
      </p:sp>
    </p:spTree>
    <p:extLst>
      <p:ext uri="{BB962C8B-B14F-4D97-AF65-F5344CB8AC3E}">
        <p14:creationId xmlns:p14="http://schemas.microsoft.com/office/powerpoint/2010/main" val="8996684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30/11/2020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30/11/2020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30/11/2020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everypiecematters.com/jget/volume03-issue01/card-game-to-improve-critical-thinking.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gymnasticscoaching.com/2011/02/11/gymnastics-code-of-points-report-car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hyperlink" Target="https://owl.excelsior.edu/writing-process/prewriting-strategies/prewriting-strategies-asking-defining-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2863568"/>
          </a:xfrm>
        </p:spPr>
        <p:txBody>
          <a:bodyPr>
            <a:normAutofit fontScale="92500" lnSpcReduction="20000"/>
          </a:bodyPr>
          <a:lstStyle/>
          <a:p>
            <a:r>
              <a:rPr lang="en-GB" sz="2900" b="1" dirty="0">
                <a:solidFill>
                  <a:srgbClr val="105FFC"/>
                </a:solidFill>
              </a:rPr>
              <a:t>Deborah Rees</a:t>
            </a:r>
          </a:p>
          <a:p>
            <a:r>
              <a:rPr lang="en-GB" sz="2900" b="1" dirty="0">
                <a:solidFill>
                  <a:srgbClr val="105FFC"/>
                </a:solidFill>
              </a:rPr>
              <a:t>deborah.rees@uwtsd.ac.uk</a:t>
            </a:r>
          </a:p>
          <a:p>
            <a:r>
              <a:rPr lang="en-GB" sz="5200" b="1" dirty="0"/>
              <a:t>Assignment Guidance Workshop</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a:t>
            </a:r>
          </a:p>
        </p:txBody>
      </p:sp>
      <p:sp>
        <p:nvSpPr>
          <p:cNvPr id="3" name="Content Placeholder 2"/>
          <p:cNvSpPr>
            <a:spLocks noGrp="1"/>
          </p:cNvSpPr>
          <p:nvPr>
            <p:ph idx="1"/>
          </p:nvPr>
        </p:nvSpPr>
        <p:spPr>
          <a:xfrm>
            <a:off x="628650" y="1231201"/>
            <a:ext cx="7886700" cy="4673354"/>
          </a:xfrm>
        </p:spPr>
        <p:txBody>
          <a:bodyPr>
            <a:normAutofit fontScale="92500" lnSpcReduction="10000"/>
          </a:bodyPr>
          <a:lstStyle/>
          <a:p>
            <a:pPr marL="342900" lvl="0" indent="-342900">
              <a:lnSpc>
                <a:spcPct val="107000"/>
              </a:lnSpc>
              <a:spcAft>
                <a:spcPts val="800"/>
              </a:spcAft>
              <a:buFont typeface="+mj-lt"/>
              <a:buAutoNum type="arabicPeriod"/>
              <a:tabLst>
                <a:tab pos="457200" algn="l"/>
              </a:tabLst>
            </a:pPr>
            <a:r>
              <a:rPr lang="en-GB" sz="2800" dirty="0">
                <a:solidFill>
                  <a:srgbClr val="000000"/>
                </a:solidFill>
                <a:ea typeface="Times New Roman" panose="02020603050405020304" pitchFamily="18" charset="0"/>
                <a:cs typeface="Times New Roman" panose="02020603050405020304" pitchFamily="18" charset="0"/>
              </a:rPr>
              <a:t>Re-cap of learning outcomes</a:t>
            </a: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Review of the expected standard at Level 7</a:t>
            </a: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 example of best practice</a:t>
            </a:r>
          </a:p>
          <a:p>
            <a:pPr marL="342900" lvl="0" indent="-342900">
              <a:lnSpc>
                <a:spcPct val="107000"/>
              </a:lnSpc>
              <a:spcAft>
                <a:spcPts val="800"/>
              </a:spcAft>
              <a:buFont typeface="+mj-lt"/>
              <a:buAutoNum type="arabicPeriod"/>
              <a:tabLst>
                <a:tab pos="457200" algn="l"/>
              </a:tabLst>
            </a:pPr>
            <a:r>
              <a:rPr lang="en-GB" sz="2800" dirty="0">
                <a:solidFill>
                  <a:srgbClr val="000000"/>
                </a:solidFill>
                <a:ea typeface="Times New Roman" panose="02020603050405020304" pitchFamily="18" charset="0"/>
                <a:cs typeface="Times New Roman" panose="02020603050405020304" pitchFamily="18" charset="0"/>
              </a:rPr>
              <a:t>A breakdown of the assignment requirements</a:t>
            </a:r>
            <a:endPar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2800" dirty="0">
                <a:solidFill>
                  <a:srgbClr val="000000"/>
                </a:solidFill>
                <a:ea typeface="Times New Roman" panose="02020603050405020304" pitchFamily="18" charset="0"/>
                <a:cs typeface="Times New Roman" panose="02020603050405020304" pitchFamily="18" charset="0"/>
              </a:rPr>
              <a:t>A re-cap of useful resources</a:t>
            </a:r>
          </a:p>
          <a:p>
            <a:pPr marL="342900" lvl="0" indent="-342900">
              <a:lnSpc>
                <a:spcPct val="107000"/>
              </a:lnSpc>
              <a:spcAft>
                <a:spcPts val="800"/>
              </a:spcAft>
              <a:buFont typeface="+mj-lt"/>
              <a:buAutoNum type="arabicPeriod"/>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Harvard Business School – referenc</a:t>
            </a:r>
            <a:r>
              <a:rPr lang="en-GB" sz="2800" dirty="0">
                <a:solidFill>
                  <a:srgbClr val="000000"/>
                </a:solidFill>
                <a:ea typeface="Times New Roman" panose="02020603050405020304" pitchFamily="18" charset="0"/>
                <a:cs typeface="Times New Roman" panose="02020603050405020304" pitchFamily="18" charset="0"/>
              </a:rPr>
              <a:t>ing conventions</a:t>
            </a:r>
          </a:p>
          <a:p>
            <a:pPr marL="342900" lvl="0" indent="-342900">
              <a:lnSpc>
                <a:spcPct val="107000"/>
              </a:lnSpc>
              <a:spcAft>
                <a:spcPts val="800"/>
              </a:spcAft>
              <a:buFont typeface="+mj-lt"/>
              <a:buAutoNum type="arabicPeriod"/>
              <a:tabLst>
                <a:tab pos="457200" algn="l"/>
              </a:tabLst>
            </a:pPr>
            <a:r>
              <a:rPr lang="en-GB" sz="2800" dirty="0">
                <a:solidFill>
                  <a:srgbClr val="000000"/>
                </a:solidFill>
                <a:ea typeface="Times New Roman" panose="02020603050405020304" pitchFamily="18" charset="0"/>
                <a:cs typeface="Times New Roman" panose="02020603050405020304" pitchFamily="18" charset="0"/>
              </a:rPr>
              <a:t>Questions</a:t>
            </a:r>
          </a:p>
          <a:p>
            <a:pPr marL="342900" lvl="0" indent="-342900">
              <a:lnSpc>
                <a:spcPct val="107000"/>
              </a:lnSpc>
              <a:spcAft>
                <a:spcPts val="800"/>
              </a:spcAft>
              <a:buFont typeface="+mj-lt"/>
              <a:buAutoNum type="arabicPeriod"/>
              <a:tabLst>
                <a:tab pos="457200" algn="l"/>
              </a:tabLst>
            </a:pPr>
            <a:endPar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endParaRPr lang="en-GB" sz="2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9485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268013" y="0"/>
            <a:ext cx="8875987" cy="6747641"/>
          </a:xfrm>
        </p:spPr>
        <p:txBody>
          <a:bodyPr>
            <a:normAutofit/>
          </a:bodyPr>
          <a:lstStyle/>
          <a:p>
            <a:pPr marL="0" indent="0">
              <a:buNone/>
            </a:pPr>
            <a:r>
              <a:rPr lang="en-GB" sz="5400" b="1" dirty="0">
                <a:effectLst/>
                <a:latin typeface="Calibri" panose="020F0502020204030204" pitchFamily="34" charset="0"/>
                <a:ea typeface="Times New Roman" panose="02020603050405020304" pitchFamily="18" charset="0"/>
                <a:cs typeface="Times New Roman" panose="02020603050405020304" pitchFamily="18" charset="0"/>
              </a:rPr>
              <a:t>Level 7!!!!!!!!</a:t>
            </a: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2000" b="1" dirty="0">
              <a:effectLst/>
              <a:latin typeface="Times New Roman" panose="02020603050405020304" pitchFamily="18" charset="0"/>
              <a:ea typeface="Times New Roman" panose="02020603050405020304" pitchFamily="18" charset="0"/>
            </a:endParaRPr>
          </a:p>
        </p:txBody>
      </p:sp>
      <p:pic>
        <p:nvPicPr>
          <p:cNvPr id="5" name="Picture 4" descr="A picture containing whiteboard&#10;&#10;Description automatically generated">
            <a:extLst>
              <a:ext uri="{FF2B5EF4-FFF2-40B4-BE49-F238E27FC236}">
                <a16:creationId xmlns:a16="http://schemas.microsoft.com/office/drawing/2014/main" id="{A79AB347-1FFC-48C5-9108-CDF3D50E7E1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0125" y="1024758"/>
            <a:ext cx="7143750" cy="4540469"/>
          </a:xfrm>
          <a:prstGeom prst="rect">
            <a:avLst/>
          </a:prstGeom>
        </p:spPr>
      </p:pic>
    </p:spTree>
    <p:extLst>
      <p:ext uri="{BB962C8B-B14F-4D97-AF65-F5344CB8AC3E}">
        <p14:creationId xmlns:p14="http://schemas.microsoft.com/office/powerpoint/2010/main" val="3426343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268013" y="-189186"/>
            <a:ext cx="8875987" cy="6747641"/>
          </a:xfrm>
        </p:spPr>
        <p:txBody>
          <a:bodyPr>
            <a:normAutofit fontScale="25000" lnSpcReduction="20000"/>
          </a:bodyPr>
          <a:lstStyle/>
          <a:p>
            <a:pPr marL="0" indent="0">
              <a:buNone/>
            </a:pPr>
            <a:r>
              <a:rPr lang="en-GB" sz="6200" b="1" dirty="0"/>
              <a:t>Module Learning Outcomes :</a:t>
            </a:r>
          </a:p>
          <a:p>
            <a:pPr marL="0" indent="0">
              <a:lnSpc>
                <a:spcPct val="115000"/>
              </a:lnSpc>
              <a:spcAft>
                <a:spcPts val="1000"/>
              </a:spcAft>
              <a:buNone/>
            </a:pPr>
            <a:r>
              <a:rPr lang="en-GB" sz="6200" dirty="0">
                <a:solidFill>
                  <a:srgbClr val="000000"/>
                </a:solidFill>
                <a:effectLst/>
                <a:latin typeface="Arial" panose="020B0604020202020204" pitchFamily="34" charset="0"/>
                <a:ea typeface="Calibri" panose="020F0502020204030204" pitchFamily="34" charset="0"/>
              </a:rPr>
              <a:t>On completion of this module learners will be able to understand, analyse and critically evaluate:</a:t>
            </a:r>
            <a:endParaRPr lang="en-GB" sz="62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7200" dirty="0">
                <a:effectLst/>
                <a:latin typeface="Arial" panose="020B0604020202020204" pitchFamily="34" charset="0"/>
                <a:ea typeface="Arial" panose="020B0604020202020204" pitchFamily="34" charset="0"/>
              </a:rPr>
              <a:t>Different theories and perspectives on employment relations.</a:t>
            </a:r>
          </a:p>
          <a:p>
            <a:pPr>
              <a:lnSpc>
                <a:spcPct val="115000"/>
              </a:lnSpc>
              <a:spcAft>
                <a:spcPts val="1000"/>
              </a:spcAft>
            </a:pPr>
            <a:r>
              <a:rPr lang="en-GB" sz="7200" dirty="0">
                <a:effectLst/>
                <a:latin typeface="Arial" panose="020B0604020202020204" pitchFamily="34" charset="0"/>
                <a:ea typeface="Arial" panose="020B0604020202020204" pitchFamily="34" charset="0"/>
              </a:rPr>
              <a:t>The impact of local, national and global contexts shaping employment relations climates.</a:t>
            </a:r>
            <a:endParaRPr lang="en-GB" sz="72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7200" dirty="0">
                <a:effectLst/>
                <a:latin typeface="Arial" panose="020B0604020202020204" pitchFamily="34" charset="0"/>
                <a:ea typeface="Arial" panose="020B0604020202020204" pitchFamily="34" charset="0"/>
              </a:rPr>
              <a:t>The roles and functions of the different parties to control and manage the employment relationship.</a:t>
            </a:r>
            <a:endParaRPr lang="en-GB" sz="72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7200" dirty="0">
                <a:effectLst/>
                <a:latin typeface="Arial" panose="020B0604020202020204" pitchFamily="34" charset="0"/>
                <a:ea typeface="Arial" panose="020B0604020202020204" pitchFamily="34" charset="0"/>
              </a:rPr>
              <a:t> The importance of organisational-level employment relations processes that support organisational performance, including the design and implementation of policies and practices in the areas of: employee engagement; diversity management; employee communication, involvement and participation negotiation and bargaining; conflict resolution; and change management and management control.</a:t>
            </a:r>
            <a:endParaRPr lang="en-GB" sz="72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7200" dirty="0">
                <a:effectLst/>
                <a:latin typeface="Arial" panose="020B0604020202020204" pitchFamily="34" charset="0"/>
                <a:ea typeface="Arial" panose="020B0604020202020204" pitchFamily="34" charset="0"/>
              </a:rPr>
              <a:t>The importance of employment relations procedures that help mitigate organisational risk, including the design and implementation of policies and practices in the areas of discipline, grievance, dismissal and redundancy.</a:t>
            </a:r>
            <a:endParaRPr lang="en-GB" sz="72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7200" dirty="0">
                <a:effectLst/>
                <a:latin typeface="Arial" panose="020B0604020202020204" pitchFamily="34" charset="0"/>
                <a:ea typeface="Calibri" panose="020F0502020204030204" pitchFamily="34" charset="0"/>
              </a:rPr>
              <a:t>The integration of employment relations processes and how they impact on policy, practice and organisational outcomes such as performance and employee engagement.</a:t>
            </a:r>
            <a:endParaRPr lang="en-GB" sz="7200" dirty="0">
              <a:effectLst/>
              <a:latin typeface="Times New Roman" panose="02020603050405020304" pitchFamily="18" charset="0"/>
              <a:ea typeface="Times New Roman" panose="02020603050405020304" pitchFamily="18" charset="0"/>
            </a:endParaRPr>
          </a:p>
          <a:p>
            <a:endParaRPr lang="en-GB" b="1" dirty="0"/>
          </a:p>
        </p:txBody>
      </p:sp>
    </p:spTree>
    <p:extLst>
      <p:ext uri="{BB962C8B-B14F-4D97-AF65-F5344CB8AC3E}">
        <p14:creationId xmlns:p14="http://schemas.microsoft.com/office/powerpoint/2010/main" val="1610767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31627"/>
            <a:ext cx="6172200" cy="857250"/>
          </a:xfrm>
        </p:spPr>
        <p:txBody>
          <a:bodyPr/>
          <a:lstStyle/>
          <a:p>
            <a:pPr algn="l"/>
            <a:r>
              <a:rPr lang="en-GB" sz="2700" dirty="0"/>
              <a:t>Critical Thinking &amp; Writing</a:t>
            </a:r>
          </a:p>
        </p:txBody>
      </p:sp>
      <p:sp>
        <p:nvSpPr>
          <p:cNvPr id="3" name="Content Placeholder 2"/>
          <p:cNvSpPr>
            <a:spLocks noGrp="1"/>
          </p:cNvSpPr>
          <p:nvPr>
            <p:ph idx="1"/>
          </p:nvPr>
        </p:nvSpPr>
        <p:spPr>
          <a:xfrm>
            <a:off x="1485900" y="988877"/>
            <a:ext cx="6885590" cy="5191206"/>
          </a:xfrm>
        </p:spPr>
        <p:txBody>
          <a:bodyPr>
            <a:normAutofit/>
          </a:bodyPr>
          <a:lstStyle/>
          <a:p>
            <a:pPr marL="0" indent="0">
              <a:buNone/>
            </a:pPr>
            <a:r>
              <a:rPr lang="en-GB" sz="1800" dirty="0"/>
              <a:t>The following are characteristics of work that may demonstrate effective critical thinking &amp; writing: </a:t>
            </a:r>
          </a:p>
          <a:p>
            <a:pPr marL="0" indent="0">
              <a:buNone/>
            </a:pPr>
            <a:endParaRPr lang="en-GB" sz="1800" dirty="0"/>
          </a:p>
          <a:p>
            <a:pPr lvl="0">
              <a:buFont typeface="Wingdings" panose="05000000000000000000" pitchFamily="2" charset="2"/>
              <a:buChar char="§"/>
            </a:pPr>
            <a:r>
              <a:rPr lang="en-GB" sz="1800" dirty="0"/>
              <a:t>Accurately and thoroughly interprets evidence, statements, graphics, questions, literary elements, etc. </a:t>
            </a:r>
          </a:p>
          <a:p>
            <a:pPr lvl="0">
              <a:buFont typeface="Wingdings" panose="05000000000000000000" pitchFamily="2" charset="2"/>
              <a:buChar char="§"/>
            </a:pPr>
            <a:r>
              <a:rPr lang="en-GB" sz="1800" dirty="0"/>
              <a:t>Asks relevant questions.</a:t>
            </a:r>
          </a:p>
          <a:p>
            <a:pPr lvl="0">
              <a:buFont typeface="Wingdings" panose="05000000000000000000" pitchFamily="2" charset="2"/>
              <a:buChar char="§"/>
            </a:pPr>
            <a:r>
              <a:rPr lang="en-GB" sz="1800" dirty="0"/>
              <a:t>Analyses and evaluates key information, and alternative points of view clearly and precisely. </a:t>
            </a:r>
          </a:p>
          <a:p>
            <a:pPr lvl="0">
              <a:buFont typeface="Wingdings" panose="05000000000000000000" pitchFamily="2" charset="2"/>
              <a:buChar char="§"/>
            </a:pPr>
            <a:r>
              <a:rPr lang="en-GB" sz="1800" dirty="0"/>
              <a:t>Fair-mindedly examines beliefs, assumptions, and opinions and weighs them against facts. </a:t>
            </a:r>
          </a:p>
          <a:p>
            <a:pPr lvl="0">
              <a:buFont typeface="Wingdings" panose="05000000000000000000" pitchFamily="2" charset="2"/>
              <a:buChar char="§"/>
            </a:pPr>
            <a:r>
              <a:rPr lang="en-GB" sz="1800" dirty="0"/>
              <a:t>Draws insightful, reasonable conclusions. </a:t>
            </a:r>
          </a:p>
          <a:p>
            <a:pPr lvl="0">
              <a:buFont typeface="Wingdings" panose="05000000000000000000" pitchFamily="2" charset="2"/>
              <a:buChar char="§"/>
            </a:pPr>
            <a:r>
              <a:rPr lang="en-GB" sz="1800" dirty="0"/>
              <a:t>Justifies inferences and opinions. </a:t>
            </a:r>
          </a:p>
          <a:p>
            <a:pPr lvl="0">
              <a:buFont typeface="Wingdings" panose="05000000000000000000" pitchFamily="2" charset="2"/>
              <a:buChar char="§"/>
            </a:pPr>
            <a:r>
              <a:rPr lang="en-GB" sz="1800" dirty="0"/>
              <a:t>Thoughtfully addresses and evaluates major alternative points of view. </a:t>
            </a:r>
          </a:p>
          <a:p>
            <a:pPr lvl="0">
              <a:buFont typeface="Wingdings" panose="05000000000000000000" pitchFamily="2" charset="2"/>
              <a:buChar char="§"/>
            </a:pPr>
            <a:r>
              <a:rPr lang="en-GB" sz="1800" dirty="0"/>
              <a:t>Thoroughly explains assumptions and reasons.</a:t>
            </a:r>
          </a:p>
          <a:p>
            <a:endParaRPr lang="en-GB" dirty="0"/>
          </a:p>
        </p:txBody>
      </p:sp>
    </p:spTree>
    <p:extLst>
      <p:ext uri="{BB962C8B-B14F-4D97-AF65-F5344CB8AC3E}">
        <p14:creationId xmlns:p14="http://schemas.microsoft.com/office/powerpoint/2010/main" val="2070495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299545"/>
            <a:ext cx="6771836" cy="6211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4676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85434"/>
            <a:ext cx="6172200" cy="409247"/>
          </a:xfrm>
        </p:spPr>
        <p:txBody>
          <a:bodyPr>
            <a:normAutofit fontScale="90000"/>
          </a:bodyPr>
          <a:lstStyle/>
          <a:p>
            <a:pPr algn="l"/>
            <a:r>
              <a:rPr lang="en-US" dirty="0"/>
              <a:t>Writing critically means…</a:t>
            </a:r>
          </a:p>
        </p:txBody>
      </p:sp>
      <p:sp>
        <p:nvSpPr>
          <p:cNvPr id="3" name="Content Placeholder 2"/>
          <p:cNvSpPr>
            <a:spLocks noGrp="1"/>
          </p:cNvSpPr>
          <p:nvPr>
            <p:ph idx="1"/>
          </p:nvPr>
        </p:nvSpPr>
        <p:spPr>
          <a:xfrm>
            <a:off x="977461" y="978461"/>
            <a:ext cx="7677807" cy="5737650"/>
          </a:xfrm>
        </p:spPr>
        <p:txBody>
          <a:bodyPr>
            <a:normAutofit fontScale="85000" lnSpcReduction="20000"/>
          </a:bodyPr>
          <a:lstStyle/>
          <a:p>
            <a:pPr>
              <a:buFont typeface="Wingdings" panose="05000000000000000000" pitchFamily="2" charset="2"/>
              <a:buChar char="§"/>
            </a:pPr>
            <a:r>
              <a:rPr lang="en-US" dirty="0"/>
              <a:t>Comparing and contrasting different theories, concepts and terminology from the literature and indicating where you stand in relation to your research</a:t>
            </a:r>
            <a:br>
              <a:rPr lang="en-US" dirty="0"/>
            </a:br>
            <a:endParaRPr lang="en-US" dirty="0"/>
          </a:p>
          <a:p>
            <a:pPr>
              <a:buFont typeface="Wingdings" panose="05000000000000000000" pitchFamily="2" charset="2"/>
              <a:buChar char="§"/>
            </a:pPr>
            <a:r>
              <a:rPr lang="en-US" dirty="0"/>
              <a:t>Strategic and selective referencing to support the underpinning arguments which form the basis of your research</a:t>
            </a:r>
            <a:br>
              <a:rPr lang="en-US" dirty="0"/>
            </a:br>
            <a:endParaRPr lang="en-US" dirty="0"/>
          </a:p>
          <a:p>
            <a:pPr>
              <a:buFont typeface="Wingdings" panose="05000000000000000000" pitchFamily="2" charset="2"/>
              <a:buChar char="§"/>
            </a:pPr>
            <a:r>
              <a:rPr lang="en-US" dirty="0"/>
              <a:t>Synthesizing and reformulating arguments from two or more sources to create a new or more developed point of view</a:t>
            </a:r>
            <a:br>
              <a:rPr lang="en-US" dirty="0"/>
            </a:br>
            <a:endParaRPr lang="en-US" dirty="0"/>
          </a:p>
          <a:p>
            <a:pPr>
              <a:buFont typeface="Wingdings" panose="05000000000000000000" pitchFamily="2" charset="2"/>
              <a:buChar char="§"/>
            </a:pPr>
            <a:r>
              <a:rPr lang="en-US" dirty="0"/>
              <a:t>Agreeing with, confirming or defending a finding or point of view through an analysis of its merits and limitations</a:t>
            </a:r>
            <a:br>
              <a:rPr lang="en-US" dirty="0"/>
            </a:br>
            <a:endParaRPr lang="en-US" dirty="0"/>
          </a:p>
          <a:p>
            <a:pPr>
              <a:buFont typeface="Wingdings" panose="05000000000000000000" pitchFamily="2" charset="2"/>
              <a:buChar char="§"/>
            </a:pPr>
            <a:r>
              <a:rPr lang="en-US" dirty="0"/>
              <a:t>Conceding that an existing point of view has some strengths but qualifying your support of the position by highlighting certain weaknesses</a:t>
            </a:r>
            <a:br>
              <a:rPr lang="en-US" dirty="0"/>
            </a:br>
            <a:endParaRPr lang="en-US" dirty="0"/>
          </a:p>
          <a:p>
            <a:pPr>
              <a:buFont typeface="Wingdings" panose="05000000000000000000" pitchFamily="2" charset="2"/>
              <a:buChar char="§"/>
            </a:pPr>
            <a:r>
              <a:rPr lang="en-US" dirty="0"/>
              <a:t>Rejecting a point of view and giving reasons for the rejection</a:t>
            </a:r>
          </a:p>
          <a:p>
            <a:pPr>
              <a:buFont typeface="Wingdings" panose="05000000000000000000" pitchFamily="2" charset="2"/>
              <a:buChar char="§"/>
            </a:pPr>
            <a:r>
              <a:rPr lang="en-US" dirty="0"/>
              <a:t>Being critical doesn’t mean being only negative</a:t>
            </a:r>
          </a:p>
        </p:txBody>
      </p:sp>
    </p:spTree>
    <p:extLst>
      <p:ext uri="{BB962C8B-B14F-4D97-AF65-F5344CB8AC3E}">
        <p14:creationId xmlns:p14="http://schemas.microsoft.com/office/powerpoint/2010/main" val="945198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457200" y="0"/>
            <a:ext cx="8229600" cy="857250"/>
          </a:xfrm>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457200" y="857250"/>
            <a:ext cx="8229600" cy="6051416"/>
          </a:xfrm>
        </p:spPr>
        <p:txBody>
          <a:bodyPr>
            <a:normAutofit fontScale="25000" lnSpcReduction="20000"/>
          </a:bodyPr>
          <a:lstStyle/>
          <a:p>
            <a:pPr marL="0" indent="0">
              <a:buNone/>
            </a:pPr>
            <a:r>
              <a:rPr lang="en-GB" sz="8000" b="1" dirty="0">
                <a:solidFill>
                  <a:srgbClr val="0033CC"/>
                </a:solidFill>
              </a:rPr>
              <a:t> </a:t>
            </a:r>
            <a:r>
              <a:rPr lang="en-GB" sz="8000" b="1" u="sng" dirty="0">
                <a:solidFill>
                  <a:srgbClr val="0033CC"/>
                </a:solidFill>
              </a:rPr>
              <a:t>Requirements for a Level 7 Report</a:t>
            </a:r>
          </a:p>
          <a:p>
            <a:r>
              <a:rPr lang="en-GB" sz="8000" dirty="0"/>
              <a:t>To follow a professional report format; Title page, executive summary, contents page, Introduction, literature review, findings, conclusions &amp; recommendations, references/bibliography, appendices.  </a:t>
            </a:r>
            <a:r>
              <a:rPr lang="en-GB" sz="8000" b="1" dirty="0"/>
              <a:t>Additionally; headings and subheadings</a:t>
            </a:r>
            <a:r>
              <a:rPr lang="en-GB" sz="8000" dirty="0"/>
              <a:t>.</a:t>
            </a:r>
          </a:p>
          <a:p>
            <a:r>
              <a:rPr lang="en-GB" sz="8000" dirty="0"/>
              <a:t>The following are </a:t>
            </a:r>
            <a:r>
              <a:rPr lang="en-GB" sz="8000" b="1" dirty="0"/>
              <a:t>excluded from your word count</a:t>
            </a:r>
            <a:r>
              <a:rPr lang="en-GB" sz="8000" dirty="0"/>
              <a:t>; Title page, contents page, executive summary, references/bibliography list/appendices.</a:t>
            </a:r>
          </a:p>
          <a:p>
            <a:r>
              <a:rPr lang="en-GB" sz="8000" dirty="0"/>
              <a:t>Your work must be supported by appropriate research and published views on employee relations from credible sources.  Some independent research – in other words </a:t>
            </a:r>
            <a:r>
              <a:rPr lang="en-GB" sz="8000" b="1" dirty="0"/>
              <a:t>do not just regurgitate material from the class</a:t>
            </a:r>
          </a:p>
          <a:p>
            <a:r>
              <a:rPr lang="en-GB" sz="8000" dirty="0"/>
              <a:t>All reference sources should be acknowledged correctly and a </a:t>
            </a:r>
            <a:r>
              <a:rPr lang="en-GB" sz="8000" b="1" dirty="0"/>
              <a:t>reference list </a:t>
            </a:r>
            <a:r>
              <a:rPr lang="en-GB" sz="8000" dirty="0"/>
              <a:t>/ bibliography provided where appropriate.</a:t>
            </a:r>
          </a:p>
          <a:p>
            <a:r>
              <a:rPr lang="en-GB" sz="8000" dirty="0"/>
              <a:t>A minimum of </a:t>
            </a:r>
            <a:r>
              <a:rPr lang="en-GB" sz="8000" b="1" dirty="0"/>
              <a:t>45 reference sources </a:t>
            </a:r>
            <a:r>
              <a:rPr lang="en-GB" sz="8000" dirty="0"/>
              <a:t>should be included</a:t>
            </a:r>
          </a:p>
          <a:p>
            <a:r>
              <a:rPr lang="en-GB" sz="8000" dirty="0"/>
              <a:t>Do not exceed the word count by excess of 10% or you will be deducted 5 marks</a:t>
            </a:r>
          </a:p>
          <a:p>
            <a:r>
              <a:rPr lang="en-GB" sz="8000" dirty="0"/>
              <a:t>Avoid a high similarity score by paraphrasing rather than copying.</a:t>
            </a:r>
          </a:p>
          <a:p>
            <a:pPr marL="0" indent="0">
              <a:buNone/>
            </a:pPr>
            <a:endParaRPr lang="en-GB" sz="8000" dirty="0"/>
          </a:p>
          <a:p>
            <a:endParaRPr lang="en-GB" dirty="0"/>
          </a:p>
        </p:txBody>
      </p:sp>
    </p:spTree>
    <p:extLst>
      <p:ext uri="{BB962C8B-B14F-4D97-AF65-F5344CB8AC3E}">
        <p14:creationId xmlns:p14="http://schemas.microsoft.com/office/powerpoint/2010/main" val="1550772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Example:</a:t>
            </a:r>
            <a:endParaRPr lang="en-GB" sz="3600" dirty="0">
              <a:solidFill>
                <a:srgbClr val="7030A0"/>
              </a:solidFill>
              <a:latin typeface="Arial" pitchFamily="34" charset="0"/>
              <a:cs typeface="Arial" pitchFamily="34" charset="0"/>
            </a:endParaRPr>
          </a:p>
        </p:txBody>
      </p:sp>
      <p:pic>
        <p:nvPicPr>
          <p:cNvPr id="8" name="Picture 7" descr="Text&#10;&#10;Description automatically generated">
            <a:extLst>
              <a:ext uri="{FF2B5EF4-FFF2-40B4-BE49-F238E27FC236}">
                <a16:creationId xmlns:a16="http://schemas.microsoft.com/office/drawing/2014/main" id="{DEEB19B0-E0D0-4699-92D0-218C8DB340A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1959" y="1465663"/>
            <a:ext cx="6400800" cy="3620687"/>
          </a:xfrm>
          <a:prstGeom prst="rect">
            <a:avLst/>
          </a:prstGeom>
        </p:spPr>
      </p:pic>
    </p:spTree>
    <p:extLst>
      <p:ext uri="{BB962C8B-B14F-4D97-AF65-F5344CB8AC3E}">
        <p14:creationId xmlns:p14="http://schemas.microsoft.com/office/powerpoint/2010/main" val="1048941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268013" y="0"/>
            <a:ext cx="8875987" cy="6747641"/>
          </a:xfrm>
        </p:spPr>
        <p:txBody>
          <a:bodyPr>
            <a:normAutofit/>
          </a:bodyPr>
          <a:lstStyle/>
          <a:p>
            <a:pPr marL="0" indent="0">
              <a:buNone/>
            </a:pPr>
            <a:r>
              <a:rPr lang="en-GB" sz="6200" b="1" dirty="0"/>
              <a:t>Assignment Brief:</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In the role of management consultant write a 4,500 word report about your current employer/organisation (or an organisation with which you are very familiar).</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You are required to:</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Examine and critically analyse the impact that the recent global pandemic has had on the employee relations climate at the site where you work (or at national level within your organisation).</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Critically analyse the issue against theoretical understanding, megatrends, technological impact, the broader employee relations climate within the UK, financial considerations, terms and conditions and the roles of the parties in terms of best practice guidance and legislative obligations.</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Provide creative and innovative recommendations that will contribute to employee commitment, engagement and the progression of employee voice, as well as organisational level performance.</a:t>
            </a:r>
            <a:endParaRPr lang="en-GB" sz="1800" dirty="0">
              <a:effectLst/>
              <a:latin typeface="Times New Roman" panose="02020603050405020304" pitchFamily="18" charset="0"/>
              <a:ea typeface="Times New Roman" panose="02020603050405020304" pitchFamily="18" charset="0"/>
            </a:endParaRPr>
          </a:p>
          <a:p>
            <a:endParaRPr lang="en-GB" b="1" dirty="0"/>
          </a:p>
        </p:txBody>
      </p:sp>
    </p:spTree>
    <p:extLst>
      <p:ext uri="{BB962C8B-B14F-4D97-AF65-F5344CB8AC3E}">
        <p14:creationId xmlns:p14="http://schemas.microsoft.com/office/powerpoint/2010/main" val="3048208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268013" y="0"/>
            <a:ext cx="8875987" cy="6747641"/>
          </a:xfrm>
        </p:spPr>
        <p:txBody>
          <a:bodyPr>
            <a:normAutofit/>
          </a:bodyPr>
          <a:lstStyle/>
          <a:p>
            <a:pPr marL="0" indent="0">
              <a:buNone/>
            </a:pPr>
            <a:r>
              <a:rPr lang="en-GB" sz="5400" b="1" dirty="0">
                <a:effectLst/>
                <a:latin typeface="Calibri" panose="020F0502020204030204" pitchFamily="34" charset="0"/>
                <a:ea typeface="Times New Roman" panose="02020603050405020304" pitchFamily="18" charset="0"/>
                <a:cs typeface="Times New Roman" panose="02020603050405020304" pitchFamily="18" charset="0"/>
              </a:rPr>
              <a:t>If it was </a:t>
            </a:r>
            <a:r>
              <a:rPr lang="en-GB" sz="5400" b="1" dirty="0">
                <a:latin typeface="Calibri" panose="020F0502020204030204" pitchFamily="34" charset="0"/>
                <a:ea typeface="Times New Roman" panose="02020603050405020304" pitchFamily="18" charset="0"/>
                <a:cs typeface="Times New Roman" panose="02020603050405020304" pitchFamily="18" charset="0"/>
              </a:rPr>
              <a:t>me….</a:t>
            </a:r>
            <a:endParaRPr lang="en-GB" sz="5400" b="1"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2000" b="1" dirty="0">
              <a:effectLst/>
              <a:latin typeface="Times New Roman" panose="02020603050405020304" pitchFamily="18" charset="0"/>
              <a:ea typeface="Times New Roman" panose="02020603050405020304" pitchFamily="18" charset="0"/>
            </a:endParaRPr>
          </a:p>
        </p:txBody>
      </p:sp>
      <p:sp>
        <p:nvSpPr>
          <p:cNvPr id="4" name="Content Placeholder 2">
            <a:extLst>
              <a:ext uri="{FF2B5EF4-FFF2-40B4-BE49-F238E27FC236}">
                <a16:creationId xmlns:a16="http://schemas.microsoft.com/office/drawing/2014/main" id="{D2CFE15D-1B95-45A1-806C-BB13C5C1749A}"/>
              </a:ext>
            </a:extLst>
          </p:cNvPr>
          <p:cNvSpPr txBox="1">
            <a:spLocks/>
          </p:cNvSpPr>
          <p:nvPr/>
        </p:nvSpPr>
        <p:spPr>
          <a:xfrm>
            <a:off x="404647" y="861848"/>
            <a:ext cx="8471340" cy="7210097"/>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800" dirty="0">
              <a:latin typeface="Times New Roman" panose="02020603050405020304" pitchFamily="18" charset="0"/>
              <a:ea typeface="Times New Roman" panose="02020603050405020304" pitchFamily="18" charset="0"/>
            </a:endParaRPr>
          </a:p>
          <a:p>
            <a:r>
              <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rPr>
              <a:t>Outline of COVID &amp; PESTLE factors (not necessarily all of them)</a:t>
            </a:r>
          </a:p>
          <a:p>
            <a:pPr marL="0" indent="0">
              <a:buNone/>
            </a:pPr>
            <a:endPar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endParaRPr>
          </a:p>
          <a:p>
            <a:r>
              <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rPr>
              <a:t>Research of macro factors,  theory,  best practice ER</a:t>
            </a:r>
          </a:p>
          <a:p>
            <a:pPr marL="0" indent="0">
              <a:buNone/>
            </a:pPr>
            <a:endPar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endParaRPr>
          </a:p>
          <a:p>
            <a:r>
              <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rPr>
              <a:t>SWOT of my organisation in terms of ER climate and how it responded to COVID</a:t>
            </a:r>
          </a:p>
          <a:p>
            <a:pPr marL="0" indent="0">
              <a:buNone/>
            </a:pPr>
            <a:endPar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endParaRPr>
          </a:p>
          <a:p>
            <a:r>
              <a:rPr lang="en-GB" sz="2800" b="1" dirty="0">
                <a:solidFill>
                  <a:srgbClr val="105FFC"/>
                </a:solidFill>
                <a:latin typeface="Calibri" panose="020F0502020204030204" pitchFamily="34" charset="0"/>
                <a:ea typeface="Times New Roman" panose="02020603050405020304" pitchFamily="18" charset="0"/>
                <a:cs typeface="Times New Roman" panose="02020603050405020304" pitchFamily="18" charset="0"/>
              </a:rPr>
              <a:t>Recommendations (improve EIP/improve health and wellbeing / improve ability to be future-fit etc).</a:t>
            </a:r>
          </a:p>
          <a:p>
            <a:endParaRPr lang="en-GB" sz="2000" b="1" dirty="0">
              <a:latin typeface="Calibri" panose="020F0502020204030204" pitchFamily="34" charset="0"/>
              <a:ea typeface="Times New Roman" panose="02020603050405020304" pitchFamily="18" charset="0"/>
              <a:cs typeface="Times New Roman" panose="02020603050405020304" pitchFamily="18" charset="0"/>
            </a:endParaRPr>
          </a:p>
          <a:p>
            <a:endParaRPr lang="en-GB" sz="2000" b="1" dirty="0">
              <a:latin typeface="Calibri" panose="020F0502020204030204" pitchFamily="34" charset="0"/>
              <a:ea typeface="Times New Roman" panose="02020603050405020304" pitchFamily="18" charset="0"/>
              <a:cs typeface="Times New Roman" panose="02020603050405020304" pitchFamily="18" charset="0"/>
            </a:endParaRPr>
          </a:p>
          <a:p>
            <a:endParaRPr lang="en-GB" sz="2000" b="1" dirty="0">
              <a:latin typeface="Calibri" panose="020F0502020204030204" pitchFamily="34" charset="0"/>
              <a:ea typeface="Times New Roman" panose="02020603050405020304" pitchFamily="18" charset="0"/>
              <a:cs typeface="Times New Roman" panose="02020603050405020304" pitchFamily="18" charset="0"/>
            </a:endParaRPr>
          </a:p>
          <a:p>
            <a:endParaRPr lang="en-GB" sz="2000" b="1" dirty="0">
              <a:latin typeface="Calibri" panose="020F0502020204030204" pitchFamily="34" charset="0"/>
              <a:ea typeface="Times New Roman" panose="02020603050405020304" pitchFamily="18" charset="0"/>
              <a:cs typeface="Times New Roman" panose="02020603050405020304" pitchFamily="18" charset="0"/>
            </a:endParaRPr>
          </a:p>
          <a:p>
            <a:pPr marL="0" indent="0">
              <a:buFont typeface="Arial" panose="020B0604020202020204" pitchFamily="34" charset="0"/>
              <a:buNone/>
            </a:pPr>
            <a:br>
              <a:rPr lang="en-GB" sz="2000" b="1" dirty="0">
                <a:latin typeface="Calibri" panose="020F0502020204030204" pitchFamily="34" charset="0"/>
                <a:ea typeface="Times New Roman" panose="02020603050405020304" pitchFamily="18" charset="0"/>
                <a:cs typeface="Times New Roman" panose="02020603050405020304" pitchFamily="18" charset="0"/>
              </a:rPr>
            </a:br>
            <a:br>
              <a:rPr lang="en-GB" sz="2000" b="1" dirty="0">
                <a:latin typeface="Calibri" panose="020F0502020204030204" pitchFamily="34" charset="0"/>
                <a:ea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09779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268013" y="0"/>
            <a:ext cx="8875987" cy="6747641"/>
          </a:xfrm>
        </p:spPr>
        <p:txBody>
          <a:bodyPr>
            <a:normAutofit/>
          </a:bodyPr>
          <a:lstStyle/>
          <a:p>
            <a:pPr marL="0" indent="0">
              <a:buNone/>
            </a:pPr>
            <a:r>
              <a:rPr lang="en-GB" sz="5400" b="1" dirty="0">
                <a:latin typeface="Calibri" panose="020F0502020204030204" pitchFamily="34" charset="0"/>
                <a:ea typeface="Times New Roman" panose="02020603050405020304" pitchFamily="18" charset="0"/>
                <a:cs typeface="Times New Roman" panose="02020603050405020304" pitchFamily="18" charset="0"/>
              </a:rPr>
              <a:t>Key Areas of Focus?</a:t>
            </a:r>
            <a:endParaRPr lang="en-GB" sz="5400" b="1"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2000" b="1" dirty="0">
              <a:effectLst/>
              <a:latin typeface="Times New Roman" panose="02020603050405020304" pitchFamily="18" charset="0"/>
              <a:ea typeface="Times New Roman" panose="02020603050405020304" pitchFamily="18" charset="0"/>
            </a:endParaRPr>
          </a:p>
        </p:txBody>
      </p:sp>
      <p:sp>
        <p:nvSpPr>
          <p:cNvPr id="4" name="Content Placeholder 2">
            <a:extLst>
              <a:ext uri="{FF2B5EF4-FFF2-40B4-BE49-F238E27FC236}">
                <a16:creationId xmlns:a16="http://schemas.microsoft.com/office/drawing/2014/main" id="{D2CFE15D-1B95-45A1-806C-BB13C5C1749A}"/>
              </a:ext>
            </a:extLst>
          </p:cNvPr>
          <p:cNvSpPr txBox="1">
            <a:spLocks/>
          </p:cNvSpPr>
          <p:nvPr/>
        </p:nvSpPr>
        <p:spPr>
          <a:xfrm>
            <a:off x="404647" y="861848"/>
            <a:ext cx="8875987" cy="67476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dirty="0">
              <a:latin typeface="Times New Roman" panose="02020603050405020304" pitchFamily="18" charset="0"/>
              <a:ea typeface="Times New Roman" panose="02020603050405020304" pitchFamily="18" charset="0"/>
            </a:endParaRPr>
          </a:p>
          <a:p>
            <a:r>
              <a:rPr lang="en-GB" sz="2000" b="1"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Essential  </a:t>
            </a:r>
            <a:r>
              <a:rPr lang="en-GB" sz="2000" b="1"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a:t>
            </a:r>
            <a:r>
              <a:rPr lang="en-GB" sz="2000" b="1" dirty="0">
                <a:latin typeface="Calibri" panose="020F0502020204030204" pitchFamily="34" charset="0"/>
                <a:ea typeface="Times New Roman" panose="02020603050405020304" pitchFamily="18" charset="0"/>
                <a:cs typeface="Times New Roman" panose="02020603050405020304" pitchFamily="18" charset="0"/>
              </a:rPr>
              <a:t>The dynamic context of ER (COVID/macro factors/redundancy and recession etc. feature here), Concepts and processes of ER, ER strategies, Legislation, Health and wellbeing, Future of ER)</a:t>
            </a:r>
          </a:p>
          <a:p>
            <a:pPr marL="0" indent="0">
              <a:buFont typeface="Arial" panose="020B0604020202020204" pitchFamily="34" charset="0"/>
              <a:buNone/>
            </a:pPr>
            <a:endParaRPr lang="en-GB" sz="2000" b="1" dirty="0">
              <a:latin typeface="Calibri" panose="020F0502020204030204" pitchFamily="34" charset="0"/>
              <a:ea typeface="Times New Roman" panose="02020603050405020304" pitchFamily="18" charset="0"/>
              <a:cs typeface="Times New Roman" panose="02020603050405020304" pitchFamily="18" charset="0"/>
            </a:endParaRPr>
          </a:p>
          <a:p>
            <a:pPr marL="0" indent="0">
              <a:buFont typeface="Arial" panose="020B0604020202020204" pitchFamily="34" charset="0"/>
              <a:buNone/>
            </a:pPr>
            <a:br>
              <a:rPr lang="en-GB" sz="2000" b="1" dirty="0">
                <a:latin typeface="Calibri" panose="020F0502020204030204" pitchFamily="34" charset="0"/>
                <a:ea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ea typeface="Times New Roman" panose="02020603050405020304" pitchFamily="18" charset="0"/>
            </a:endParaRPr>
          </a:p>
          <a:p>
            <a:r>
              <a:rPr lang="en-GB" sz="2000" b="1"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Desirable </a:t>
            </a:r>
            <a:r>
              <a:rPr lang="en-GB" sz="2000" b="1"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a:t>
            </a:r>
            <a:r>
              <a:rPr lang="en-GB" sz="2000" b="1" dirty="0">
                <a:latin typeface="Calibri" panose="020F0502020204030204" pitchFamily="34" charset="0"/>
                <a:ea typeface="Times New Roman" panose="02020603050405020304" pitchFamily="18" charset="0"/>
                <a:cs typeface="Times New Roman" panose="02020603050405020304" pitchFamily="18" charset="0"/>
              </a:rPr>
              <a:t>History of ER, ER climate in the UK, Financial landscape, Best practice guidance, A deeper synopsis of COVID &amp; it’s impact, Representation, Equality, diversity and inclusion, Conflict in the workplace, Discipline, Grievance, Mediation).</a:t>
            </a:r>
          </a:p>
          <a:p>
            <a:pPr marL="0" indent="0">
              <a:buFont typeface="Arial" panose="020B0604020202020204" pitchFamily="34" charset="0"/>
              <a:buNone/>
            </a:pPr>
            <a:br>
              <a:rPr lang="en-GB" sz="2000" b="1" dirty="0">
                <a:latin typeface="Calibri" panose="020F0502020204030204" pitchFamily="34" charset="0"/>
                <a:ea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10198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268013" y="0"/>
            <a:ext cx="8875987" cy="6747641"/>
          </a:xfrm>
        </p:spPr>
        <p:txBody>
          <a:bodyPr>
            <a:normAutofit/>
          </a:bodyPr>
          <a:lstStyle/>
          <a:p>
            <a:pPr marL="0" indent="0">
              <a:buNone/>
            </a:pPr>
            <a:r>
              <a:rPr lang="en-GB" sz="5400" b="1" dirty="0">
                <a:effectLst/>
                <a:latin typeface="Calibri" panose="020F0502020204030204" pitchFamily="34" charset="0"/>
                <a:ea typeface="Times New Roman" panose="02020603050405020304" pitchFamily="18" charset="0"/>
                <a:cs typeface="Times New Roman" panose="02020603050405020304" pitchFamily="18" charset="0"/>
              </a:rPr>
              <a:t>Marking Criteria Categories</a:t>
            </a:r>
          </a:p>
          <a:p>
            <a:pPr marL="0" indent="0">
              <a:buNone/>
            </a:pPr>
            <a:endParaRPr lang="en-GB" sz="1800" dirty="0">
              <a:effectLst/>
              <a:latin typeface="Times New Roman" panose="02020603050405020304" pitchFamily="18" charset="0"/>
              <a:ea typeface="Times New Roman" panose="02020603050405020304" pitchFamily="18" charset="0"/>
            </a:endParaRPr>
          </a:p>
          <a:p>
            <a:r>
              <a:rPr lang="en-GB" sz="2000" b="1" dirty="0">
                <a:effectLst/>
                <a:latin typeface="Calibri" panose="020F0502020204030204" pitchFamily="34" charset="0"/>
                <a:ea typeface="Times New Roman" panose="02020603050405020304" pitchFamily="18" charset="0"/>
                <a:cs typeface="Times New Roman" panose="02020603050405020304" pitchFamily="18" charset="0"/>
              </a:rPr>
              <a:t>Engagement with literature</a:t>
            </a:r>
          </a:p>
          <a:p>
            <a:pPr marL="0" indent="0">
              <a:buNone/>
            </a:pPr>
            <a:br>
              <a:rPr lang="en-GB" sz="2000" b="1"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2000" b="1" dirty="0">
              <a:effectLst/>
              <a:latin typeface="Times New Roman" panose="02020603050405020304" pitchFamily="18" charset="0"/>
              <a:ea typeface="Times New Roman" panose="02020603050405020304" pitchFamily="18" charset="0"/>
            </a:endParaRPr>
          </a:p>
          <a:p>
            <a:r>
              <a:rPr lang="en-GB" sz="2000" b="1" dirty="0">
                <a:effectLst/>
                <a:latin typeface="Calibri" panose="020F0502020204030204" pitchFamily="34" charset="0"/>
                <a:ea typeface="Times New Roman" panose="02020603050405020304" pitchFamily="18" charset="0"/>
                <a:cs typeface="Times New Roman" panose="02020603050405020304" pitchFamily="18" charset="0"/>
              </a:rPr>
              <a:t>Knowledge and understanding </a:t>
            </a:r>
          </a:p>
          <a:p>
            <a:pPr marL="0" indent="0">
              <a:buNone/>
            </a:pPr>
            <a:br>
              <a:rPr lang="en-GB" sz="2000" b="1"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2000" b="1" dirty="0">
              <a:effectLst/>
              <a:latin typeface="Times New Roman" panose="02020603050405020304" pitchFamily="18" charset="0"/>
              <a:ea typeface="Times New Roman" panose="02020603050405020304" pitchFamily="18" charset="0"/>
            </a:endParaRPr>
          </a:p>
          <a:p>
            <a:r>
              <a:rPr lang="en-GB" sz="2000" b="1" dirty="0">
                <a:latin typeface="Calibri" panose="020F0502020204030204" pitchFamily="34" charset="0"/>
                <a:cs typeface="Times New Roman" panose="02020603050405020304" pitchFamily="18" charset="0"/>
              </a:rPr>
              <a:t>Cognitive and intellectual skills</a:t>
            </a:r>
          </a:p>
          <a:p>
            <a:endParaRPr lang="en-GB" sz="2000" b="1" dirty="0">
              <a:latin typeface="Calibri" panose="020F0502020204030204" pitchFamily="34" charset="0"/>
              <a:cs typeface="Times New Roman" panose="02020603050405020304" pitchFamily="18" charset="0"/>
            </a:endParaRPr>
          </a:p>
          <a:p>
            <a:endParaRPr lang="en-GB" sz="2000" b="1" dirty="0">
              <a:latin typeface="Calibri" panose="020F0502020204030204" pitchFamily="34" charset="0"/>
              <a:cs typeface="Times New Roman" panose="02020603050405020304" pitchFamily="18" charset="0"/>
            </a:endParaRPr>
          </a:p>
          <a:p>
            <a:r>
              <a:rPr lang="en-GB" sz="2000" b="1" dirty="0">
                <a:latin typeface="Calibri" panose="020F0502020204030204" pitchFamily="34" charset="0"/>
                <a:cs typeface="Times New Roman" panose="02020603050405020304" pitchFamily="18" charset="0"/>
              </a:rPr>
              <a:t>Practical skills</a:t>
            </a:r>
          </a:p>
          <a:p>
            <a:endParaRPr lang="en-GB" sz="2000" b="1" dirty="0">
              <a:latin typeface="Calibri" panose="020F0502020204030204" pitchFamily="34" charset="0"/>
              <a:cs typeface="Times New Roman" panose="02020603050405020304" pitchFamily="18" charset="0"/>
            </a:endParaRPr>
          </a:p>
          <a:p>
            <a:endParaRPr lang="en-GB" sz="2000" b="1" dirty="0">
              <a:latin typeface="Calibri" panose="020F0502020204030204" pitchFamily="34" charset="0"/>
              <a:cs typeface="Times New Roman" panose="02020603050405020304" pitchFamily="18" charset="0"/>
            </a:endParaRPr>
          </a:p>
          <a:p>
            <a:r>
              <a:rPr lang="en-GB" sz="2000" b="1" dirty="0">
                <a:latin typeface="Calibri" panose="020F0502020204030204" pitchFamily="34" charset="0"/>
                <a:cs typeface="Times New Roman" panose="02020603050405020304" pitchFamily="18" charset="0"/>
              </a:rPr>
              <a:t>Transferrable skills for life and professional practice</a:t>
            </a:r>
            <a:endParaRPr lang="en-GB" sz="2000" b="1" dirty="0"/>
          </a:p>
        </p:txBody>
      </p:sp>
    </p:spTree>
    <p:extLst>
      <p:ext uri="{BB962C8B-B14F-4D97-AF65-F5344CB8AC3E}">
        <p14:creationId xmlns:p14="http://schemas.microsoft.com/office/powerpoint/2010/main" val="4015524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a:t>
            </a:r>
            <a:endParaRPr lang="en-GB" sz="3600" dirty="0">
              <a:solidFill>
                <a:srgbClr val="7030A0"/>
              </a:solidFill>
              <a:latin typeface="Arial" pitchFamily="34" charset="0"/>
              <a:cs typeface="Arial" pitchFamily="34" charset="0"/>
            </a:endParaRPr>
          </a:p>
        </p:txBody>
      </p:sp>
      <p:pic>
        <p:nvPicPr>
          <p:cNvPr id="4" name="Picture 3">
            <a:extLst>
              <a:ext uri="{FF2B5EF4-FFF2-40B4-BE49-F238E27FC236}">
                <a16:creationId xmlns:a16="http://schemas.microsoft.com/office/drawing/2014/main" id="{2F146750-92F4-4300-8D49-683E902D249A}"/>
              </a:ext>
            </a:extLst>
          </p:cNvPr>
          <p:cNvPicPr>
            <a:picLocks noChangeAspect="1"/>
          </p:cNvPicPr>
          <p:nvPr/>
        </p:nvPicPr>
        <p:blipFill rotWithShape="1">
          <a:blip r:embed="rId3"/>
          <a:srcRect l="21379" t="20570" r="22931" b="5395"/>
          <a:stretch/>
        </p:blipFill>
        <p:spPr>
          <a:xfrm>
            <a:off x="772509" y="993228"/>
            <a:ext cx="7886699" cy="5360275"/>
          </a:xfrm>
          <a:prstGeom prst="rect">
            <a:avLst/>
          </a:prstGeom>
        </p:spPr>
      </p:pic>
    </p:spTree>
    <p:extLst>
      <p:ext uri="{BB962C8B-B14F-4D97-AF65-F5344CB8AC3E}">
        <p14:creationId xmlns:p14="http://schemas.microsoft.com/office/powerpoint/2010/main" val="3532311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199" y="1136074"/>
            <a:ext cx="8451273" cy="4741198"/>
          </a:xfrm>
        </p:spPr>
        <p:txBody>
          <a:bodyPr>
            <a:normAutofit fontScale="92500" lnSpcReduction="10000"/>
          </a:bodyPr>
          <a:lstStyle/>
          <a:p>
            <a:r>
              <a:rPr lang="en-GB" dirty="0"/>
              <a:t>CIPD specified core textbook</a:t>
            </a:r>
          </a:p>
          <a:p>
            <a:r>
              <a:rPr lang="en-GB" dirty="0"/>
              <a:t>Other essential textbooks</a:t>
            </a:r>
          </a:p>
          <a:p>
            <a:r>
              <a:rPr lang="en-GB" dirty="0"/>
              <a:t>Desirable textbooks</a:t>
            </a:r>
          </a:p>
          <a:p>
            <a:r>
              <a:rPr lang="en-GB" dirty="0"/>
              <a:t>The written work of business leaders (</a:t>
            </a:r>
            <a:r>
              <a:rPr lang="en-GB" dirty="0" err="1"/>
              <a:t>Bock,L</a:t>
            </a:r>
            <a:r>
              <a:rPr lang="en-GB" dirty="0"/>
              <a:t>, McCord, Timms)</a:t>
            </a:r>
          </a:p>
          <a:p>
            <a:r>
              <a:rPr lang="en-GB" dirty="0"/>
              <a:t>Websites</a:t>
            </a:r>
          </a:p>
          <a:p>
            <a:r>
              <a:rPr lang="en-GB" dirty="0"/>
              <a:t>Journals</a:t>
            </a:r>
          </a:p>
          <a:p>
            <a:r>
              <a:rPr lang="en-GB" dirty="0"/>
              <a:t>Articles </a:t>
            </a:r>
          </a:p>
          <a:p>
            <a:r>
              <a:rPr lang="en-GB" dirty="0"/>
              <a:t>Podcasts</a:t>
            </a:r>
          </a:p>
          <a:p>
            <a:r>
              <a:rPr lang="en-GB" dirty="0"/>
              <a:t>Newspapers</a:t>
            </a:r>
          </a:p>
          <a:p>
            <a:r>
              <a:rPr lang="en-GB" dirty="0"/>
              <a:t>Conferences – CIPD Festival of Work was a good source this year</a:t>
            </a:r>
          </a:p>
          <a:p>
            <a:pPr marL="0" indent="0">
              <a:buNone/>
            </a:pPr>
            <a:endParaRPr lang="en-GB" dirty="0"/>
          </a:p>
        </p:txBody>
      </p:sp>
    </p:spTree>
    <p:extLst>
      <p:ext uri="{BB962C8B-B14F-4D97-AF65-F5344CB8AC3E}">
        <p14:creationId xmlns:p14="http://schemas.microsoft.com/office/powerpoint/2010/main" val="253411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 Library Services</a:t>
            </a:r>
            <a:endParaRPr lang="en-GB" sz="3600" dirty="0">
              <a:solidFill>
                <a:srgbClr val="7030A0"/>
              </a:solidFill>
              <a:latin typeface="Arial" pitchFamily="34" charset="0"/>
              <a:cs typeface="Arial" pitchFamily="34" charset="0"/>
            </a:endParaRPr>
          </a:p>
        </p:txBody>
      </p:sp>
      <p:pic>
        <p:nvPicPr>
          <p:cNvPr id="8" name="Content Placeholder 7">
            <a:extLst>
              <a:ext uri="{FF2B5EF4-FFF2-40B4-BE49-F238E27FC236}">
                <a16:creationId xmlns:a16="http://schemas.microsoft.com/office/drawing/2014/main" id="{04A1D3E7-4E53-48A3-BAD0-8992FD118290}"/>
              </a:ext>
            </a:extLst>
          </p:cNvPr>
          <p:cNvPicPr>
            <a:picLocks noGrp="1"/>
          </p:cNvPicPr>
          <p:nvPr>
            <p:ph idx="1"/>
          </p:nvPr>
        </p:nvPicPr>
        <p:blipFill>
          <a:blip r:embed="rId3"/>
          <a:stretch>
            <a:fillRect/>
          </a:stretch>
        </p:blipFill>
        <p:spPr>
          <a:xfrm>
            <a:off x="628650" y="1343891"/>
            <a:ext cx="7886700" cy="4646143"/>
          </a:xfrm>
          <a:prstGeom prst="rect">
            <a:avLst/>
          </a:prstGeom>
        </p:spPr>
      </p:pic>
    </p:spTree>
    <p:extLst>
      <p:ext uri="{BB962C8B-B14F-4D97-AF65-F5344CB8AC3E}">
        <p14:creationId xmlns:p14="http://schemas.microsoft.com/office/powerpoint/2010/main" val="9510733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 Leganto Resource List</a:t>
            </a:r>
            <a:endParaRPr lang="en-GB" sz="3600" dirty="0">
              <a:solidFill>
                <a:srgbClr val="7030A0"/>
              </a:solidFill>
              <a:latin typeface="Arial" pitchFamily="34" charset="0"/>
              <a:cs typeface="Arial" pitchFamily="34" charset="0"/>
            </a:endParaRPr>
          </a:p>
        </p:txBody>
      </p:sp>
      <p:pic>
        <p:nvPicPr>
          <p:cNvPr id="4" name="Content Placeholder 3">
            <a:extLst>
              <a:ext uri="{FF2B5EF4-FFF2-40B4-BE49-F238E27FC236}">
                <a16:creationId xmlns:a16="http://schemas.microsoft.com/office/drawing/2014/main" id="{48D48DB2-97B8-4629-A093-CBB8E7E212AB}"/>
              </a:ext>
            </a:extLst>
          </p:cNvPr>
          <p:cNvPicPr>
            <a:picLocks noGrp="1" noChangeAspect="1"/>
          </p:cNvPicPr>
          <p:nvPr>
            <p:ph idx="1"/>
          </p:nvPr>
        </p:nvPicPr>
        <p:blipFill>
          <a:blip r:embed="rId3"/>
          <a:stretch>
            <a:fillRect/>
          </a:stretch>
        </p:blipFill>
        <p:spPr>
          <a:xfrm>
            <a:off x="498765" y="1260763"/>
            <a:ext cx="8215744" cy="4904510"/>
          </a:xfrm>
          <a:prstGeom prst="rect">
            <a:avLst/>
          </a:prstGeom>
        </p:spPr>
      </p:pic>
    </p:spTree>
    <p:extLst>
      <p:ext uri="{BB962C8B-B14F-4D97-AF65-F5344CB8AC3E}">
        <p14:creationId xmlns:p14="http://schemas.microsoft.com/office/powerpoint/2010/main" val="3526969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rPr>
              <a:t>Resources – Harvard Referencing </a:t>
            </a:r>
            <a:endParaRPr lang="en-GB" sz="3600" dirty="0">
              <a:solidFill>
                <a:srgbClr val="7030A0"/>
              </a:solidFill>
              <a:latin typeface="Arial" pitchFamily="34" charset="0"/>
              <a:cs typeface="Arial" pitchFamily="34" charset="0"/>
            </a:endParaRPr>
          </a:p>
        </p:txBody>
      </p:sp>
      <p:pic>
        <p:nvPicPr>
          <p:cNvPr id="6" name="Picture 5">
            <a:extLst>
              <a:ext uri="{FF2B5EF4-FFF2-40B4-BE49-F238E27FC236}">
                <a16:creationId xmlns:a16="http://schemas.microsoft.com/office/drawing/2014/main" id="{11EA993E-B9FC-498E-AFAC-93DF41D3C10C}"/>
              </a:ext>
            </a:extLst>
          </p:cNvPr>
          <p:cNvPicPr>
            <a:picLocks noChangeAspect="1"/>
          </p:cNvPicPr>
          <p:nvPr/>
        </p:nvPicPr>
        <p:blipFill>
          <a:blip r:embed="rId3"/>
          <a:stretch>
            <a:fillRect/>
          </a:stretch>
        </p:blipFill>
        <p:spPr>
          <a:xfrm>
            <a:off x="628650" y="1564482"/>
            <a:ext cx="7886700" cy="4436268"/>
          </a:xfrm>
          <a:prstGeom prst="rect">
            <a:avLst/>
          </a:prstGeom>
        </p:spPr>
      </p:pic>
    </p:spTree>
    <p:extLst>
      <p:ext uri="{BB962C8B-B14F-4D97-AF65-F5344CB8AC3E}">
        <p14:creationId xmlns:p14="http://schemas.microsoft.com/office/powerpoint/2010/main" val="451212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466997" y="306267"/>
            <a:ext cx="8229600" cy="611948"/>
          </a:xfrm>
        </p:spPr>
        <p:txBody>
          <a:bodyPr>
            <a:normAutofit fontScale="90000"/>
          </a:bodyPr>
          <a:lstStyle/>
          <a:p>
            <a:r>
              <a:rPr lang="en-GB" b="1" dirty="0"/>
              <a:t>Important Points to Note</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466997" y="616056"/>
            <a:ext cx="8229600" cy="5340695"/>
          </a:xfrm>
        </p:spPr>
        <p:txBody>
          <a:bodyPr>
            <a:normAutofit fontScale="85000" lnSpcReduction="20000"/>
          </a:bodyPr>
          <a:lstStyle/>
          <a:p>
            <a:pPr marL="0" indent="0">
              <a:buNone/>
            </a:pPr>
            <a:endParaRPr lang="en-GB" dirty="0"/>
          </a:p>
          <a:p>
            <a:pPr lvl="0">
              <a:defRPr/>
            </a:pPr>
            <a:r>
              <a:rPr lang="en-GB" dirty="0"/>
              <a:t>Set the </a:t>
            </a:r>
            <a:r>
              <a:rPr lang="en-GB" b="1" dirty="0"/>
              <a:t>context</a:t>
            </a:r>
            <a:r>
              <a:rPr lang="en-GB" dirty="0"/>
              <a:t> to your report.</a:t>
            </a:r>
          </a:p>
          <a:p>
            <a:pPr lvl="0">
              <a:defRPr/>
            </a:pPr>
            <a:r>
              <a:rPr lang="en-GB" dirty="0"/>
              <a:t>Use appropriate </a:t>
            </a:r>
            <a:r>
              <a:rPr lang="en-GB" b="1" dirty="0"/>
              <a:t>headings and sub-headings</a:t>
            </a:r>
            <a:r>
              <a:rPr lang="en-GB" dirty="0"/>
              <a:t> to help your work flow.</a:t>
            </a:r>
          </a:p>
          <a:p>
            <a:pPr lvl="0">
              <a:defRPr/>
            </a:pPr>
            <a:r>
              <a:rPr lang="en-GB" dirty="0"/>
              <a:t>Answer each point in full, </a:t>
            </a:r>
            <a:r>
              <a:rPr lang="en-GB" b="1" dirty="0"/>
              <a:t>citing academic </a:t>
            </a:r>
            <a:r>
              <a:rPr lang="en-GB" dirty="0"/>
              <a:t>authority and or case study examples.</a:t>
            </a:r>
          </a:p>
          <a:p>
            <a:pPr lvl="0">
              <a:defRPr/>
            </a:pPr>
            <a:r>
              <a:rPr lang="en-GB" dirty="0"/>
              <a:t>Reference all cited sources correctly as per the </a:t>
            </a:r>
            <a:r>
              <a:rPr lang="en-GB" b="1" dirty="0"/>
              <a:t>HBS referencing </a:t>
            </a:r>
            <a:r>
              <a:rPr lang="en-GB" dirty="0"/>
              <a:t>conventions.</a:t>
            </a:r>
          </a:p>
          <a:p>
            <a:pPr lvl="0">
              <a:defRPr/>
            </a:pPr>
            <a:r>
              <a:rPr lang="en-GB" b="1" dirty="0"/>
              <a:t>Do not use the same reference source repeatedly </a:t>
            </a:r>
            <a:r>
              <a:rPr lang="en-GB" dirty="0"/>
              <a:t>– demonstrate your breadth of knowledge</a:t>
            </a:r>
          </a:p>
          <a:p>
            <a:pPr lvl="0">
              <a:defRPr/>
            </a:pPr>
            <a:r>
              <a:rPr lang="en-GB" dirty="0"/>
              <a:t>Your work should contain a minimum of 4</a:t>
            </a:r>
            <a:r>
              <a:rPr lang="en-GB" b="1" dirty="0"/>
              <a:t>5 references – exceptional work will have over 100 sources.</a:t>
            </a:r>
          </a:p>
          <a:p>
            <a:pPr lvl="0">
              <a:defRPr/>
            </a:pPr>
            <a:r>
              <a:rPr lang="en-GB" b="1" dirty="0">
                <a:solidFill>
                  <a:srgbClr val="FF0000"/>
                </a:solidFill>
              </a:rPr>
              <a:t>Proof read </a:t>
            </a:r>
            <a:r>
              <a:rPr lang="en-GB" dirty="0"/>
              <a:t>with ‘fresh eyes’ to eradicate typos, misplaced words and grammatical errors can significantly change the meaning of a sentence – I see these often and it detracts from all your hard work.</a:t>
            </a:r>
          </a:p>
          <a:p>
            <a:pPr lvl="0">
              <a:defRPr/>
            </a:pPr>
            <a:r>
              <a:rPr lang="en-GB" dirty="0"/>
              <a:t>Support each other </a:t>
            </a:r>
            <a:r>
              <a:rPr lang="en-GB" dirty="0">
                <a:sym typeface="Wingdings" pitchFamily="2" charset="2"/>
              </a:rPr>
              <a:t></a:t>
            </a:r>
          </a:p>
          <a:p>
            <a:pPr lvl="0" algn="ctr">
              <a:buNone/>
              <a:defRPr/>
            </a:pPr>
            <a:r>
              <a:rPr lang="en-GB" b="1" dirty="0">
                <a:sym typeface="Wingdings" pitchFamily="2" charset="2"/>
              </a:rPr>
              <a:t>Submission date: 8</a:t>
            </a:r>
            <a:r>
              <a:rPr lang="en-GB" b="1" baseline="30000" dirty="0">
                <a:sym typeface="Wingdings" pitchFamily="2" charset="2"/>
              </a:rPr>
              <a:t>th</a:t>
            </a:r>
            <a:r>
              <a:rPr lang="en-GB" b="1" dirty="0">
                <a:sym typeface="Wingdings" pitchFamily="2" charset="2"/>
              </a:rPr>
              <a:t> January 2021</a:t>
            </a:r>
            <a:endParaRPr lang="en-GB" b="1" dirty="0"/>
          </a:p>
        </p:txBody>
      </p:sp>
    </p:spTree>
    <p:extLst>
      <p:ext uri="{BB962C8B-B14F-4D97-AF65-F5344CB8AC3E}">
        <p14:creationId xmlns:p14="http://schemas.microsoft.com/office/powerpoint/2010/main" val="20877003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466997" y="306267"/>
            <a:ext cx="8229600" cy="611948"/>
          </a:xfrm>
        </p:spPr>
        <p:txBody>
          <a:bodyPr>
            <a:normAutofit fontScale="90000"/>
          </a:bodyPr>
          <a:lstStyle/>
          <a:p>
            <a:r>
              <a:rPr lang="en-GB" b="1" dirty="0"/>
              <a:t>One to Ones:</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466997" y="616056"/>
            <a:ext cx="8229600" cy="5340695"/>
          </a:xfrm>
        </p:spPr>
        <p:txBody>
          <a:bodyPr>
            <a:normAutofit/>
          </a:bodyPr>
          <a:lstStyle/>
          <a:p>
            <a:pPr marL="0" indent="0">
              <a:buNone/>
            </a:pPr>
            <a:endParaRPr lang="en-GB" dirty="0"/>
          </a:p>
          <a:p>
            <a:pPr lvl="0">
              <a:defRPr/>
            </a:pPr>
            <a:r>
              <a:rPr lang="en-GB" dirty="0"/>
              <a:t>Get as much of your draft work completed as possible before you send it to me for comments.</a:t>
            </a:r>
          </a:p>
          <a:p>
            <a:pPr marL="0" lvl="0" indent="0">
              <a:buNone/>
              <a:defRPr/>
            </a:pPr>
            <a:endParaRPr lang="en-GB" dirty="0"/>
          </a:p>
          <a:p>
            <a:pPr lvl="0">
              <a:defRPr/>
            </a:pPr>
            <a:r>
              <a:rPr lang="en-GB" dirty="0"/>
              <a:t>Book your one to one slot if you have not already done so for the week commencing 7</a:t>
            </a:r>
            <a:r>
              <a:rPr lang="en-GB" baseline="30000" dirty="0"/>
              <a:t>th</a:t>
            </a:r>
            <a:r>
              <a:rPr lang="en-GB" dirty="0"/>
              <a:t> December 2020.</a:t>
            </a:r>
          </a:p>
          <a:p>
            <a:pPr marL="0" lvl="0" indent="0">
              <a:buNone/>
              <a:defRPr/>
            </a:pPr>
            <a:endParaRPr lang="en-GB" dirty="0"/>
          </a:p>
          <a:p>
            <a:pPr lvl="0">
              <a:defRPr/>
            </a:pPr>
            <a:r>
              <a:rPr lang="en-GB" dirty="0"/>
              <a:t>I will not be holding one to one meetings after 11</a:t>
            </a:r>
            <a:r>
              <a:rPr lang="en-GB" baseline="30000" dirty="0"/>
              <a:t>th</a:t>
            </a:r>
            <a:r>
              <a:rPr lang="en-GB" dirty="0"/>
              <a:t> December 2020.</a:t>
            </a:r>
          </a:p>
        </p:txBody>
      </p:sp>
    </p:spTree>
    <p:extLst>
      <p:ext uri="{BB962C8B-B14F-4D97-AF65-F5344CB8AC3E}">
        <p14:creationId xmlns:p14="http://schemas.microsoft.com/office/powerpoint/2010/main" val="7258247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Questions  …</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a:bodyPr>
          <a:lstStyle/>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6" name="Picture 5" descr="A picture containing drawing, food, room&#10;&#10;Description automatically generated">
            <a:extLst>
              <a:ext uri="{FF2B5EF4-FFF2-40B4-BE49-F238E27FC236}">
                <a16:creationId xmlns:a16="http://schemas.microsoft.com/office/drawing/2014/main" id="{B3713A41-0F3D-446F-B012-D74C802A25C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45920" y="1478280"/>
            <a:ext cx="5852160" cy="3901440"/>
          </a:xfrm>
          <a:prstGeom prst="rect">
            <a:avLst/>
          </a:prstGeom>
        </p:spPr>
      </p:pic>
    </p:spTree>
    <p:extLst>
      <p:ext uri="{BB962C8B-B14F-4D97-AF65-F5344CB8AC3E}">
        <p14:creationId xmlns:p14="http://schemas.microsoft.com/office/powerpoint/2010/main" val="3401751167"/>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1A996E-8F35-4EE5-A18E-4DB6ABEAD384}">
  <ds:schemaRefs>
    <ds:schemaRef ds:uri="http://purl.org/dc/terms/"/>
    <ds:schemaRef ds:uri="http://schemas.microsoft.com/office/2006/metadata/properties"/>
    <ds:schemaRef ds:uri="http://purl.org/dc/dcmitype/"/>
    <ds:schemaRef ds:uri="http://schemas.openxmlformats.org/package/2006/metadata/core-properties"/>
    <ds:schemaRef ds:uri="http://schemas.microsoft.com/office/2006/documentManagement/types"/>
    <ds:schemaRef ds:uri="http://schemas.microsoft.com/sharepoint/v3"/>
    <ds:schemaRef ds:uri="http://schemas.microsoft.com/office/infopath/2007/PartnerControls"/>
    <ds:schemaRef ds:uri="http://www.w3.org/XML/1998/namespace"/>
    <ds:schemaRef ds:uri="http://purl.org/dc/elements/1.1/"/>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1670</TotalTime>
  <Words>2374</Words>
  <Application>Microsoft Office PowerPoint</Application>
  <PresentationFormat>On-screen Show (4:3)</PresentationFormat>
  <Paragraphs>212</Paragraphs>
  <Slides>21</Slides>
  <Notes>21</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21</vt:i4>
      </vt:variant>
    </vt:vector>
  </HeadingPairs>
  <TitlesOfParts>
    <vt:vector size="29" baseType="lpstr">
      <vt:lpstr>Arial</vt:lpstr>
      <vt:lpstr>Times New Roman</vt:lpstr>
      <vt:lpstr>Calibri</vt:lpstr>
      <vt:lpstr>Wingdings</vt:lpstr>
      <vt:lpstr>CIPD WhiteDottedPattern</vt:lpstr>
      <vt:lpstr>CIPD PurpleDottedPattern</vt:lpstr>
      <vt:lpstr>CIPD SlateDottedPattern</vt:lpstr>
      <vt:lpstr>CIPD WhitePlain</vt:lpstr>
      <vt:lpstr>CIPD Level 7 Managing Employment Relations</vt:lpstr>
      <vt:lpstr>Session outline</vt:lpstr>
      <vt:lpstr>PowerPoint Presentation</vt:lpstr>
      <vt:lpstr>PowerPoint Presentation</vt:lpstr>
      <vt:lpstr>Critical Thinking &amp; Writing</vt:lpstr>
      <vt:lpstr>PowerPoint Presentation</vt:lpstr>
      <vt:lpstr>Writing critically means…</vt:lpstr>
      <vt:lpstr>Assessment Activity Requirements</vt:lpstr>
      <vt:lpstr>Example:</vt:lpstr>
      <vt:lpstr>PowerPoint Presentation</vt:lpstr>
      <vt:lpstr>PowerPoint Presentation</vt:lpstr>
      <vt:lpstr>PowerPoint Presentation</vt:lpstr>
      <vt:lpstr>PowerPoint Presentation</vt:lpstr>
      <vt:lpstr>Resources </vt:lpstr>
      <vt:lpstr>Resources</vt:lpstr>
      <vt:lpstr>Resources – Library Services</vt:lpstr>
      <vt:lpstr>Resources – Leganto Resource List</vt:lpstr>
      <vt:lpstr>Resources – Harvard Referencing </vt:lpstr>
      <vt:lpstr>Important Points to Note </vt:lpstr>
      <vt:lpstr>One to Ones: </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90</cp:revision>
  <cp:lastPrinted>2020-11-30T11:37:58Z</cp:lastPrinted>
  <dcterms:created xsi:type="dcterms:W3CDTF">2014-12-02T11:31:52Z</dcterms:created>
  <dcterms:modified xsi:type="dcterms:W3CDTF">2020-11-30T12:05:16Z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