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9" r:id="rId3"/>
    <p:sldId id="257" r:id="rId4"/>
    <p:sldId id="262" r:id="rId5"/>
    <p:sldId id="261" r:id="rId6"/>
    <p:sldId id="263" r:id="rId7"/>
    <p:sldId id="264" r:id="rId8"/>
    <p:sldId id="265" r:id="rId9"/>
    <p:sldId id="268" r:id="rId10"/>
    <p:sldId id="270" r:id="rId11"/>
    <p:sldId id="266" r:id="rId12"/>
    <p:sldId id="260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60912"/>
    <a:srgbClr val="121118"/>
    <a:srgbClr val="2A292E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118" autoAdjust="0"/>
    <p:restoredTop sz="94660"/>
  </p:normalViewPr>
  <p:slideViewPr>
    <p:cSldViewPr snapToGrid="0">
      <p:cViewPr varScale="1">
        <p:scale>
          <a:sx n="72" d="100"/>
          <a:sy n="72" d="100"/>
        </p:scale>
        <p:origin x="49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E188D9F-A331-442B-8DCE-279AE13760AD}" type="doc">
      <dgm:prSet loTypeId="urn:microsoft.com/office/officeart/2005/8/layout/process4" loCatId="process" qsTypeId="urn:microsoft.com/office/officeart/2005/8/quickstyle/simple3" qsCatId="simple" csTypeId="urn:microsoft.com/office/officeart/2005/8/colors/accent1_3" csCatId="accent1" phldr="1"/>
      <dgm:spPr/>
      <dgm:t>
        <a:bodyPr/>
        <a:lstStyle/>
        <a:p>
          <a:endParaRPr lang="en-US"/>
        </a:p>
      </dgm:t>
    </dgm:pt>
    <dgm:pt modelId="{B165B2AE-23D1-4F67-8FE5-4B08F1D0613A}">
      <dgm:prSet/>
      <dgm:spPr>
        <a:gradFill rotWithShape="0">
          <a:gsLst>
            <a:gs pos="0">
              <a:schemeClr val="accent1">
                <a:lumMod val="60000"/>
                <a:lumOff val="40000"/>
              </a:schemeClr>
            </a:gs>
            <a:gs pos="50000">
              <a:schemeClr val="accent1">
                <a:shade val="80000"/>
                <a:hueOff val="349283"/>
                <a:satOff val="-6256"/>
                <a:lumOff val="26585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shade val="80000"/>
                <a:hueOff val="349283"/>
                <a:satOff val="-6256"/>
                <a:lumOff val="26585"/>
                <a:alphaOff val="0"/>
                <a:lumMod val="105000"/>
                <a:satMod val="109000"/>
                <a:tint val="81000"/>
              </a:schemeClr>
            </a:gs>
          </a:gsLst>
        </a:gradFill>
      </dgm:spPr>
      <dgm:t>
        <a:bodyPr/>
        <a:lstStyle/>
        <a:p>
          <a:r>
            <a:rPr lang="en-GB"/>
            <a:t>Introduction</a:t>
          </a:r>
          <a:endParaRPr lang="en-US"/>
        </a:p>
      </dgm:t>
    </dgm:pt>
    <dgm:pt modelId="{E0506D07-BE51-4F83-ADA6-B8E5EFEE00F2}" type="parTrans" cxnId="{7CB81EFA-9250-45F2-B2E1-8C3C0F2EC442}">
      <dgm:prSet/>
      <dgm:spPr/>
      <dgm:t>
        <a:bodyPr/>
        <a:lstStyle/>
        <a:p>
          <a:endParaRPr lang="en-US"/>
        </a:p>
      </dgm:t>
    </dgm:pt>
    <dgm:pt modelId="{31FC1BC8-6A43-43A4-8DF9-DE561A707072}" type="sibTrans" cxnId="{7CB81EFA-9250-45F2-B2E1-8C3C0F2EC442}">
      <dgm:prSet/>
      <dgm:spPr/>
      <dgm:t>
        <a:bodyPr/>
        <a:lstStyle/>
        <a:p>
          <a:endParaRPr lang="en-US"/>
        </a:p>
      </dgm:t>
    </dgm:pt>
    <dgm:pt modelId="{C634DE12-A7C9-463F-B6BA-A9217530DFA4}">
      <dgm:prSet/>
      <dgm:spPr/>
      <dgm:t>
        <a:bodyPr/>
        <a:lstStyle/>
        <a:p>
          <a:r>
            <a:rPr lang="en-GB"/>
            <a:t>Chapter 1: Greek and Roman Views of the underworld and death</a:t>
          </a:r>
          <a:endParaRPr lang="en-US"/>
        </a:p>
      </dgm:t>
    </dgm:pt>
    <dgm:pt modelId="{90D0FF5B-F872-4ACA-8842-6086EA73234E}" type="parTrans" cxnId="{EE5AC629-0CFD-4A71-91AB-0DE23951EBE8}">
      <dgm:prSet/>
      <dgm:spPr/>
      <dgm:t>
        <a:bodyPr/>
        <a:lstStyle/>
        <a:p>
          <a:endParaRPr lang="en-US"/>
        </a:p>
      </dgm:t>
    </dgm:pt>
    <dgm:pt modelId="{8E8FBEE9-A15D-4DBB-A15C-403677C3CB13}" type="sibTrans" cxnId="{EE5AC629-0CFD-4A71-91AB-0DE23951EBE8}">
      <dgm:prSet/>
      <dgm:spPr/>
      <dgm:t>
        <a:bodyPr/>
        <a:lstStyle/>
        <a:p>
          <a:endParaRPr lang="en-US"/>
        </a:p>
      </dgm:t>
    </dgm:pt>
    <dgm:pt modelId="{AD839DB6-8F5E-4185-883A-4B3A0793B58F}">
      <dgm:prSet/>
      <dgm:spPr/>
      <dgm:t>
        <a:bodyPr/>
        <a:lstStyle/>
        <a:p>
          <a:r>
            <a:rPr lang="en-GB"/>
            <a:t>Chapter 2: Greek punishment myths and artwork</a:t>
          </a:r>
          <a:endParaRPr lang="en-US"/>
        </a:p>
      </dgm:t>
    </dgm:pt>
    <dgm:pt modelId="{52AE075E-E8FF-49C8-88B7-B8F26C07B900}" type="parTrans" cxnId="{150780AF-A83F-4B03-A31A-F94768E43000}">
      <dgm:prSet/>
      <dgm:spPr/>
      <dgm:t>
        <a:bodyPr/>
        <a:lstStyle/>
        <a:p>
          <a:endParaRPr lang="en-US"/>
        </a:p>
      </dgm:t>
    </dgm:pt>
    <dgm:pt modelId="{AC5D6373-4524-438C-81D8-548F9DE151C5}" type="sibTrans" cxnId="{150780AF-A83F-4B03-A31A-F94768E43000}">
      <dgm:prSet/>
      <dgm:spPr/>
      <dgm:t>
        <a:bodyPr/>
        <a:lstStyle/>
        <a:p>
          <a:endParaRPr lang="en-US"/>
        </a:p>
      </dgm:t>
    </dgm:pt>
    <dgm:pt modelId="{67A041E7-26E7-4371-80CE-09453DFBC3FE}">
      <dgm:prSet/>
      <dgm:spPr/>
      <dgm:t>
        <a:bodyPr/>
        <a:lstStyle/>
        <a:p>
          <a:r>
            <a:rPr lang="en-GB"/>
            <a:t>Chapter 3: Roman punishment myths and artwork</a:t>
          </a:r>
          <a:endParaRPr lang="en-US"/>
        </a:p>
      </dgm:t>
    </dgm:pt>
    <dgm:pt modelId="{5E22AAF3-A6D3-4B8F-A8DE-6E6CF9BB9CB8}" type="parTrans" cxnId="{3A0CA1AF-651F-4A13-A881-CA66134E3C73}">
      <dgm:prSet/>
      <dgm:spPr/>
      <dgm:t>
        <a:bodyPr/>
        <a:lstStyle/>
        <a:p>
          <a:endParaRPr lang="en-US"/>
        </a:p>
      </dgm:t>
    </dgm:pt>
    <dgm:pt modelId="{B1F1C42B-5D1E-4167-AE7D-FEF2FE384DCE}" type="sibTrans" cxnId="{3A0CA1AF-651F-4A13-A881-CA66134E3C73}">
      <dgm:prSet/>
      <dgm:spPr/>
      <dgm:t>
        <a:bodyPr/>
        <a:lstStyle/>
        <a:p>
          <a:endParaRPr lang="en-US"/>
        </a:p>
      </dgm:t>
    </dgm:pt>
    <dgm:pt modelId="{C88D28C5-3711-424B-926A-4979EE647EEF}">
      <dgm:prSet/>
      <dgm:spPr/>
      <dgm:t>
        <a:bodyPr/>
        <a:lstStyle/>
        <a:p>
          <a:r>
            <a:rPr lang="en-GB" dirty="0"/>
            <a:t>Chapter 4: Life after death</a:t>
          </a:r>
          <a:endParaRPr lang="en-US" dirty="0"/>
        </a:p>
      </dgm:t>
    </dgm:pt>
    <dgm:pt modelId="{2F37A94B-5B57-4946-A0CF-E58A574283A5}" type="parTrans" cxnId="{C25366CE-CC50-4332-8997-E9503C5FBB95}">
      <dgm:prSet/>
      <dgm:spPr/>
      <dgm:t>
        <a:bodyPr/>
        <a:lstStyle/>
        <a:p>
          <a:endParaRPr lang="en-US"/>
        </a:p>
      </dgm:t>
    </dgm:pt>
    <dgm:pt modelId="{A289AECE-AE8A-4074-8449-2D0C0D1E7279}" type="sibTrans" cxnId="{C25366CE-CC50-4332-8997-E9503C5FBB95}">
      <dgm:prSet/>
      <dgm:spPr/>
      <dgm:t>
        <a:bodyPr/>
        <a:lstStyle/>
        <a:p>
          <a:endParaRPr lang="en-US"/>
        </a:p>
      </dgm:t>
    </dgm:pt>
    <dgm:pt modelId="{8096DFE6-E8F0-496F-BF6A-4802D250727E}">
      <dgm:prSet/>
      <dgm:spPr/>
      <dgm:t>
        <a:bodyPr/>
        <a:lstStyle/>
        <a:p>
          <a:r>
            <a:rPr lang="en-US" dirty="0"/>
            <a:t>Conclusion</a:t>
          </a:r>
        </a:p>
      </dgm:t>
    </dgm:pt>
    <dgm:pt modelId="{0DF8883D-6C2F-4D9B-A04B-90DFF8D71A98}" type="parTrans" cxnId="{4775DFE7-D82C-47F4-A08B-04BE8F5302C2}">
      <dgm:prSet/>
      <dgm:spPr/>
      <dgm:t>
        <a:bodyPr/>
        <a:lstStyle/>
        <a:p>
          <a:endParaRPr lang="en-US"/>
        </a:p>
      </dgm:t>
    </dgm:pt>
    <dgm:pt modelId="{B7594C9C-DFC0-4509-B807-D87A8B2B3C7A}" type="sibTrans" cxnId="{4775DFE7-D82C-47F4-A08B-04BE8F5302C2}">
      <dgm:prSet/>
      <dgm:spPr/>
      <dgm:t>
        <a:bodyPr/>
        <a:lstStyle/>
        <a:p>
          <a:endParaRPr lang="en-US"/>
        </a:p>
      </dgm:t>
    </dgm:pt>
    <dgm:pt modelId="{796E7994-C46E-4EB3-AE62-6ED99D7D768F}" type="pres">
      <dgm:prSet presAssocID="{DE188D9F-A331-442B-8DCE-279AE13760AD}" presName="Name0" presStyleCnt="0">
        <dgm:presLayoutVars>
          <dgm:dir/>
          <dgm:animLvl val="lvl"/>
          <dgm:resizeHandles val="exact"/>
        </dgm:presLayoutVars>
      </dgm:prSet>
      <dgm:spPr/>
    </dgm:pt>
    <dgm:pt modelId="{2B9D495F-964F-400A-A1B2-CFF8B8084E7D}" type="pres">
      <dgm:prSet presAssocID="{8096DFE6-E8F0-496F-BF6A-4802D250727E}" presName="boxAndChildren" presStyleCnt="0"/>
      <dgm:spPr/>
    </dgm:pt>
    <dgm:pt modelId="{BEC9AA20-FBA2-468E-BA4A-F298ABD7B263}" type="pres">
      <dgm:prSet presAssocID="{8096DFE6-E8F0-496F-BF6A-4802D250727E}" presName="parentTextBox" presStyleLbl="node1" presStyleIdx="0" presStyleCnt="6"/>
      <dgm:spPr/>
    </dgm:pt>
    <dgm:pt modelId="{9C9599DA-F102-450C-8C1D-6F5E34B1E137}" type="pres">
      <dgm:prSet presAssocID="{A289AECE-AE8A-4074-8449-2D0C0D1E7279}" presName="sp" presStyleCnt="0"/>
      <dgm:spPr/>
    </dgm:pt>
    <dgm:pt modelId="{F60267B5-5869-4D90-8801-1B2F4336D61E}" type="pres">
      <dgm:prSet presAssocID="{C88D28C5-3711-424B-926A-4979EE647EEF}" presName="arrowAndChildren" presStyleCnt="0"/>
      <dgm:spPr/>
    </dgm:pt>
    <dgm:pt modelId="{515012B3-DAAD-4BE6-AF38-CE28F068FC9B}" type="pres">
      <dgm:prSet presAssocID="{C88D28C5-3711-424B-926A-4979EE647EEF}" presName="parentTextArrow" presStyleLbl="node1" presStyleIdx="1" presStyleCnt="6"/>
      <dgm:spPr/>
    </dgm:pt>
    <dgm:pt modelId="{82815C3C-4280-493B-A50F-1379A6FFBC96}" type="pres">
      <dgm:prSet presAssocID="{B1F1C42B-5D1E-4167-AE7D-FEF2FE384DCE}" presName="sp" presStyleCnt="0"/>
      <dgm:spPr/>
    </dgm:pt>
    <dgm:pt modelId="{F410CAAF-3EB2-463B-807C-90758679CF63}" type="pres">
      <dgm:prSet presAssocID="{67A041E7-26E7-4371-80CE-09453DFBC3FE}" presName="arrowAndChildren" presStyleCnt="0"/>
      <dgm:spPr/>
    </dgm:pt>
    <dgm:pt modelId="{F2CC812B-6633-4922-B9EB-0B51C1D7854F}" type="pres">
      <dgm:prSet presAssocID="{67A041E7-26E7-4371-80CE-09453DFBC3FE}" presName="parentTextArrow" presStyleLbl="node1" presStyleIdx="2" presStyleCnt="6"/>
      <dgm:spPr/>
    </dgm:pt>
    <dgm:pt modelId="{E9EF76B6-6B8E-46F3-87D0-D28F83197963}" type="pres">
      <dgm:prSet presAssocID="{AC5D6373-4524-438C-81D8-548F9DE151C5}" presName="sp" presStyleCnt="0"/>
      <dgm:spPr/>
    </dgm:pt>
    <dgm:pt modelId="{DC571870-DE36-4A37-ABCD-5EE3E9A02E28}" type="pres">
      <dgm:prSet presAssocID="{AD839DB6-8F5E-4185-883A-4B3A0793B58F}" presName="arrowAndChildren" presStyleCnt="0"/>
      <dgm:spPr/>
    </dgm:pt>
    <dgm:pt modelId="{2F705B12-8DD9-4A07-87A4-2E6323754E6A}" type="pres">
      <dgm:prSet presAssocID="{AD839DB6-8F5E-4185-883A-4B3A0793B58F}" presName="parentTextArrow" presStyleLbl="node1" presStyleIdx="3" presStyleCnt="6"/>
      <dgm:spPr/>
    </dgm:pt>
    <dgm:pt modelId="{DFBEEACB-86DA-4044-9636-A5A986683B4A}" type="pres">
      <dgm:prSet presAssocID="{8E8FBEE9-A15D-4DBB-A15C-403677C3CB13}" presName="sp" presStyleCnt="0"/>
      <dgm:spPr/>
    </dgm:pt>
    <dgm:pt modelId="{FDCDD5A9-8497-40FE-83D4-0A862CAFBCDC}" type="pres">
      <dgm:prSet presAssocID="{C634DE12-A7C9-463F-B6BA-A9217530DFA4}" presName="arrowAndChildren" presStyleCnt="0"/>
      <dgm:spPr/>
    </dgm:pt>
    <dgm:pt modelId="{FA735EE4-642A-4731-9869-E7A1FAA3D153}" type="pres">
      <dgm:prSet presAssocID="{C634DE12-A7C9-463F-B6BA-A9217530DFA4}" presName="parentTextArrow" presStyleLbl="node1" presStyleIdx="4" presStyleCnt="6"/>
      <dgm:spPr/>
    </dgm:pt>
    <dgm:pt modelId="{0C6ACA2D-A13E-42FD-BF96-BB8D8776E585}" type="pres">
      <dgm:prSet presAssocID="{31FC1BC8-6A43-43A4-8DF9-DE561A707072}" presName="sp" presStyleCnt="0"/>
      <dgm:spPr/>
    </dgm:pt>
    <dgm:pt modelId="{DCF10AFD-2D4F-4189-A4D1-0D3FB61B36EF}" type="pres">
      <dgm:prSet presAssocID="{B165B2AE-23D1-4F67-8FE5-4B08F1D0613A}" presName="arrowAndChildren" presStyleCnt="0"/>
      <dgm:spPr/>
    </dgm:pt>
    <dgm:pt modelId="{8FD51684-3FD3-4631-A236-A4BB6436B17F}" type="pres">
      <dgm:prSet presAssocID="{B165B2AE-23D1-4F67-8FE5-4B08F1D0613A}" presName="parentTextArrow" presStyleLbl="node1" presStyleIdx="5" presStyleCnt="6"/>
      <dgm:spPr/>
    </dgm:pt>
  </dgm:ptLst>
  <dgm:cxnLst>
    <dgm:cxn modelId="{D76B5A0D-96CD-4D50-A72A-EE24A817EAEE}" type="presOf" srcId="{C634DE12-A7C9-463F-B6BA-A9217530DFA4}" destId="{FA735EE4-642A-4731-9869-E7A1FAA3D153}" srcOrd="0" destOrd="0" presId="urn:microsoft.com/office/officeart/2005/8/layout/process4"/>
    <dgm:cxn modelId="{EE5AC629-0CFD-4A71-91AB-0DE23951EBE8}" srcId="{DE188D9F-A331-442B-8DCE-279AE13760AD}" destId="{C634DE12-A7C9-463F-B6BA-A9217530DFA4}" srcOrd="1" destOrd="0" parTransId="{90D0FF5B-F872-4ACA-8842-6086EA73234E}" sibTransId="{8E8FBEE9-A15D-4DBB-A15C-403677C3CB13}"/>
    <dgm:cxn modelId="{43FCBE31-7D98-4DFA-A971-88E4E230B122}" type="presOf" srcId="{8096DFE6-E8F0-496F-BF6A-4802D250727E}" destId="{BEC9AA20-FBA2-468E-BA4A-F298ABD7B263}" srcOrd="0" destOrd="0" presId="urn:microsoft.com/office/officeart/2005/8/layout/process4"/>
    <dgm:cxn modelId="{4BDE0863-99A0-4CB6-9B1A-A66ABA5AC771}" type="presOf" srcId="{67A041E7-26E7-4371-80CE-09453DFBC3FE}" destId="{F2CC812B-6633-4922-B9EB-0B51C1D7854F}" srcOrd="0" destOrd="0" presId="urn:microsoft.com/office/officeart/2005/8/layout/process4"/>
    <dgm:cxn modelId="{1E06EA6F-9D1B-4BCA-8026-3C80B497BE95}" type="presOf" srcId="{AD839DB6-8F5E-4185-883A-4B3A0793B58F}" destId="{2F705B12-8DD9-4A07-87A4-2E6323754E6A}" srcOrd="0" destOrd="0" presId="urn:microsoft.com/office/officeart/2005/8/layout/process4"/>
    <dgm:cxn modelId="{80DA1B80-F80B-44BC-9469-F4E91A2B42CB}" type="presOf" srcId="{B165B2AE-23D1-4F67-8FE5-4B08F1D0613A}" destId="{8FD51684-3FD3-4631-A236-A4BB6436B17F}" srcOrd="0" destOrd="0" presId="urn:microsoft.com/office/officeart/2005/8/layout/process4"/>
    <dgm:cxn modelId="{CEB41186-EEA1-4D0D-A82D-80EB4D772495}" type="presOf" srcId="{DE188D9F-A331-442B-8DCE-279AE13760AD}" destId="{796E7994-C46E-4EB3-AE62-6ED99D7D768F}" srcOrd="0" destOrd="0" presId="urn:microsoft.com/office/officeart/2005/8/layout/process4"/>
    <dgm:cxn modelId="{150780AF-A83F-4B03-A31A-F94768E43000}" srcId="{DE188D9F-A331-442B-8DCE-279AE13760AD}" destId="{AD839DB6-8F5E-4185-883A-4B3A0793B58F}" srcOrd="2" destOrd="0" parTransId="{52AE075E-E8FF-49C8-88B7-B8F26C07B900}" sibTransId="{AC5D6373-4524-438C-81D8-548F9DE151C5}"/>
    <dgm:cxn modelId="{3A0CA1AF-651F-4A13-A881-CA66134E3C73}" srcId="{DE188D9F-A331-442B-8DCE-279AE13760AD}" destId="{67A041E7-26E7-4371-80CE-09453DFBC3FE}" srcOrd="3" destOrd="0" parTransId="{5E22AAF3-A6D3-4B8F-A8DE-6E6CF9BB9CB8}" sibTransId="{B1F1C42B-5D1E-4167-AE7D-FEF2FE384DCE}"/>
    <dgm:cxn modelId="{C25366CE-CC50-4332-8997-E9503C5FBB95}" srcId="{DE188D9F-A331-442B-8DCE-279AE13760AD}" destId="{C88D28C5-3711-424B-926A-4979EE647EEF}" srcOrd="4" destOrd="0" parTransId="{2F37A94B-5B57-4946-A0CF-E58A574283A5}" sibTransId="{A289AECE-AE8A-4074-8449-2D0C0D1E7279}"/>
    <dgm:cxn modelId="{820EB8DE-8939-4A84-A007-43C45BFD3213}" type="presOf" srcId="{C88D28C5-3711-424B-926A-4979EE647EEF}" destId="{515012B3-DAAD-4BE6-AF38-CE28F068FC9B}" srcOrd="0" destOrd="0" presId="urn:microsoft.com/office/officeart/2005/8/layout/process4"/>
    <dgm:cxn modelId="{4775DFE7-D82C-47F4-A08B-04BE8F5302C2}" srcId="{DE188D9F-A331-442B-8DCE-279AE13760AD}" destId="{8096DFE6-E8F0-496F-BF6A-4802D250727E}" srcOrd="5" destOrd="0" parTransId="{0DF8883D-6C2F-4D9B-A04B-90DFF8D71A98}" sibTransId="{B7594C9C-DFC0-4509-B807-D87A8B2B3C7A}"/>
    <dgm:cxn modelId="{7CB81EFA-9250-45F2-B2E1-8C3C0F2EC442}" srcId="{DE188D9F-A331-442B-8DCE-279AE13760AD}" destId="{B165B2AE-23D1-4F67-8FE5-4B08F1D0613A}" srcOrd="0" destOrd="0" parTransId="{E0506D07-BE51-4F83-ADA6-B8E5EFEE00F2}" sibTransId="{31FC1BC8-6A43-43A4-8DF9-DE561A707072}"/>
    <dgm:cxn modelId="{1535C858-2E94-40B2-A32F-C0C58627F146}" type="presParOf" srcId="{796E7994-C46E-4EB3-AE62-6ED99D7D768F}" destId="{2B9D495F-964F-400A-A1B2-CFF8B8084E7D}" srcOrd="0" destOrd="0" presId="urn:microsoft.com/office/officeart/2005/8/layout/process4"/>
    <dgm:cxn modelId="{5C953AC9-50E2-4714-B300-2DC546320468}" type="presParOf" srcId="{2B9D495F-964F-400A-A1B2-CFF8B8084E7D}" destId="{BEC9AA20-FBA2-468E-BA4A-F298ABD7B263}" srcOrd="0" destOrd="0" presId="urn:microsoft.com/office/officeart/2005/8/layout/process4"/>
    <dgm:cxn modelId="{C9F48654-3110-4DDF-B939-25D410A5252B}" type="presParOf" srcId="{796E7994-C46E-4EB3-AE62-6ED99D7D768F}" destId="{9C9599DA-F102-450C-8C1D-6F5E34B1E137}" srcOrd="1" destOrd="0" presId="urn:microsoft.com/office/officeart/2005/8/layout/process4"/>
    <dgm:cxn modelId="{59E39FF0-8ED3-45FC-B87D-5E9FEFEB4DE1}" type="presParOf" srcId="{796E7994-C46E-4EB3-AE62-6ED99D7D768F}" destId="{F60267B5-5869-4D90-8801-1B2F4336D61E}" srcOrd="2" destOrd="0" presId="urn:microsoft.com/office/officeart/2005/8/layout/process4"/>
    <dgm:cxn modelId="{18322627-8E71-449B-9C83-5586DF4D809F}" type="presParOf" srcId="{F60267B5-5869-4D90-8801-1B2F4336D61E}" destId="{515012B3-DAAD-4BE6-AF38-CE28F068FC9B}" srcOrd="0" destOrd="0" presId="urn:microsoft.com/office/officeart/2005/8/layout/process4"/>
    <dgm:cxn modelId="{150DD691-6BAE-4CF0-89C9-74DAB4D806C4}" type="presParOf" srcId="{796E7994-C46E-4EB3-AE62-6ED99D7D768F}" destId="{82815C3C-4280-493B-A50F-1379A6FFBC96}" srcOrd="3" destOrd="0" presId="urn:microsoft.com/office/officeart/2005/8/layout/process4"/>
    <dgm:cxn modelId="{87514A3D-0467-4C5B-9405-16F9985B2E45}" type="presParOf" srcId="{796E7994-C46E-4EB3-AE62-6ED99D7D768F}" destId="{F410CAAF-3EB2-463B-807C-90758679CF63}" srcOrd="4" destOrd="0" presId="urn:microsoft.com/office/officeart/2005/8/layout/process4"/>
    <dgm:cxn modelId="{698E28E8-F3C0-471B-90CB-A3D431C60638}" type="presParOf" srcId="{F410CAAF-3EB2-463B-807C-90758679CF63}" destId="{F2CC812B-6633-4922-B9EB-0B51C1D7854F}" srcOrd="0" destOrd="0" presId="urn:microsoft.com/office/officeart/2005/8/layout/process4"/>
    <dgm:cxn modelId="{86F7189F-0BB3-4D4E-8D50-C3FA77D710AF}" type="presParOf" srcId="{796E7994-C46E-4EB3-AE62-6ED99D7D768F}" destId="{E9EF76B6-6B8E-46F3-87D0-D28F83197963}" srcOrd="5" destOrd="0" presId="urn:microsoft.com/office/officeart/2005/8/layout/process4"/>
    <dgm:cxn modelId="{71F7DAA7-88AA-4F18-A7D6-BA2330ABADB0}" type="presParOf" srcId="{796E7994-C46E-4EB3-AE62-6ED99D7D768F}" destId="{DC571870-DE36-4A37-ABCD-5EE3E9A02E28}" srcOrd="6" destOrd="0" presId="urn:microsoft.com/office/officeart/2005/8/layout/process4"/>
    <dgm:cxn modelId="{B849ED8B-DFA1-4175-914C-FA17BD12F579}" type="presParOf" srcId="{DC571870-DE36-4A37-ABCD-5EE3E9A02E28}" destId="{2F705B12-8DD9-4A07-87A4-2E6323754E6A}" srcOrd="0" destOrd="0" presId="urn:microsoft.com/office/officeart/2005/8/layout/process4"/>
    <dgm:cxn modelId="{F2D66427-94BA-4CED-A1F8-376333A8F744}" type="presParOf" srcId="{796E7994-C46E-4EB3-AE62-6ED99D7D768F}" destId="{DFBEEACB-86DA-4044-9636-A5A986683B4A}" srcOrd="7" destOrd="0" presId="urn:microsoft.com/office/officeart/2005/8/layout/process4"/>
    <dgm:cxn modelId="{3CA1D6E5-0C2E-4956-B207-D91A6A2AC388}" type="presParOf" srcId="{796E7994-C46E-4EB3-AE62-6ED99D7D768F}" destId="{FDCDD5A9-8497-40FE-83D4-0A862CAFBCDC}" srcOrd="8" destOrd="0" presId="urn:microsoft.com/office/officeart/2005/8/layout/process4"/>
    <dgm:cxn modelId="{058FD0FA-E413-46B5-88A8-8A8F86DA00CD}" type="presParOf" srcId="{FDCDD5A9-8497-40FE-83D4-0A862CAFBCDC}" destId="{FA735EE4-642A-4731-9869-E7A1FAA3D153}" srcOrd="0" destOrd="0" presId="urn:microsoft.com/office/officeart/2005/8/layout/process4"/>
    <dgm:cxn modelId="{6ED7722C-41EB-4296-B975-491EAD4B3DE2}" type="presParOf" srcId="{796E7994-C46E-4EB3-AE62-6ED99D7D768F}" destId="{0C6ACA2D-A13E-42FD-BF96-BB8D8776E585}" srcOrd="9" destOrd="0" presId="urn:microsoft.com/office/officeart/2005/8/layout/process4"/>
    <dgm:cxn modelId="{B45DF6EE-A8F0-45E7-B784-EC98911553BA}" type="presParOf" srcId="{796E7994-C46E-4EB3-AE62-6ED99D7D768F}" destId="{DCF10AFD-2D4F-4189-A4D1-0D3FB61B36EF}" srcOrd="10" destOrd="0" presId="urn:microsoft.com/office/officeart/2005/8/layout/process4"/>
    <dgm:cxn modelId="{B45A7A08-C8F5-45AE-9782-B667FC40C86C}" type="presParOf" srcId="{DCF10AFD-2D4F-4189-A4D1-0D3FB61B36EF}" destId="{8FD51684-3FD3-4631-A236-A4BB6436B17F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C9AA20-FBA2-468E-BA4A-F298ABD7B263}">
      <dsp:nvSpPr>
        <dsp:cNvPr id="0" name=""/>
        <dsp:cNvSpPr/>
      </dsp:nvSpPr>
      <dsp:spPr>
        <a:xfrm>
          <a:off x="0" y="3670740"/>
          <a:ext cx="10515600" cy="481782"/>
        </a:xfrm>
        <a:prstGeom prst="rect">
          <a:avLst/>
        </a:prstGeom>
        <a:gradFill rotWithShape="0">
          <a:gsLst>
            <a:gs pos="0">
              <a:schemeClr val="accent1">
                <a:shade val="8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shade val="8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shade val="8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Conclusion</a:t>
          </a:r>
        </a:p>
      </dsp:txBody>
      <dsp:txXfrm>
        <a:off x="0" y="3670740"/>
        <a:ext cx="10515600" cy="481782"/>
      </dsp:txXfrm>
    </dsp:sp>
    <dsp:sp modelId="{515012B3-DAAD-4BE6-AF38-CE28F068FC9B}">
      <dsp:nvSpPr>
        <dsp:cNvPr id="0" name=""/>
        <dsp:cNvSpPr/>
      </dsp:nvSpPr>
      <dsp:spPr>
        <a:xfrm rot="10800000">
          <a:off x="0" y="2936985"/>
          <a:ext cx="10515600" cy="740981"/>
        </a:xfrm>
        <a:prstGeom prst="upArrowCallout">
          <a:avLst/>
        </a:prstGeom>
        <a:gradFill rotWithShape="0">
          <a:gsLst>
            <a:gs pos="0">
              <a:schemeClr val="accent1">
                <a:shade val="80000"/>
                <a:hueOff val="69857"/>
                <a:satOff val="-1251"/>
                <a:lumOff val="5317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shade val="80000"/>
                <a:hueOff val="69857"/>
                <a:satOff val="-1251"/>
                <a:lumOff val="5317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shade val="80000"/>
                <a:hueOff val="69857"/>
                <a:satOff val="-1251"/>
                <a:lumOff val="5317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Chapter 4: Life after death</a:t>
          </a:r>
          <a:endParaRPr lang="en-US" sz="1700" kern="1200" dirty="0"/>
        </a:p>
      </dsp:txBody>
      <dsp:txXfrm rot="10800000">
        <a:off x="0" y="2936985"/>
        <a:ext cx="10515600" cy="481467"/>
      </dsp:txXfrm>
    </dsp:sp>
    <dsp:sp modelId="{F2CC812B-6633-4922-B9EB-0B51C1D7854F}">
      <dsp:nvSpPr>
        <dsp:cNvPr id="0" name=""/>
        <dsp:cNvSpPr/>
      </dsp:nvSpPr>
      <dsp:spPr>
        <a:xfrm rot="10800000">
          <a:off x="0" y="2203230"/>
          <a:ext cx="10515600" cy="740981"/>
        </a:xfrm>
        <a:prstGeom prst="upArrowCallout">
          <a:avLst/>
        </a:prstGeom>
        <a:gradFill rotWithShape="0">
          <a:gsLst>
            <a:gs pos="0">
              <a:schemeClr val="accent1">
                <a:shade val="80000"/>
                <a:hueOff val="139713"/>
                <a:satOff val="-2502"/>
                <a:lumOff val="10634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shade val="80000"/>
                <a:hueOff val="139713"/>
                <a:satOff val="-2502"/>
                <a:lumOff val="10634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shade val="80000"/>
                <a:hueOff val="139713"/>
                <a:satOff val="-2502"/>
                <a:lumOff val="10634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Chapter 3: Roman punishment myths and artwork</a:t>
          </a:r>
          <a:endParaRPr lang="en-US" sz="1700" kern="1200"/>
        </a:p>
      </dsp:txBody>
      <dsp:txXfrm rot="10800000">
        <a:off x="0" y="2203230"/>
        <a:ext cx="10515600" cy="481467"/>
      </dsp:txXfrm>
    </dsp:sp>
    <dsp:sp modelId="{2F705B12-8DD9-4A07-87A4-2E6323754E6A}">
      <dsp:nvSpPr>
        <dsp:cNvPr id="0" name=""/>
        <dsp:cNvSpPr/>
      </dsp:nvSpPr>
      <dsp:spPr>
        <a:xfrm rot="10800000">
          <a:off x="0" y="1469475"/>
          <a:ext cx="10515600" cy="740981"/>
        </a:xfrm>
        <a:prstGeom prst="upArrowCallout">
          <a:avLst/>
        </a:prstGeom>
        <a:gradFill rotWithShape="0">
          <a:gsLst>
            <a:gs pos="0">
              <a:schemeClr val="accent1">
                <a:shade val="80000"/>
                <a:hueOff val="209570"/>
                <a:satOff val="-3754"/>
                <a:lumOff val="15951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shade val="80000"/>
                <a:hueOff val="209570"/>
                <a:satOff val="-3754"/>
                <a:lumOff val="15951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shade val="80000"/>
                <a:hueOff val="209570"/>
                <a:satOff val="-3754"/>
                <a:lumOff val="15951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Chapter 2: Greek punishment myths and artwork</a:t>
          </a:r>
          <a:endParaRPr lang="en-US" sz="1700" kern="1200"/>
        </a:p>
      </dsp:txBody>
      <dsp:txXfrm rot="10800000">
        <a:off x="0" y="1469475"/>
        <a:ext cx="10515600" cy="481467"/>
      </dsp:txXfrm>
    </dsp:sp>
    <dsp:sp modelId="{FA735EE4-642A-4731-9869-E7A1FAA3D153}">
      <dsp:nvSpPr>
        <dsp:cNvPr id="0" name=""/>
        <dsp:cNvSpPr/>
      </dsp:nvSpPr>
      <dsp:spPr>
        <a:xfrm rot="10800000">
          <a:off x="0" y="735720"/>
          <a:ext cx="10515600" cy="740981"/>
        </a:xfrm>
        <a:prstGeom prst="upArrowCallout">
          <a:avLst/>
        </a:prstGeom>
        <a:gradFill rotWithShape="0">
          <a:gsLst>
            <a:gs pos="0">
              <a:schemeClr val="accent1">
                <a:shade val="80000"/>
                <a:hueOff val="279426"/>
                <a:satOff val="-5005"/>
                <a:lumOff val="21268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shade val="80000"/>
                <a:hueOff val="279426"/>
                <a:satOff val="-5005"/>
                <a:lumOff val="21268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shade val="80000"/>
                <a:hueOff val="279426"/>
                <a:satOff val="-5005"/>
                <a:lumOff val="21268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Chapter 1: Greek and Roman Views of the underworld and death</a:t>
          </a:r>
          <a:endParaRPr lang="en-US" sz="1700" kern="1200"/>
        </a:p>
      </dsp:txBody>
      <dsp:txXfrm rot="10800000">
        <a:off x="0" y="735720"/>
        <a:ext cx="10515600" cy="481467"/>
      </dsp:txXfrm>
    </dsp:sp>
    <dsp:sp modelId="{8FD51684-3FD3-4631-A236-A4BB6436B17F}">
      <dsp:nvSpPr>
        <dsp:cNvPr id="0" name=""/>
        <dsp:cNvSpPr/>
      </dsp:nvSpPr>
      <dsp:spPr>
        <a:xfrm rot="10800000">
          <a:off x="0" y="1965"/>
          <a:ext cx="10515600" cy="740981"/>
        </a:xfrm>
        <a:prstGeom prst="upArrowCallout">
          <a:avLst/>
        </a:prstGeom>
        <a:gradFill rotWithShape="0">
          <a:gsLst>
            <a:gs pos="0">
              <a:schemeClr val="accent1">
                <a:lumMod val="60000"/>
                <a:lumOff val="40000"/>
              </a:schemeClr>
            </a:gs>
            <a:gs pos="50000">
              <a:schemeClr val="accent1">
                <a:shade val="80000"/>
                <a:hueOff val="349283"/>
                <a:satOff val="-6256"/>
                <a:lumOff val="26585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shade val="80000"/>
                <a:hueOff val="349283"/>
                <a:satOff val="-6256"/>
                <a:lumOff val="26585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Introduction</a:t>
          </a:r>
          <a:endParaRPr lang="en-US" sz="1700" kern="1200"/>
        </a:p>
      </dsp:txBody>
      <dsp:txXfrm rot="10800000">
        <a:off x="0" y="1965"/>
        <a:ext cx="10515600" cy="48146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97E0D2-6B74-497C-BF38-B364F351B84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A929C3D-469A-4500-A74B-21D191DBCA4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6FF84A-0626-4861-AA75-D63532538F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7A5414-4A0B-41F9-862C-BF484E0B5508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32EF74-6C9F-459F-AA7D-54218CEEDA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DFC6B4-1BD4-4439-B8FE-B4F0E39C1F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4E423-86D1-4234-A14E-9EEAC10BAC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0329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40BA38-F0E3-4859-B19E-E19B183EC4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FC1BF7-CCFB-47C8-B914-AB5CBB7CB7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002D50-C5ED-4067-8D8D-CE6B69B23D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7A5414-4A0B-41F9-862C-BF484E0B5508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EC9AA3-7856-421C-AED7-75E3B9F694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B244F4-9239-434B-944B-BF823684F7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4E423-86D1-4234-A14E-9EEAC10BAC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01772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A0F85A-8F2F-4F7A-91F1-0FD513DFC1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220357-2E5E-46FF-B368-E3C93AB6B5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D92095-5478-45E4-9E35-952C4C4CD9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7A5414-4A0B-41F9-862C-BF484E0B5508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5F6545-B8EC-4AF3-A6B1-10D7B30668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AC47B3-3BDB-4798-B1A1-77AC964946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4E423-86D1-4234-A14E-9EEAC10BAC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04545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AD0D02-042C-4F9D-A81A-031072F886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F5C7FE-9D9E-4D73-A8A6-9B6E1A77A85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D0CD05-BB64-4761-93BC-FD9836444A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32DB47-51F8-456E-A36E-6C8604E727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7A5414-4A0B-41F9-862C-BF484E0B5508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7F4C6A-6E7A-4002-8189-6DBE7A42C3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09C2200-8A02-4810-A1EE-23ECC06556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4E423-86D1-4234-A14E-9EEAC10BAC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90180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C572A3-4177-4DF5-88EE-0447E9015C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23AB12-B44F-4A04-A1B3-5CCFC9B4F1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D5AD52-A760-4834-A1D4-485182BE4D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5EF6472-F54D-49D6-91C7-062A9DE4500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1CD236-3004-454F-82EE-14FB88541CC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47B3B58-2EA9-4D4D-AF07-5B6304D0A1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7A5414-4A0B-41F9-862C-BF484E0B5508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4B69A93-C22E-4787-839C-224AD73A7E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1D1B3E5-372E-495D-96EF-1CBB73CCD5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4E423-86D1-4234-A14E-9EEAC10BAC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6385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03E63C-B8A9-4A14-A24A-FE011D3CF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B7F390-3142-4AB4-9247-24C3017C87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7A5414-4A0B-41F9-862C-BF484E0B5508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01B1100-D66A-4CB1-BB39-2E18709E67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7E946A2-F54F-4DB6-9E70-372ED3C9B5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4E423-86D1-4234-A14E-9EEAC10BAC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42105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07DABC9-63CE-439F-99D0-F4498ED25A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7A5414-4A0B-41F9-862C-BF484E0B5508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1FA5EF8-4413-4A71-A2C4-DCDABCCEEE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3CF656-8059-4289-B73C-D80CF6ACC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4E423-86D1-4234-A14E-9EEAC10BAC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98895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0C59A6-906D-44F1-8361-F4DB4A0771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7576CE-B40B-4457-98C9-D0AA5019F2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513A40-135C-4E52-8ED8-B193D44836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290221-86D8-4201-B4B3-5CA1DDDA44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7A5414-4A0B-41F9-862C-BF484E0B5508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246FB9-140B-404B-933A-D8BCB26AE6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3B6F38-8D70-4123-81B3-5058CBD2E6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4E423-86D1-4234-A14E-9EEAC10BAC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21282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0B6916-8FFB-4A3D-AB59-64E0F09499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F5CB37A-BEAA-4488-B16C-71A05F5769C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5E1DA4-E273-47F4-A316-25D8A5F32C5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13932F-DD61-42D4-83FF-24A4C9EAE5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7A5414-4A0B-41F9-862C-BF484E0B5508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6FCF23-A5D9-4D63-A92B-B94E4799DF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BB2D07-7635-451A-9B03-8535203872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4E423-86D1-4234-A14E-9EEAC10BAC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16633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AD2842-2695-47EC-B124-F4243F8745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F08B8B-FEC6-44AD-B72B-A5545984991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E19D90-9D58-41D8-810B-4B5CFF2313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7A5414-4A0B-41F9-862C-BF484E0B5508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C7CD5D-1233-461E-A5BD-830A3EB4F3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B38702-35FF-4B20-ADEC-0BA4B61766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4E423-86D1-4234-A14E-9EEAC10BAC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83595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F0ECC19-D5B9-4B09-AE30-7DDF8ED9FB0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0A2CF4E-DC1D-42F3-AFB9-848525DBB7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85DB04-E612-4D2C-B1AC-987D25A567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7A5414-4A0B-41F9-862C-BF484E0B5508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C9DB28-E05B-482A-83DF-A32D0B9365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A41B54-F5F2-48B7-871E-1E8580486D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4E423-86D1-4234-A14E-9EEAC10BAC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2536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E7101C9-3451-4944-94DB-8AD75B0904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B5A4A6-6BA4-4C07-956D-22A0DD1852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28FB00-BBEA-4556-B13D-51A12B5B48E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7A5414-4A0B-41F9-862C-BF484E0B5508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DB3A6D-76D7-4E62-8421-D3DF3C72B8B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39EACD-8F7D-4825-9AB6-3125DC3218F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74E423-86D1-4234-A14E-9EEAC10BAC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25707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mj.org.il/en/collections/363345" TargetMode="External"/><Relationship Id="rId2" Type="http://schemas.openxmlformats.org/officeDocument/2006/relationships/hyperlink" Target="http://www.museivaticani.va/content/museivaticani/en/collezioni/musei/museo-gregoriano-etrusco/sale-xvii-e-xviii--collezione-dei-vasi--ceramica-corinzia--lacon/kylix-laconica-con-prometeo-e-atlante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khm.at/en/objectdb/detail/53587/?offset=0&amp;lv=lis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Rectangle 46">
            <a:extLst>
              <a:ext uri="{FF2B5EF4-FFF2-40B4-BE49-F238E27FC236}">
                <a16:creationId xmlns:a16="http://schemas.microsoft.com/office/drawing/2014/main" id="{23207CC6-EAA1-4BFF-A48A-DECAD897271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Freeform 3">
            <a:extLst>
              <a:ext uri="{FF2B5EF4-FFF2-40B4-BE49-F238E27FC236}">
                <a16:creationId xmlns:a16="http://schemas.microsoft.com/office/drawing/2014/main" id="{B234A3DD-923D-4166-8B19-7DD589908C6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6925" y="-479"/>
            <a:ext cx="9468701" cy="6858478"/>
          </a:xfrm>
          <a:custGeom>
            <a:avLst/>
            <a:gdLst>
              <a:gd name="connsiteX0" fmla="*/ 0 w 8078051"/>
              <a:gd name="connsiteY0" fmla="*/ 0 h 5829300"/>
              <a:gd name="connsiteX1" fmla="*/ 4453793 w 8078051"/>
              <a:gd name="connsiteY1" fmla="*/ 0 h 5829300"/>
              <a:gd name="connsiteX2" fmla="*/ 5363426 w 8078051"/>
              <a:gd name="connsiteY2" fmla="*/ 0 h 5829300"/>
              <a:gd name="connsiteX3" fmla="*/ 5368184 w 8078051"/>
              <a:gd name="connsiteY3" fmla="*/ 0 h 5829300"/>
              <a:gd name="connsiteX4" fmla="*/ 8078051 w 8078051"/>
              <a:gd name="connsiteY4" fmla="*/ 5829300 h 5829300"/>
              <a:gd name="connsiteX5" fmla="*/ 1743926 w 8078051"/>
              <a:gd name="connsiteY5" fmla="*/ 5829300 h 5829300"/>
              <a:gd name="connsiteX6" fmla="*/ 1744148 w 8078051"/>
              <a:gd name="connsiteY6" fmla="*/ 5828822 h 5829300"/>
              <a:gd name="connsiteX7" fmla="*/ 0 w 8078051"/>
              <a:gd name="connsiteY7" fmla="*/ 5828822 h 5829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1" h="5829300">
                <a:moveTo>
                  <a:pt x="0" y="0"/>
                </a:moveTo>
                <a:lnTo>
                  <a:pt x="4453793" y="0"/>
                </a:lnTo>
                <a:lnTo>
                  <a:pt x="5363426" y="0"/>
                </a:lnTo>
                <a:lnTo>
                  <a:pt x="5368184" y="0"/>
                </a:lnTo>
                <a:lnTo>
                  <a:pt x="8078051" y="5829300"/>
                </a:lnTo>
                <a:lnTo>
                  <a:pt x="1743926" y="5829300"/>
                </a:lnTo>
                <a:lnTo>
                  <a:pt x="1744148" y="5828822"/>
                </a:lnTo>
                <a:lnTo>
                  <a:pt x="0" y="5828822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Freeform 16">
            <a:extLst>
              <a:ext uri="{FF2B5EF4-FFF2-40B4-BE49-F238E27FC236}">
                <a16:creationId xmlns:a16="http://schemas.microsoft.com/office/drawing/2014/main" id="{F6ACA5AC-3C5D-4994-B40F-FC8349E4D6F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479"/>
            <a:ext cx="9324977" cy="6858479"/>
          </a:xfrm>
          <a:custGeom>
            <a:avLst/>
            <a:gdLst>
              <a:gd name="connsiteX0" fmla="*/ 1246925 w 9324977"/>
              <a:gd name="connsiteY0" fmla="*/ 0 h 6858479"/>
              <a:gd name="connsiteX1" fmla="*/ 5076797 w 9324977"/>
              <a:gd name="connsiteY1" fmla="*/ 0 h 6858479"/>
              <a:gd name="connsiteX2" fmla="*/ 6143025 w 9324977"/>
              <a:gd name="connsiteY2" fmla="*/ 0 h 6858479"/>
              <a:gd name="connsiteX3" fmla="*/ 6148602 w 9324977"/>
              <a:gd name="connsiteY3" fmla="*/ 0 h 6858479"/>
              <a:gd name="connsiteX4" fmla="*/ 9324977 w 9324977"/>
              <a:gd name="connsiteY4" fmla="*/ 6858478 h 6858479"/>
              <a:gd name="connsiteX5" fmla="*/ 3359025 w 9324977"/>
              <a:gd name="connsiteY5" fmla="*/ 6858478 h 6858479"/>
              <a:gd name="connsiteX6" fmla="*/ 3359025 w 9324977"/>
              <a:gd name="connsiteY6" fmla="*/ 6858479 h 6858479"/>
              <a:gd name="connsiteX7" fmla="*/ 0 w 9324977"/>
              <a:gd name="connsiteY7" fmla="*/ 6858479 h 6858479"/>
              <a:gd name="connsiteX8" fmla="*/ 0 w 9324977"/>
              <a:gd name="connsiteY8" fmla="*/ 479 h 6858479"/>
              <a:gd name="connsiteX9" fmla="*/ 1246925 w 9324977"/>
              <a:gd name="connsiteY9" fmla="*/ 479 h 68584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324977" h="6858479">
                <a:moveTo>
                  <a:pt x="1246925" y="0"/>
                </a:moveTo>
                <a:lnTo>
                  <a:pt x="5076797" y="0"/>
                </a:lnTo>
                <a:lnTo>
                  <a:pt x="6143025" y="0"/>
                </a:lnTo>
                <a:lnTo>
                  <a:pt x="6148602" y="0"/>
                </a:lnTo>
                <a:lnTo>
                  <a:pt x="9324977" y="6858478"/>
                </a:lnTo>
                <a:lnTo>
                  <a:pt x="3359025" y="6858478"/>
                </a:lnTo>
                <a:lnTo>
                  <a:pt x="3359025" y="6858479"/>
                </a:lnTo>
                <a:lnTo>
                  <a:pt x="0" y="6858479"/>
                </a:lnTo>
                <a:lnTo>
                  <a:pt x="0" y="479"/>
                </a:lnTo>
                <a:lnTo>
                  <a:pt x="1246925" y="479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8FEB4E-4F12-4577-AE85-CAE4A3621E4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671" y="2600324"/>
            <a:ext cx="6405753" cy="3277961"/>
          </a:xfrm>
        </p:spPr>
        <p:txBody>
          <a:bodyPr anchor="t">
            <a:normAutofit/>
          </a:bodyPr>
          <a:lstStyle/>
          <a:p>
            <a:pPr algn="l"/>
            <a:r>
              <a:rPr lang="en-GB" sz="5000"/>
              <a:t>The Underworld: How is punishment represented in Greek and Roman Mythology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718AA67-043F-45E6-B1F9-06801AE069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4672" y="1300450"/>
            <a:ext cx="4167376" cy="1155525"/>
          </a:xfrm>
        </p:spPr>
        <p:txBody>
          <a:bodyPr anchor="b">
            <a:noAutofit/>
          </a:bodyPr>
          <a:lstStyle/>
          <a:p>
            <a:pPr algn="l"/>
            <a:r>
              <a:rPr lang="en-GB" sz="4400" dirty="0"/>
              <a:t>Kimberley Skene</a:t>
            </a:r>
          </a:p>
          <a:p>
            <a:pPr algn="l"/>
            <a:r>
              <a:rPr lang="en-GB" sz="4400" dirty="0"/>
              <a:t>CLSK6002</a:t>
            </a:r>
          </a:p>
        </p:txBody>
      </p:sp>
    </p:spTree>
    <p:extLst>
      <p:ext uri="{BB962C8B-B14F-4D97-AF65-F5344CB8AC3E}">
        <p14:creationId xmlns:p14="http://schemas.microsoft.com/office/powerpoint/2010/main" val="2884937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6">
            <a:extLst>
              <a:ext uri="{FF2B5EF4-FFF2-40B4-BE49-F238E27FC236}">
                <a16:creationId xmlns:a16="http://schemas.microsoft.com/office/drawing/2014/main" id="{23207CC6-EAA1-4BFF-A48A-DECAD897271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 3">
            <a:extLst>
              <a:ext uri="{FF2B5EF4-FFF2-40B4-BE49-F238E27FC236}">
                <a16:creationId xmlns:a16="http://schemas.microsoft.com/office/drawing/2014/main" id="{B234A3DD-923D-4166-8B19-7DD589908C6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6925" y="-479"/>
            <a:ext cx="9468701" cy="6858478"/>
          </a:xfrm>
          <a:custGeom>
            <a:avLst/>
            <a:gdLst>
              <a:gd name="connsiteX0" fmla="*/ 0 w 8078051"/>
              <a:gd name="connsiteY0" fmla="*/ 0 h 5829300"/>
              <a:gd name="connsiteX1" fmla="*/ 4453793 w 8078051"/>
              <a:gd name="connsiteY1" fmla="*/ 0 h 5829300"/>
              <a:gd name="connsiteX2" fmla="*/ 5363426 w 8078051"/>
              <a:gd name="connsiteY2" fmla="*/ 0 h 5829300"/>
              <a:gd name="connsiteX3" fmla="*/ 5368184 w 8078051"/>
              <a:gd name="connsiteY3" fmla="*/ 0 h 5829300"/>
              <a:gd name="connsiteX4" fmla="*/ 8078051 w 8078051"/>
              <a:gd name="connsiteY4" fmla="*/ 5829300 h 5829300"/>
              <a:gd name="connsiteX5" fmla="*/ 1743926 w 8078051"/>
              <a:gd name="connsiteY5" fmla="*/ 5829300 h 5829300"/>
              <a:gd name="connsiteX6" fmla="*/ 1744148 w 8078051"/>
              <a:gd name="connsiteY6" fmla="*/ 5828822 h 5829300"/>
              <a:gd name="connsiteX7" fmla="*/ 0 w 8078051"/>
              <a:gd name="connsiteY7" fmla="*/ 5828822 h 5829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1" h="5829300">
                <a:moveTo>
                  <a:pt x="0" y="0"/>
                </a:moveTo>
                <a:lnTo>
                  <a:pt x="4453793" y="0"/>
                </a:lnTo>
                <a:lnTo>
                  <a:pt x="5363426" y="0"/>
                </a:lnTo>
                <a:lnTo>
                  <a:pt x="5368184" y="0"/>
                </a:lnTo>
                <a:lnTo>
                  <a:pt x="8078051" y="5829300"/>
                </a:lnTo>
                <a:lnTo>
                  <a:pt x="1743926" y="5829300"/>
                </a:lnTo>
                <a:lnTo>
                  <a:pt x="1744148" y="5828822"/>
                </a:lnTo>
                <a:lnTo>
                  <a:pt x="0" y="5828822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 16">
            <a:extLst>
              <a:ext uri="{FF2B5EF4-FFF2-40B4-BE49-F238E27FC236}">
                <a16:creationId xmlns:a16="http://schemas.microsoft.com/office/drawing/2014/main" id="{F6ACA5AC-3C5D-4994-B40F-FC8349E4D6F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479"/>
            <a:ext cx="9324977" cy="6858479"/>
          </a:xfrm>
          <a:custGeom>
            <a:avLst/>
            <a:gdLst>
              <a:gd name="connsiteX0" fmla="*/ 1246925 w 9324977"/>
              <a:gd name="connsiteY0" fmla="*/ 0 h 6858479"/>
              <a:gd name="connsiteX1" fmla="*/ 5076797 w 9324977"/>
              <a:gd name="connsiteY1" fmla="*/ 0 h 6858479"/>
              <a:gd name="connsiteX2" fmla="*/ 6143025 w 9324977"/>
              <a:gd name="connsiteY2" fmla="*/ 0 h 6858479"/>
              <a:gd name="connsiteX3" fmla="*/ 6148602 w 9324977"/>
              <a:gd name="connsiteY3" fmla="*/ 0 h 6858479"/>
              <a:gd name="connsiteX4" fmla="*/ 9324977 w 9324977"/>
              <a:gd name="connsiteY4" fmla="*/ 6858478 h 6858479"/>
              <a:gd name="connsiteX5" fmla="*/ 3359025 w 9324977"/>
              <a:gd name="connsiteY5" fmla="*/ 6858478 h 6858479"/>
              <a:gd name="connsiteX6" fmla="*/ 3359025 w 9324977"/>
              <a:gd name="connsiteY6" fmla="*/ 6858479 h 6858479"/>
              <a:gd name="connsiteX7" fmla="*/ 0 w 9324977"/>
              <a:gd name="connsiteY7" fmla="*/ 6858479 h 6858479"/>
              <a:gd name="connsiteX8" fmla="*/ 0 w 9324977"/>
              <a:gd name="connsiteY8" fmla="*/ 479 h 6858479"/>
              <a:gd name="connsiteX9" fmla="*/ 1246925 w 9324977"/>
              <a:gd name="connsiteY9" fmla="*/ 479 h 68584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324977" h="6858479">
                <a:moveTo>
                  <a:pt x="1246925" y="0"/>
                </a:moveTo>
                <a:lnTo>
                  <a:pt x="5076797" y="0"/>
                </a:lnTo>
                <a:lnTo>
                  <a:pt x="6143025" y="0"/>
                </a:lnTo>
                <a:lnTo>
                  <a:pt x="6148602" y="0"/>
                </a:lnTo>
                <a:lnTo>
                  <a:pt x="9324977" y="6858478"/>
                </a:lnTo>
                <a:lnTo>
                  <a:pt x="3359025" y="6858478"/>
                </a:lnTo>
                <a:lnTo>
                  <a:pt x="3359025" y="6858479"/>
                </a:lnTo>
                <a:lnTo>
                  <a:pt x="0" y="6858479"/>
                </a:lnTo>
                <a:lnTo>
                  <a:pt x="0" y="479"/>
                </a:lnTo>
                <a:lnTo>
                  <a:pt x="1246925" y="479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841C46-39BA-44C0-898B-83F0410E75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208" y="254690"/>
            <a:ext cx="6405753" cy="107052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Abstract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A3A5E52-D541-4742-BB71-D2C66D2FDD22}"/>
              </a:ext>
            </a:extLst>
          </p:cNvPr>
          <p:cNvSpPr txBox="1"/>
          <p:nvPr/>
        </p:nvSpPr>
        <p:spPr>
          <a:xfrm>
            <a:off x="1057897" y="1421360"/>
            <a:ext cx="10285964" cy="55707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Discuss the concept of punishment in Greek and Roman mythology.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Focus on individuals such as the Danaids, Sisyphus and Prometheus.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Use a variety of literary and iconographic sources.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Compare how artists and authors represented punishment in a variety of ways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How the Greek and Roman mythologies were different or similar in their descriptions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Show how the underworld and punishment had a great deal of influence on Greek and Roman society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2924811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23207CC6-EAA1-4BFF-A48A-DECAD897271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Freeform 3">
            <a:extLst>
              <a:ext uri="{FF2B5EF4-FFF2-40B4-BE49-F238E27FC236}">
                <a16:creationId xmlns:a16="http://schemas.microsoft.com/office/drawing/2014/main" id="{B234A3DD-923D-4166-8B19-7DD589908C6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6925" y="-479"/>
            <a:ext cx="9468701" cy="6858478"/>
          </a:xfrm>
          <a:custGeom>
            <a:avLst/>
            <a:gdLst>
              <a:gd name="connsiteX0" fmla="*/ 0 w 8078051"/>
              <a:gd name="connsiteY0" fmla="*/ 0 h 5829300"/>
              <a:gd name="connsiteX1" fmla="*/ 4453793 w 8078051"/>
              <a:gd name="connsiteY1" fmla="*/ 0 h 5829300"/>
              <a:gd name="connsiteX2" fmla="*/ 5363426 w 8078051"/>
              <a:gd name="connsiteY2" fmla="*/ 0 h 5829300"/>
              <a:gd name="connsiteX3" fmla="*/ 5368184 w 8078051"/>
              <a:gd name="connsiteY3" fmla="*/ 0 h 5829300"/>
              <a:gd name="connsiteX4" fmla="*/ 8078051 w 8078051"/>
              <a:gd name="connsiteY4" fmla="*/ 5829300 h 5829300"/>
              <a:gd name="connsiteX5" fmla="*/ 1743926 w 8078051"/>
              <a:gd name="connsiteY5" fmla="*/ 5829300 h 5829300"/>
              <a:gd name="connsiteX6" fmla="*/ 1744148 w 8078051"/>
              <a:gd name="connsiteY6" fmla="*/ 5828822 h 5829300"/>
              <a:gd name="connsiteX7" fmla="*/ 0 w 8078051"/>
              <a:gd name="connsiteY7" fmla="*/ 5828822 h 5829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1" h="5829300">
                <a:moveTo>
                  <a:pt x="0" y="0"/>
                </a:moveTo>
                <a:lnTo>
                  <a:pt x="4453793" y="0"/>
                </a:lnTo>
                <a:lnTo>
                  <a:pt x="5363426" y="0"/>
                </a:lnTo>
                <a:lnTo>
                  <a:pt x="5368184" y="0"/>
                </a:lnTo>
                <a:lnTo>
                  <a:pt x="8078051" y="5829300"/>
                </a:lnTo>
                <a:lnTo>
                  <a:pt x="1743926" y="5829300"/>
                </a:lnTo>
                <a:lnTo>
                  <a:pt x="1744148" y="5828822"/>
                </a:lnTo>
                <a:lnTo>
                  <a:pt x="0" y="5828822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Freeform 16">
            <a:extLst>
              <a:ext uri="{FF2B5EF4-FFF2-40B4-BE49-F238E27FC236}">
                <a16:creationId xmlns:a16="http://schemas.microsoft.com/office/drawing/2014/main" id="{F6ACA5AC-3C5D-4994-B40F-FC8349E4D6F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479"/>
            <a:ext cx="9324977" cy="6858479"/>
          </a:xfrm>
          <a:custGeom>
            <a:avLst/>
            <a:gdLst>
              <a:gd name="connsiteX0" fmla="*/ 1246925 w 9324977"/>
              <a:gd name="connsiteY0" fmla="*/ 0 h 6858479"/>
              <a:gd name="connsiteX1" fmla="*/ 5076797 w 9324977"/>
              <a:gd name="connsiteY1" fmla="*/ 0 h 6858479"/>
              <a:gd name="connsiteX2" fmla="*/ 6143025 w 9324977"/>
              <a:gd name="connsiteY2" fmla="*/ 0 h 6858479"/>
              <a:gd name="connsiteX3" fmla="*/ 6148602 w 9324977"/>
              <a:gd name="connsiteY3" fmla="*/ 0 h 6858479"/>
              <a:gd name="connsiteX4" fmla="*/ 9324977 w 9324977"/>
              <a:gd name="connsiteY4" fmla="*/ 6858478 h 6858479"/>
              <a:gd name="connsiteX5" fmla="*/ 3359025 w 9324977"/>
              <a:gd name="connsiteY5" fmla="*/ 6858478 h 6858479"/>
              <a:gd name="connsiteX6" fmla="*/ 3359025 w 9324977"/>
              <a:gd name="connsiteY6" fmla="*/ 6858479 h 6858479"/>
              <a:gd name="connsiteX7" fmla="*/ 0 w 9324977"/>
              <a:gd name="connsiteY7" fmla="*/ 6858479 h 6858479"/>
              <a:gd name="connsiteX8" fmla="*/ 0 w 9324977"/>
              <a:gd name="connsiteY8" fmla="*/ 479 h 6858479"/>
              <a:gd name="connsiteX9" fmla="*/ 1246925 w 9324977"/>
              <a:gd name="connsiteY9" fmla="*/ 479 h 68584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324977" h="6858479">
                <a:moveTo>
                  <a:pt x="1246925" y="0"/>
                </a:moveTo>
                <a:lnTo>
                  <a:pt x="5076797" y="0"/>
                </a:lnTo>
                <a:lnTo>
                  <a:pt x="6143025" y="0"/>
                </a:lnTo>
                <a:lnTo>
                  <a:pt x="6148602" y="0"/>
                </a:lnTo>
                <a:lnTo>
                  <a:pt x="9324977" y="6858478"/>
                </a:lnTo>
                <a:lnTo>
                  <a:pt x="3359025" y="6858478"/>
                </a:lnTo>
                <a:lnTo>
                  <a:pt x="3359025" y="6858479"/>
                </a:lnTo>
                <a:lnTo>
                  <a:pt x="0" y="6858479"/>
                </a:lnTo>
                <a:lnTo>
                  <a:pt x="0" y="479"/>
                </a:lnTo>
                <a:lnTo>
                  <a:pt x="1246925" y="479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A1D2D2-FD33-48E4-9ED1-65C4C7678A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089" y="254690"/>
            <a:ext cx="4443190" cy="148134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Argument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52E77DA-71D2-43E7-B5AC-877844759AA2}"/>
              </a:ext>
            </a:extLst>
          </p:cNvPr>
          <p:cNvSpPr txBox="1"/>
          <p:nvPr/>
        </p:nvSpPr>
        <p:spPr>
          <a:xfrm>
            <a:off x="572536" y="1736036"/>
            <a:ext cx="9819861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Literary sources are fictional portrayals of possibly true historical events/people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Individuals depicted in artwork (whether real or not) inhabited the space between real life and mythology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The underworld represents a world where the ordinary and mythological meet</a:t>
            </a:r>
          </a:p>
        </p:txBody>
      </p:sp>
    </p:spTree>
    <p:extLst>
      <p:ext uri="{BB962C8B-B14F-4D97-AF65-F5344CB8AC3E}">
        <p14:creationId xmlns:p14="http://schemas.microsoft.com/office/powerpoint/2010/main" val="929421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3207CC6-EAA1-4BFF-A48A-DECAD897271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3">
            <a:extLst>
              <a:ext uri="{FF2B5EF4-FFF2-40B4-BE49-F238E27FC236}">
                <a16:creationId xmlns:a16="http://schemas.microsoft.com/office/drawing/2014/main" id="{B234A3DD-923D-4166-8B19-7DD589908C6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6925" y="-479"/>
            <a:ext cx="9468701" cy="6858478"/>
          </a:xfrm>
          <a:custGeom>
            <a:avLst/>
            <a:gdLst>
              <a:gd name="connsiteX0" fmla="*/ 0 w 8078051"/>
              <a:gd name="connsiteY0" fmla="*/ 0 h 5829300"/>
              <a:gd name="connsiteX1" fmla="*/ 4453793 w 8078051"/>
              <a:gd name="connsiteY1" fmla="*/ 0 h 5829300"/>
              <a:gd name="connsiteX2" fmla="*/ 5363426 w 8078051"/>
              <a:gd name="connsiteY2" fmla="*/ 0 h 5829300"/>
              <a:gd name="connsiteX3" fmla="*/ 5368184 w 8078051"/>
              <a:gd name="connsiteY3" fmla="*/ 0 h 5829300"/>
              <a:gd name="connsiteX4" fmla="*/ 8078051 w 8078051"/>
              <a:gd name="connsiteY4" fmla="*/ 5829300 h 5829300"/>
              <a:gd name="connsiteX5" fmla="*/ 1743926 w 8078051"/>
              <a:gd name="connsiteY5" fmla="*/ 5829300 h 5829300"/>
              <a:gd name="connsiteX6" fmla="*/ 1744148 w 8078051"/>
              <a:gd name="connsiteY6" fmla="*/ 5828822 h 5829300"/>
              <a:gd name="connsiteX7" fmla="*/ 0 w 8078051"/>
              <a:gd name="connsiteY7" fmla="*/ 5828822 h 5829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1" h="5829300">
                <a:moveTo>
                  <a:pt x="0" y="0"/>
                </a:moveTo>
                <a:lnTo>
                  <a:pt x="4453793" y="0"/>
                </a:lnTo>
                <a:lnTo>
                  <a:pt x="5363426" y="0"/>
                </a:lnTo>
                <a:lnTo>
                  <a:pt x="5368184" y="0"/>
                </a:lnTo>
                <a:lnTo>
                  <a:pt x="8078051" y="5829300"/>
                </a:lnTo>
                <a:lnTo>
                  <a:pt x="1743926" y="5829300"/>
                </a:lnTo>
                <a:lnTo>
                  <a:pt x="1744148" y="5828822"/>
                </a:lnTo>
                <a:lnTo>
                  <a:pt x="0" y="5828822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16">
            <a:extLst>
              <a:ext uri="{FF2B5EF4-FFF2-40B4-BE49-F238E27FC236}">
                <a16:creationId xmlns:a16="http://schemas.microsoft.com/office/drawing/2014/main" id="{F6ACA5AC-3C5D-4994-B40F-FC8349E4D6F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479"/>
            <a:ext cx="9324977" cy="6858479"/>
          </a:xfrm>
          <a:custGeom>
            <a:avLst/>
            <a:gdLst>
              <a:gd name="connsiteX0" fmla="*/ 1246925 w 9324977"/>
              <a:gd name="connsiteY0" fmla="*/ 0 h 6858479"/>
              <a:gd name="connsiteX1" fmla="*/ 5076797 w 9324977"/>
              <a:gd name="connsiteY1" fmla="*/ 0 h 6858479"/>
              <a:gd name="connsiteX2" fmla="*/ 6143025 w 9324977"/>
              <a:gd name="connsiteY2" fmla="*/ 0 h 6858479"/>
              <a:gd name="connsiteX3" fmla="*/ 6148602 w 9324977"/>
              <a:gd name="connsiteY3" fmla="*/ 0 h 6858479"/>
              <a:gd name="connsiteX4" fmla="*/ 9324977 w 9324977"/>
              <a:gd name="connsiteY4" fmla="*/ 6858478 h 6858479"/>
              <a:gd name="connsiteX5" fmla="*/ 3359025 w 9324977"/>
              <a:gd name="connsiteY5" fmla="*/ 6858478 h 6858479"/>
              <a:gd name="connsiteX6" fmla="*/ 3359025 w 9324977"/>
              <a:gd name="connsiteY6" fmla="*/ 6858479 h 6858479"/>
              <a:gd name="connsiteX7" fmla="*/ 0 w 9324977"/>
              <a:gd name="connsiteY7" fmla="*/ 6858479 h 6858479"/>
              <a:gd name="connsiteX8" fmla="*/ 0 w 9324977"/>
              <a:gd name="connsiteY8" fmla="*/ 479 h 6858479"/>
              <a:gd name="connsiteX9" fmla="*/ 1246925 w 9324977"/>
              <a:gd name="connsiteY9" fmla="*/ 479 h 68584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324977" h="6858479">
                <a:moveTo>
                  <a:pt x="1246925" y="0"/>
                </a:moveTo>
                <a:lnTo>
                  <a:pt x="5076797" y="0"/>
                </a:lnTo>
                <a:lnTo>
                  <a:pt x="6143025" y="0"/>
                </a:lnTo>
                <a:lnTo>
                  <a:pt x="6148602" y="0"/>
                </a:lnTo>
                <a:lnTo>
                  <a:pt x="9324977" y="6858478"/>
                </a:lnTo>
                <a:lnTo>
                  <a:pt x="3359025" y="6858478"/>
                </a:lnTo>
                <a:lnTo>
                  <a:pt x="3359025" y="6858479"/>
                </a:lnTo>
                <a:lnTo>
                  <a:pt x="0" y="6858479"/>
                </a:lnTo>
                <a:lnTo>
                  <a:pt x="0" y="479"/>
                </a:lnTo>
                <a:lnTo>
                  <a:pt x="1246925" y="479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8E027C-1010-4597-B28C-34C108B01D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1" y="2600324"/>
            <a:ext cx="6405753" cy="327796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Sources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67CF0A4-5366-453A-B661-915F7ED608FB}"/>
              </a:ext>
            </a:extLst>
          </p:cNvPr>
          <p:cNvSpPr txBox="1"/>
          <p:nvPr/>
        </p:nvSpPr>
        <p:spPr>
          <a:xfrm>
            <a:off x="5163585" y="851037"/>
            <a:ext cx="4342159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000" dirty="0"/>
              <a:t>Homer. The Odyssey. Book 11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000" dirty="0"/>
              <a:t>Hesiod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000" dirty="0"/>
              <a:t>Virgil. The Aeneid. Book 6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000" dirty="0"/>
              <a:t>Pottery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Amphoras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Plates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Lekythos</a:t>
            </a:r>
          </a:p>
        </p:txBody>
      </p:sp>
    </p:spTree>
    <p:extLst>
      <p:ext uri="{BB962C8B-B14F-4D97-AF65-F5344CB8AC3E}">
        <p14:creationId xmlns:p14="http://schemas.microsoft.com/office/powerpoint/2010/main" val="12903966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Rectangle 49">
            <a:extLst>
              <a:ext uri="{FF2B5EF4-FFF2-40B4-BE49-F238E27FC236}">
                <a16:creationId xmlns:a16="http://schemas.microsoft.com/office/drawing/2014/main" id="{3B0DF90E-6BAD-4E82-8FDF-717C9A35737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Freeform 13">
            <a:extLst>
              <a:ext uri="{FF2B5EF4-FFF2-40B4-BE49-F238E27FC236}">
                <a16:creationId xmlns:a16="http://schemas.microsoft.com/office/drawing/2014/main" id="{13DCC859-0434-4BB8-B6C5-09C88AE698F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86754" cy="6858000"/>
          </a:xfrm>
          <a:custGeom>
            <a:avLst/>
            <a:gdLst>
              <a:gd name="connsiteX0" fmla="*/ 0 w 11786754"/>
              <a:gd name="connsiteY0" fmla="*/ 0 h 6858000"/>
              <a:gd name="connsiteX1" fmla="*/ 8610600 w 11786754"/>
              <a:gd name="connsiteY1" fmla="*/ 0 h 6858000"/>
              <a:gd name="connsiteX2" fmla="*/ 11786754 w 11786754"/>
              <a:gd name="connsiteY2" fmla="*/ 6858000 h 6858000"/>
              <a:gd name="connsiteX3" fmla="*/ 0 w 117867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6754" h="6858000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Freeform 11">
            <a:extLst>
              <a:ext uri="{FF2B5EF4-FFF2-40B4-BE49-F238E27FC236}">
                <a16:creationId xmlns:a16="http://schemas.microsoft.com/office/drawing/2014/main" id="{08E7ACFB-B791-4C23-8B17-013FEDC09A8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81400" cy="6858000"/>
          </a:xfrm>
          <a:custGeom>
            <a:avLst/>
            <a:gdLst>
              <a:gd name="connsiteX0" fmla="*/ 0 w 3581400"/>
              <a:gd name="connsiteY0" fmla="*/ 0 h 6858000"/>
              <a:gd name="connsiteX1" fmla="*/ 405246 w 3581400"/>
              <a:gd name="connsiteY1" fmla="*/ 0 h 6858000"/>
              <a:gd name="connsiteX2" fmla="*/ 3581400 w 3581400"/>
              <a:gd name="connsiteY2" fmla="*/ 6858000 h 6858000"/>
              <a:gd name="connsiteX3" fmla="*/ 0 w 35814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81400" h="6858000">
                <a:moveTo>
                  <a:pt x="0" y="0"/>
                </a:moveTo>
                <a:lnTo>
                  <a:pt x="405246" y="0"/>
                </a:lnTo>
                <a:lnTo>
                  <a:pt x="3581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AAE7A6-61A8-457C-9D59-89D2EB92E0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3002" y="365125"/>
            <a:ext cx="10520702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Chapter List	</a:t>
            </a:r>
            <a:b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45" name="TextBox 3"/>
          <p:cNvGraphicFramePr/>
          <p:nvPr>
            <p:extLst>
              <p:ext uri="{D42A27DB-BD31-4B8C-83A1-F6EECF244321}">
                <p14:modId xmlns:p14="http://schemas.microsoft.com/office/powerpoint/2010/main" val="3815594911"/>
              </p:ext>
            </p:extLst>
          </p:nvPr>
        </p:nvGraphicFramePr>
        <p:xfrm>
          <a:off x="838200" y="2022475"/>
          <a:ext cx="10515600" cy="41544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61858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3207CC6-EAA1-4BFF-A48A-DECAD897271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3">
            <a:extLst>
              <a:ext uri="{FF2B5EF4-FFF2-40B4-BE49-F238E27FC236}">
                <a16:creationId xmlns:a16="http://schemas.microsoft.com/office/drawing/2014/main" id="{B234A3DD-923D-4166-8B19-7DD589908C6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6925" y="-479"/>
            <a:ext cx="9468701" cy="6858478"/>
          </a:xfrm>
          <a:custGeom>
            <a:avLst/>
            <a:gdLst>
              <a:gd name="connsiteX0" fmla="*/ 0 w 8078051"/>
              <a:gd name="connsiteY0" fmla="*/ 0 h 5829300"/>
              <a:gd name="connsiteX1" fmla="*/ 4453793 w 8078051"/>
              <a:gd name="connsiteY1" fmla="*/ 0 h 5829300"/>
              <a:gd name="connsiteX2" fmla="*/ 5363426 w 8078051"/>
              <a:gd name="connsiteY2" fmla="*/ 0 h 5829300"/>
              <a:gd name="connsiteX3" fmla="*/ 5368184 w 8078051"/>
              <a:gd name="connsiteY3" fmla="*/ 0 h 5829300"/>
              <a:gd name="connsiteX4" fmla="*/ 8078051 w 8078051"/>
              <a:gd name="connsiteY4" fmla="*/ 5829300 h 5829300"/>
              <a:gd name="connsiteX5" fmla="*/ 1743926 w 8078051"/>
              <a:gd name="connsiteY5" fmla="*/ 5829300 h 5829300"/>
              <a:gd name="connsiteX6" fmla="*/ 1744148 w 8078051"/>
              <a:gd name="connsiteY6" fmla="*/ 5828822 h 5829300"/>
              <a:gd name="connsiteX7" fmla="*/ 0 w 8078051"/>
              <a:gd name="connsiteY7" fmla="*/ 5828822 h 5829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1" h="5829300">
                <a:moveTo>
                  <a:pt x="0" y="0"/>
                </a:moveTo>
                <a:lnTo>
                  <a:pt x="4453793" y="0"/>
                </a:lnTo>
                <a:lnTo>
                  <a:pt x="5363426" y="0"/>
                </a:lnTo>
                <a:lnTo>
                  <a:pt x="5368184" y="0"/>
                </a:lnTo>
                <a:lnTo>
                  <a:pt x="8078051" y="5829300"/>
                </a:lnTo>
                <a:lnTo>
                  <a:pt x="1743926" y="5829300"/>
                </a:lnTo>
                <a:lnTo>
                  <a:pt x="1744148" y="5828822"/>
                </a:lnTo>
                <a:lnTo>
                  <a:pt x="0" y="5828822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16">
            <a:extLst>
              <a:ext uri="{FF2B5EF4-FFF2-40B4-BE49-F238E27FC236}">
                <a16:creationId xmlns:a16="http://schemas.microsoft.com/office/drawing/2014/main" id="{F6ACA5AC-3C5D-4994-B40F-FC8349E4D6F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479"/>
            <a:ext cx="9324977" cy="6858479"/>
          </a:xfrm>
          <a:custGeom>
            <a:avLst/>
            <a:gdLst>
              <a:gd name="connsiteX0" fmla="*/ 1246925 w 9324977"/>
              <a:gd name="connsiteY0" fmla="*/ 0 h 6858479"/>
              <a:gd name="connsiteX1" fmla="*/ 5076797 w 9324977"/>
              <a:gd name="connsiteY1" fmla="*/ 0 h 6858479"/>
              <a:gd name="connsiteX2" fmla="*/ 6143025 w 9324977"/>
              <a:gd name="connsiteY2" fmla="*/ 0 h 6858479"/>
              <a:gd name="connsiteX3" fmla="*/ 6148602 w 9324977"/>
              <a:gd name="connsiteY3" fmla="*/ 0 h 6858479"/>
              <a:gd name="connsiteX4" fmla="*/ 9324977 w 9324977"/>
              <a:gd name="connsiteY4" fmla="*/ 6858478 h 6858479"/>
              <a:gd name="connsiteX5" fmla="*/ 3359025 w 9324977"/>
              <a:gd name="connsiteY5" fmla="*/ 6858478 h 6858479"/>
              <a:gd name="connsiteX6" fmla="*/ 3359025 w 9324977"/>
              <a:gd name="connsiteY6" fmla="*/ 6858479 h 6858479"/>
              <a:gd name="connsiteX7" fmla="*/ 0 w 9324977"/>
              <a:gd name="connsiteY7" fmla="*/ 6858479 h 6858479"/>
              <a:gd name="connsiteX8" fmla="*/ 0 w 9324977"/>
              <a:gd name="connsiteY8" fmla="*/ 479 h 6858479"/>
              <a:gd name="connsiteX9" fmla="*/ 1246925 w 9324977"/>
              <a:gd name="connsiteY9" fmla="*/ 479 h 68584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324977" h="6858479">
                <a:moveTo>
                  <a:pt x="1246925" y="0"/>
                </a:moveTo>
                <a:lnTo>
                  <a:pt x="5076797" y="0"/>
                </a:lnTo>
                <a:lnTo>
                  <a:pt x="6143025" y="0"/>
                </a:lnTo>
                <a:lnTo>
                  <a:pt x="6148602" y="0"/>
                </a:lnTo>
                <a:lnTo>
                  <a:pt x="9324977" y="6858478"/>
                </a:lnTo>
                <a:lnTo>
                  <a:pt x="3359025" y="6858478"/>
                </a:lnTo>
                <a:lnTo>
                  <a:pt x="3359025" y="6858479"/>
                </a:lnTo>
                <a:lnTo>
                  <a:pt x="0" y="6858479"/>
                </a:lnTo>
                <a:lnTo>
                  <a:pt x="0" y="479"/>
                </a:lnTo>
                <a:lnTo>
                  <a:pt x="1246925" y="479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9B58DB-F20B-41E5-A4AF-DEBD919395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672" y="318051"/>
            <a:ext cx="6405753" cy="166977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Homer- The Iliad, Book 11, 800-10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5C24630-0582-4CC2-A302-8C6A2E2064A2}"/>
              </a:ext>
            </a:extLst>
          </p:cNvPr>
          <p:cNvSpPr txBox="1"/>
          <p:nvPr/>
        </p:nvSpPr>
        <p:spPr>
          <a:xfrm>
            <a:off x="3789730" y="2186608"/>
            <a:ext cx="553524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There I saw Sisyphus in infinite moan,</a:t>
            </a:r>
          </a:p>
          <a:p>
            <a:r>
              <a:rPr lang="en-GB" sz="2400" dirty="0"/>
              <a:t>With both hands heaving up a massy stone,</a:t>
            </a:r>
          </a:p>
          <a:p>
            <a:r>
              <a:rPr lang="en-GB" sz="2400" dirty="0"/>
              <a:t>And on his tip-toes racking all his height,</a:t>
            </a:r>
          </a:p>
          <a:p>
            <a:r>
              <a:rPr lang="en-GB" sz="2400" dirty="0"/>
              <a:t>To wrest up a mountain-top his freight;</a:t>
            </a:r>
          </a:p>
          <a:p>
            <a:r>
              <a:rPr lang="en-GB" sz="2400" dirty="0"/>
              <a:t>When </a:t>
            </a:r>
            <a:r>
              <a:rPr lang="en-GB" sz="2400" dirty="0" err="1"/>
              <a:t>prest</a:t>
            </a:r>
            <a:r>
              <a:rPr lang="en-GB" sz="2400" dirty="0"/>
              <a:t> to rest it there, his nerves quite spent, </a:t>
            </a:r>
          </a:p>
          <a:p>
            <a:r>
              <a:rPr lang="en-GB" sz="2400" dirty="0"/>
              <a:t>Down </a:t>
            </a:r>
            <a:r>
              <a:rPr lang="en-GB" sz="2400" dirty="0" err="1"/>
              <a:t>rush’d</a:t>
            </a:r>
            <a:r>
              <a:rPr lang="en-GB" sz="2400" dirty="0"/>
              <a:t> the deadly quarry, the event of all his torture new to raise again</a:t>
            </a:r>
          </a:p>
        </p:txBody>
      </p:sp>
    </p:spTree>
    <p:extLst>
      <p:ext uri="{BB962C8B-B14F-4D97-AF65-F5344CB8AC3E}">
        <p14:creationId xmlns:p14="http://schemas.microsoft.com/office/powerpoint/2010/main" val="37399033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3207CC6-EAA1-4BFF-A48A-DECAD897271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3">
            <a:extLst>
              <a:ext uri="{FF2B5EF4-FFF2-40B4-BE49-F238E27FC236}">
                <a16:creationId xmlns:a16="http://schemas.microsoft.com/office/drawing/2014/main" id="{B234A3DD-923D-4166-8B19-7DD589908C6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6925" y="-479"/>
            <a:ext cx="9468701" cy="6858478"/>
          </a:xfrm>
          <a:custGeom>
            <a:avLst/>
            <a:gdLst>
              <a:gd name="connsiteX0" fmla="*/ 0 w 8078051"/>
              <a:gd name="connsiteY0" fmla="*/ 0 h 5829300"/>
              <a:gd name="connsiteX1" fmla="*/ 4453793 w 8078051"/>
              <a:gd name="connsiteY1" fmla="*/ 0 h 5829300"/>
              <a:gd name="connsiteX2" fmla="*/ 5363426 w 8078051"/>
              <a:gd name="connsiteY2" fmla="*/ 0 h 5829300"/>
              <a:gd name="connsiteX3" fmla="*/ 5368184 w 8078051"/>
              <a:gd name="connsiteY3" fmla="*/ 0 h 5829300"/>
              <a:gd name="connsiteX4" fmla="*/ 8078051 w 8078051"/>
              <a:gd name="connsiteY4" fmla="*/ 5829300 h 5829300"/>
              <a:gd name="connsiteX5" fmla="*/ 1743926 w 8078051"/>
              <a:gd name="connsiteY5" fmla="*/ 5829300 h 5829300"/>
              <a:gd name="connsiteX6" fmla="*/ 1744148 w 8078051"/>
              <a:gd name="connsiteY6" fmla="*/ 5828822 h 5829300"/>
              <a:gd name="connsiteX7" fmla="*/ 0 w 8078051"/>
              <a:gd name="connsiteY7" fmla="*/ 5828822 h 5829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1" h="5829300">
                <a:moveTo>
                  <a:pt x="0" y="0"/>
                </a:moveTo>
                <a:lnTo>
                  <a:pt x="4453793" y="0"/>
                </a:lnTo>
                <a:lnTo>
                  <a:pt x="5363426" y="0"/>
                </a:lnTo>
                <a:lnTo>
                  <a:pt x="5368184" y="0"/>
                </a:lnTo>
                <a:lnTo>
                  <a:pt x="8078051" y="5829300"/>
                </a:lnTo>
                <a:lnTo>
                  <a:pt x="1743926" y="5829300"/>
                </a:lnTo>
                <a:lnTo>
                  <a:pt x="1744148" y="5828822"/>
                </a:lnTo>
                <a:lnTo>
                  <a:pt x="0" y="5828822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16">
            <a:extLst>
              <a:ext uri="{FF2B5EF4-FFF2-40B4-BE49-F238E27FC236}">
                <a16:creationId xmlns:a16="http://schemas.microsoft.com/office/drawing/2014/main" id="{F6ACA5AC-3C5D-4994-B40F-FC8349E4D6F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479"/>
            <a:ext cx="9324977" cy="6858479"/>
          </a:xfrm>
          <a:custGeom>
            <a:avLst/>
            <a:gdLst>
              <a:gd name="connsiteX0" fmla="*/ 1246925 w 9324977"/>
              <a:gd name="connsiteY0" fmla="*/ 0 h 6858479"/>
              <a:gd name="connsiteX1" fmla="*/ 5076797 w 9324977"/>
              <a:gd name="connsiteY1" fmla="*/ 0 h 6858479"/>
              <a:gd name="connsiteX2" fmla="*/ 6143025 w 9324977"/>
              <a:gd name="connsiteY2" fmla="*/ 0 h 6858479"/>
              <a:gd name="connsiteX3" fmla="*/ 6148602 w 9324977"/>
              <a:gd name="connsiteY3" fmla="*/ 0 h 6858479"/>
              <a:gd name="connsiteX4" fmla="*/ 9324977 w 9324977"/>
              <a:gd name="connsiteY4" fmla="*/ 6858478 h 6858479"/>
              <a:gd name="connsiteX5" fmla="*/ 3359025 w 9324977"/>
              <a:gd name="connsiteY5" fmla="*/ 6858478 h 6858479"/>
              <a:gd name="connsiteX6" fmla="*/ 3359025 w 9324977"/>
              <a:gd name="connsiteY6" fmla="*/ 6858479 h 6858479"/>
              <a:gd name="connsiteX7" fmla="*/ 0 w 9324977"/>
              <a:gd name="connsiteY7" fmla="*/ 6858479 h 6858479"/>
              <a:gd name="connsiteX8" fmla="*/ 0 w 9324977"/>
              <a:gd name="connsiteY8" fmla="*/ 479 h 6858479"/>
              <a:gd name="connsiteX9" fmla="*/ 1246925 w 9324977"/>
              <a:gd name="connsiteY9" fmla="*/ 479 h 68584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324977" h="6858479">
                <a:moveTo>
                  <a:pt x="1246925" y="0"/>
                </a:moveTo>
                <a:lnTo>
                  <a:pt x="5076797" y="0"/>
                </a:lnTo>
                <a:lnTo>
                  <a:pt x="6143025" y="0"/>
                </a:lnTo>
                <a:lnTo>
                  <a:pt x="6148602" y="0"/>
                </a:lnTo>
                <a:lnTo>
                  <a:pt x="9324977" y="6858478"/>
                </a:lnTo>
                <a:lnTo>
                  <a:pt x="3359025" y="6858478"/>
                </a:lnTo>
                <a:lnTo>
                  <a:pt x="3359025" y="6858479"/>
                </a:lnTo>
                <a:lnTo>
                  <a:pt x="0" y="6858479"/>
                </a:lnTo>
                <a:lnTo>
                  <a:pt x="0" y="479"/>
                </a:lnTo>
                <a:lnTo>
                  <a:pt x="1246925" y="479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AFC73E-874A-40D3-8FDB-034CE2A785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4534" y="466724"/>
            <a:ext cx="6405753" cy="157411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Virgil- The Aeneid, Book 6, 576-608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5634729-F586-446C-B4DB-3398CFFDB3FE}"/>
              </a:ext>
            </a:extLst>
          </p:cNvPr>
          <p:cNvSpPr txBox="1"/>
          <p:nvPr/>
        </p:nvSpPr>
        <p:spPr>
          <a:xfrm>
            <a:off x="3613314" y="2040835"/>
            <a:ext cx="5433581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There, too , to be seen was </a:t>
            </a:r>
            <a:r>
              <a:rPr lang="en-GB" sz="2400" dirty="0" err="1"/>
              <a:t>Tityos</a:t>
            </a:r>
            <a:r>
              <a:rPr lang="en-GB" sz="2400" dirty="0"/>
              <a:t>, nursling of Earth, </a:t>
            </a:r>
          </a:p>
          <a:p>
            <a:r>
              <a:rPr lang="en-GB" sz="2400" dirty="0"/>
              <a:t>The mother of all things; his body, outstretched on the ground,</a:t>
            </a:r>
          </a:p>
          <a:p>
            <a:r>
              <a:rPr lang="en-GB" sz="2400" dirty="0"/>
              <a:t>Covers nine full acres; a monstrous vulture is there,</a:t>
            </a:r>
          </a:p>
          <a:p>
            <a:r>
              <a:rPr lang="en-GB" sz="2400" dirty="0"/>
              <a:t>Pecking away with its crooked beak at his liver</a:t>
            </a:r>
          </a:p>
          <a:p>
            <a:r>
              <a:rPr lang="en-GB" sz="2400" dirty="0"/>
              <a:t>That never grows less, at his vitals teeming with pain, </a:t>
            </a:r>
          </a:p>
          <a:p>
            <a:r>
              <a:rPr lang="en-GB" sz="2400" dirty="0"/>
              <a:t>No respite is given his entrails that grow ever new </a:t>
            </a:r>
          </a:p>
        </p:txBody>
      </p:sp>
    </p:spTree>
    <p:extLst>
      <p:ext uri="{BB962C8B-B14F-4D97-AF65-F5344CB8AC3E}">
        <p14:creationId xmlns:p14="http://schemas.microsoft.com/office/powerpoint/2010/main" val="34722619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23207CC6-EAA1-4BFF-A48A-DECAD897271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 3">
            <a:extLst>
              <a:ext uri="{FF2B5EF4-FFF2-40B4-BE49-F238E27FC236}">
                <a16:creationId xmlns:a16="http://schemas.microsoft.com/office/drawing/2014/main" id="{B234A3DD-923D-4166-8B19-7DD589908C6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6925" y="-479"/>
            <a:ext cx="9468701" cy="6858478"/>
          </a:xfrm>
          <a:custGeom>
            <a:avLst/>
            <a:gdLst>
              <a:gd name="connsiteX0" fmla="*/ 0 w 8078051"/>
              <a:gd name="connsiteY0" fmla="*/ 0 h 5829300"/>
              <a:gd name="connsiteX1" fmla="*/ 4453793 w 8078051"/>
              <a:gd name="connsiteY1" fmla="*/ 0 h 5829300"/>
              <a:gd name="connsiteX2" fmla="*/ 5363426 w 8078051"/>
              <a:gd name="connsiteY2" fmla="*/ 0 h 5829300"/>
              <a:gd name="connsiteX3" fmla="*/ 5368184 w 8078051"/>
              <a:gd name="connsiteY3" fmla="*/ 0 h 5829300"/>
              <a:gd name="connsiteX4" fmla="*/ 8078051 w 8078051"/>
              <a:gd name="connsiteY4" fmla="*/ 5829300 h 5829300"/>
              <a:gd name="connsiteX5" fmla="*/ 1743926 w 8078051"/>
              <a:gd name="connsiteY5" fmla="*/ 5829300 h 5829300"/>
              <a:gd name="connsiteX6" fmla="*/ 1744148 w 8078051"/>
              <a:gd name="connsiteY6" fmla="*/ 5828822 h 5829300"/>
              <a:gd name="connsiteX7" fmla="*/ 0 w 8078051"/>
              <a:gd name="connsiteY7" fmla="*/ 5828822 h 5829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1" h="5829300">
                <a:moveTo>
                  <a:pt x="0" y="0"/>
                </a:moveTo>
                <a:lnTo>
                  <a:pt x="4453793" y="0"/>
                </a:lnTo>
                <a:lnTo>
                  <a:pt x="5363426" y="0"/>
                </a:lnTo>
                <a:lnTo>
                  <a:pt x="5368184" y="0"/>
                </a:lnTo>
                <a:lnTo>
                  <a:pt x="8078051" y="5829300"/>
                </a:lnTo>
                <a:lnTo>
                  <a:pt x="1743926" y="5829300"/>
                </a:lnTo>
                <a:lnTo>
                  <a:pt x="1744148" y="5828822"/>
                </a:lnTo>
                <a:lnTo>
                  <a:pt x="0" y="5828822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 16">
            <a:extLst>
              <a:ext uri="{FF2B5EF4-FFF2-40B4-BE49-F238E27FC236}">
                <a16:creationId xmlns:a16="http://schemas.microsoft.com/office/drawing/2014/main" id="{F6ACA5AC-3C5D-4994-B40F-FC8349E4D6F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479"/>
            <a:ext cx="9324977" cy="6858479"/>
          </a:xfrm>
          <a:custGeom>
            <a:avLst/>
            <a:gdLst>
              <a:gd name="connsiteX0" fmla="*/ 1246925 w 9324977"/>
              <a:gd name="connsiteY0" fmla="*/ 0 h 6858479"/>
              <a:gd name="connsiteX1" fmla="*/ 5076797 w 9324977"/>
              <a:gd name="connsiteY1" fmla="*/ 0 h 6858479"/>
              <a:gd name="connsiteX2" fmla="*/ 6143025 w 9324977"/>
              <a:gd name="connsiteY2" fmla="*/ 0 h 6858479"/>
              <a:gd name="connsiteX3" fmla="*/ 6148602 w 9324977"/>
              <a:gd name="connsiteY3" fmla="*/ 0 h 6858479"/>
              <a:gd name="connsiteX4" fmla="*/ 9324977 w 9324977"/>
              <a:gd name="connsiteY4" fmla="*/ 6858478 h 6858479"/>
              <a:gd name="connsiteX5" fmla="*/ 3359025 w 9324977"/>
              <a:gd name="connsiteY5" fmla="*/ 6858478 h 6858479"/>
              <a:gd name="connsiteX6" fmla="*/ 3359025 w 9324977"/>
              <a:gd name="connsiteY6" fmla="*/ 6858479 h 6858479"/>
              <a:gd name="connsiteX7" fmla="*/ 0 w 9324977"/>
              <a:gd name="connsiteY7" fmla="*/ 6858479 h 6858479"/>
              <a:gd name="connsiteX8" fmla="*/ 0 w 9324977"/>
              <a:gd name="connsiteY8" fmla="*/ 479 h 6858479"/>
              <a:gd name="connsiteX9" fmla="*/ 1246925 w 9324977"/>
              <a:gd name="connsiteY9" fmla="*/ 479 h 68584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324977" h="6858479">
                <a:moveTo>
                  <a:pt x="1246925" y="0"/>
                </a:moveTo>
                <a:lnTo>
                  <a:pt x="5076797" y="0"/>
                </a:lnTo>
                <a:lnTo>
                  <a:pt x="6143025" y="0"/>
                </a:lnTo>
                <a:lnTo>
                  <a:pt x="6148602" y="0"/>
                </a:lnTo>
                <a:lnTo>
                  <a:pt x="9324977" y="6858478"/>
                </a:lnTo>
                <a:lnTo>
                  <a:pt x="3359025" y="6858478"/>
                </a:lnTo>
                <a:lnTo>
                  <a:pt x="3359025" y="6858479"/>
                </a:lnTo>
                <a:lnTo>
                  <a:pt x="0" y="6858479"/>
                </a:lnTo>
                <a:lnTo>
                  <a:pt x="0" y="479"/>
                </a:lnTo>
                <a:lnTo>
                  <a:pt x="1246925" y="479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7F5DC8-BCE1-4BC6-8195-7E2435D5C7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1" y="2600324"/>
            <a:ext cx="6405753" cy="327796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Pottery and Art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6986BC8C-FA68-41F2-99B1-9984D58ED7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14632" y="-3324"/>
            <a:ext cx="3456060" cy="3876019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906AB45-29AD-472F-94C4-42E0180642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55511" y="2745146"/>
            <a:ext cx="2619741" cy="3962953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BFB50F5E-E069-4F24-9458-62242DBC4674}"/>
              </a:ext>
            </a:extLst>
          </p:cNvPr>
          <p:cNvSpPr txBox="1"/>
          <p:nvPr/>
        </p:nvSpPr>
        <p:spPr>
          <a:xfrm>
            <a:off x="9479793" y="3869972"/>
            <a:ext cx="265470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Amymone and Poseidon</a:t>
            </a:r>
          </a:p>
          <a:p>
            <a:r>
              <a:rPr lang="en-GB" dirty="0"/>
              <a:t>hydria </a:t>
            </a:r>
          </a:p>
          <a:p>
            <a:endParaRPr lang="en-GB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E265417-EB8E-4907-A239-181F953D68FA}"/>
              </a:ext>
            </a:extLst>
          </p:cNvPr>
          <p:cNvSpPr txBox="1"/>
          <p:nvPr/>
        </p:nvSpPr>
        <p:spPr>
          <a:xfrm>
            <a:off x="3352178" y="5814144"/>
            <a:ext cx="23597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Io and the Danaids</a:t>
            </a:r>
          </a:p>
          <a:p>
            <a:r>
              <a:rPr lang="en-GB" dirty="0"/>
              <a:t>Wine Jug (</a:t>
            </a:r>
            <a:r>
              <a:rPr lang="en-GB" dirty="0" err="1"/>
              <a:t>oinochoe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77383290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23207CC6-EAA1-4BFF-A48A-DECAD897271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 3">
            <a:extLst>
              <a:ext uri="{FF2B5EF4-FFF2-40B4-BE49-F238E27FC236}">
                <a16:creationId xmlns:a16="http://schemas.microsoft.com/office/drawing/2014/main" id="{B234A3DD-923D-4166-8B19-7DD589908C6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6925" y="-479"/>
            <a:ext cx="9468701" cy="6858478"/>
          </a:xfrm>
          <a:custGeom>
            <a:avLst/>
            <a:gdLst>
              <a:gd name="connsiteX0" fmla="*/ 0 w 8078051"/>
              <a:gd name="connsiteY0" fmla="*/ 0 h 5829300"/>
              <a:gd name="connsiteX1" fmla="*/ 4453793 w 8078051"/>
              <a:gd name="connsiteY1" fmla="*/ 0 h 5829300"/>
              <a:gd name="connsiteX2" fmla="*/ 5363426 w 8078051"/>
              <a:gd name="connsiteY2" fmla="*/ 0 h 5829300"/>
              <a:gd name="connsiteX3" fmla="*/ 5368184 w 8078051"/>
              <a:gd name="connsiteY3" fmla="*/ 0 h 5829300"/>
              <a:gd name="connsiteX4" fmla="*/ 8078051 w 8078051"/>
              <a:gd name="connsiteY4" fmla="*/ 5829300 h 5829300"/>
              <a:gd name="connsiteX5" fmla="*/ 1743926 w 8078051"/>
              <a:gd name="connsiteY5" fmla="*/ 5829300 h 5829300"/>
              <a:gd name="connsiteX6" fmla="*/ 1744148 w 8078051"/>
              <a:gd name="connsiteY6" fmla="*/ 5828822 h 5829300"/>
              <a:gd name="connsiteX7" fmla="*/ 0 w 8078051"/>
              <a:gd name="connsiteY7" fmla="*/ 5828822 h 5829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1" h="5829300">
                <a:moveTo>
                  <a:pt x="0" y="0"/>
                </a:moveTo>
                <a:lnTo>
                  <a:pt x="4453793" y="0"/>
                </a:lnTo>
                <a:lnTo>
                  <a:pt x="5363426" y="0"/>
                </a:lnTo>
                <a:lnTo>
                  <a:pt x="5368184" y="0"/>
                </a:lnTo>
                <a:lnTo>
                  <a:pt x="8078051" y="5829300"/>
                </a:lnTo>
                <a:lnTo>
                  <a:pt x="1743926" y="5829300"/>
                </a:lnTo>
                <a:lnTo>
                  <a:pt x="1744148" y="5828822"/>
                </a:lnTo>
                <a:lnTo>
                  <a:pt x="0" y="5828822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 16">
            <a:extLst>
              <a:ext uri="{FF2B5EF4-FFF2-40B4-BE49-F238E27FC236}">
                <a16:creationId xmlns:a16="http://schemas.microsoft.com/office/drawing/2014/main" id="{F6ACA5AC-3C5D-4994-B40F-FC8349E4D6F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479"/>
            <a:ext cx="9324977" cy="6858479"/>
          </a:xfrm>
          <a:custGeom>
            <a:avLst/>
            <a:gdLst>
              <a:gd name="connsiteX0" fmla="*/ 1246925 w 9324977"/>
              <a:gd name="connsiteY0" fmla="*/ 0 h 6858479"/>
              <a:gd name="connsiteX1" fmla="*/ 5076797 w 9324977"/>
              <a:gd name="connsiteY1" fmla="*/ 0 h 6858479"/>
              <a:gd name="connsiteX2" fmla="*/ 6143025 w 9324977"/>
              <a:gd name="connsiteY2" fmla="*/ 0 h 6858479"/>
              <a:gd name="connsiteX3" fmla="*/ 6148602 w 9324977"/>
              <a:gd name="connsiteY3" fmla="*/ 0 h 6858479"/>
              <a:gd name="connsiteX4" fmla="*/ 9324977 w 9324977"/>
              <a:gd name="connsiteY4" fmla="*/ 6858478 h 6858479"/>
              <a:gd name="connsiteX5" fmla="*/ 3359025 w 9324977"/>
              <a:gd name="connsiteY5" fmla="*/ 6858478 h 6858479"/>
              <a:gd name="connsiteX6" fmla="*/ 3359025 w 9324977"/>
              <a:gd name="connsiteY6" fmla="*/ 6858479 h 6858479"/>
              <a:gd name="connsiteX7" fmla="*/ 0 w 9324977"/>
              <a:gd name="connsiteY7" fmla="*/ 6858479 h 6858479"/>
              <a:gd name="connsiteX8" fmla="*/ 0 w 9324977"/>
              <a:gd name="connsiteY8" fmla="*/ 479 h 6858479"/>
              <a:gd name="connsiteX9" fmla="*/ 1246925 w 9324977"/>
              <a:gd name="connsiteY9" fmla="*/ 479 h 68584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324977" h="6858479">
                <a:moveTo>
                  <a:pt x="1246925" y="0"/>
                </a:moveTo>
                <a:lnTo>
                  <a:pt x="5076797" y="0"/>
                </a:lnTo>
                <a:lnTo>
                  <a:pt x="6143025" y="0"/>
                </a:lnTo>
                <a:lnTo>
                  <a:pt x="6148602" y="0"/>
                </a:lnTo>
                <a:lnTo>
                  <a:pt x="9324977" y="6858478"/>
                </a:lnTo>
                <a:lnTo>
                  <a:pt x="3359025" y="6858478"/>
                </a:lnTo>
                <a:lnTo>
                  <a:pt x="3359025" y="6858479"/>
                </a:lnTo>
                <a:lnTo>
                  <a:pt x="0" y="6858479"/>
                </a:lnTo>
                <a:lnTo>
                  <a:pt x="0" y="479"/>
                </a:lnTo>
                <a:lnTo>
                  <a:pt x="1246925" y="479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7F5DC8-BCE1-4BC6-8195-7E2435D5C7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1" y="2600324"/>
            <a:ext cx="6405753" cy="327796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Pottery and Art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6986BC8C-FA68-41F2-99B1-9984D58ED78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480" t="31273" r="37589" b="24364"/>
          <a:stretch/>
        </p:blipFill>
        <p:spPr>
          <a:xfrm>
            <a:off x="7687482" y="0"/>
            <a:ext cx="4504518" cy="467583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906AB45-29AD-472F-94C4-42E0180642E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49525" b="15698"/>
          <a:stretch/>
        </p:blipFill>
        <p:spPr>
          <a:xfrm>
            <a:off x="120766" y="3333949"/>
            <a:ext cx="6319791" cy="3324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932726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23207CC6-EAA1-4BFF-A48A-DECAD897271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 3">
            <a:extLst>
              <a:ext uri="{FF2B5EF4-FFF2-40B4-BE49-F238E27FC236}">
                <a16:creationId xmlns:a16="http://schemas.microsoft.com/office/drawing/2014/main" id="{B234A3DD-923D-4166-8B19-7DD589908C6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6925" y="-479"/>
            <a:ext cx="9468701" cy="6858478"/>
          </a:xfrm>
          <a:custGeom>
            <a:avLst/>
            <a:gdLst>
              <a:gd name="connsiteX0" fmla="*/ 0 w 8078051"/>
              <a:gd name="connsiteY0" fmla="*/ 0 h 5829300"/>
              <a:gd name="connsiteX1" fmla="*/ 4453793 w 8078051"/>
              <a:gd name="connsiteY1" fmla="*/ 0 h 5829300"/>
              <a:gd name="connsiteX2" fmla="*/ 5363426 w 8078051"/>
              <a:gd name="connsiteY2" fmla="*/ 0 h 5829300"/>
              <a:gd name="connsiteX3" fmla="*/ 5368184 w 8078051"/>
              <a:gd name="connsiteY3" fmla="*/ 0 h 5829300"/>
              <a:gd name="connsiteX4" fmla="*/ 8078051 w 8078051"/>
              <a:gd name="connsiteY4" fmla="*/ 5829300 h 5829300"/>
              <a:gd name="connsiteX5" fmla="*/ 1743926 w 8078051"/>
              <a:gd name="connsiteY5" fmla="*/ 5829300 h 5829300"/>
              <a:gd name="connsiteX6" fmla="*/ 1744148 w 8078051"/>
              <a:gd name="connsiteY6" fmla="*/ 5828822 h 5829300"/>
              <a:gd name="connsiteX7" fmla="*/ 0 w 8078051"/>
              <a:gd name="connsiteY7" fmla="*/ 5828822 h 5829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1" h="5829300">
                <a:moveTo>
                  <a:pt x="0" y="0"/>
                </a:moveTo>
                <a:lnTo>
                  <a:pt x="4453793" y="0"/>
                </a:lnTo>
                <a:lnTo>
                  <a:pt x="5363426" y="0"/>
                </a:lnTo>
                <a:lnTo>
                  <a:pt x="5368184" y="0"/>
                </a:lnTo>
                <a:lnTo>
                  <a:pt x="8078051" y="5829300"/>
                </a:lnTo>
                <a:lnTo>
                  <a:pt x="1743926" y="5829300"/>
                </a:lnTo>
                <a:lnTo>
                  <a:pt x="1744148" y="5828822"/>
                </a:lnTo>
                <a:lnTo>
                  <a:pt x="0" y="5828822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 16">
            <a:extLst>
              <a:ext uri="{FF2B5EF4-FFF2-40B4-BE49-F238E27FC236}">
                <a16:creationId xmlns:a16="http://schemas.microsoft.com/office/drawing/2014/main" id="{F6ACA5AC-3C5D-4994-B40F-FC8349E4D6F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479"/>
            <a:ext cx="9324977" cy="6858479"/>
          </a:xfrm>
          <a:custGeom>
            <a:avLst/>
            <a:gdLst>
              <a:gd name="connsiteX0" fmla="*/ 1246925 w 9324977"/>
              <a:gd name="connsiteY0" fmla="*/ 0 h 6858479"/>
              <a:gd name="connsiteX1" fmla="*/ 5076797 w 9324977"/>
              <a:gd name="connsiteY1" fmla="*/ 0 h 6858479"/>
              <a:gd name="connsiteX2" fmla="*/ 6143025 w 9324977"/>
              <a:gd name="connsiteY2" fmla="*/ 0 h 6858479"/>
              <a:gd name="connsiteX3" fmla="*/ 6148602 w 9324977"/>
              <a:gd name="connsiteY3" fmla="*/ 0 h 6858479"/>
              <a:gd name="connsiteX4" fmla="*/ 9324977 w 9324977"/>
              <a:gd name="connsiteY4" fmla="*/ 6858478 h 6858479"/>
              <a:gd name="connsiteX5" fmla="*/ 3359025 w 9324977"/>
              <a:gd name="connsiteY5" fmla="*/ 6858478 h 6858479"/>
              <a:gd name="connsiteX6" fmla="*/ 3359025 w 9324977"/>
              <a:gd name="connsiteY6" fmla="*/ 6858479 h 6858479"/>
              <a:gd name="connsiteX7" fmla="*/ 0 w 9324977"/>
              <a:gd name="connsiteY7" fmla="*/ 6858479 h 6858479"/>
              <a:gd name="connsiteX8" fmla="*/ 0 w 9324977"/>
              <a:gd name="connsiteY8" fmla="*/ 479 h 6858479"/>
              <a:gd name="connsiteX9" fmla="*/ 1246925 w 9324977"/>
              <a:gd name="connsiteY9" fmla="*/ 479 h 68584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324977" h="6858479">
                <a:moveTo>
                  <a:pt x="1246925" y="0"/>
                </a:moveTo>
                <a:lnTo>
                  <a:pt x="5076797" y="0"/>
                </a:lnTo>
                <a:lnTo>
                  <a:pt x="6143025" y="0"/>
                </a:lnTo>
                <a:lnTo>
                  <a:pt x="6148602" y="0"/>
                </a:lnTo>
                <a:lnTo>
                  <a:pt x="9324977" y="6858478"/>
                </a:lnTo>
                <a:lnTo>
                  <a:pt x="3359025" y="6858478"/>
                </a:lnTo>
                <a:lnTo>
                  <a:pt x="3359025" y="6858479"/>
                </a:lnTo>
                <a:lnTo>
                  <a:pt x="0" y="6858479"/>
                </a:lnTo>
                <a:lnTo>
                  <a:pt x="0" y="479"/>
                </a:lnTo>
                <a:lnTo>
                  <a:pt x="1246925" y="479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7F5DC8-BCE1-4BC6-8195-7E2435D5C7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632" y="490330"/>
            <a:ext cx="6405753" cy="140473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Pottery and Art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CADD158-98EB-484F-BDFE-BBD4043F1F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3280" y="0"/>
            <a:ext cx="7342639" cy="57912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CD3D2DB-CDDD-4B79-889B-0ACBA07EA569}"/>
              </a:ext>
            </a:extLst>
          </p:cNvPr>
          <p:cNvSpPr txBox="1"/>
          <p:nvPr/>
        </p:nvSpPr>
        <p:spPr>
          <a:xfrm>
            <a:off x="3362107" y="5075583"/>
            <a:ext cx="322027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Atlas and Prometheus kylix</a:t>
            </a:r>
          </a:p>
        </p:txBody>
      </p:sp>
    </p:spTree>
    <p:extLst>
      <p:ext uri="{BB962C8B-B14F-4D97-AF65-F5344CB8AC3E}">
        <p14:creationId xmlns:p14="http://schemas.microsoft.com/office/powerpoint/2010/main" val="27113245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3207CC6-EAA1-4BFF-A48A-DECAD897271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3">
            <a:extLst>
              <a:ext uri="{FF2B5EF4-FFF2-40B4-BE49-F238E27FC236}">
                <a16:creationId xmlns:a16="http://schemas.microsoft.com/office/drawing/2014/main" id="{B234A3DD-923D-4166-8B19-7DD589908C6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6925" y="-479"/>
            <a:ext cx="9468701" cy="6858478"/>
          </a:xfrm>
          <a:custGeom>
            <a:avLst/>
            <a:gdLst>
              <a:gd name="connsiteX0" fmla="*/ 0 w 8078051"/>
              <a:gd name="connsiteY0" fmla="*/ 0 h 5829300"/>
              <a:gd name="connsiteX1" fmla="*/ 4453793 w 8078051"/>
              <a:gd name="connsiteY1" fmla="*/ 0 h 5829300"/>
              <a:gd name="connsiteX2" fmla="*/ 5363426 w 8078051"/>
              <a:gd name="connsiteY2" fmla="*/ 0 h 5829300"/>
              <a:gd name="connsiteX3" fmla="*/ 5368184 w 8078051"/>
              <a:gd name="connsiteY3" fmla="*/ 0 h 5829300"/>
              <a:gd name="connsiteX4" fmla="*/ 8078051 w 8078051"/>
              <a:gd name="connsiteY4" fmla="*/ 5829300 h 5829300"/>
              <a:gd name="connsiteX5" fmla="*/ 1743926 w 8078051"/>
              <a:gd name="connsiteY5" fmla="*/ 5829300 h 5829300"/>
              <a:gd name="connsiteX6" fmla="*/ 1744148 w 8078051"/>
              <a:gd name="connsiteY6" fmla="*/ 5828822 h 5829300"/>
              <a:gd name="connsiteX7" fmla="*/ 0 w 8078051"/>
              <a:gd name="connsiteY7" fmla="*/ 5828822 h 5829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1" h="5829300">
                <a:moveTo>
                  <a:pt x="0" y="0"/>
                </a:moveTo>
                <a:lnTo>
                  <a:pt x="4453793" y="0"/>
                </a:lnTo>
                <a:lnTo>
                  <a:pt x="5363426" y="0"/>
                </a:lnTo>
                <a:lnTo>
                  <a:pt x="5368184" y="0"/>
                </a:lnTo>
                <a:lnTo>
                  <a:pt x="8078051" y="5829300"/>
                </a:lnTo>
                <a:lnTo>
                  <a:pt x="1743926" y="5829300"/>
                </a:lnTo>
                <a:lnTo>
                  <a:pt x="1744148" y="5828822"/>
                </a:lnTo>
                <a:lnTo>
                  <a:pt x="0" y="5828822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16">
            <a:extLst>
              <a:ext uri="{FF2B5EF4-FFF2-40B4-BE49-F238E27FC236}">
                <a16:creationId xmlns:a16="http://schemas.microsoft.com/office/drawing/2014/main" id="{F6ACA5AC-3C5D-4994-B40F-FC8349E4D6F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479"/>
            <a:ext cx="9324977" cy="6858479"/>
          </a:xfrm>
          <a:custGeom>
            <a:avLst/>
            <a:gdLst>
              <a:gd name="connsiteX0" fmla="*/ 1246925 w 9324977"/>
              <a:gd name="connsiteY0" fmla="*/ 0 h 6858479"/>
              <a:gd name="connsiteX1" fmla="*/ 5076797 w 9324977"/>
              <a:gd name="connsiteY1" fmla="*/ 0 h 6858479"/>
              <a:gd name="connsiteX2" fmla="*/ 6143025 w 9324977"/>
              <a:gd name="connsiteY2" fmla="*/ 0 h 6858479"/>
              <a:gd name="connsiteX3" fmla="*/ 6148602 w 9324977"/>
              <a:gd name="connsiteY3" fmla="*/ 0 h 6858479"/>
              <a:gd name="connsiteX4" fmla="*/ 9324977 w 9324977"/>
              <a:gd name="connsiteY4" fmla="*/ 6858478 h 6858479"/>
              <a:gd name="connsiteX5" fmla="*/ 3359025 w 9324977"/>
              <a:gd name="connsiteY5" fmla="*/ 6858478 h 6858479"/>
              <a:gd name="connsiteX6" fmla="*/ 3359025 w 9324977"/>
              <a:gd name="connsiteY6" fmla="*/ 6858479 h 6858479"/>
              <a:gd name="connsiteX7" fmla="*/ 0 w 9324977"/>
              <a:gd name="connsiteY7" fmla="*/ 6858479 h 6858479"/>
              <a:gd name="connsiteX8" fmla="*/ 0 w 9324977"/>
              <a:gd name="connsiteY8" fmla="*/ 479 h 6858479"/>
              <a:gd name="connsiteX9" fmla="*/ 1246925 w 9324977"/>
              <a:gd name="connsiteY9" fmla="*/ 479 h 68584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324977" h="6858479">
                <a:moveTo>
                  <a:pt x="1246925" y="0"/>
                </a:moveTo>
                <a:lnTo>
                  <a:pt x="5076797" y="0"/>
                </a:lnTo>
                <a:lnTo>
                  <a:pt x="6143025" y="0"/>
                </a:lnTo>
                <a:lnTo>
                  <a:pt x="6148602" y="0"/>
                </a:lnTo>
                <a:lnTo>
                  <a:pt x="9324977" y="6858478"/>
                </a:lnTo>
                <a:lnTo>
                  <a:pt x="3359025" y="6858478"/>
                </a:lnTo>
                <a:lnTo>
                  <a:pt x="3359025" y="6858479"/>
                </a:lnTo>
                <a:lnTo>
                  <a:pt x="0" y="6858479"/>
                </a:lnTo>
                <a:lnTo>
                  <a:pt x="0" y="479"/>
                </a:lnTo>
                <a:lnTo>
                  <a:pt x="1246925" y="479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725A7A-36AE-48F1-B3CF-83F12A063B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672" y="572741"/>
            <a:ext cx="6405753" cy="327796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Conclusions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56A132A-78DF-407B-A0D2-BB1D8A5BEF52}"/>
              </a:ext>
            </a:extLst>
          </p:cNvPr>
          <p:cNvSpPr txBox="1"/>
          <p:nvPr/>
        </p:nvSpPr>
        <p:spPr>
          <a:xfrm>
            <a:off x="1773512" y="1775790"/>
            <a:ext cx="8099357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Punishment as portrayed by the Greeks and Romans was a tool to emphasise the importance of maintaining a good relationship with the gods.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The ways in which these punishment myths had real life affects of the people within these societies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dirty="0"/>
              <a:t>Shaped the way they lives their lives</a:t>
            </a:r>
          </a:p>
          <a:p>
            <a:pPr marL="1257300" lvl="2" indent="-342900">
              <a:buFont typeface="Arial" panose="020B0604020202020204" pitchFamily="34" charset="0"/>
              <a:buChar char="•"/>
            </a:pPr>
            <a:r>
              <a:rPr lang="en-GB" sz="2800" dirty="0"/>
              <a:t>What they ate and drank, how they drank it, how they worshiped the Gods, their belief systems were all affected by these myths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75121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3207CC6-EAA1-4BFF-A48A-DECAD897271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3">
            <a:extLst>
              <a:ext uri="{FF2B5EF4-FFF2-40B4-BE49-F238E27FC236}">
                <a16:creationId xmlns:a16="http://schemas.microsoft.com/office/drawing/2014/main" id="{B234A3DD-923D-4166-8B19-7DD589908C6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6925" y="-479"/>
            <a:ext cx="9468701" cy="6858478"/>
          </a:xfrm>
          <a:custGeom>
            <a:avLst/>
            <a:gdLst>
              <a:gd name="connsiteX0" fmla="*/ 0 w 8078051"/>
              <a:gd name="connsiteY0" fmla="*/ 0 h 5829300"/>
              <a:gd name="connsiteX1" fmla="*/ 4453793 w 8078051"/>
              <a:gd name="connsiteY1" fmla="*/ 0 h 5829300"/>
              <a:gd name="connsiteX2" fmla="*/ 5363426 w 8078051"/>
              <a:gd name="connsiteY2" fmla="*/ 0 h 5829300"/>
              <a:gd name="connsiteX3" fmla="*/ 5368184 w 8078051"/>
              <a:gd name="connsiteY3" fmla="*/ 0 h 5829300"/>
              <a:gd name="connsiteX4" fmla="*/ 8078051 w 8078051"/>
              <a:gd name="connsiteY4" fmla="*/ 5829300 h 5829300"/>
              <a:gd name="connsiteX5" fmla="*/ 1743926 w 8078051"/>
              <a:gd name="connsiteY5" fmla="*/ 5829300 h 5829300"/>
              <a:gd name="connsiteX6" fmla="*/ 1744148 w 8078051"/>
              <a:gd name="connsiteY6" fmla="*/ 5828822 h 5829300"/>
              <a:gd name="connsiteX7" fmla="*/ 0 w 8078051"/>
              <a:gd name="connsiteY7" fmla="*/ 5828822 h 5829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1" h="5829300">
                <a:moveTo>
                  <a:pt x="0" y="0"/>
                </a:moveTo>
                <a:lnTo>
                  <a:pt x="4453793" y="0"/>
                </a:lnTo>
                <a:lnTo>
                  <a:pt x="5363426" y="0"/>
                </a:lnTo>
                <a:lnTo>
                  <a:pt x="5368184" y="0"/>
                </a:lnTo>
                <a:lnTo>
                  <a:pt x="8078051" y="5829300"/>
                </a:lnTo>
                <a:lnTo>
                  <a:pt x="1743926" y="5829300"/>
                </a:lnTo>
                <a:lnTo>
                  <a:pt x="1744148" y="5828822"/>
                </a:lnTo>
                <a:lnTo>
                  <a:pt x="0" y="5828822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16">
            <a:extLst>
              <a:ext uri="{FF2B5EF4-FFF2-40B4-BE49-F238E27FC236}">
                <a16:creationId xmlns:a16="http://schemas.microsoft.com/office/drawing/2014/main" id="{F6ACA5AC-3C5D-4994-B40F-FC8349E4D6F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479"/>
            <a:ext cx="9324977" cy="6858479"/>
          </a:xfrm>
          <a:custGeom>
            <a:avLst/>
            <a:gdLst>
              <a:gd name="connsiteX0" fmla="*/ 1246925 w 9324977"/>
              <a:gd name="connsiteY0" fmla="*/ 0 h 6858479"/>
              <a:gd name="connsiteX1" fmla="*/ 5076797 w 9324977"/>
              <a:gd name="connsiteY1" fmla="*/ 0 h 6858479"/>
              <a:gd name="connsiteX2" fmla="*/ 6143025 w 9324977"/>
              <a:gd name="connsiteY2" fmla="*/ 0 h 6858479"/>
              <a:gd name="connsiteX3" fmla="*/ 6148602 w 9324977"/>
              <a:gd name="connsiteY3" fmla="*/ 0 h 6858479"/>
              <a:gd name="connsiteX4" fmla="*/ 9324977 w 9324977"/>
              <a:gd name="connsiteY4" fmla="*/ 6858478 h 6858479"/>
              <a:gd name="connsiteX5" fmla="*/ 3359025 w 9324977"/>
              <a:gd name="connsiteY5" fmla="*/ 6858478 h 6858479"/>
              <a:gd name="connsiteX6" fmla="*/ 3359025 w 9324977"/>
              <a:gd name="connsiteY6" fmla="*/ 6858479 h 6858479"/>
              <a:gd name="connsiteX7" fmla="*/ 0 w 9324977"/>
              <a:gd name="connsiteY7" fmla="*/ 6858479 h 6858479"/>
              <a:gd name="connsiteX8" fmla="*/ 0 w 9324977"/>
              <a:gd name="connsiteY8" fmla="*/ 479 h 6858479"/>
              <a:gd name="connsiteX9" fmla="*/ 1246925 w 9324977"/>
              <a:gd name="connsiteY9" fmla="*/ 479 h 68584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324977" h="6858479">
                <a:moveTo>
                  <a:pt x="1246925" y="0"/>
                </a:moveTo>
                <a:lnTo>
                  <a:pt x="5076797" y="0"/>
                </a:lnTo>
                <a:lnTo>
                  <a:pt x="6143025" y="0"/>
                </a:lnTo>
                <a:lnTo>
                  <a:pt x="6148602" y="0"/>
                </a:lnTo>
                <a:lnTo>
                  <a:pt x="9324977" y="6858478"/>
                </a:lnTo>
                <a:lnTo>
                  <a:pt x="3359025" y="6858478"/>
                </a:lnTo>
                <a:lnTo>
                  <a:pt x="3359025" y="6858479"/>
                </a:lnTo>
                <a:lnTo>
                  <a:pt x="0" y="6858479"/>
                </a:lnTo>
                <a:lnTo>
                  <a:pt x="0" y="479"/>
                </a:lnTo>
                <a:lnTo>
                  <a:pt x="1246925" y="479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BE420B-C41F-471E-9EF0-A8BB3B3742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116" y="426967"/>
            <a:ext cx="3778293" cy="112353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Bibliography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8F231F7-5AFD-4FEE-97B0-0EC16C702987}"/>
              </a:ext>
            </a:extLst>
          </p:cNvPr>
          <p:cNvSpPr txBox="1"/>
          <p:nvPr/>
        </p:nvSpPr>
        <p:spPr>
          <a:xfrm>
            <a:off x="538371" y="1516285"/>
            <a:ext cx="7002116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Homer, </a:t>
            </a:r>
            <a:r>
              <a:rPr lang="en-GB" i="1" dirty="0"/>
              <a:t>The Odyssey.</a:t>
            </a:r>
            <a:r>
              <a:rPr lang="en-GB" dirty="0"/>
              <a:t> George Chapman (trans.)</a:t>
            </a:r>
            <a:r>
              <a:rPr lang="en-GB" i="1" dirty="0"/>
              <a:t>. </a:t>
            </a:r>
            <a:r>
              <a:rPr lang="en-GB" dirty="0"/>
              <a:t>2002. Hertfordshire: Wordsworth Editions Limited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Virgil, </a:t>
            </a:r>
            <a:r>
              <a:rPr lang="en-GB" i="1" dirty="0"/>
              <a:t>The Aeneid. </a:t>
            </a:r>
            <a:r>
              <a:rPr lang="en-GB" dirty="0"/>
              <a:t>Michael Oakley (trans.)</a:t>
            </a:r>
            <a:r>
              <a:rPr lang="en-GB" i="1" dirty="0"/>
              <a:t>. </a:t>
            </a:r>
            <a:r>
              <a:rPr lang="en-GB" dirty="0"/>
              <a:t>2002. Hertfordshire: Wordsworth Editions Limited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Gregorian Museum, Laconic Kylix with Prometheus and Atlas. 2010. </a:t>
            </a:r>
            <a:r>
              <a:rPr lang="en-GB" dirty="0">
                <a:hlinkClick r:id="rId2"/>
              </a:rPr>
              <a:t>http://www.museivaticani.va/content/museivaticani/en/collezioni/musei/museo-gregoriano-etrusco/sale-xvii-e-xviii--collezione-dei-vasi--ceramica-corinzia--lacon/kylix-laconica-con-prometeo-e-atlante.html</a:t>
            </a:r>
            <a:r>
              <a:rPr lang="en-GB" dirty="0"/>
              <a:t> [Accessed: 18</a:t>
            </a:r>
            <a:r>
              <a:rPr lang="en-GB" baseline="30000" dirty="0"/>
              <a:t>th</a:t>
            </a:r>
            <a:r>
              <a:rPr lang="en-GB" dirty="0"/>
              <a:t> January 2018].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Israel Museum, Attic red-figure </a:t>
            </a:r>
            <a:r>
              <a:rPr lang="en-GB" i="1" dirty="0"/>
              <a:t>hydria</a:t>
            </a:r>
            <a:r>
              <a:rPr lang="en-GB" dirty="0"/>
              <a:t> with Amymone and Poseidon. 2000. </a:t>
            </a:r>
            <a:r>
              <a:rPr lang="en-GB" dirty="0">
                <a:hlinkClick r:id="rId3"/>
              </a:rPr>
              <a:t>http://www.imj.org.il/en/collections/363345</a:t>
            </a:r>
            <a:r>
              <a:rPr lang="en-GB" dirty="0"/>
              <a:t> [Accessed 18th January 2018].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Kunsthistorisches Museum, Io and the Danaids. 2005. </a:t>
            </a:r>
            <a:r>
              <a:rPr lang="en-GB" dirty="0">
                <a:hlinkClick r:id="rId4"/>
              </a:rPr>
              <a:t>http://www.khm.at/en/objectdb/detail/53587/?offset=0&amp;lv=list</a:t>
            </a:r>
            <a:r>
              <a:rPr lang="en-GB" dirty="0"/>
              <a:t> [Accessed 18th January 2018].</a:t>
            </a:r>
          </a:p>
        </p:txBody>
      </p:sp>
    </p:spTree>
    <p:extLst>
      <p:ext uri="{BB962C8B-B14F-4D97-AF65-F5344CB8AC3E}">
        <p14:creationId xmlns:p14="http://schemas.microsoft.com/office/powerpoint/2010/main" val="3211436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6439</TotalTime>
  <Words>529</Words>
  <Application>Microsoft Office PowerPoint</Application>
  <PresentationFormat>Widescreen</PresentationFormat>
  <Paragraphs>63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The Underworld: How is punishment represented in Greek and Roman Mythology</vt:lpstr>
      <vt:lpstr>Abstract </vt:lpstr>
      <vt:lpstr>Argument</vt:lpstr>
      <vt:lpstr>Sources</vt:lpstr>
      <vt:lpstr>Chapter List  </vt:lpstr>
      <vt:lpstr>Homer- The Iliad, Book 11, 800-10</vt:lpstr>
      <vt:lpstr>Virgil- The Aeneid, Book 6, 576-608</vt:lpstr>
      <vt:lpstr>Pottery and Art</vt:lpstr>
      <vt:lpstr>Pottery and Art</vt:lpstr>
      <vt:lpstr>Pottery and Art</vt:lpstr>
      <vt:lpstr>Conclusions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Kimberley Skene</dc:creator>
  <cp:lastModifiedBy>Kimberley Skene</cp:lastModifiedBy>
  <cp:revision>47</cp:revision>
  <dcterms:created xsi:type="dcterms:W3CDTF">2018-01-13T16:31:39Z</dcterms:created>
  <dcterms:modified xsi:type="dcterms:W3CDTF">2018-01-22T20:16:12Z</dcterms:modified>
</cp:coreProperties>
</file>