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11"/>
  </p:notesMasterIdLst>
  <p:sldIdLst>
    <p:sldId id="260" r:id="rId2"/>
    <p:sldId id="256" r:id="rId3"/>
    <p:sldId id="257" r:id="rId4"/>
    <p:sldId id="262" r:id="rId5"/>
    <p:sldId id="263" r:id="rId6"/>
    <p:sldId id="258" r:id="rId7"/>
    <p:sldId id="265" r:id="rId8"/>
    <p:sldId id="266" r:id="rId9"/>
    <p:sldId id="259"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58" d="100"/>
          <a:sy n="58" d="100"/>
        </p:scale>
        <p:origin x="988" y="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D1C03EB-0912-4B6C-9289-E75FDFDB2184}" type="datetimeFigureOut">
              <a:rPr lang="en-GB" smtClean="0"/>
              <a:t>22/11/2021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68EC99E-15CA-4D86-AEB4-CF8E909FBF83}" type="slidenum">
              <a:rPr lang="en-GB" smtClean="0"/>
              <a:t>‹#›</a:t>
            </a:fld>
            <a:endParaRPr lang="en-GB"/>
          </a:p>
        </p:txBody>
      </p:sp>
    </p:spTree>
    <p:extLst>
      <p:ext uri="{BB962C8B-B14F-4D97-AF65-F5344CB8AC3E}">
        <p14:creationId xmlns:p14="http://schemas.microsoft.com/office/powerpoint/2010/main" val="1126456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world health organization defines public health as being the art and science of preventing disease and prolonging life as well as </a:t>
            </a:r>
            <a:r>
              <a:rPr lang="en-US" dirty="0" err="1"/>
              <a:t>promting</a:t>
            </a:r>
            <a:r>
              <a:rPr lang="en-US" dirty="0"/>
              <a:t> health through the organized efforts of society. To achieve this goal, it is the individual efforts of people that will be needed. However by prolonging life there will always be more </a:t>
            </a:r>
            <a:r>
              <a:rPr lang="en-US" dirty="0" err="1"/>
              <a:t>diseas</a:t>
            </a:r>
            <a:r>
              <a:rPr lang="en-US" dirty="0"/>
              <a:t> and health issues arising due to age related issues.</a:t>
            </a:r>
            <a:endParaRPr lang="en-GB" dirty="0"/>
          </a:p>
        </p:txBody>
      </p:sp>
      <p:sp>
        <p:nvSpPr>
          <p:cNvPr id="4" name="Slide Number Placeholder 3"/>
          <p:cNvSpPr>
            <a:spLocks noGrp="1"/>
          </p:cNvSpPr>
          <p:nvPr>
            <p:ph type="sldNum" sz="quarter" idx="5"/>
          </p:nvPr>
        </p:nvSpPr>
        <p:spPr/>
        <p:txBody>
          <a:bodyPr/>
          <a:lstStyle/>
          <a:p>
            <a:fld id="{C68EC99E-15CA-4D86-AEB4-CF8E909FBF83}" type="slidenum">
              <a:rPr lang="en-GB" smtClean="0"/>
              <a:t>2</a:t>
            </a:fld>
            <a:endParaRPr lang="en-GB"/>
          </a:p>
        </p:txBody>
      </p:sp>
    </p:spTree>
    <p:extLst>
      <p:ext uri="{BB962C8B-B14F-4D97-AF65-F5344CB8AC3E}">
        <p14:creationId xmlns:p14="http://schemas.microsoft.com/office/powerpoint/2010/main" val="14300825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flu </a:t>
            </a:r>
            <a:r>
              <a:rPr lang="en-US" b="0" i="0" dirty="0">
                <a:solidFill>
                  <a:srgbClr val="000000"/>
                </a:solidFill>
                <a:effectLst/>
                <a:latin typeface="Open Sans" panose="020B0604020202020204" pitchFamily="34" charset="0"/>
              </a:rPr>
              <a:t>which is also know as influenza is classed as a contagious respiratory illness  which is caused by the influenza viruses that can infect the nostrils, throat, and can also lead to </a:t>
            </a:r>
            <a:r>
              <a:rPr lang="en-US" b="0" i="0" dirty="0" err="1">
                <a:solidFill>
                  <a:srgbClr val="000000"/>
                </a:solidFill>
                <a:effectLst/>
                <a:latin typeface="Open Sans" panose="020B0604020202020204" pitchFamily="34" charset="0"/>
              </a:rPr>
              <a:t>respiritory</a:t>
            </a:r>
            <a:r>
              <a:rPr lang="en-US" b="0" i="0" dirty="0">
                <a:solidFill>
                  <a:srgbClr val="000000"/>
                </a:solidFill>
                <a:effectLst/>
                <a:latin typeface="Open Sans" panose="020B0604020202020204" pitchFamily="34" charset="0"/>
              </a:rPr>
              <a:t> infection. </a:t>
            </a:r>
            <a:r>
              <a:rPr lang="en-US" dirty="0">
                <a:solidFill>
                  <a:srgbClr val="000000"/>
                </a:solidFill>
                <a:latin typeface="Open Sans" panose="020B0604020202020204" pitchFamily="34" charset="0"/>
              </a:rPr>
              <a:t>The severity can be from a mild illness and at worse cases can lead to death. There are four types of the influenza virus which are know as A,B,C,D which are linked to seasonal outbreaks (CDC, 2021)</a:t>
            </a:r>
            <a:endParaRPr lang="en-GB" dirty="0"/>
          </a:p>
        </p:txBody>
      </p:sp>
      <p:sp>
        <p:nvSpPr>
          <p:cNvPr id="4" name="Slide Number Placeholder 3"/>
          <p:cNvSpPr>
            <a:spLocks noGrp="1"/>
          </p:cNvSpPr>
          <p:nvPr>
            <p:ph type="sldNum" sz="quarter" idx="5"/>
          </p:nvPr>
        </p:nvSpPr>
        <p:spPr/>
        <p:txBody>
          <a:bodyPr/>
          <a:lstStyle/>
          <a:p>
            <a:fld id="{C68EC99E-15CA-4D86-AEB4-CF8E909FBF83}" type="slidenum">
              <a:rPr lang="en-GB" smtClean="0"/>
              <a:t>3</a:t>
            </a:fld>
            <a:endParaRPr lang="en-GB"/>
          </a:p>
        </p:txBody>
      </p:sp>
    </p:spTree>
    <p:extLst>
      <p:ext uri="{BB962C8B-B14F-4D97-AF65-F5344CB8AC3E}">
        <p14:creationId xmlns:p14="http://schemas.microsoft.com/office/powerpoint/2010/main" val="8009620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flu virus can bring about many complications including , pneumonia, </a:t>
            </a:r>
            <a:r>
              <a:rPr lang="en-US" dirty="0" err="1"/>
              <a:t>bronhittis</a:t>
            </a:r>
            <a:r>
              <a:rPr lang="en-US" dirty="0"/>
              <a:t>. For many fit and healthy people the flu virus can be overcome with some simple self help measures such as </a:t>
            </a:r>
            <a:r>
              <a:rPr lang="en-US" dirty="0" err="1"/>
              <a:t>paracetmol</a:t>
            </a:r>
            <a:r>
              <a:rPr lang="en-US" dirty="0"/>
              <a:t>, hydration and so on, however some high risk groups including –</a:t>
            </a:r>
            <a:r>
              <a:rPr lang="en-US" dirty="0" err="1"/>
              <a:t>elderly,pregnant</a:t>
            </a:r>
            <a:r>
              <a:rPr lang="en-US" dirty="0"/>
              <a:t> women and people with existing medical issues, it is therefore essential that high risk groups protect themselves from the virus as best as they can</a:t>
            </a:r>
            <a:endParaRPr lang="en-GB" dirty="0"/>
          </a:p>
        </p:txBody>
      </p:sp>
      <p:sp>
        <p:nvSpPr>
          <p:cNvPr id="4" name="Slide Number Placeholder 3"/>
          <p:cNvSpPr>
            <a:spLocks noGrp="1"/>
          </p:cNvSpPr>
          <p:nvPr>
            <p:ph type="sldNum" sz="quarter" idx="5"/>
          </p:nvPr>
        </p:nvSpPr>
        <p:spPr/>
        <p:txBody>
          <a:bodyPr/>
          <a:lstStyle/>
          <a:p>
            <a:fld id="{C68EC99E-15CA-4D86-AEB4-CF8E909FBF83}" type="slidenum">
              <a:rPr lang="en-GB" smtClean="0"/>
              <a:t>5</a:t>
            </a:fld>
            <a:endParaRPr lang="en-GB"/>
          </a:p>
        </p:txBody>
      </p:sp>
    </p:spTree>
    <p:extLst>
      <p:ext uri="{BB962C8B-B14F-4D97-AF65-F5344CB8AC3E}">
        <p14:creationId xmlns:p14="http://schemas.microsoft.com/office/powerpoint/2010/main" val="372230905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The Flu virus is transmitted from one person to another and can be highly infectious. This is spread via germs from coughing and sneezing which can survive on hands and surfaces for 24 hours, people with the virus are more likely to pass the virus on as this is the peak time of the virus. The easiest way to stop the spread is by regular hand washing and using tissue when coughing or sneezing and disposing as quickly as possible.</a:t>
            </a:r>
          </a:p>
          <a:p>
            <a:endParaRPr lang="en-GB" dirty="0"/>
          </a:p>
        </p:txBody>
      </p:sp>
      <p:sp>
        <p:nvSpPr>
          <p:cNvPr id="4" name="Slide Number Placeholder 3"/>
          <p:cNvSpPr>
            <a:spLocks noGrp="1"/>
          </p:cNvSpPr>
          <p:nvPr>
            <p:ph type="sldNum" sz="quarter" idx="5"/>
          </p:nvPr>
        </p:nvSpPr>
        <p:spPr/>
        <p:txBody>
          <a:bodyPr/>
          <a:lstStyle/>
          <a:p>
            <a:fld id="{C68EC99E-15CA-4D86-AEB4-CF8E909FBF83}" type="slidenum">
              <a:rPr lang="en-GB" smtClean="0"/>
              <a:t>6</a:t>
            </a:fld>
            <a:endParaRPr lang="en-GB"/>
          </a:p>
        </p:txBody>
      </p:sp>
    </p:spTree>
    <p:extLst>
      <p:ext uri="{BB962C8B-B14F-4D97-AF65-F5344CB8AC3E}">
        <p14:creationId xmlns:p14="http://schemas.microsoft.com/office/powerpoint/2010/main" val="95078814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These simple hygiene techniques can help to reduce the spread of viruses </a:t>
            </a:r>
            <a:r>
              <a:rPr lang="en-US" dirty="0" err="1"/>
              <a:t>aswell</a:t>
            </a:r>
            <a:r>
              <a:rPr lang="en-US" dirty="0"/>
              <a:t> as protect our selves  </a:t>
            </a:r>
            <a:endParaRPr lang="en-GB" dirty="0"/>
          </a:p>
        </p:txBody>
      </p:sp>
      <p:sp>
        <p:nvSpPr>
          <p:cNvPr id="4" name="Slide Number Placeholder 3"/>
          <p:cNvSpPr>
            <a:spLocks noGrp="1"/>
          </p:cNvSpPr>
          <p:nvPr>
            <p:ph type="sldNum" sz="quarter" idx="5"/>
          </p:nvPr>
        </p:nvSpPr>
        <p:spPr/>
        <p:txBody>
          <a:bodyPr/>
          <a:lstStyle/>
          <a:p>
            <a:fld id="{C68EC99E-15CA-4D86-AEB4-CF8E909FBF83}" type="slidenum">
              <a:rPr lang="en-GB" smtClean="0"/>
              <a:t>7</a:t>
            </a:fld>
            <a:endParaRPr lang="en-GB"/>
          </a:p>
        </p:txBody>
      </p:sp>
    </p:spTree>
    <p:extLst>
      <p:ext uri="{BB962C8B-B14F-4D97-AF65-F5344CB8AC3E}">
        <p14:creationId xmlns:p14="http://schemas.microsoft.com/office/powerpoint/2010/main" val="270791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FDEAFDD-AEE3-4CF8-A21A-2B3A0429613B}" type="datetimeFigureOut">
              <a:rPr lang="en-GB" smtClean="0"/>
              <a:t>22/11/2021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DBA44F-3C2B-429A-9873-2D3EF5C7CFC5}" type="slidenum">
              <a:rPr lang="en-GB" smtClean="0"/>
              <a:t>‹#›</a:t>
            </a:fld>
            <a:endParaRPr lang="en-GB"/>
          </a:p>
        </p:txBody>
      </p:sp>
    </p:spTree>
    <p:extLst>
      <p:ext uri="{BB962C8B-B14F-4D97-AF65-F5344CB8AC3E}">
        <p14:creationId xmlns:p14="http://schemas.microsoft.com/office/powerpoint/2010/main" val="1194742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FDEAFDD-AEE3-4CF8-A21A-2B3A0429613B}" type="datetimeFigureOut">
              <a:rPr lang="en-GB" smtClean="0"/>
              <a:t>22/11/2021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DBA44F-3C2B-429A-9873-2D3EF5C7CFC5}" type="slidenum">
              <a:rPr lang="en-GB" smtClean="0"/>
              <a:t>‹#›</a:t>
            </a:fld>
            <a:endParaRPr lang="en-GB"/>
          </a:p>
        </p:txBody>
      </p:sp>
    </p:spTree>
    <p:extLst>
      <p:ext uri="{BB962C8B-B14F-4D97-AF65-F5344CB8AC3E}">
        <p14:creationId xmlns:p14="http://schemas.microsoft.com/office/powerpoint/2010/main" val="42261818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FDEAFDD-AEE3-4CF8-A21A-2B3A0429613B}" type="datetimeFigureOut">
              <a:rPr lang="en-GB" smtClean="0"/>
              <a:t>22/11/2021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DBA44F-3C2B-429A-9873-2D3EF5C7CFC5}" type="slidenum">
              <a:rPr lang="en-GB" smtClean="0"/>
              <a:t>‹#›</a:t>
            </a:fld>
            <a:endParaRPr lang="en-GB"/>
          </a:p>
        </p:txBody>
      </p:sp>
    </p:spTree>
    <p:extLst>
      <p:ext uri="{BB962C8B-B14F-4D97-AF65-F5344CB8AC3E}">
        <p14:creationId xmlns:p14="http://schemas.microsoft.com/office/powerpoint/2010/main" val="17947826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FDEAFDD-AEE3-4CF8-A21A-2B3A0429613B}" type="datetimeFigureOut">
              <a:rPr lang="en-GB" smtClean="0"/>
              <a:t>22/11/2021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0DBA44F-3C2B-429A-9873-2D3EF5C7CFC5}" type="slidenum">
              <a:rPr lang="en-GB" smtClean="0"/>
              <a:t>‹#›</a:t>
            </a:fld>
            <a:endParaRPr lang="en-GB"/>
          </a:p>
        </p:txBody>
      </p:sp>
    </p:spTree>
    <p:extLst>
      <p:ext uri="{BB962C8B-B14F-4D97-AF65-F5344CB8AC3E}">
        <p14:creationId xmlns:p14="http://schemas.microsoft.com/office/powerpoint/2010/main" val="25362717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FDEAFDD-AEE3-4CF8-A21A-2B3A0429613B}" type="datetimeFigureOut">
              <a:rPr lang="en-GB" smtClean="0"/>
              <a:t>22/11/2021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0DBA44F-3C2B-429A-9873-2D3EF5C7CFC5}" type="slidenum">
              <a:rPr lang="en-GB" smtClean="0"/>
              <a:t>‹#›</a:t>
            </a:fld>
            <a:endParaRPr lang="en-GB"/>
          </a:p>
        </p:txBody>
      </p:sp>
    </p:spTree>
    <p:extLst>
      <p:ext uri="{BB962C8B-B14F-4D97-AF65-F5344CB8AC3E}">
        <p14:creationId xmlns:p14="http://schemas.microsoft.com/office/powerpoint/2010/main" val="7764992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7FDEAFDD-AEE3-4CF8-A21A-2B3A0429613B}" type="datetimeFigureOut">
              <a:rPr lang="en-GB" smtClean="0"/>
              <a:t>22/11/2021</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10DBA44F-3C2B-429A-9873-2D3EF5C7CFC5}" type="slidenum">
              <a:rPr lang="en-GB" smtClean="0"/>
              <a:t>‹#›</a:t>
            </a:fld>
            <a:endParaRPr lang="en-GB"/>
          </a:p>
        </p:txBody>
      </p:sp>
    </p:spTree>
    <p:extLst>
      <p:ext uri="{BB962C8B-B14F-4D97-AF65-F5344CB8AC3E}">
        <p14:creationId xmlns:p14="http://schemas.microsoft.com/office/powerpoint/2010/main" val="15540875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7FDEAFDD-AEE3-4CF8-A21A-2B3A0429613B}" type="datetimeFigureOut">
              <a:rPr lang="en-GB" smtClean="0"/>
              <a:t>22/11/2021</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10DBA44F-3C2B-429A-9873-2D3EF5C7CFC5}" type="slidenum">
              <a:rPr lang="en-GB" smtClean="0"/>
              <a:t>‹#›</a:t>
            </a:fld>
            <a:endParaRPr lang="en-GB"/>
          </a:p>
        </p:txBody>
      </p:sp>
    </p:spTree>
    <p:extLst>
      <p:ext uri="{BB962C8B-B14F-4D97-AF65-F5344CB8AC3E}">
        <p14:creationId xmlns:p14="http://schemas.microsoft.com/office/powerpoint/2010/main" val="11549646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4"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7FDEAFDD-AEE3-4CF8-A21A-2B3A0429613B}" type="datetimeFigureOut">
              <a:rPr lang="en-GB" smtClean="0"/>
              <a:t>22/11/2021</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10DBA44F-3C2B-429A-9873-2D3EF5C7CFC5}" type="slidenum">
              <a:rPr lang="en-GB" smtClean="0"/>
              <a:t>‹#›</a:t>
            </a:fld>
            <a:endParaRPr lang="en-GB"/>
          </a:p>
        </p:txBody>
      </p:sp>
    </p:spTree>
    <p:extLst>
      <p:ext uri="{BB962C8B-B14F-4D97-AF65-F5344CB8AC3E}">
        <p14:creationId xmlns:p14="http://schemas.microsoft.com/office/powerpoint/2010/main" val="15142459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FDEAFDD-AEE3-4CF8-A21A-2B3A0429613B}" type="datetimeFigureOut">
              <a:rPr lang="en-GB" smtClean="0"/>
              <a:t>22/11/2021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0DBA44F-3C2B-429A-9873-2D3EF5C7CFC5}" type="slidenum">
              <a:rPr lang="en-GB" smtClean="0"/>
              <a:t>‹#›</a:t>
            </a:fld>
            <a:endParaRPr lang="en-GB"/>
          </a:p>
        </p:txBody>
      </p:sp>
    </p:spTree>
    <p:extLst>
      <p:ext uri="{BB962C8B-B14F-4D97-AF65-F5344CB8AC3E}">
        <p14:creationId xmlns:p14="http://schemas.microsoft.com/office/powerpoint/2010/main" val="28457718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FDEAFDD-AEE3-4CF8-A21A-2B3A0429613B}" type="datetimeFigureOut">
              <a:rPr lang="en-GB" smtClean="0"/>
              <a:t>22/11/2021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0DBA44F-3C2B-429A-9873-2D3EF5C7CFC5}" type="slidenum">
              <a:rPr lang="en-GB" smtClean="0"/>
              <a:t>‹#›</a:t>
            </a:fld>
            <a:endParaRPr lang="en-GB"/>
          </a:p>
        </p:txBody>
      </p:sp>
    </p:spTree>
    <p:extLst>
      <p:ext uri="{BB962C8B-B14F-4D97-AF65-F5344CB8AC3E}">
        <p14:creationId xmlns:p14="http://schemas.microsoft.com/office/powerpoint/2010/main" val="795754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7FDEAFDD-AEE3-4CF8-A21A-2B3A0429613B}" type="datetimeFigureOut">
              <a:rPr lang="en-GB" smtClean="0"/>
              <a:t>22/11/2021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DBA44F-3C2B-429A-9873-2D3EF5C7CFC5}" type="slidenum">
              <a:rPr lang="en-GB" smtClean="0"/>
              <a:t>‹#›</a:t>
            </a:fld>
            <a:endParaRPr lang="en-GB"/>
          </a:p>
        </p:txBody>
      </p:sp>
    </p:spTree>
    <p:extLst>
      <p:ext uri="{BB962C8B-B14F-4D97-AF65-F5344CB8AC3E}">
        <p14:creationId xmlns:p14="http://schemas.microsoft.com/office/powerpoint/2010/main" val="171443956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4" name="Text Placeholder 3"/>
          <p:cNvSpPr>
            <a:spLocks noGrp="1"/>
          </p:cNvSpPr>
          <p:nvPr>
            <p:ph type="body" sz="half" idx="13"/>
          </p:nvPr>
        </p:nvSpPr>
        <p:spPr>
          <a:xfrm>
            <a:off x="1930400" y="3771174"/>
            <a:ext cx="7279649" cy="342174"/>
          </a:xfrm>
        </p:spPr>
        <p:txBody>
          <a:bodyPr anchor="t">
            <a:normAutofit/>
          </a:bodyPr>
          <a:lstStyle>
            <a:lvl1pPr marL="0" indent="0">
              <a:buNone/>
              <a:defRPr lang="en-US" sz="1400" b="0" i="0" kern="1200" cap="small" dirty="0">
                <a:solidFill>
                  <a:schemeClr val="accent1"/>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7FDEAFDD-AEE3-4CF8-A21A-2B3A0429613B}" type="datetimeFigureOut">
              <a:rPr lang="en-GB" smtClean="0"/>
              <a:t>22/11/2021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DBA44F-3C2B-429A-9873-2D3EF5C7CFC5}" type="slidenum">
              <a:rPr lang="en-GB" smtClean="0"/>
              <a:t>‹#›</a:t>
            </a:fld>
            <a:endParaRPr lang="en-GB"/>
          </a:p>
        </p:txBody>
      </p:sp>
      <p:sp>
        <p:nvSpPr>
          <p:cNvPr id="9" name="TextBox 8"/>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
        <p:nvSpPr>
          <p:cNvPr id="13" name="TextBox 12"/>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143786991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FDEAFDD-AEE3-4CF8-A21A-2B3A0429613B}" type="datetimeFigureOut">
              <a:rPr lang="en-GB" smtClean="0"/>
              <a:t>22/11/2021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DBA44F-3C2B-429A-9873-2D3EF5C7CFC5}" type="slidenum">
              <a:rPr lang="en-GB" smtClean="0"/>
              <a:t>‹#›</a:t>
            </a:fld>
            <a:endParaRPr lang="en-GB"/>
          </a:p>
        </p:txBody>
      </p:sp>
    </p:spTree>
    <p:extLst>
      <p:ext uri="{BB962C8B-B14F-4D97-AF65-F5344CB8AC3E}">
        <p14:creationId xmlns:p14="http://schemas.microsoft.com/office/powerpoint/2010/main" val="268774989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7FDEAFDD-AEE3-4CF8-A21A-2B3A0429613B}" type="datetimeFigureOut">
              <a:rPr lang="en-GB" smtClean="0"/>
              <a:t>22/11/2021</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DBA44F-3C2B-429A-9873-2D3EF5C7CFC5}" type="slidenum">
              <a:rPr lang="en-GB" smtClean="0"/>
              <a:t>‹#›</a:t>
            </a:fld>
            <a:endParaRPr lang="en-GB"/>
          </a:p>
        </p:txBody>
      </p:sp>
    </p:spTree>
    <p:extLst>
      <p:ext uri="{BB962C8B-B14F-4D97-AF65-F5344CB8AC3E}">
        <p14:creationId xmlns:p14="http://schemas.microsoft.com/office/powerpoint/2010/main" val="204389332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7FDEAFDD-AEE3-4CF8-A21A-2B3A0429613B}" type="datetimeFigureOut">
              <a:rPr lang="en-GB" smtClean="0"/>
              <a:t>22/11/2021</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DBA44F-3C2B-429A-9873-2D3EF5C7CFC5}" type="slidenum">
              <a:rPr lang="en-GB" smtClean="0"/>
              <a:t>‹#›</a:t>
            </a:fld>
            <a:endParaRPr lang="en-GB"/>
          </a:p>
        </p:txBody>
      </p:sp>
    </p:spTree>
    <p:extLst>
      <p:ext uri="{BB962C8B-B14F-4D97-AF65-F5344CB8AC3E}">
        <p14:creationId xmlns:p14="http://schemas.microsoft.com/office/powerpoint/2010/main" val="202548743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FDEAFDD-AEE3-4CF8-A21A-2B3A0429613B}" type="datetimeFigureOut">
              <a:rPr lang="en-GB" smtClean="0"/>
              <a:t>22/11/2021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DBA44F-3C2B-429A-9873-2D3EF5C7CFC5}" type="slidenum">
              <a:rPr lang="en-GB" smtClean="0"/>
              <a:t>‹#›</a:t>
            </a:fld>
            <a:endParaRPr lang="en-GB"/>
          </a:p>
        </p:txBody>
      </p:sp>
    </p:spTree>
    <p:extLst>
      <p:ext uri="{BB962C8B-B14F-4D97-AF65-F5344CB8AC3E}">
        <p14:creationId xmlns:p14="http://schemas.microsoft.com/office/powerpoint/2010/main" val="273252969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FDEAFDD-AEE3-4CF8-A21A-2B3A0429613B}" type="datetimeFigureOut">
              <a:rPr lang="en-GB" smtClean="0"/>
              <a:t>22/11/2021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DBA44F-3C2B-429A-9873-2D3EF5C7CFC5}" type="slidenum">
              <a:rPr lang="en-GB" smtClean="0"/>
              <a:t>‹#›</a:t>
            </a:fld>
            <a:endParaRPr lang="en-GB"/>
          </a:p>
        </p:txBody>
      </p:sp>
    </p:spTree>
    <p:extLst>
      <p:ext uri="{BB962C8B-B14F-4D97-AF65-F5344CB8AC3E}">
        <p14:creationId xmlns:p14="http://schemas.microsoft.com/office/powerpoint/2010/main" val="19415413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7FDEAFDD-AEE3-4CF8-A21A-2B3A0429613B}" type="datetimeFigureOut">
              <a:rPr lang="en-GB" smtClean="0"/>
              <a:t>22/11/2021</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10DBA44F-3C2B-429A-9873-2D3EF5C7CFC5}" type="slidenum">
              <a:rPr lang="en-GB" smtClean="0"/>
              <a:t>‹#›</a:t>
            </a:fld>
            <a:endParaRPr lang="en-GB"/>
          </a:p>
        </p:txBody>
      </p:sp>
    </p:spTree>
    <p:extLst>
      <p:ext uri="{BB962C8B-B14F-4D97-AF65-F5344CB8AC3E}">
        <p14:creationId xmlns:p14="http://schemas.microsoft.com/office/powerpoint/2010/main" val="1463842749"/>
      </p:ext>
    </p:extLst>
  </p:cSld>
  <p:clrMap bg1="dk1" tx1="lt1" bg2="dk2" tx2="lt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www.newsofmillcreek.com/content/flu-season-updates-nasal-spray-flu-vaccine-not-recommended" TargetMode="External"/><Relationship Id="rId2" Type="http://schemas.openxmlformats.org/officeDocument/2006/relationships/image" Target="../media/image6.jp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www.rcn.org.uk/clinical-topics/public-health"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F5969A-3B2C-4D39-80F5-22D169E60370}"/>
              </a:ext>
            </a:extLst>
          </p:cNvPr>
          <p:cNvSpPr>
            <a:spLocks noGrp="1"/>
          </p:cNvSpPr>
          <p:nvPr>
            <p:ph type="title"/>
          </p:nvPr>
        </p:nvSpPr>
        <p:spPr>
          <a:xfrm>
            <a:off x="2578814" y="413976"/>
            <a:ext cx="7708326" cy="1400530"/>
          </a:xfrm>
        </p:spPr>
        <p:txBody>
          <a:bodyPr/>
          <a:lstStyle/>
          <a:p>
            <a:r>
              <a:rPr lang="en-US" dirty="0"/>
              <a:t>By Christina Ward</a:t>
            </a:r>
            <a:br>
              <a:rPr lang="en-US" dirty="0"/>
            </a:br>
            <a:r>
              <a:rPr lang="en-US" dirty="0"/>
              <a:t>public health introduction </a:t>
            </a:r>
            <a:endParaRPr lang="en-GB" dirty="0"/>
          </a:p>
        </p:txBody>
      </p:sp>
      <p:sp>
        <p:nvSpPr>
          <p:cNvPr id="3" name="Content Placeholder 2">
            <a:extLst>
              <a:ext uri="{FF2B5EF4-FFF2-40B4-BE49-F238E27FC236}">
                <a16:creationId xmlns:a16="http://schemas.microsoft.com/office/drawing/2014/main" id="{B1408952-B3A2-4D03-9037-DFC1EE9AE722}"/>
              </a:ext>
            </a:extLst>
          </p:cNvPr>
          <p:cNvSpPr>
            <a:spLocks noGrp="1"/>
          </p:cNvSpPr>
          <p:nvPr>
            <p:ph idx="1"/>
          </p:nvPr>
        </p:nvSpPr>
        <p:spPr>
          <a:xfrm>
            <a:off x="1104293" y="2052918"/>
            <a:ext cx="8946541" cy="4195481"/>
          </a:xfrm>
        </p:spPr>
        <p:txBody>
          <a:bodyPr/>
          <a:lstStyle/>
          <a:p>
            <a:r>
              <a:rPr lang="en-US" dirty="0"/>
              <a:t>Student number-2015655</a:t>
            </a:r>
            <a:endParaRPr lang="en-GB" dirty="0"/>
          </a:p>
        </p:txBody>
      </p:sp>
      <p:pic>
        <p:nvPicPr>
          <p:cNvPr id="5" name="Picture 4" descr="A yellow sign with black text&#10;&#10;Description automatically generated with low confidence">
            <a:extLst>
              <a:ext uri="{FF2B5EF4-FFF2-40B4-BE49-F238E27FC236}">
                <a16:creationId xmlns:a16="http://schemas.microsoft.com/office/drawing/2014/main" id="{97306DD1-85F4-4B95-A7B4-2B86F0874B4E}"/>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762250" y="2529743"/>
            <a:ext cx="6667500" cy="2867025"/>
          </a:xfrm>
          <a:prstGeom prst="rect">
            <a:avLst/>
          </a:prstGeom>
        </p:spPr>
      </p:pic>
      <p:sp>
        <p:nvSpPr>
          <p:cNvPr id="6" name="TextBox 5">
            <a:extLst>
              <a:ext uri="{FF2B5EF4-FFF2-40B4-BE49-F238E27FC236}">
                <a16:creationId xmlns:a16="http://schemas.microsoft.com/office/drawing/2014/main" id="{AA571EDB-08D6-499E-89FA-C705F63EE833}"/>
              </a:ext>
            </a:extLst>
          </p:cNvPr>
          <p:cNvSpPr txBox="1"/>
          <p:nvPr/>
        </p:nvSpPr>
        <p:spPr>
          <a:xfrm>
            <a:off x="2762250" y="4862512"/>
            <a:ext cx="6667500" cy="230832"/>
          </a:xfrm>
          <a:prstGeom prst="rect">
            <a:avLst/>
          </a:prstGeom>
          <a:noFill/>
        </p:spPr>
        <p:txBody>
          <a:bodyPr wrap="square" rtlCol="0">
            <a:spAutoFit/>
          </a:bodyPr>
          <a:lstStyle/>
          <a:p>
            <a:r>
              <a:rPr lang="en-GB" sz="900">
                <a:hlinkClick r:id="rId3" tooltip="http://www.newsofmillcreek.com/content/flu-season-updates-nasal-spray-flu-vaccine-not-recommended"/>
              </a:rPr>
              <a:t>This Photo</a:t>
            </a:r>
            <a:r>
              <a:rPr lang="en-GB" sz="900"/>
              <a:t> by Unknown Author is licensed under </a:t>
            </a:r>
            <a:r>
              <a:rPr lang="en-GB" sz="900">
                <a:hlinkClick r:id="rId4" tooltip="https://creativecommons.org/licenses/by/3.0/"/>
              </a:rPr>
              <a:t>CC BY</a:t>
            </a:r>
            <a:endParaRPr lang="en-GB" sz="900"/>
          </a:p>
        </p:txBody>
      </p:sp>
    </p:spTree>
    <p:extLst>
      <p:ext uri="{BB962C8B-B14F-4D97-AF65-F5344CB8AC3E}">
        <p14:creationId xmlns:p14="http://schemas.microsoft.com/office/powerpoint/2010/main" val="27446895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AAA781-FFFD-4F22-B958-A7C1F6BACCD9}"/>
              </a:ext>
            </a:extLst>
          </p:cNvPr>
          <p:cNvSpPr>
            <a:spLocks noGrp="1"/>
          </p:cNvSpPr>
          <p:nvPr>
            <p:ph type="ctrTitle"/>
          </p:nvPr>
        </p:nvSpPr>
        <p:spPr>
          <a:xfrm>
            <a:off x="1091523" y="918628"/>
            <a:ext cx="10329915" cy="5267324"/>
          </a:xfrm>
        </p:spPr>
        <p:txBody>
          <a:bodyPr>
            <a:normAutofit/>
          </a:bodyPr>
          <a:lstStyle/>
          <a:p>
            <a:r>
              <a:rPr lang="en-US" sz="4000" dirty="0">
                <a:solidFill>
                  <a:schemeClr val="accent2">
                    <a:lumMod val="40000"/>
                    <a:lumOff val="60000"/>
                  </a:schemeClr>
                </a:solidFill>
              </a:rPr>
              <a:t>Public health is defined as the science and art of preventing disease, prolonging life and promoting health through the organized efforts of society</a:t>
            </a:r>
            <a:br>
              <a:rPr lang="en-US" sz="4000" dirty="0">
                <a:solidFill>
                  <a:schemeClr val="accent2">
                    <a:lumMod val="40000"/>
                    <a:lumOff val="60000"/>
                  </a:schemeClr>
                </a:solidFill>
              </a:rPr>
            </a:br>
            <a:r>
              <a:rPr lang="en-US" sz="2800" dirty="0">
                <a:solidFill>
                  <a:schemeClr val="accent2">
                    <a:lumMod val="40000"/>
                    <a:lumOff val="60000"/>
                  </a:schemeClr>
                </a:solidFill>
              </a:rPr>
              <a:t>(WHO 2020)</a:t>
            </a:r>
            <a:endParaRPr lang="en-GB" sz="2800" dirty="0">
              <a:solidFill>
                <a:schemeClr val="accent2">
                  <a:lumMod val="40000"/>
                  <a:lumOff val="60000"/>
                </a:schemeClr>
              </a:solidFill>
            </a:endParaRPr>
          </a:p>
        </p:txBody>
      </p:sp>
      <p:sp>
        <p:nvSpPr>
          <p:cNvPr id="3" name="Subtitle 2">
            <a:extLst>
              <a:ext uri="{FF2B5EF4-FFF2-40B4-BE49-F238E27FC236}">
                <a16:creationId xmlns:a16="http://schemas.microsoft.com/office/drawing/2014/main" id="{D3953F89-5695-45AA-9C1F-599C014F3F99}"/>
              </a:ext>
            </a:extLst>
          </p:cNvPr>
          <p:cNvSpPr>
            <a:spLocks noGrp="1"/>
          </p:cNvSpPr>
          <p:nvPr>
            <p:ph type="subTitle" idx="1"/>
          </p:nvPr>
        </p:nvSpPr>
        <p:spPr>
          <a:xfrm>
            <a:off x="1642152" y="1232899"/>
            <a:ext cx="9458325" cy="1190625"/>
          </a:xfrm>
        </p:spPr>
        <p:txBody>
          <a:bodyPr>
            <a:normAutofit/>
          </a:bodyPr>
          <a:lstStyle/>
          <a:p>
            <a:r>
              <a:rPr lang="en-US" sz="3600" b="1" i="1" dirty="0">
                <a:solidFill>
                  <a:schemeClr val="tx1"/>
                </a:solidFill>
              </a:rPr>
              <a:t>Definition of public health</a:t>
            </a:r>
            <a:endParaRPr lang="en-GB" sz="3600" b="1" i="1" dirty="0">
              <a:solidFill>
                <a:schemeClr val="tx1"/>
              </a:solidFill>
            </a:endParaRPr>
          </a:p>
        </p:txBody>
      </p:sp>
    </p:spTree>
    <p:extLst>
      <p:ext uri="{BB962C8B-B14F-4D97-AF65-F5344CB8AC3E}">
        <p14:creationId xmlns:p14="http://schemas.microsoft.com/office/powerpoint/2010/main" val="36324654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451972-B26F-4C15-90F0-606AFBA601C7}"/>
              </a:ext>
            </a:extLst>
          </p:cNvPr>
          <p:cNvSpPr>
            <a:spLocks noGrp="1"/>
          </p:cNvSpPr>
          <p:nvPr>
            <p:ph type="title"/>
          </p:nvPr>
        </p:nvSpPr>
        <p:spPr>
          <a:xfrm>
            <a:off x="2238605" y="1028071"/>
            <a:ext cx="9404723" cy="1400530"/>
          </a:xfrm>
        </p:spPr>
        <p:txBody>
          <a:bodyPr/>
          <a:lstStyle/>
          <a:p>
            <a:r>
              <a:rPr lang="en-US" b="1" i="1" dirty="0"/>
              <a:t>Definition of the flu virus </a:t>
            </a:r>
            <a:endParaRPr lang="en-GB" b="1" i="1" dirty="0"/>
          </a:p>
        </p:txBody>
      </p:sp>
      <p:sp>
        <p:nvSpPr>
          <p:cNvPr id="3" name="Content Placeholder 2">
            <a:extLst>
              <a:ext uri="{FF2B5EF4-FFF2-40B4-BE49-F238E27FC236}">
                <a16:creationId xmlns:a16="http://schemas.microsoft.com/office/drawing/2014/main" id="{B957A0CF-423A-4C58-A925-E86E16373A42}"/>
              </a:ext>
            </a:extLst>
          </p:cNvPr>
          <p:cNvSpPr>
            <a:spLocks noGrp="1"/>
          </p:cNvSpPr>
          <p:nvPr>
            <p:ph idx="1"/>
          </p:nvPr>
        </p:nvSpPr>
        <p:spPr/>
        <p:txBody>
          <a:bodyPr/>
          <a:lstStyle/>
          <a:p>
            <a:pPr marL="0" indent="0">
              <a:buNone/>
            </a:pPr>
            <a:endParaRPr lang="en-US" dirty="0"/>
          </a:p>
          <a:p>
            <a:pPr marL="0" indent="0">
              <a:buNone/>
            </a:pPr>
            <a:r>
              <a:rPr lang="en-US" sz="2400" b="0" i="0" dirty="0">
                <a:solidFill>
                  <a:schemeClr val="accent3">
                    <a:lumMod val="40000"/>
                    <a:lumOff val="60000"/>
                  </a:schemeClr>
                </a:solidFill>
                <a:effectLst/>
                <a:latin typeface="Open Sans" panose="020B0604020202020204" pitchFamily="34" charset="0"/>
              </a:rPr>
              <a:t>Flu which is also known as influenza is classed as a contagious respiratory illness  which is caused by the influenza viruses that can infect the nostrils, throat, and can also lead to </a:t>
            </a:r>
            <a:r>
              <a:rPr lang="en-US" sz="2400" b="0" i="0" dirty="0" err="1">
                <a:solidFill>
                  <a:schemeClr val="accent3">
                    <a:lumMod val="40000"/>
                    <a:lumOff val="60000"/>
                  </a:schemeClr>
                </a:solidFill>
                <a:effectLst/>
                <a:latin typeface="Open Sans" panose="020B0604020202020204" pitchFamily="34" charset="0"/>
              </a:rPr>
              <a:t>respiritory</a:t>
            </a:r>
            <a:r>
              <a:rPr lang="en-US" sz="2400" b="0" i="0" dirty="0">
                <a:solidFill>
                  <a:schemeClr val="accent3">
                    <a:lumMod val="40000"/>
                    <a:lumOff val="60000"/>
                  </a:schemeClr>
                </a:solidFill>
                <a:effectLst/>
                <a:latin typeface="Open Sans" panose="020B0604020202020204" pitchFamily="34" charset="0"/>
              </a:rPr>
              <a:t> infection. </a:t>
            </a:r>
            <a:r>
              <a:rPr lang="en-US" sz="2400" dirty="0">
                <a:solidFill>
                  <a:schemeClr val="accent3">
                    <a:lumMod val="40000"/>
                    <a:lumOff val="60000"/>
                  </a:schemeClr>
                </a:solidFill>
                <a:latin typeface="Open Sans" panose="020B0604020202020204" pitchFamily="34" charset="0"/>
              </a:rPr>
              <a:t>The severity can be from a mild illness and at worse cases can lead to death . </a:t>
            </a:r>
          </a:p>
          <a:p>
            <a:pPr marL="0" indent="0">
              <a:buNone/>
            </a:pPr>
            <a:r>
              <a:rPr lang="en-US" sz="2400" dirty="0">
                <a:solidFill>
                  <a:schemeClr val="accent3">
                    <a:lumMod val="40000"/>
                    <a:lumOff val="60000"/>
                  </a:schemeClr>
                </a:solidFill>
                <a:latin typeface="Open Sans" panose="020B0604020202020204" pitchFamily="34" charset="0"/>
              </a:rPr>
              <a:t>(CDC,2021)</a:t>
            </a:r>
            <a:endParaRPr lang="en-GB" sz="2400" dirty="0">
              <a:solidFill>
                <a:schemeClr val="accent3">
                  <a:lumMod val="40000"/>
                  <a:lumOff val="60000"/>
                </a:schemeClr>
              </a:solidFill>
            </a:endParaRPr>
          </a:p>
        </p:txBody>
      </p:sp>
    </p:spTree>
    <p:extLst>
      <p:ext uri="{BB962C8B-B14F-4D97-AF65-F5344CB8AC3E}">
        <p14:creationId xmlns:p14="http://schemas.microsoft.com/office/powerpoint/2010/main" val="30722188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80">
                                          <p:stCondLst>
                                            <p:cond delay="0"/>
                                          </p:stCondLst>
                                        </p:cTn>
                                        <p:tgtEl>
                                          <p:spTgt spid="2"/>
                                        </p:tgtEl>
                                      </p:cBhvr>
                                    </p:animEffect>
                                    <p:anim calcmode="lin" valueType="num">
                                      <p:cBhvr>
                                        <p:cTn id="8"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13" dur="26">
                                          <p:stCondLst>
                                            <p:cond delay="650"/>
                                          </p:stCondLst>
                                        </p:cTn>
                                        <p:tgtEl>
                                          <p:spTgt spid="2"/>
                                        </p:tgtEl>
                                      </p:cBhvr>
                                      <p:to x="100000" y="60000"/>
                                    </p:animScale>
                                    <p:animScale>
                                      <p:cBhvr>
                                        <p:cTn id="14" dur="166" decel="50000">
                                          <p:stCondLst>
                                            <p:cond delay="676"/>
                                          </p:stCondLst>
                                        </p:cTn>
                                        <p:tgtEl>
                                          <p:spTgt spid="2"/>
                                        </p:tgtEl>
                                      </p:cBhvr>
                                      <p:to x="100000" y="100000"/>
                                    </p:animScale>
                                    <p:animScale>
                                      <p:cBhvr>
                                        <p:cTn id="15" dur="26">
                                          <p:stCondLst>
                                            <p:cond delay="1312"/>
                                          </p:stCondLst>
                                        </p:cTn>
                                        <p:tgtEl>
                                          <p:spTgt spid="2"/>
                                        </p:tgtEl>
                                      </p:cBhvr>
                                      <p:to x="100000" y="80000"/>
                                    </p:animScale>
                                    <p:animScale>
                                      <p:cBhvr>
                                        <p:cTn id="16" dur="166" decel="50000">
                                          <p:stCondLst>
                                            <p:cond delay="1338"/>
                                          </p:stCondLst>
                                        </p:cTn>
                                        <p:tgtEl>
                                          <p:spTgt spid="2"/>
                                        </p:tgtEl>
                                      </p:cBhvr>
                                      <p:to x="100000" y="100000"/>
                                    </p:animScale>
                                    <p:animScale>
                                      <p:cBhvr>
                                        <p:cTn id="17" dur="26">
                                          <p:stCondLst>
                                            <p:cond delay="1642"/>
                                          </p:stCondLst>
                                        </p:cTn>
                                        <p:tgtEl>
                                          <p:spTgt spid="2"/>
                                        </p:tgtEl>
                                      </p:cBhvr>
                                      <p:to x="100000" y="90000"/>
                                    </p:animScale>
                                    <p:animScale>
                                      <p:cBhvr>
                                        <p:cTn id="18" dur="166" decel="50000">
                                          <p:stCondLst>
                                            <p:cond delay="1668"/>
                                          </p:stCondLst>
                                        </p:cTn>
                                        <p:tgtEl>
                                          <p:spTgt spid="2"/>
                                        </p:tgtEl>
                                      </p:cBhvr>
                                      <p:to x="100000" y="100000"/>
                                    </p:animScale>
                                    <p:animScale>
                                      <p:cBhvr>
                                        <p:cTn id="19" dur="26">
                                          <p:stCondLst>
                                            <p:cond delay="1808"/>
                                          </p:stCondLst>
                                        </p:cTn>
                                        <p:tgtEl>
                                          <p:spTgt spid="2"/>
                                        </p:tgtEl>
                                      </p:cBhvr>
                                      <p:to x="100000" y="95000"/>
                                    </p:animScale>
                                    <p:animScale>
                                      <p:cBhvr>
                                        <p:cTn id="20" dur="166" decel="50000">
                                          <p:stCondLst>
                                            <p:cond delay="1834"/>
                                          </p:stCondLst>
                                        </p:cTn>
                                        <p:tgtEl>
                                          <p:spTgt spid="2"/>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53" presetClass="entr" presetSubtype="16" fill="hold" nodeType="clickEffect">
                                  <p:stCondLst>
                                    <p:cond delay="0"/>
                                  </p:stCondLst>
                                  <p:childTnLst>
                                    <p:set>
                                      <p:cBhvr>
                                        <p:cTn id="24" dur="1" fill="hold">
                                          <p:stCondLst>
                                            <p:cond delay="0"/>
                                          </p:stCondLst>
                                        </p:cTn>
                                        <p:tgtEl>
                                          <p:spTgt spid="3">
                                            <p:txEl>
                                              <p:pRg st="1" end="1"/>
                                            </p:txEl>
                                          </p:spTgt>
                                        </p:tgtEl>
                                        <p:attrNameLst>
                                          <p:attrName>style.visibility</p:attrName>
                                        </p:attrNameLst>
                                      </p:cBhvr>
                                      <p:to>
                                        <p:strVal val="visible"/>
                                      </p:to>
                                    </p:set>
                                    <p:anim calcmode="lin" valueType="num">
                                      <p:cBhvr>
                                        <p:cTn id="25"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26" dur="500" fill="hold"/>
                                        <p:tgtEl>
                                          <p:spTgt spid="3">
                                            <p:txEl>
                                              <p:pRg st="1" end="1"/>
                                            </p:txEl>
                                          </p:spTgt>
                                        </p:tgtEl>
                                        <p:attrNameLst>
                                          <p:attrName>ppt_h</p:attrName>
                                        </p:attrNameLst>
                                      </p:cBhvr>
                                      <p:tavLst>
                                        <p:tav tm="0">
                                          <p:val>
                                            <p:fltVal val="0"/>
                                          </p:val>
                                        </p:tav>
                                        <p:tav tm="100000">
                                          <p:val>
                                            <p:strVal val="#ppt_h"/>
                                          </p:val>
                                        </p:tav>
                                      </p:tavLst>
                                    </p:anim>
                                    <p:animEffect transition="in" filter="fade">
                                      <p:cBhvr>
                                        <p:cTn id="27" dur="500"/>
                                        <p:tgtEl>
                                          <p:spTgt spid="3">
                                            <p:txEl>
                                              <p:pRg st="1" end="1"/>
                                            </p:txEl>
                                          </p:spTgt>
                                        </p:tgtEl>
                                      </p:cBhvr>
                                    </p:animEffect>
                                  </p:childTnLst>
                                </p:cTn>
                              </p:par>
                              <p:par>
                                <p:cTn id="28" presetID="53" presetClass="entr" presetSubtype="16" fill="hold" nodeType="withEffect">
                                  <p:stCondLst>
                                    <p:cond delay="0"/>
                                  </p:stCondLst>
                                  <p:childTnLst>
                                    <p:set>
                                      <p:cBhvr>
                                        <p:cTn id="29" dur="1" fill="hold">
                                          <p:stCondLst>
                                            <p:cond delay="0"/>
                                          </p:stCondLst>
                                        </p:cTn>
                                        <p:tgtEl>
                                          <p:spTgt spid="3">
                                            <p:txEl>
                                              <p:pRg st="2" end="2"/>
                                            </p:txEl>
                                          </p:spTgt>
                                        </p:tgtEl>
                                        <p:attrNameLst>
                                          <p:attrName>style.visibility</p:attrName>
                                        </p:attrNameLst>
                                      </p:cBhvr>
                                      <p:to>
                                        <p:strVal val="visible"/>
                                      </p:to>
                                    </p:set>
                                    <p:anim calcmode="lin" valueType="num">
                                      <p:cBhvr>
                                        <p:cTn id="30"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31"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3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333712-1EB1-4DC1-97D7-D9FE37338B0F}"/>
              </a:ext>
            </a:extLst>
          </p:cNvPr>
          <p:cNvSpPr>
            <a:spLocks noGrp="1"/>
          </p:cNvSpPr>
          <p:nvPr>
            <p:ph type="title"/>
          </p:nvPr>
        </p:nvSpPr>
        <p:spPr/>
        <p:txBody>
          <a:bodyPr/>
          <a:lstStyle/>
          <a:p>
            <a:r>
              <a:rPr lang="en-US" dirty="0"/>
              <a:t>What is flu</a:t>
            </a:r>
            <a:endParaRPr lang="en-GB" dirty="0"/>
          </a:p>
        </p:txBody>
      </p:sp>
      <p:sp>
        <p:nvSpPr>
          <p:cNvPr id="3" name="Content Placeholder 2">
            <a:extLst>
              <a:ext uri="{FF2B5EF4-FFF2-40B4-BE49-F238E27FC236}">
                <a16:creationId xmlns:a16="http://schemas.microsoft.com/office/drawing/2014/main" id="{5D7DA6AF-AF51-4699-8A73-20CB8AC721E2}"/>
              </a:ext>
            </a:extLst>
          </p:cNvPr>
          <p:cNvSpPr>
            <a:spLocks noGrp="1"/>
          </p:cNvSpPr>
          <p:nvPr>
            <p:ph idx="1"/>
          </p:nvPr>
        </p:nvSpPr>
        <p:spPr/>
        <p:txBody>
          <a:bodyPr>
            <a:normAutofit fontScale="85000" lnSpcReduction="20000"/>
          </a:bodyPr>
          <a:lstStyle/>
          <a:p>
            <a:r>
              <a:rPr lang="en-US" sz="2200" dirty="0">
                <a:solidFill>
                  <a:schemeClr val="accent3">
                    <a:lumMod val="40000"/>
                    <a:lumOff val="60000"/>
                  </a:schemeClr>
                </a:solidFill>
              </a:rPr>
              <a:t>The influenza virus is associated with high levels of morbidity and mortality each winter.</a:t>
            </a:r>
          </a:p>
          <a:p>
            <a:pPr marL="45720" indent="0">
              <a:buNone/>
            </a:pPr>
            <a:endParaRPr lang="en-US" sz="2200" dirty="0">
              <a:solidFill>
                <a:schemeClr val="accent3">
                  <a:lumMod val="40000"/>
                  <a:lumOff val="60000"/>
                </a:schemeClr>
              </a:solidFill>
            </a:endParaRPr>
          </a:p>
          <a:p>
            <a:r>
              <a:rPr lang="en-US" sz="2200" dirty="0">
                <a:solidFill>
                  <a:schemeClr val="accent3">
                    <a:lumMod val="40000"/>
                    <a:lumOff val="60000"/>
                  </a:schemeClr>
                </a:solidFill>
              </a:rPr>
              <a:t>Common symptoms can include</a:t>
            </a:r>
          </a:p>
          <a:p>
            <a:pPr lvl="1"/>
            <a:r>
              <a:rPr lang="en-US" sz="1900" dirty="0">
                <a:solidFill>
                  <a:schemeClr val="accent3">
                    <a:lumMod val="40000"/>
                    <a:lumOff val="60000"/>
                  </a:schemeClr>
                </a:solidFill>
              </a:rPr>
              <a:t>Fever</a:t>
            </a:r>
          </a:p>
          <a:p>
            <a:pPr lvl="1"/>
            <a:r>
              <a:rPr lang="en-US" sz="1900" dirty="0">
                <a:solidFill>
                  <a:schemeClr val="accent3">
                    <a:lumMod val="40000"/>
                    <a:lumOff val="60000"/>
                  </a:schemeClr>
                </a:solidFill>
              </a:rPr>
              <a:t>Cough</a:t>
            </a:r>
          </a:p>
          <a:p>
            <a:pPr lvl="1"/>
            <a:r>
              <a:rPr lang="en-US" sz="1900" dirty="0">
                <a:solidFill>
                  <a:schemeClr val="accent3">
                    <a:lumMod val="40000"/>
                    <a:lumOff val="60000"/>
                  </a:schemeClr>
                </a:solidFill>
              </a:rPr>
              <a:t>Sore throat</a:t>
            </a:r>
          </a:p>
          <a:p>
            <a:pPr lvl="1"/>
            <a:r>
              <a:rPr lang="en-US" sz="1900" dirty="0">
                <a:solidFill>
                  <a:schemeClr val="accent3">
                    <a:lumMod val="40000"/>
                    <a:lumOff val="60000"/>
                  </a:schemeClr>
                </a:solidFill>
              </a:rPr>
              <a:t>Headache</a:t>
            </a:r>
          </a:p>
          <a:p>
            <a:pPr lvl="1"/>
            <a:r>
              <a:rPr lang="en-US" sz="1900" dirty="0">
                <a:solidFill>
                  <a:schemeClr val="accent3">
                    <a:lumMod val="40000"/>
                    <a:lumOff val="60000"/>
                  </a:schemeClr>
                </a:solidFill>
              </a:rPr>
              <a:t>Body aches</a:t>
            </a:r>
          </a:p>
          <a:p>
            <a:pPr lvl="1"/>
            <a:r>
              <a:rPr lang="en-US" sz="1900" dirty="0">
                <a:solidFill>
                  <a:schemeClr val="accent3">
                    <a:lumMod val="40000"/>
                    <a:lumOff val="60000"/>
                  </a:schemeClr>
                </a:solidFill>
              </a:rPr>
              <a:t>Chills</a:t>
            </a:r>
          </a:p>
          <a:p>
            <a:pPr lvl="1"/>
            <a:r>
              <a:rPr lang="en-US" sz="1900" dirty="0">
                <a:solidFill>
                  <a:schemeClr val="accent3">
                    <a:lumMod val="40000"/>
                    <a:lumOff val="60000"/>
                  </a:schemeClr>
                </a:solidFill>
              </a:rPr>
              <a:t>Vomiting is less common among adults in comparison to children</a:t>
            </a:r>
          </a:p>
          <a:p>
            <a:pPr lvl="1"/>
            <a:r>
              <a:rPr lang="en-US" sz="1900" dirty="0">
                <a:solidFill>
                  <a:schemeClr val="accent3">
                    <a:lumMod val="40000"/>
                    <a:lumOff val="60000"/>
                  </a:schemeClr>
                </a:solidFill>
              </a:rPr>
              <a:t> (mostly in children) </a:t>
            </a:r>
          </a:p>
          <a:p>
            <a:pPr marL="457200" lvl="1" indent="0">
              <a:buNone/>
            </a:pPr>
            <a:r>
              <a:rPr lang="en-US" sz="2100" dirty="0">
                <a:solidFill>
                  <a:schemeClr val="accent3">
                    <a:lumMod val="40000"/>
                    <a:lumOff val="60000"/>
                  </a:schemeClr>
                </a:solidFill>
                <a:effectLst/>
                <a:latin typeface="Calibri" panose="020F0502020204030204" pitchFamily="34" charset="0"/>
                <a:ea typeface="Calibri" panose="020F0502020204030204" pitchFamily="34" charset="0"/>
                <a:cs typeface="Times New Roman" panose="02020603050405020304" pitchFamily="18" charset="0"/>
              </a:rPr>
              <a:t>(gov.uk, 2014)</a:t>
            </a:r>
            <a:endParaRPr lang="en-GB" sz="2100" dirty="0">
              <a:solidFill>
                <a:schemeClr val="accent3">
                  <a:lumMod val="40000"/>
                  <a:lumOff val="60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marL="457200" lvl="1" indent="0">
              <a:buNone/>
            </a:pPr>
            <a:endParaRPr lang="en-US" sz="1900" dirty="0">
              <a:solidFill>
                <a:schemeClr val="accent3">
                  <a:lumMod val="40000"/>
                  <a:lumOff val="60000"/>
                </a:schemeClr>
              </a:solidFill>
            </a:endParaRPr>
          </a:p>
          <a:p>
            <a:pPr marL="457200" lvl="1" indent="0">
              <a:buNone/>
            </a:pPr>
            <a:endParaRPr lang="en-US" sz="1900" dirty="0">
              <a:solidFill>
                <a:schemeClr val="accent3">
                  <a:lumMod val="40000"/>
                  <a:lumOff val="60000"/>
                </a:schemeClr>
              </a:solidFill>
            </a:endParaRPr>
          </a:p>
          <a:p>
            <a:endParaRPr lang="en-GB" dirty="0"/>
          </a:p>
        </p:txBody>
      </p:sp>
    </p:spTree>
    <p:extLst>
      <p:ext uri="{BB962C8B-B14F-4D97-AF65-F5344CB8AC3E}">
        <p14:creationId xmlns:p14="http://schemas.microsoft.com/office/powerpoint/2010/main" val="28948274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DC75C3-A25D-4D17-81FB-02EB7BE8940C}"/>
              </a:ext>
            </a:extLst>
          </p:cNvPr>
          <p:cNvSpPr>
            <a:spLocks noGrp="1"/>
          </p:cNvSpPr>
          <p:nvPr>
            <p:ph type="title"/>
          </p:nvPr>
        </p:nvSpPr>
        <p:spPr/>
        <p:txBody>
          <a:bodyPr/>
          <a:lstStyle/>
          <a:p>
            <a:r>
              <a:rPr lang="en-US" dirty="0"/>
              <a:t>High risk factors </a:t>
            </a:r>
            <a:endParaRPr lang="en-GB" dirty="0"/>
          </a:p>
        </p:txBody>
      </p:sp>
      <p:sp>
        <p:nvSpPr>
          <p:cNvPr id="3" name="Content Placeholder 2">
            <a:extLst>
              <a:ext uri="{FF2B5EF4-FFF2-40B4-BE49-F238E27FC236}">
                <a16:creationId xmlns:a16="http://schemas.microsoft.com/office/drawing/2014/main" id="{B4D2909A-59A4-49C2-BB23-A79BCF7F31ED}"/>
              </a:ext>
            </a:extLst>
          </p:cNvPr>
          <p:cNvSpPr>
            <a:spLocks noGrp="1"/>
          </p:cNvSpPr>
          <p:nvPr>
            <p:ph idx="1"/>
          </p:nvPr>
        </p:nvSpPr>
        <p:spPr/>
        <p:txBody>
          <a:bodyPr>
            <a:normAutofit fontScale="92500" lnSpcReduction="20000"/>
          </a:bodyPr>
          <a:lstStyle/>
          <a:p>
            <a:pPr marL="0" indent="0">
              <a:buNone/>
            </a:pPr>
            <a:r>
              <a:rPr lang="en-US" dirty="0">
                <a:solidFill>
                  <a:schemeClr val="accent2">
                    <a:lumMod val="40000"/>
                    <a:lumOff val="60000"/>
                  </a:schemeClr>
                </a:solidFill>
              </a:rPr>
              <a:t>Common complications can arise from the flu such as</a:t>
            </a:r>
          </a:p>
          <a:p>
            <a:r>
              <a:rPr lang="en-US" dirty="0">
                <a:solidFill>
                  <a:schemeClr val="accent2">
                    <a:lumMod val="40000"/>
                    <a:lumOff val="60000"/>
                  </a:schemeClr>
                </a:solidFill>
              </a:rPr>
              <a:t> pneumonia, </a:t>
            </a:r>
          </a:p>
          <a:p>
            <a:r>
              <a:rPr lang="en-US" dirty="0">
                <a:solidFill>
                  <a:schemeClr val="accent2">
                    <a:lumMod val="40000"/>
                    <a:lumOff val="60000"/>
                  </a:schemeClr>
                </a:solidFill>
              </a:rPr>
              <a:t>bronchitis, </a:t>
            </a:r>
          </a:p>
          <a:p>
            <a:r>
              <a:rPr lang="en-US" dirty="0">
                <a:solidFill>
                  <a:schemeClr val="accent2">
                    <a:lumMod val="40000"/>
                    <a:lumOff val="60000"/>
                  </a:schemeClr>
                </a:solidFill>
              </a:rPr>
              <a:t>sinus and ear infections</a:t>
            </a:r>
          </a:p>
          <a:p>
            <a:r>
              <a:rPr lang="en-US" dirty="0">
                <a:solidFill>
                  <a:schemeClr val="accent2">
                    <a:lumMod val="40000"/>
                    <a:lumOff val="60000"/>
                  </a:schemeClr>
                </a:solidFill>
              </a:rPr>
              <a:t>exacerbation of existing medical problems </a:t>
            </a:r>
          </a:p>
          <a:p>
            <a:endParaRPr lang="en-US" dirty="0">
              <a:solidFill>
                <a:schemeClr val="accent2">
                  <a:lumMod val="40000"/>
                  <a:lumOff val="60000"/>
                </a:schemeClr>
              </a:solidFill>
            </a:endParaRPr>
          </a:p>
          <a:p>
            <a:pPr marL="0" indent="0">
              <a:buNone/>
            </a:pPr>
            <a:r>
              <a:rPr lang="en-US" dirty="0">
                <a:solidFill>
                  <a:schemeClr val="accent2">
                    <a:lumMod val="40000"/>
                    <a:lumOff val="60000"/>
                  </a:schemeClr>
                </a:solidFill>
              </a:rPr>
              <a:t>High risk groups </a:t>
            </a:r>
          </a:p>
          <a:p>
            <a:r>
              <a:rPr lang="en-US" dirty="0">
                <a:solidFill>
                  <a:schemeClr val="accent2">
                    <a:lumMod val="40000"/>
                    <a:lumOff val="60000"/>
                  </a:schemeClr>
                </a:solidFill>
              </a:rPr>
              <a:t>Elderly </a:t>
            </a:r>
          </a:p>
          <a:p>
            <a:r>
              <a:rPr lang="en-US" dirty="0">
                <a:solidFill>
                  <a:schemeClr val="accent2">
                    <a:lumMod val="40000"/>
                    <a:lumOff val="60000"/>
                  </a:schemeClr>
                </a:solidFill>
              </a:rPr>
              <a:t>Pregnant women</a:t>
            </a:r>
          </a:p>
          <a:p>
            <a:r>
              <a:rPr lang="en-US" dirty="0">
                <a:solidFill>
                  <a:schemeClr val="accent2">
                    <a:lumMod val="40000"/>
                    <a:lumOff val="60000"/>
                  </a:schemeClr>
                </a:solidFill>
              </a:rPr>
              <a:t>Individuals with pre existing medical conditions </a:t>
            </a:r>
          </a:p>
          <a:p>
            <a:pPr marL="0" indent="0">
              <a:buNone/>
            </a:pPr>
            <a:r>
              <a:rPr lang="en-US" sz="1800" dirty="0">
                <a:effectLst/>
                <a:latin typeface="Calibri" panose="020F0502020204030204" pitchFamily="34" charset="0"/>
                <a:ea typeface="Calibri" panose="020F0502020204030204" pitchFamily="34" charset="0"/>
                <a:cs typeface="Times New Roman" panose="02020603050405020304" pitchFamily="18" charset="0"/>
              </a:rPr>
              <a:t>(CDC, 2021)</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US" dirty="0">
              <a:solidFill>
                <a:schemeClr val="accent2">
                  <a:lumMod val="40000"/>
                  <a:lumOff val="60000"/>
                </a:schemeClr>
              </a:solidFill>
            </a:endParaRPr>
          </a:p>
          <a:p>
            <a:endParaRPr lang="en-GB" dirty="0"/>
          </a:p>
        </p:txBody>
      </p:sp>
    </p:spTree>
    <p:extLst>
      <p:ext uri="{BB962C8B-B14F-4D97-AF65-F5344CB8AC3E}">
        <p14:creationId xmlns:p14="http://schemas.microsoft.com/office/powerpoint/2010/main" val="21625407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22B90B-F42E-45A3-9630-274DDBF0CB33}"/>
              </a:ext>
            </a:extLst>
          </p:cNvPr>
          <p:cNvSpPr>
            <a:spLocks noGrp="1"/>
          </p:cNvSpPr>
          <p:nvPr>
            <p:ph type="title"/>
          </p:nvPr>
        </p:nvSpPr>
        <p:spPr/>
        <p:txBody>
          <a:bodyPr/>
          <a:lstStyle/>
          <a:p>
            <a:r>
              <a:rPr lang="en-US" b="1" i="1" dirty="0"/>
              <a:t>How flu is transmitted</a:t>
            </a:r>
            <a:endParaRPr lang="en-GB" b="1" i="1" dirty="0"/>
          </a:p>
        </p:txBody>
      </p:sp>
      <p:sp>
        <p:nvSpPr>
          <p:cNvPr id="3" name="Content Placeholder 2">
            <a:extLst>
              <a:ext uri="{FF2B5EF4-FFF2-40B4-BE49-F238E27FC236}">
                <a16:creationId xmlns:a16="http://schemas.microsoft.com/office/drawing/2014/main" id="{7EE35132-1D5B-40CD-B4F3-2D344918B6E4}"/>
              </a:ext>
            </a:extLst>
          </p:cNvPr>
          <p:cNvSpPr>
            <a:spLocks noGrp="1"/>
          </p:cNvSpPr>
          <p:nvPr>
            <p:ph idx="1"/>
          </p:nvPr>
        </p:nvSpPr>
        <p:spPr>
          <a:xfrm>
            <a:off x="1177247" y="1825625"/>
            <a:ext cx="10515600" cy="4351338"/>
          </a:xfrm>
        </p:spPr>
        <p:txBody>
          <a:bodyPr>
            <a:normAutofit/>
          </a:bodyPr>
          <a:lstStyle/>
          <a:p>
            <a:pPr algn="l"/>
            <a:r>
              <a:rPr lang="en-US" b="0" i="0" dirty="0">
                <a:solidFill>
                  <a:schemeClr val="accent3">
                    <a:lumMod val="40000"/>
                    <a:lumOff val="60000"/>
                  </a:schemeClr>
                </a:solidFill>
                <a:effectLst/>
                <a:latin typeface="Frutiger W01"/>
              </a:rPr>
              <a:t>The Flu virus is very infectious and spread easily </a:t>
            </a:r>
          </a:p>
          <a:p>
            <a:pPr algn="l"/>
            <a:r>
              <a:rPr lang="en-US" b="0" i="0" dirty="0">
                <a:solidFill>
                  <a:schemeClr val="accent3">
                    <a:lumMod val="40000"/>
                    <a:lumOff val="60000"/>
                  </a:schemeClr>
                </a:solidFill>
                <a:effectLst/>
                <a:latin typeface="Frutiger W01"/>
              </a:rPr>
              <a:t>.the first 5 days is where </a:t>
            </a:r>
            <a:r>
              <a:rPr lang="en-US" dirty="0">
                <a:solidFill>
                  <a:schemeClr val="accent3">
                    <a:lumMod val="40000"/>
                    <a:lumOff val="60000"/>
                  </a:schemeClr>
                </a:solidFill>
                <a:latin typeface="Frutiger W01"/>
              </a:rPr>
              <a:t>individuals who have the virus are at the most risk of passing it on</a:t>
            </a:r>
            <a:endParaRPr lang="en-US" b="0" i="0" dirty="0">
              <a:solidFill>
                <a:schemeClr val="accent3">
                  <a:lumMod val="40000"/>
                  <a:lumOff val="60000"/>
                </a:schemeClr>
              </a:solidFill>
              <a:effectLst/>
              <a:latin typeface="Frutiger W01"/>
            </a:endParaRPr>
          </a:p>
          <a:p>
            <a:pPr algn="l"/>
            <a:r>
              <a:rPr lang="en-US" b="0" i="0" dirty="0">
                <a:solidFill>
                  <a:schemeClr val="accent3">
                    <a:lumMod val="40000"/>
                    <a:lumOff val="60000"/>
                  </a:schemeClr>
                </a:solidFill>
                <a:effectLst/>
                <a:latin typeface="Frutiger W01"/>
              </a:rPr>
              <a:t>Flu is spread by germs from coughs and sneezes, which can live on hands and surfaces for 24 hours.</a:t>
            </a:r>
          </a:p>
          <a:p>
            <a:pPr algn="l">
              <a:buFont typeface="Arial" panose="020B0604020202020204" pitchFamily="34" charset="0"/>
              <a:buChar char="•"/>
            </a:pPr>
            <a:r>
              <a:rPr lang="en-US" b="0" i="0" dirty="0">
                <a:solidFill>
                  <a:schemeClr val="accent3">
                    <a:lumMod val="40000"/>
                    <a:lumOff val="60000"/>
                  </a:schemeClr>
                </a:solidFill>
                <a:effectLst/>
                <a:latin typeface="Frutiger W01"/>
              </a:rPr>
              <a:t>wash your hands regularly</a:t>
            </a:r>
            <a:r>
              <a:rPr lang="en-US" dirty="0">
                <a:solidFill>
                  <a:schemeClr val="accent3">
                    <a:lumMod val="40000"/>
                    <a:lumOff val="60000"/>
                  </a:schemeClr>
                </a:solidFill>
                <a:latin typeface="Frutiger W01"/>
              </a:rPr>
              <a:t> </a:t>
            </a:r>
            <a:r>
              <a:rPr lang="en-US" b="0" i="0" dirty="0">
                <a:solidFill>
                  <a:schemeClr val="accent3">
                    <a:lumMod val="40000"/>
                    <a:lumOff val="60000"/>
                  </a:schemeClr>
                </a:solidFill>
                <a:effectLst/>
                <a:latin typeface="Frutiger W01"/>
              </a:rPr>
              <a:t>with warm water and soap</a:t>
            </a:r>
          </a:p>
          <a:p>
            <a:pPr algn="l">
              <a:buFont typeface="Arial" panose="020B0604020202020204" pitchFamily="34" charset="0"/>
              <a:buChar char="•"/>
            </a:pPr>
            <a:r>
              <a:rPr lang="en-US" b="0" i="0" dirty="0">
                <a:solidFill>
                  <a:schemeClr val="accent3">
                    <a:lumMod val="40000"/>
                    <a:lumOff val="60000"/>
                  </a:schemeClr>
                </a:solidFill>
                <a:effectLst/>
                <a:latin typeface="Frutiger W01"/>
              </a:rPr>
              <a:t>use tissues to trap when you cough or sneeze</a:t>
            </a:r>
          </a:p>
          <a:p>
            <a:pPr algn="l">
              <a:buFont typeface="Arial" panose="020B0604020202020204" pitchFamily="34" charset="0"/>
              <a:buChar char="•"/>
            </a:pPr>
            <a:r>
              <a:rPr lang="en-US" b="0" i="0" dirty="0">
                <a:solidFill>
                  <a:schemeClr val="accent3">
                    <a:lumMod val="40000"/>
                    <a:lumOff val="60000"/>
                  </a:schemeClr>
                </a:solidFill>
                <a:effectLst/>
                <a:latin typeface="Frutiger W01"/>
              </a:rPr>
              <a:t>bin used tissues as quickly as possible</a:t>
            </a:r>
          </a:p>
          <a:p>
            <a:pPr marL="0" indent="0" algn="l">
              <a:buNone/>
            </a:pPr>
            <a:r>
              <a:rPr lang="en-US" dirty="0">
                <a:solidFill>
                  <a:schemeClr val="accent3">
                    <a:lumMod val="40000"/>
                    <a:lumOff val="60000"/>
                  </a:schemeClr>
                </a:solidFill>
                <a:latin typeface="Frutiger W01"/>
              </a:rPr>
              <a:t>(NHS,2021)</a:t>
            </a:r>
            <a:endParaRPr lang="en-US" b="0" i="0" dirty="0">
              <a:solidFill>
                <a:schemeClr val="accent3">
                  <a:lumMod val="40000"/>
                  <a:lumOff val="60000"/>
                </a:schemeClr>
              </a:solidFill>
              <a:effectLst/>
              <a:latin typeface="Frutiger W01"/>
            </a:endParaRPr>
          </a:p>
          <a:p>
            <a:pPr marL="0" indent="0">
              <a:buNone/>
            </a:pPr>
            <a:endParaRPr lang="en-GB" dirty="0"/>
          </a:p>
        </p:txBody>
      </p:sp>
    </p:spTree>
    <p:extLst>
      <p:ext uri="{BB962C8B-B14F-4D97-AF65-F5344CB8AC3E}">
        <p14:creationId xmlns:p14="http://schemas.microsoft.com/office/powerpoint/2010/main" val="2631940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1" presetClass="entr" presetSubtype="1"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wheel(1)">
                                      <p:cBhvr>
                                        <p:cTn id="14" dur="2000"/>
                                        <p:tgtEl>
                                          <p:spTgt spid="3">
                                            <p:txEl>
                                              <p:pRg st="0" end="0"/>
                                            </p:txEl>
                                          </p:spTgt>
                                        </p:tgtEl>
                                      </p:cBhvr>
                                    </p:animEffect>
                                  </p:childTnLst>
                                </p:cTn>
                              </p:par>
                              <p:par>
                                <p:cTn id="15" presetID="21" presetClass="entr" presetSubtype="1" fill="hold" nodeType="with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wheel(1)">
                                      <p:cBhvr>
                                        <p:cTn id="17" dur="2000"/>
                                        <p:tgtEl>
                                          <p:spTgt spid="3">
                                            <p:txEl>
                                              <p:pRg st="1" end="1"/>
                                            </p:txEl>
                                          </p:spTgt>
                                        </p:tgtEl>
                                      </p:cBhvr>
                                    </p:animEffect>
                                  </p:childTnLst>
                                </p:cTn>
                              </p:par>
                              <p:par>
                                <p:cTn id="18" presetID="21" presetClass="entr" presetSubtype="1" fill="hold" nodeType="withEffect">
                                  <p:stCondLst>
                                    <p:cond delay="0"/>
                                  </p:stCondLst>
                                  <p:childTnLst>
                                    <p:set>
                                      <p:cBhvr>
                                        <p:cTn id="19" dur="1" fill="hold">
                                          <p:stCondLst>
                                            <p:cond delay="0"/>
                                          </p:stCondLst>
                                        </p:cTn>
                                        <p:tgtEl>
                                          <p:spTgt spid="3">
                                            <p:txEl>
                                              <p:pRg st="2" end="2"/>
                                            </p:txEl>
                                          </p:spTgt>
                                        </p:tgtEl>
                                        <p:attrNameLst>
                                          <p:attrName>style.visibility</p:attrName>
                                        </p:attrNameLst>
                                      </p:cBhvr>
                                      <p:to>
                                        <p:strVal val="visible"/>
                                      </p:to>
                                    </p:set>
                                    <p:animEffect transition="in" filter="wheel(1)">
                                      <p:cBhvr>
                                        <p:cTn id="20" dur="2000"/>
                                        <p:tgtEl>
                                          <p:spTgt spid="3">
                                            <p:txEl>
                                              <p:pRg st="2" end="2"/>
                                            </p:txEl>
                                          </p:spTgt>
                                        </p:tgtEl>
                                      </p:cBhvr>
                                    </p:animEffect>
                                  </p:childTnLst>
                                </p:cTn>
                              </p:par>
                              <p:par>
                                <p:cTn id="21" presetID="21" presetClass="entr" presetSubtype="1" fill="hold" nodeType="with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animEffect transition="in" filter="wheel(1)">
                                      <p:cBhvr>
                                        <p:cTn id="23" dur="2000"/>
                                        <p:tgtEl>
                                          <p:spTgt spid="3">
                                            <p:txEl>
                                              <p:pRg st="3" end="3"/>
                                            </p:txEl>
                                          </p:spTgt>
                                        </p:tgtEl>
                                      </p:cBhvr>
                                    </p:animEffect>
                                  </p:childTnLst>
                                </p:cTn>
                              </p:par>
                              <p:par>
                                <p:cTn id="24" presetID="21" presetClass="entr" presetSubtype="1" fill="hold" nodeType="withEffect">
                                  <p:stCondLst>
                                    <p:cond delay="0"/>
                                  </p:stCondLst>
                                  <p:childTnLst>
                                    <p:set>
                                      <p:cBhvr>
                                        <p:cTn id="25" dur="1" fill="hold">
                                          <p:stCondLst>
                                            <p:cond delay="0"/>
                                          </p:stCondLst>
                                        </p:cTn>
                                        <p:tgtEl>
                                          <p:spTgt spid="3">
                                            <p:txEl>
                                              <p:pRg st="4" end="4"/>
                                            </p:txEl>
                                          </p:spTgt>
                                        </p:tgtEl>
                                        <p:attrNameLst>
                                          <p:attrName>style.visibility</p:attrName>
                                        </p:attrNameLst>
                                      </p:cBhvr>
                                      <p:to>
                                        <p:strVal val="visible"/>
                                      </p:to>
                                    </p:set>
                                    <p:animEffect transition="in" filter="wheel(1)">
                                      <p:cBhvr>
                                        <p:cTn id="26" dur="2000"/>
                                        <p:tgtEl>
                                          <p:spTgt spid="3">
                                            <p:txEl>
                                              <p:pRg st="4" end="4"/>
                                            </p:txEl>
                                          </p:spTgt>
                                        </p:tgtEl>
                                      </p:cBhvr>
                                    </p:animEffect>
                                  </p:childTnLst>
                                </p:cTn>
                              </p:par>
                              <p:par>
                                <p:cTn id="27" presetID="21" presetClass="entr" presetSubtype="1" fill="hold" nodeType="with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Effect transition="in" filter="wheel(1)">
                                      <p:cBhvr>
                                        <p:cTn id="29" dur="2000"/>
                                        <p:tgtEl>
                                          <p:spTgt spid="3">
                                            <p:txEl>
                                              <p:pRg st="5" end="5"/>
                                            </p:txEl>
                                          </p:spTgt>
                                        </p:tgtEl>
                                      </p:cBhvr>
                                    </p:animEffect>
                                  </p:childTnLst>
                                </p:cTn>
                              </p:par>
                              <p:par>
                                <p:cTn id="30" presetID="21" presetClass="entr" presetSubtype="1" fill="hold" nodeType="with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wheel(1)">
                                      <p:cBhvr>
                                        <p:cTn id="32" dur="2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4F74B7-BC78-4521-8916-49DA18394814}"/>
              </a:ext>
            </a:extLst>
          </p:cNvPr>
          <p:cNvSpPr>
            <a:spLocks noGrp="1"/>
          </p:cNvSpPr>
          <p:nvPr>
            <p:ph type="title"/>
          </p:nvPr>
        </p:nvSpPr>
        <p:spPr/>
        <p:txBody>
          <a:bodyPr/>
          <a:lstStyle/>
          <a:p>
            <a:r>
              <a:rPr lang="en-US" dirty="0"/>
              <a:t>How can we reduce </a:t>
            </a:r>
            <a:r>
              <a:rPr lang="en-US" dirty="0" err="1"/>
              <a:t>transmittion</a:t>
            </a:r>
            <a:r>
              <a:rPr lang="en-US" dirty="0"/>
              <a:t> </a:t>
            </a:r>
            <a:endParaRPr lang="en-GB" dirty="0"/>
          </a:p>
        </p:txBody>
      </p:sp>
      <p:sp>
        <p:nvSpPr>
          <p:cNvPr id="3" name="Content Placeholder 2">
            <a:extLst>
              <a:ext uri="{FF2B5EF4-FFF2-40B4-BE49-F238E27FC236}">
                <a16:creationId xmlns:a16="http://schemas.microsoft.com/office/drawing/2014/main" id="{A5BE0246-E5B6-41F0-AD3D-7156CA1620AE}"/>
              </a:ext>
            </a:extLst>
          </p:cNvPr>
          <p:cNvSpPr>
            <a:spLocks noGrp="1"/>
          </p:cNvSpPr>
          <p:nvPr>
            <p:ph idx="1"/>
          </p:nvPr>
        </p:nvSpPr>
        <p:spPr/>
        <p:txBody>
          <a:bodyPr/>
          <a:lstStyle/>
          <a:p>
            <a:r>
              <a:rPr lang="en-US" dirty="0">
                <a:solidFill>
                  <a:schemeClr val="accent2">
                    <a:lumMod val="40000"/>
                    <a:lumOff val="60000"/>
                  </a:schemeClr>
                </a:solidFill>
              </a:rPr>
              <a:t>Wash hands with hot soapy water</a:t>
            </a:r>
          </a:p>
          <a:p>
            <a:r>
              <a:rPr lang="en-US" dirty="0">
                <a:solidFill>
                  <a:schemeClr val="accent2">
                    <a:lumMod val="40000"/>
                    <a:lumOff val="60000"/>
                  </a:schemeClr>
                </a:solidFill>
              </a:rPr>
              <a:t>Keep yourself away from others during the first 3 days of contamination especially those in high risk groups </a:t>
            </a:r>
          </a:p>
          <a:p>
            <a:r>
              <a:rPr lang="en-US" dirty="0">
                <a:solidFill>
                  <a:schemeClr val="accent2">
                    <a:lumMod val="40000"/>
                    <a:lumOff val="60000"/>
                  </a:schemeClr>
                </a:solidFill>
              </a:rPr>
              <a:t>Vaccinations</a:t>
            </a:r>
          </a:p>
          <a:p>
            <a:r>
              <a:rPr lang="en-US" dirty="0">
                <a:solidFill>
                  <a:schemeClr val="accent2">
                    <a:lumMod val="40000"/>
                    <a:lumOff val="60000"/>
                  </a:schemeClr>
                </a:solidFill>
              </a:rPr>
              <a:t>Disinfecting surface areas</a:t>
            </a:r>
          </a:p>
          <a:p>
            <a:r>
              <a:rPr lang="en-US" dirty="0">
                <a:solidFill>
                  <a:schemeClr val="accent2">
                    <a:lumMod val="40000"/>
                    <a:lumOff val="60000"/>
                  </a:schemeClr>
                </a:solidFill>
              </a:rPr>
              <a:t>Avoid others who are ill if possible </a:t>
            </a:r>
          </a:p>
          <a:p>
            <a:r>
              <a:rPr lang="en-US" dirty="0">
                <a:solidFill>
                  <a:schemeClr val="accent2">
                    <a:lumMod val="40000"/>
                    <a:lumOff val="60000"/>
                  </a:schemeClr>
                </a:solidFill>
              </a:rPr>
              <a:t>Do not touch face with </a:t>
            </a:r>
            <a:r>
              <a:rPr lang="en-US" dirty="0" err="1">
                <a:solidFill>
                  <a:schemeClr val="accent2">
                    <a:lumMod val="40000"/>
                    <a:lumOff val="60000"/>
                  </a:schemeClr>
                </a:solidFill>
              </a:rPr>
              <a:t>inwashed</a:t>
            </a:r>
            <a:r>
              <a:rPr lang="en-US" dirty="0">
                <a:solidFill>
                  <a:schemeClr val="accent2">
                    <a:lumMod val="40000"/>
                    <a:lumOff val="60000"/>
                  </a:schemeClr>
                </a:solidFill>
              </a:rPr>
              <a:t> hands</a:t>
            </a:r>
          </a:p>
          <a:p>
            <a:endParaRPr lang="en-US" dirty="0"/>
          </a:p>
        </p:txBody>
      </p:sp>
    </p:spTree>
    <p:extLst>
      <p:ext uri="{BB962C8B-B14F-4D97-AF65-F5344CB8AC3E}">
        <p14:creationId xmlns:p14="http://schemas.microsoft.com/office/powerpoint/2010/main" val="2084381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C4432B-238F-4993-9C6B-6A918F47010B}"/>
              </a:ext>
            </a:extLst>
          </p:cNvPr>
          <p:cNvSpPr>
            <a:spLocks noGrp="1"/>
          </p:cNvSpPr>
          <p:nvPr>
            <p:ph type="title"/>
          </p:nvPr>
        </p:nvSpPr>
        <p:spPr/>
        <p:txBody>
          <a:bodyPr/>
          <a:lstStyle/>
          <a:p>
            <a:r>
              <a:rPr lang="en-US" dirty="0"/>
              <a:t>Conclusion </a:t>
            </a:r>
            <a:endParaRPr lang="en-GB" dirty="0"/>
          </a:p>
        </p:txBody>
      </p:sp>
      <p:sp>
        <p:nvSpPr>
          <p:cNvPr id="3" name="Content Placeholder 2">
            <a:extLst>
              <a:ext uri="{FF2B5EF4-FFF2-40B4-BE49-F238E27FC236}">
                <a16:creationId xmlns:a16="http://schemas.microsoft.com/office/drawing/2014/main" id="{D28CE792-2153-4781-BA34-3716AB09EAE5}"/>
              </a:ext>
            </a:extLst>
          </p:cNvPr>
          <p:cNvSpPr>
            <a:spLocks noGrp="1"/>
          </p:cNvSpPr>
          <p:nvPr>
            <p:ph idx="1"/>
          </p:nvPr>
        </p:nvSpPr>
        <p:spPr/>
        <p:txBody>
          <a:bodyPr/>
          <a:lstStyle/>
          <a:p>
            <a:r>
              <a:rPr lang="en-US" dirty="0"/>
              <a:t>Flu Virus is highly contagious </a:t>
            </a:r>
          </a:p>
          <a:p>
            <a:r>
              <a:rPr lang="en-US" dirty="0"/>
              <a:t>Can be very dangerous to public health, especially to those in the high risk group</a:t>
            </a:r>
          </a:p>
          <a:p>
            <a:r>
              <a:rPr lang="en-US" dirty="0"/>
              <a:t>Simple hygiene methods is the best action we can take as individuals to reduce transmission </a:t>
            </a:r>
          </a:p>
          <a:p>
            <a:r>
              <a:rPr lang="en-US" dirty="0"/>
              <a:t>High risk groups are encouraged to get the flu vaccination to reduce risk </a:t>
            </a:r>
          </a:p>
          <a:p>
            <a:endParaRPr lang="en-GB" dirty="0"/>
          </a:p>
        </p:txBody>
      </p:sp>
    </p:spTree>
    <p:extLst>
      <p:ext uri="{BB962C8B-B14F-4D97-AF65-F5344CB8AC3E}">
        <p14:creationId xmlns:p14="http://schemas.microsoft.com/office/powerpoint/2010/main" val="6335169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9C208F-51B7-4AD2-8BE9-BCFE37D0E39F}"/>
              </a:ext>
            </a:extLst>
          </p:cNvPr>
          <p:cNvSpPr>
            <a:spLocks noGrp="1"/>
          </p:cNvSpPr>
          <p:nvPr>
            <p:ph type="title"/>
          </p:nvPr>
        </p:nvSpPr>
        <p:spPr/>
        <p:txBody>
          <a:bodyPr/>
          <a:lstStyle/>
          <a:p>
            <a:r>
              <a:rPr lang="en-US" b="1" i="1" dirty="0"/>
              <a:t>REFERENCE LIST </a:t>
            </a:r>
            <a:endParaRPr lang="en-GB" b="1" i="1" dirty="0"/>
          </a:p>
        </p:txBody>
      </p:sp>
      <p:sp>
        <p:nvSpPr>
          <p:cNvPr id="4" name="Rectangle 1">
            <a:extLst>
              <a:ext uri="{FF2B5EF4-FFF2-40B4-BE49-F238E27FC236}">
                <a16:creationId xmlns:a16="http://schemas.microsoft.com/office/drawing/2014/main" id="{E427EED6-C011-4A61-943A-4EBCC75DD9D8}"/>
              </a:ext>
            </a:extLst>
          </p:cNvPr>
          <p:cNvSpPr>
            <a:spLocks noGrp="1" noChangeArrowheads="1"/>
          </p:cNvSpPr>
          <p:nvPr>
            <p:ph idx="1"/>
          </p:nvPr>
        </p:nvSpPr>
        <p:spPr bwMode="auto">
          <a:xfrm>
            <a:off x="209320" y="-152903"/>
            <a:ext cx="11336570" cy="59925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CDC. (2021, November 2nd). </a:t>
            </a:r>
            <a:r>
              <a:rPr kumimoji="0" lang="en-US" altLang="en-US" sz="24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about flu</a:t>
            </a:r>
            <a:r>
              <a:rPr kumimoji="0" lang="en-US" altLang="en-US" sz="2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Retrieved from centers for disease control and prevention: https://www.cdc.gov/flu/about/keyfacts.htm</a:t>
            </a:r>
            <a:endParaRPr kumimoji="0" lang="en-GB" altLang="en-US" sz="2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400" b="0" i="0" u="none" strike="noStrike" cap="none" normalizeH="0" baseline="0" dirty="0">
              <a:ln>
                <a:noFill/>
              </a:ln>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0" i="0" u="none" strike="noStrike" cap="none" normalizeH="0" baseline="0" dirty="0">
                <a:ln>
                  <a:noFill/>
                </a:ln>
                <a:effectLst/>
                <a:latin typeface="Calibri" panose="020F0502020204030204" pitchFamily="34" charset="0"/>
                <a:ea typeface="Calibri" panose="020F0502020204030204" pitchFamily="34" charset="0"/>
                <a:cs typeface="Times New Roman" panose="02020603050405020304" pitchFamily="18" charset="0"/>
              </a:rPr>
              <a:t>NHS. (2021, October 22nd). </a:t>
            </a:r>
            <a:r>
              <a:rPr kumimoji="0" lang="en-US" altLang="en-US" sz="2400" b="0" i="1" u="none" strike="noStrike" cap="none" normalizeH="0" baseline="0" dirty="0">
                <a:ln>
                  <a:noFill/>
                </a:ln>
                <a:effectLst/>
                <a:latin typeface="Calibri" panose="020F0502020204030204" pitchFamily="34" charset="0"/>
                <a:ea typeface="Calibri" panose="020F0502020204030204" pitchFamily="34" charset="0"/>
                <a:cs typeface="Times New Roman" panose="02020603050405020304" pitchFamily="18" charset="0"/>
              </a:rPr>
              <a:t>Flu Virus</a:t>
            </a:r>
            <a:r>
              <a:rPr kumimoji="0" lang="en-US" altLang="en-US" sz="2400" b="0" i="0" u="none" strike="noStrike" cap="none" normalizeH="0" baseline="0" dirty="0">
                <a:ln>
                  <a:noFill/>
                </a:ln>
                <a:effectLst/>
                <a:latin typeface="Calibri" panose="020F0502020204030204" pitchFamily="34" charset="0"/>
                <a:ea typeface="Calibri" panose="020F0502020204030204" pitchFamily="34" charset="0"/>
                <a:cs typeface="Times New Roman" panose="02020603050405020304" pitchFamily="18" charset="0"/>
              </a:rPr>
              <a:t>. Retrieved from National Health Service: https://www.nhs.uk/conditions/flu/</a:t>
            </a:r>
            <a:endParaRPr kumimoji="0" lang="en-GB" altLang="en-US" sz="2400" b="0" i="0" u="none" strike="noStrike" cap="none" normalizeH="0" baseline="0" dirty="0">
              <a:ln>
                <a:noFill/>
              </a:ln>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sz="2400" dirty="0">
              <a:hlinkClick r:id="rId2">
                <a:extLst>
                  <a:ext uri="{A12FA001-AC4F-418D-AE19-62706E023703}">
                    <ahyp:hlinkClr xmlns:ahyp="http://schemas.microsoft.com/office/drawing/2018/hyperlinkcolor" val="tx"/>
                  </a:ext>
                </a:extLst>
              </a:hlinkClick>
            </a:endParaRPr>
          </a:p>
          <a:p>
            <a:pPr marL="0" marR="0" lvl="0" indent="0" algn="l" defTabSz="914400" rtl="0" eaLnBrk="0" fontAlgn="base" latinLnBrk="0" hangingPunct="0">
              <a:lnSpc>
                <a:spcPct val="100000"/>
              </a:lnSpc>
              <a:spcBef>
                <a:spcPct val="0"/>
              </a:spcBef>
              <a:spcAft>
                <a:spcPct val="0"/>
              </a:spcAft>
              <a:buClrTx/>
              <a:buSzTx/>
              <a:buFontTx/>
              <a:buNone/>
              <a:tabLst/>
            </a:pPr>
            <a:r>
              <a:rPr lang="en-US" sz="2400" dirty="0">
                <a:hlinkClick r:id="rId2">
                  <a:extLst>
                    <a:ext uri="{A12FA001-AC4F-418D-AE19-62706E023703}">
                      <ahyp:hlinkClr xmlns:ahyp="http://schemas.microsoft.com/office/drawing/2018/hyperlinkcolor" val="tx"/>
                    </a:ext>
                  </a:extLst>
                </a:hlinkClick>
              </a:rPr>
              <a:t>Public health | Clinical | Royal College of Nursing (rcn.org.uk)</a:t>
            </a:r>
            <a:endParaRPr lang="en-US" sz="2400" dirty="0"/>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400" i="0" u="none" strike="noStrike" cap="none" normalizeH="0" baseline="0" dirty="0">
              <a:ln>
                <a:noFill/>
              </a:ln>
              <a:effectLst/>
              <a:latin typeface="Arial" panose="020B0604020202020204" pitchFamily="34" charset="0"/>
            </a:endParaRPr>
          </a:p>
          <a:p>
            <a:pPr marL="0" indent="0">
              <a:lnSpc>
                <a:spcPct val="107000"/>
              </a:lnSpc>
              <a:spcAft>
                <a:spcPts val="800"/>
              </a:spcAft>
              <a:buNone/>
            </a:pPr>
            <a:r>
              <a:rPr lang="en-US" sz="2400" dirty="0">
                <a:effectLst/>
                <a:latin typeface="Calibri" panose="020F0502020204030204" pitchFamily="34" charset="0"/>
                <a:ea typeface="Calibri" panose="020F0502020204030204" pitchFamily="34" charset="0"/>
                <a:cs typeface="Times New Roman" panose="02020603050405020304" pitchFamily="18" charset="0"/>
              </a:rPr>
              <a:t>CDC. (2021, November 18). </a:t>
            </a:r>
            <a:r>
              <a:rPr lang="en-US" sz="2400" i="1" dirty="0">
                <a:effectLst/>
                <a:latin typeface="Calibri" panose="020F0502020204030204" pitchFamily="34" charset="0"/>
                <a:ea typeface="Calibri" panose="020F0502020204030204" pitchFamily="34" charset="0"/>
                <a:cs typeface="Times New Roman" panose="02020603050405020304" pitchFamily="18" charset="0"/>
              </a:rPr>
              <a:t>High risk factors</a:t>
            </a:r>
            <a:r>
              <a:rPr lang="en-US" sz="2400" dirty="0">
                <a:effectLst/>
                <a:latin typeface="Calibri" panose="020F0502020204030204" pitchFamily="34" charset="0"/>
                <a:ea typeface="Calibri" panose="020F0502020204030204" pitchFamily="34" charset="0"/>
                <a:cs typeface="Times New Roman" panose="02020603050405020304" pitchFamily="18" charset="0"/>
              </a:rPr>
              <a:t>. Retrieved from </a:t>
            </a:r>
            <a:r>
              <a:rPr lang="en-US" sz="2400" dirty="0" err="1">
                <a:effectLst/>
                <a:latin typeface="Calibri" panose="020F0502020204030204" pitchFamily="34" charset="0"/>
                <a:ea typeface="Calibri" panose="020F0502020204030204" pitchFamily="34" charset="0"/>
                <a:cs typeface="Times New Roman" panose="02020603050405020304" pitchFamily="18" charset="0"/>
              </a:rPr>
              <a:t>centre</a:t>
            </a:r>
            <a:r>
              <a:rPr lang="en-US" sz="2400" dirty="0">
                <a:effectLst/>
                <a:latin typeface="Calibri" panose="020F0502020204030204" pitchFamily="34" charset="0"/>
                <a:ea typeface="Calibri" panose="020F0502020204030204" pitchFamily="34" charset="0"/>
                <a:cs typeface="Times New Roman" panose="02020603050405020304" pitchFamily="18" charset="0"/>
              </a:rPr>
              <a:t> of disease control: https://www.cdc.gov/flu/highrisk/index.htm#:~:text=%20Following%20is%20a%20list%20of%20all%20the,9%20Kidney%20diseases%2010%20Liver%20disorders%20More%20</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US" sz="2400" dirty="0">
                <a:effectLst/>
                <a:latin typeface="Calibri" panose="020F0502020204030204" pitchFamily="34" charset="0"/>
                <a:ea typeface="Calibri" panose="020F0502020204030204" pitchFamily="34" charset="0"/>
                <a:cs typeface="Times New Roman" panose="02020603050405020304" pitchFamily="18" charset="0"/>
              </a:rPr>
              <a:t>gov.uk. (2014, </a:t>
            </a:r>
            <a:r>
              <a:rPr lang="en-US" sz="2400" dirty="0" err="1">
                <a:effectLst/>
                <a:latin typeface="Calibri" panose="020F0502020204030204" pitchFamily="34" charset="0"/>
                <a:ea typeface="Calibri" panose="020F0502020204030204" pitchFamily="34" charset="0"/>
                <a:cs typeface="Times New Roman" panose="02020603050405020304" pitchFamily="18" charset="0"/>
              </a:rPr>
              <a:t>july</a:t>
            </a:r>
            <a:r>
              <a:rPr lang="en-US" sz="2400" dirty="0">
                <a:effectLst/>
                <a:latin typeface="Calibri" panose="020F0502020204030204" pitchFamily="34" charset="0"/>
                <a:ea typeface="Calibri" panose="020F0502020204030204" pitchFamily="34" charset="0"/>
                <a:cs typeface="Times New Roman" panose="02020603050405020304" pitchFamily="18" charset="0"/>
              </a:rPr>
              <a:t> 14). </a:t>
            </a:r>
            <a:r>
              <a:rPr lang="en-US" sz="2400" i="1" dirty="0">
                <a:effectLst/>
                <a:latin typeface="Calibri" panose="020F0502020204030204" pitchFamily="34" charset="0"/>
                <a:ea typeface="Calibri" panose="020F0502020204030204" pitchFamily="34" charset="0"/>
                <a:cs typeface="Times New Roman" panose="02020603050405020304" pitchFamily="18" charset="0"/>
              </a:rPr>
              <a:t>Seasonal influenza: guidance, data and analysis</a:t>
            </a:r>
            <a:r>
              <a:rPr lang="en-US" sz="2400" dirty="0">
                <a:effectLst/>
                <a:latin typeface="Calibri" panose="020F0502020204030204" pitchFamily="34" charset="0"/>
                <a:ea typeface="Calibri" panose="020F0502020204030204" pitchFamily="34" charset="0"/>
                <a:cs typeface="Times New Roman" panose="02020603050405020304" pitchFamily="18" charset="0"/>
              </a:rPr>
              <a:t>. Retrieved from Gov.UK: https://www.gov.uk/government/collections/seasonal-influenza-guidance-data-and-analysis</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2400" b="0" i="0" u="none" strike="noStrike" cap="none" normalizeH="0" baseline="0" dirty="0">
              <a:ln>
                <a:noFill/>
              </a:ln>
              <a:effectLst/>
              <a:latin typeface="Arial" panose="020B0604020202020204" pitchFamily="34" charset="0"/>
            </a:endParaRPr>
          </a:p>
        </p:txBody>
      </p:sp>
    </p:spTree>
    <p:extLst>
      <p:ext uri="{BB962C8B-B14F-4D97-AF65-F5344CB8AC3E}">
        <p14:creationId xmlns:p14="http://schemas.microsoft.com/office/powerpoint/2010/main" val="30125954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80">
                                          <p:stCondLst>
                                            <p:cond delay="0"/>
                                          </p:stCondLst>
                                        </p:cTn>
                                        <p:tgtEl>
                                          <p:spTgt spid="2"/>
                                        </p:tgtEl>
                                      </p:cBhvr>
                                    </p:animEffect>
                                    <p:anim calcmode="lin" valueType="num">
                                      <p:cBhvr>
                                        <p:cTn id="8"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13" dur="26">
                                          <p:stCondLst>
                                            <p:cond delay="650"/>
                                          </p:stCondLst>
                                        </p:cTn>
                                        <p:tgtEl>
                                          <p:spTgt spid="2"/>
                                        </p:tgtEl>
                                      </p:cBhvr>
                                      <p:to x="100000" y="60000"/>
                                    </p:animScale>
                                    <p:animScale>
                                      <p:cBhvr>
                                        <p:cTn id="14" dur="166" decel="50000">
                                          <p:stCondLst>
                                            <p:cond delay="676"/>
                                          </p:stCondLst>
                                        </p:cTn>
                                        <p:tgtEl>
                                          <p:spTgt spid="2"/>
                                        </p:tgtEl>
                                      </p:cBhvr>
                                      <p:to x="100000" y="100000"/>
                                    </p:animScale>
                                    <p:animScale>
                                      <p:cBhvr>
                                        <p:cTn id="15" dur="26">
                                          <p:stCondLst>
                                            <p:cond delay="1312"/>
                                          </p:stCondLst>
                                        </p:cTn>
                                        <p:tgtEl>
                                          <p:spTgt spid="2"/>
                                        </p:tgtEl>
                                      </p:cBhvr>
                                      <p:to x="100000" y="80000"/>
                                    </p:animScale>
                                    <p:animScale>
                                      <p:cBhvr>
                                        <p:cTn id="16" dur="166" decel="50000">
                                          <p:stCondLst>
                                            <p:cond delay="1338"/>
                                          </p:stCondLst>
                                        </p:cTn>
                                        <p:tgtEl>
                                          <p:spTgt spid="2"/>
                                        </p:tgtEl>
                                      </p:cBhvr>
                                      <p:to x="100000" y="100000"/>
                                    </p:animScale>
                                    <p:animScale>
                                      <p:cBhvr>
                                        <p:cTn id="17" dur="26">
                                          <p:stCondLst>
                                            <p:cond delay="1642"/>
                                          </p:stCondLst>
                                        </p:cTn>
                                        <p:tgtEl>
                                          <p:spTgt spid="2"/>
                                        </p:tgtEl>
                                      </p:cBhvr>
                                      <p:to x="100000" y="90000"/>
                                    </p:animScale>
                                    <p:animScale>
                                      <p:cBhvr>
                                        <p:cTn id="18" dur="166" decel="50000">
                                          <p:stCondLst>
                                            <p:cond delay="1668"/>
                                          </p:stCondLst>
                                        </p:cTn>
                                        <p:tgtEl>
                                          <p:spTgt spid="2"/>
                                        </p:tgtEl>
                                      </p:cBhvr>
                                      <p:to x="100000" y="100000"/>
                                    </p:animScale>
                                    <p:animScale>
                                      <p:cBhvr>
                                        <p:cTn id="19" dur="26">
                                          <p:stCondLst>
                                            <p:cond delay="1808"/>
                                          </p:stCondLst>
                                        </p:cTn>
                                        <p:tgtEl>
                                          <p:spTgt spid="2"/>
                                        </p:tgtEl>
                                      </p:cBhvr>
                                      <p:to x="100000" y="95000"/>
                                    </p:animScale>
                                    <p:animScale>
                                      <p:cBhvr>
                                        <p:cTn id="20" dur="166" decel="50000">
                                          <p:stCondLst>
                                            <p:cond delay="1834"/>
                                          </p:stCondLst>
                                        </p:cTn>
                                        <p:tgtEl>
                                          <p:spTgt spid="2"/>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0E5580"/>
      </a:dk2>
      <a:lt2>
        <a:srgbClr val="EBEBEB"/>
      </a:lt2>
      <a:accent1>
        <a:srgbClr val="ACD433"/>
      </a:accent1>
      <a:accent2>
        <a:srgbClr val="E6C133"/>
      </a:accent2>
      <a:accent3>
        <a:srgbClr val="EF7A24"/>
      </a:accent3>
      <a:accent4>
        <a:srgbClr val="5AA0F5"/>
      </a:accent4>
      <a:accent5>
        <a:srgbClr val="75CEEC"/>
      </a:accent5>
      <a:accent6>
        <a:srgbClr val="65D6A0"/>
      </a:accent6>
      <a:hlink>
        <a:srgbClr val="C4E46E"/>
      </a:hlink>
      <a:folHlink>
        <a:srgbClr val="BDE0F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BACC050B-8757-4460-95D8-E37B46A6B42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183</TotalTime>
  <Words>912</Words>
  <Application>Microsoft Office PowerPoint</Application>
  <PresentationFormat>Widescreen</PresentationFormat>
  <Paragraphs>74</Paragraphs>
  <Slides>9</Slides>
  <Notes>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9</vt:i4>
      </vt:variant>
    </vt:vector>
  </HeadingPairs>
  <TitlesOfParts>
    <vt:vector size="16" baseType="lpstr">
      <vt:lpstr>Arial</vt:lpstr>
      <vt:lpstr>Calibri</vt:lpstr>
      <vt:lpstr>Century Gothic</vt:lpstr>
      <vt:lpstr>Frutiger W01</vt:lpstr>
      <vt:lpstr>Open Sans</vt:lpstr>
      <vt:lpstr>Wingdings 3</vt:lpstr>
      <vt:lpstr>Ion</vt:lpstr>
      <vt:lpstr>By Christina Ward public health introduction </vt:lpstr>
      <vt:lpstr>Public health is defined as the science and art of preventing disease, prolonging life and promoting health through the organized efforts of society (WHO 2020)</vt:lpstr>
      <vt:lpstr>Definition of the flu virus </vt:lpstr>
      <vt:lpstr>What is flu</vt:lpstr>
      <vt:lpstr>High risk factors </vt:lpstr>
      <vt:lpstr>How flu is transmitted</vt:lpstr>
      <vt:lpstr>How can we reduce transmittion </vt:lpstr>
      <vt:lpstr>Conclusion </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Public health is defined as the science and art of preventing disease, prolonging life and promoting health through the organized efforts of society (WHO 2020)</dc:title>
  <dc:creator>Ben Peter Phillips (P148040)</dc:creator>
  <cp:lastModifiedBy>ben</cp:lastModifiedBy>
  <cp:revision>6</cp:revision>
  <dcterms:created xsi:type="dcterms:W3CDTF">2021-11-08T14:05:00Z</dcterms:created>
  <dcterms:modified xsi:type="dcterms:W3CDTF">2021-11-22T09:56:05Z</dcterms:modified>
</cp:coreProperties>
</file>