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9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61" r:id="rId25"/>
    <p:sldId id="277" r:id="rId26"/>
    <p:sldId id="278" r:id="rId27"/>
    <p:sldId id="27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EFE7"/>
    <a:srgbClr val="FBE3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F749BA-CF73-45B7-A6EB-50599CDBDE95}" v="12" dt="2024-10-23T19:18:41.2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09"/>
    <p:restoredTop sz="94679"/>
  </p:normalViewPr>
  <p:slideViewPr>
    <p:cSldViewPr snapToGrid="0">
      <p:cViewPr varScale="1">
        <p:scale>
          <a:sx n="59" d="100"/>
          <a:sy n="59" d="100"/>
        </p:scale>
        <p:origin x="7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 Jones (St Mary`s RC (A) School)" userId="d8362004-7926-4e8b-b1d7-860ac4f51de9" providerId="ADAL" clId="{7CF749BA-CF73-45B7-A6EB-50599CDBDE95}"/>
    <pc:docChg chg="undo redo custSel addSld delSld modSld modMainMaster">
      <pc:chgData name="G Jones (St Mary`s RC (A) School)" userId="d8362004-7926-4e8b-b1d7-860ac4f51de9" providerId="ADAL" clId="{7CF749BA-CF73-45B7-A6EB-50599CDBDE95}" dt="2024-10-23T19:20:22.731" v="1088" actId="14100"/>
      <pc:docMkLst>
        <pc:docMk/>
      </pc:docMkLst>
      <pc:sldChg chg="modSp mod">
        <pc:chgData name="G Jones (St Mary`s RC (A) School)" userId="d8362004-7926-4e8b-b1d7-860ac4f51de9" providerId="ADAL" clId="{7CF749BA-CF73-45B7-A6EB-50599CDBDE95}" dt="2024-10-23T19:12:39.824" v="1054"/>
        <pc:sldMkLst>
          <pc:docMk/>
          <pc:sldMk cId="576440527" sldId="256"/>
        </pc:sldMkLst>
        <pc:spChg chg="mod">
          <ac:chgData name="G Jones (St Mary`s RC (A) School)" userId="d8362004-7926-4e8b-b1d7-860ac4f51de9" providerId="ADAL" clId="{7CF749BA-CF73-45B7-A6EB-50599CDBDE95}" dt="2024-10-21T14:58:23.440" v="371" actId="20577"/>
          <ac:spMkLst>
            <pc:docMk/>
            <pc:sldMk cId="576440527" sldId="256"/>
            <ac:spMk id="5" creationId="{D9F61624-08D0-98AA-E59E-1521B69908FE}"/>
          </ac:spMkLst>
        </pc:spChg>
        <pc:graphicFrameChg chg="modGraphic">
          <ac:chgData name="G Jones (St Mary`s RC (A) School)" userId="d8362004-7926-4e8b-b1d7-860ac4f51de9" providerId="ADAL" clId="{7CF749BA-CF73-45B7-A6EB-50599CDBDE95}" dt="2024-10-21T14:58:44.549" v="401" actId="20577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Graphic">
          <ac:chgData name="G Jones (St Mary`s RC (A) School)" userId="d8362004-7926-4e8b-b1d7-860ac4f51de9" providerId="ADAL" clId="{7CF749BA-CF73-45B7-A6EB-50599CDBDE95}" dt="2024-10-21T15:30:39.328" v="1053" actId="20577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G Jones (St Mary`s RC (A) School)" userId="d8362004-7926-4e8b-b1d7-860ac4f51de9" providerId="ADAL" clId="{7CF749BA-CF73-45B7-A6EB-50599CDBDE95}" dt="2024-10-23T19:12:39.824" v="1054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1396262684" sldId="257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2238658003" sldId="258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3019020740" sldId="259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1638421730" sldId="260"/>
        </pc:sldMkLst>
      </pc:sldChg>
      <pc:sldChg chg="add">
        <pc:chgData name="G Jones (St Mary`s RC (A) School)" userId="d8362004-7926-4e8b-b1d7-860ac4f51de9" providerId="ADAL" clId="{7CF749BA-CF73-45B7-A6EB-50599CDBDE95}" dt="2024-10-23T19:17:08.296" v="1058"/>
        <pc:sldMkLst>
          <pc:docMk/>
          <pc:sldMk cId="3852989939" sldId="261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3117124037" sldId="262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4109006058" sldId="263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3833003725" sldId="264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2271533826" sldId="265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59967028" sldId="266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1044028757" sldId="267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3488744928" sldId="268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3816967265" sldId="269"/>
        </pc:sldMkLst>
      </pc:sldChg>
      <pc:sldChg chg="add setBg">
        <pc:chgData name="G Jones (St Mary`s RC (A) School)" userId="d8362004-7926-4e8b-b1d7-860ac4f51de9" providerId="ADAL" clId="{7CF749BA-CF73-45B7-A6EB-50599CDBDE95}" dt="2024-10-23T19:16:47.356" v="1057"/>
        <pc:sldMkLst>
          <pc:docMk/>
          <pc:sldMk cId="2983467140" sldId="270"/>
        </pc:sldMkLst>
      </pc:sldChg>
      <pc:sldChg chg="add">
        <pc:chgData name="G Jones (St Mary`s RC (A) School)" userId="d8362004-7926-4e8b-b1d7-860ac4f51de9" providerId="ADAL" clId="{7CF749BA-CF73-45B7-A6EB-50599CDBDE95}" dt="2024-10-23T19:17:08.296" v="1058"/>
        <pc:sldMkLst>
          <pc:docMk/>
          <pc:sldMk cId="3300174693" sldId="271"/>
        </pc:sldMkLst>
      </pc:sldChg>
      <pc:sldChg chg="add">
        <pc:chgData name="G Jones (St Mary`s RC (A) School)" userId="d8362004-7926-4e8b-b1d7-860ac4f51de9" providerId="ADAL" clId="{7CF749BA-CF73-45B7-A6EB-50599CDBDE95}" dt="2024-10-23T19:17:08.296" v="1058"/>
        <pc:sldMkLst>
          <pc:docMk/>
          <pc:sldMk cId="2619154758" sldId="272"/>
        </pc:sldMkLst>
      </pc:sldChg>
      <pc:sldChg chg="add">
        <pc:chgData name="G Jones (St Mary`s RC (A) School)" userId="d8362004-7926-4e8b-b1d7-860ac4f51de9" providerId="ADAL" clId="{7CF749BA-CF73-45B7-A6EB-50599CDBDE95}" dt="2024-10-23T19:17:08.296" v="1058"/>
        <pc:sldMkLst>
          <pc:docMk/>
          <pc:sldMk cId="1450119231" sldId="273"/>
        </pc:sldMkLst>
      </pc:sldChg>
      <pc:sldChg chg="add">
        <pc:chgData name="G Jones (St Mary`s RC (A) School)" userId="d8362004-7926-4e8b-b1d7-860ac4f51de9" providerId="ADAL" clId="{7CF749BA-CF73-45B7-A6EB-50599CDBDE95}" dt="2024-10-23T19:17:08.296" v="1058"/>
        <pc:sldMkLst>
          <pc:docMk/>
          <pc:sldMk cId="3790063717" sldId="274"/>
        </pc:sldMkLst>
      </pc:sldChg>
      <pc:sldChg chg="add">
        <pc:chgData name="G Jones (St Mary`s RC (A) School)" userId="d8362004-7926-4e8b-b1d7-860ac4f51de9" providerId="ADAL" clId="{7CF749BA-CF73-45B7-A6EB-50599CDBDE95}" dt="2024-10-23T19:17:08.296" v="1058"/>
        <pc:sldMkLst>
          <pc:docMk/>
          <pc:sldMk cId="1326584831" sldId="275"/>
        </pc:sldMkLst>
      </pc:sldChg>
      <pc:sldChg chg="add">
        <pc:chgData name="G Jones (St Mary`s RC (A) School)" userId="d8362004-7926-4e8b-b1d7-860ac4f51de9" providerId="ADAL" clId="{7CF749BA-CF73-45B7-A6EB-50599CDBDE95}" dt="2024-10-23T19:17:08.296" v="1058"/>
        <pc:sldMkLst>
          <pc:docMk/>
          <pc:sldMk cId="3259901441" sldId="276"/>
        </pc:sldMkLst>
      </pc:sldChg>
      <pc:sldChg chg="add del">
        <pc:chgData name="G Jones (St Mary`s RC (A) School)" userId="d8362004-7926-4e8b-b1d7-860ac4f51de9" providerId="ADAL" clId="{7CF749BA-CF73-45B7-A6EB-50599CDBDE95}" dt="2024-10-23T19:17:54.902" v="1060" actId="2890"/>
        <pc:sldMkLst>
          <pc:docMk/>
          <pc:sldMk cId="2610224578" sldId="277"/>
        </pc:sldMkLst>
      </pc:sldChg>
      <pc:sldChg chg="addSp delSp modSp new mod">
        <pc:chgData name="G Jones (St Mary`s RC (A) School)" userId="d8362004-7926-4e8b-b1d7-860ac4f51de9" providerId="ADAL" clId="{7CF749BA-CF73-45B7-A6EB-50599CDBDE95}" dt="2024-10-23T19:19:12.145" v="1078" actId="14100"/>
        <pc:sldMkLst>
          <pc:docMk/>
          <pc:sldMk cId="2886969928" sldId="277"/>
        </pc:sldMkLst>
        <pc:spChg chg="del">
          <ac:chgData name="G Jones (St Mary`s RC (A) School)" userId="d8362004-7926-4e8b-b1d7-860ac4f51de9" providerId="ADAL" clId="{7CF749BA-CF73-45B7-A6EB-50599CDBDE95}" dt="2024-10-23T19:17:59.751" v="1062" actId="478"/>
          <ac:spMkLst>
            <pc:docMk/>
            <pc:sldMk cId="2886969928" sldId="277"/>
            <ac:spMk id="2" creationId="{D1EC0EFF-6EB1-C82D-EAF1-3AEE81947FDC}"/>
          </ac:spMkLst>
        </pc:spChg>
        <pc:spChg chg="del">
          <ac:chgData name="G Jones (St Mary`s RC (A) School)" userId="d8362004-7926-4e8b-b1d7-860ac4f51de9" providerId="ADAL" clId="{7CF749BA-CF73-45B7-A6EB-50599CDBDE95}" dt="2024-10-23T19:18:01.342" v="1063" actId="478"/>
          <ac:spMkLst>
            <pc:docMk/>
            <pc:sldMk cId="2886969928" sldId="277"/>
            <ac:spMk id="3" creationId="{1C379E5B-9530-03C1-3418-4E1F6D4434FA}"/>
          </ac:spMkLst>
        </pc:spChg>
        <pc:spChg chg="add mod">
          <ac:chgData name="G Jones (St Mary`s RC (A) School)" userId="d8362004-7926-4e8b-b1d7-860ac4f51de9" providerId="ADAL" clId="{7CF749BA-CF73-45B7-A6EB-50599CDBDE95}" dt="2024-10-23T19:18:41.263" v="1072"/>
          <ac:spMkLst>
            <pc:docMk/>
            <pc:sldMk cId="2886969928" sldId="277"/>
            <ac:spMk id="7" creationId="{64D2477D-115B-FEDC-6BFF-38C4458D2861}"/>
          </ac:spMkLst>
        </pc:spChg>
        <pc:graphicFrameChg chg="add mod modGraphic">
          <ac:chgData name="G Jones (St Mary`s RC (A) School)" userId="d8362004-7926-4e8b-b1d7-860ac4f51de9" providerId="ADAL" clId="{7CF749BA-CF73-45B7-A6EB-50599CDBDE95}" dt="2024-10-23T19:19:12.145" v="1078" actId="14100"/>
          <ac:graphicFrameMkLst>
            <pc:docMk/>
            <pc:sldMk cId="2886969928" sldId="277"/>
            <ac:graphicFrameMk id="6" creationId="{72058B47-DFC0-ACB9-A59E-C41B7F99FB22}"/>
          </ac:graphicFrameMkLst>
        </pc:graphicFrameChg>
        <pc:picChg chg="add mod">
          <ac:chgData name="G Jones (St Mary`s RC (A) School)" userId="d8362004-7926-4e8b-b1d7-860ac4f51de9" providerId="ADAL" clId="{7CF749BA-CF73-45B7-A6EB-50599CDBDE95}" dt="2024-10-23T19:19:00.748" v="1075" actId="1076"/>
          <ac:picMkLst>
            <pc:docMk/>
            <pc:sldMk cId="2886969928" sldId="277"/>
            <ac:picMk id="5" creationId="{F0DE3236-BA0B-ACF1-E55C-AE84DD81AA49}"/>
          </ac:picMkLst>
        </pc:picChg>
      </pc:sldChg>
      <pc:sldChg chg="addSp delSp modSp new mod">
        <pc:chgData name="G Jones (St Mary`s RC (A) School)" userId="d8362004-7926-4e8b-b1d7-860ac4f51de9" providerId="ADAL" clId="{7CF749BA-CF73-45B7-A6EB-50599CDBDE95}" dt="2024-10-23T19:19:48.927" v="1082" actId="14100"/>
        <pc:sldMkLst>
          <pc:docMk/>
          <pc:sldMk cId="3907253808" sldId="278"/>
        </pc:sldMkLst>
        <pc:spChg chg="del">
          <ac:chgData name="G Jones (St Mary`s RC (A) School)" userId="d8362004-7926-4e8b-b1d7-860ac4f51de9" providerId="ADAL" clId="{7CF749BA-CF73-45B7-A6EB-50599CDBDE95}" dt="2024-10-23T19:18:24.701" v="1069" actId="478"/>
          <ac:spMkLst>
            <pc:docMk/>
            <pc:sldMk cId="3907253808" sldId="278"/>
            <ac:spMk id="2" creationId="{5921A8CB-6A3A-B187-1F5E-FCE500BB8E6E}"/>
          </ac:spMkLst>
        </pc:spChg>
        <pc:spChg chg="del">
          <ac:chgData name="G Jones (St Mary`s RC (A) School)" userId="d8362004-7926-4e8b-b1d7-860ac4f51de9" providerId="ADAL" clId="{7CF749BA-CF73-45B7-A6EB-50599CDBDE95}" dt="2024-10-23T19:18:26.223" v="1070" actId="478"/>
          <ac:spMkLst>
            <pc:docMk/>
            <pc:sldMk cId="3907253808" sldId="278"/>
            <ac:spMk id="3" creationId="{1E296DE4-1C5E-2A0B-A720-FE77AEC01D68}"/>
          </ac:spMkLst>
        </pc:spChg>
        <pc:picChg chg="add mod">
          <ac:chgData name="G Jones (St Mary`s RC (A) School)" userId="d8362004-7926-4e8b-b1d7-860ac4f51de9" providerId="ADAL" clId="{7CF749BA-CF73-45B7-A6EB-50599CDBDE95}" dt="2024-10-23T19:19:48.927" v="1082" actId="14100"/>
          <ac:picMkLst>
            <pc:docMk/>
            <pc:sldMk cId="3907253808" sldId="278"/>
            <ac:picMk id="5" creationId="{E7AC842A-A68D-DDCF-67BB-0AFA8928A105}"/>
          </ac:picMkLst>
        </pc:picChg>
      </pc:sldChg>
      <pc:sldChg chg="addSp delSp modSp new mod">
        <pc:chgData name="G Jones (St Mary`s RC (A) School)" userId="d8362004-7926-4e8b-b1d7-860ac4f51de9" providerId="ADAL" clId="{7CF749BA-CF73-45B7-A6EB-50599CDBDE95}" dt="2024-10-23T19:20:22.731" v="1088" actId="14100"/>
        <pc:sldMkLst>
          <pc:docMk/>
          <pc:sldMk cId="1645744388" sldId="279"/>
        </pc:sldMkLst>
        <pc:spChg chg="del">
          <ac:chgData name="G Jones (St Mary`s RC (A) School)" userId="d8362004-7926-4e8b-b1d7-860ac4f51de9" providerId="ADAL" clId="{7CF749BA-CF73-45B7-A6EB-50599CDBDE95}" dt="2024-10-23T19:19:56.983" v="1084" actId="478"/>
          <ac:spMkLst>
            <pc:docMk/>
            <pc:sldMk cId="1645744388" sldId="279"/>
            <ac:spMk id="2" creationId="{233245F2-0E56-FF7F-CED7-C9755C10C3DE}"/>
          </ac:spMkLst>
        </pc:spChg>
        <pc:spChg chg="del">
          <ac:chgData name="G Jones (St Mary`s RC (A) School)" userId="d8362004-7926-4e8b-b1d7-860ac4f51de9" providerId="ADAL" clId="{7CF749BA-CF73-45B7-A6EB-50599CDBDE95}" dt="2024-10-23T19:20:01.395" v="1085" actId="478"/>
          <ac:spMkLst>
            <pc:docMk/>
            <pc:sldMk cId="1645744388" sldId="279"/>
            <ac:spMk id="3" creationId="{872062D9-A521-5E24-CB7E-F7DB0488219A}"/>
          </ac:spMkLst>
        </pc:spChg>
        <pc:picChg chg="add mod">
          <ac:chgData name="G Jones (St Mary`s RC (A) School)" userId="d8362004-7926-4e8b-b1d7-860ac4f51de9" providerId="ADAL" clId="{7CF749BA-CF73-45B7-A6EB-50599CDBDE95}" dt="2024-10-23T19:20:22.731" v="1088" actId="14100"/>
          <ac:picMkLst>
            <pc:docMk/>
            <pc:sldMk cId="1645744388" sldId="279"/>
            <ac:picMk id="5" creationId="{A4A8590C-E152-4F9E-9341-4D73240B9412}"/>
          </ac:picMkLst>
        </pc:picChg>
      </pc:sldChg>
      <pc:sldMasterChg chg="setBg modSldLayout">
        <pc:chgData name="G Jones (St Mary`s RC (A) School)" userId="d8362004-7926-4e8b-b1d7-860ac4f51de9" providerId="ADAL" clId="{7CF749BA-CF73-45B7-A6EB-50599CDBDE95}" dt="2024-10-23T19:16:47.356" v="1057"/>
        <pc:sldMasterMkLst>
          <pc:docMk/>
          <pc:sldMasterMk cId="1389586202" sldId="2147483648"/>
        </pc:sldMasterMkLst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1866667206" sldId="2147483649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1741604058" sldId="2147483650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2548335976" sldId="2147483651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2768975336" sldId="2147483652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1513898869" sldId="2147483653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265442058" sldId="2147483654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355793203" sldId="2147483655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899821633" sldId="2147483656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2645157522" sldId="2147483657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3631433124" sldId="2147483658"/>
          </pc:sldLayoutMkLst>
        </pc:sldLayoutChg>
        <pc:sldLayoutChg chg="setBg">
          <pc:chgData name="G Jones (St Mary`s RC (A) School)" userId="d8362004-7926-4e8b-b1d7-860ac4f51de9" providerId="ADAL" clId="{7CF749BA-CF73-45B7-A6EB-50599CDBDE95}" dt="2024-10-23T19:16:47.356" v="1057"/>
          <pc:sldLayoutMkLst>
            <pc:docMk/>
            <pc:sldMasterMk cId="1389586202" sldId="2147483648"/>
            <pc:sldLayoutMk cId="1842815632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F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45201"/>
              </p:ext>
            </p:extLst>
          </p:nvPr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i gofio i dreiglo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i gofio i siarad yn araf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Gemma Mann	 </a:t>
            </a:r>
          </a:p>
          <a:p>
            <a:r>
              <a:rPr lang="cy-GB" dirty="0"/>
              <a:t>Teitl y wers: 	Tywydd</a:t>
            </a:r>
          </a:p>
          <a:p>
            <a:r>
              <a:rPr lang="cy-GB" dirty="0"/>
              <a:t>Nod y wers:	Adolygu tywydd a cadarnhaol patrymau </a:t>
            </a:r>
          </a:p>
          <a:p>
            <a:r>
              <a:rPr lang="cy-GB" dirty="0"/>
              <a:t>Blwyddyn:	 CC2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579969"/>
              </p:ext>
            </p:extLst>
          </p:nvPr>
        </p:nvGraphicFramePr>
        <p:xfrm>
          <a:off x="6851177" y="1705979"/>
          <a:ext cx="5131274" cy="47382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10425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  <a:gridCol w="1710424">
                  <a:extLst>
                    <a:ext uri="{9D8B030D-6E8A-4147-A177-3AD203B41FA5}">
                      <a16:colId xmlns:a16="http://schemas.microsoft.com/office/drawing/2014/main" val="3730573749"/>
                    </a:ext>
                  </a:extLst>
                </a:gridCol>
                <a:gridCol w="1710425">
                  <a:extLst>
                    <a:ext uri="{9D8B030D-6E8A-4147-A177-3AD203B41FA5}">
                      <a16:colId xmlns:a16="http://schemas.microsoft.com/office/drawing/2014/main" val="1393946717"/>
                    </a:ext>
                  </a:extLst>
                </a:gridCol>
              </a:tblGrid>
              <a:tr h="2726617">
                <a:tc gridSpan="3"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 err="1"/>
                        <a:t>Pwerbwynt</a:t>
                      </a:r>
                      <a:r>
                        <a:rPr lang="cy-GB" dirty="0"/>
                        <a:t> i drilio gyda gilydd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Ymarfer ar eu pen eu hun gyda bwrdd bach gwyn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Chwarae gêm bwrdd gyda phartner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Tocyn gadael ar y diwedd</a:t>
                      </a:r>
                    </a:p>
                    <a:p>
                      <a:endParaRPr lang="cy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b="0" dirty="0"/>
                        <a:t>Tywydd</a:t>
                      </a:r>
                    </a:p>
                    <a:p>
                      <a:r>
                        <a:rPr lang="cy-GB" b="0" dirty="0"/>
                        <a:t>Braf</a:t>
                      </a:r>
                    </a:p>
                    <a:p>
                      <a:r>
                        <a:rPr lang="cy-GB" b="0" dirty="0"/>
                        <a:t>Heulog</a:t>
                      </a:r>
                    </a:p>
                    <a:p>
                      <a:r>
                        <a:rPr lang="cy-GB" b="0" dirty="0"/>
                        <a:t>Stormus</a:t>
                      </a:r>
                    </a:p>
                    <a:p>
                      <a:r>
                        <a:rPr lang="cy-GB" b="0" dirty="0"/>
                        <a:t>Niwlog</a:t>
                      </a:r>
                    </a:p>
                    <a:p>
                      <a:r>
                        <a:rPr lang="cy-GB" b="0" dirty="0"/>
                        <a:t>Rhewi </a:t>
                      </a:r>
                      <a:endParaRPr lang="cy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0" dirty="0"/>
                        <a:t>Oer</a:t>
                      </a:r>
                    </a:p>
                    <a:p>
                      <a:r>
                        <a:rPr lang="cy-GB" b="0" dirty="0"/>
                        <a:t>Bwrw glaw</a:t>
                      </a:r>
                    </a:p>
                    <a:p>
                      <a:r>
                        <a:rPr lang="cy-GB" b="0" dirty="0"/>
                        <a:t>Bwrw eira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wyntog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P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oeth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C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ymylog 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Roedd hi’n</a:t>
                      </a:r>
                      <a:endParaRPr lang="cy-GB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0" dirty="0"/>
                        <a:t>Bydd hi’n</a:t>
                      </a:r>
                    </a:p>
                    <a:p>
                      <a:r>
                        <a:rPr lang="cy-GB" b="0" dirty="0"/>
                        <a:t>Mae hi’n </a:t>
                      </a:r>
                    </a:p>
                    <a:p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7855924"/>
              </p:ext>
            </p:extLst>
          </p:nvPr>
        </p:nvGraphicFramePr>
        <p:xfrm>
          <a:off x="400477" y="1705979"/>
          <a:ext cx="5695523" cy="49957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0787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Ffocws Iaith / Patrymau:</a:t>
                      </a:r>
                    </a:p>
                    <a:p>
                      <a:endParaRPr lang="cy-GB" sz="1600" b="1" dirty="0"/>
                    </a:p>
                    <a:p>
                      <a:r>
                        <a:rPr lang="cy-GB" sz="1400" b="0" u="sng" dirty="0"/>
                        <a:t>Tywydd patrymau – cwestiwn ac ateb yn gadarnhaol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1" u="none" dirty="0"/>
                        <a:t>Yn y presennol</a:t>
                      </a:r>
                      <a:endParaRPr lang="cy-GB" sz="1400" b="0" u="none" dirty="0"/>
                    </a:p>
                    <a:p>
                      <a:r>
                        <a:rPr lang="cy-GB" sz="1400" b="0" u="none" dirty="0"/>
                        <a:t>Sut mae’r tywydd heddiw? Mae hi’n...</a:t>
                      </a:r>
                    </a:p>
                    <a:p>
                      <a:endParaRPr lang="cy-GB" sz="1400" b="0" u="none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1" u="none" dirty="0"/>
                        <a:t>Yn y gorffennol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y-GB" sz="1400" b="0" u="none" dirty="0"/>
                        <a:t>Sut oedd y tywydd ddoe? Roedd hi’n...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y-GB" sz="1400" b="0" u="none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1" u="none" dirty="0"/>
                        <a:t>Yn y dyfodol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y-GB" sz="1400" b="0" u="none" dirty="0"/>
                        <a:t>Sut bydd y tywydd yfory? Bydd hi’n...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4963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Treiglad meddal ar ôl ‘yn’ gyda’r tywydd.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Llawer o drilio gyda'r eirfa tywydd .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Rydyn ni wedi dechrau'r patrymau cadarnhaol, negyddol a chwestiynau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cy-GB" b="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OND byddwn ni’n angen ymarfer y patrymau eto.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3DB8DE7-50C9-1182-DF34-D1882F1B3077}"/>
              </a:ext>
            </a:extLst>
          </p:cNvPr>
          <p:cNvSpPr txBox="1"/>
          <p:nvPr/>
        </p:nvSpPr>
        <p:spPr>
          <a:xfrm>
            <a:off x="2873829" y="1872343"/>
            <a:ext cx="6085114" cy="2862322"/>
          </a:xfrm>
          <a:custGeom>
            <a:avLst/>
            <a:gdLst>
              <a:gd name="connsiteX0" fmla="*/ 0 w 6085114"/>
              <a:gd name="connsiteY0" fmla="*/ 0 h 2862322"/>
              <a:gd name="connsiteX1" fmla="*/ 554421 w 6085114"/>
              <a:gd name="connsiteY1" fmla="*/ 0 h 2862322"/>
              <a:gd name="connsiteX2" fmla="*/ 1169694 w 6085114"/>
              <a:gd name="connsiteY2" fmla="*/ 0 h 2862322"/>
              <a:gd name="connsiteX3" fmla="*/ 1724116 w 6085114"/>
              <a:gd name="connsiteY3" fmla="*/ 0 h 2862322"/>
              <a:gd name="connsiteX4" fmla="*/ 2217686 w 6085114"/>
              <a:gd name="connsiteY4" fmla="*/ 0 h 2862322"/>
              <a:gd name="connsiteX5" fmla="*/ 2772107 w 6085114"/>
              <a:gd name="connsiteY5" fmla="*/ 0 h 2862322"/>
              <a:gd name="connsiteX6" fmla="*/ 3569934 w 6085114"/>
              <a:gd name="connsiteY6" fmla="*/ 0 h 2862322"/>
              <a:gd name="connsiteX7" fmla="*/ 4306908 w 6085114"/>
              <a:gd name="connsiteY7" fmla="*/ 0 h 2862322"/>
              <a:gd name="connsiteX8" fmla="*/ 5043883 w 6085114"/>
              <a:gd name="connsiteY8" fmla="*/ 0 h 2862322"/>
              <a:gd name="connsiteX9" fmla="*/ 6085114 w 6085114"/>
              <a:gd name="connsiteY9" fmla="*/ 0 h 2862322"/>
              <a:gd name="connsiteX10" fmla="*/ 6085114 w 6085114"/>
              <a:gd name="connsiteY10" fmla="*/ 572464 h 2862322"/>
              <a:gd name="connsiteX11" fmla="*/ 6085114 w 6085114"/>
              <a:gd name="connsiteY11" fmla="*/ 1116306 h 2862322"/>
              <a:gd name="connsiteX12" fmla="*/ 6085114 w 6085114"/>
              <a:gd name="connsiteY12" fmla="*/ 1602900 h 2862322"/>
              <a:gd name="connsiteX13" fmla="*/ 6085114 w 6085114"/>
              <a:gd name="connsiteY13" fmla="*/ 2232611 h 2862322"/>
              <a:gd name="connsiteX14" fmla="*/ 6085114 w 6085114"/>
              <a:gd name="connsiteY14" fmla="*/ 2862322 h 2862322"/>
              <a:gd name="connsiteX15" fmla="*/ 5530693 w 6085114"/>
              <a:gd name="connsiteY15" fmla="*/ 2862322 h 2862322"/>
              <a:gd name="connsiteX16" fmla="*/ 4976271 w 6085114"/>
              <a:gd name="connsiteY16" fmla="*/ 2862322 h 2862322"/>
              <a:gd name="connsiteX17" fmla="*/ 4360998 w 6085114"/>
              <a:gd name="connsiteY17" fmla="*/ 2862322 h 2862322"/>
              <a:gd name="connsiteX18" fmla="*/ 3624023 w 6085114"/>
              <a:gd name="connsiteY18" fmla="*/ 2862322 h 2862322"/>
              <a:gd name="connsiteX19" fmla="*/ 3008751 w 6085114"/>
              <a:gd name="connsiteY19" fmla="*/ 2862322 h 2862322"/>
              <a:gd name="connsiteX20" fmla="*/ 2515180 w 6085114"/>
              <a:gd name="connsiteY20" fmla="*/ 2862322 h 2862322"/>
              <a:gd name="connsiteX21" fmla="*/ 1899908 w 6085114"/>
              <a:gd name="connsiteY21" fmla="*/ 2862322 h 2862322"/>
              <a:gd name="connsiteX22" fmla="*/ 1284635 w 6085114"/>
              <a:gd name="connsiteY22" fmla="*/ 2862322 h 2862322"/>
              <a:gd name="connsiteX23" fmla="*/ 791065 w 6085114"/>
              <a:gd name="connsiteY23" fmla="*/ 2862322 h 2862322"/>
              <a:gd name="connsiteX24" fmla="*/ 0 w 6085114"/>
              <a:gd name="connsiteY24" fmla="*/ 2862322 h 2862322"/>
              <a:gd name="connsiteX25" fmla="*/ 0 w 6085114"/>
              <a:gd name="connsiteY25" fmla="*/ 2289858 h 2862322"/>
              <a:gd name="connsiteX26" fmla="*/ 0 w 6085114"/>
              <a:gd name="connsiteY26" fmla="*/ 1717393 h 2862322"/>
              <a:gd name="connsiteX27" fmla="*/ 0 w 6085114"/>
              <a:gd name="connsiteY27" fmla="*/ 1202175 h 2862322"/>
              <a:gd name="connsiteX28" fmla="*/ 0 w 6085114"/>
              <a:gd name="connsiteY28" fmla="*/ 572464 h 2862322"/>
              <a:gd name="connsiteX29" fmla="*/ 0 w 6085114"/>
              <a:gd name="connsiteY29" fmla="*/ 0 h 2862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085114" h="2862322" extrusionOk="0">
                <a:moveTo>
                  <a:pt x="0" y="0"/>
                </a:moveTo>
                <a:cubicBezTo>
                  <a:pt x="160715" y="-16098"/>
                  <a:pt x="356283" y="3780"/>
                  <a:pt x="554421" y="0"/>
                </a:cubicBezTo>
                <a:cubicBezTo>
                  <a:pt x="752559" y="-3780"/>
                  <a:pt x="885360" y="-8122"/>
                  <a:pt x="1169694" y="0"/>
                </a:cubicBezTo>
                <a:cubicBezTo>
                  <a:pt x="1454028" y="8122"/>
                  <a:pt x="1501430" y="20682"/>
                  <a:pt x="1724116" y="0"/>
                </a:cubicBezTo>
                <a:cubicBezTo>
                  <a:pt x="1946802" y="-20682"/>
                  <a:pt x="2062717" y="-8288"/>
                  <a:pt x="2217686" y="0"/>
                </a:cubicBezTo>
                <a:cubicBezTo>
                  <a:pt x="2372655" y="8288"/>
                  <a:pt x="2652408" y="7544"/>
                  <a:pt x="2772107" y="0"/>
                </a:cubicBezTo>
                <a:cubicBezTo>
                  <a:pt x="2891806" y="-7544"/>
                  <a:pt x="3371596" y="20038"/>
                  <a:pt x="3569934" y="0"/>
                </a:cubicBezTo>
                <a:cubicBezTo>
                  <a:pt x="3768272" y="-20038"/>
                  <a:pt x="4067728" y="-20368"/>
                  <a:pt x="4306908" y="0"/>
                </a:cubicBezTo>
                <a:cubicBezTo>
                  <a:pt x="4546088" y="20368"/>
                  <a:pt x="4885729" y="-2169"/>
                  <a:pt x="5043883" y="0"/>
                </a:cubicBezTo>
                <a:cubicBezTo>
                  <a:pt x="5202038" y="2169"/>
                  <a:pt x="5783169" y="-47970"/>
                  <a:pt x="6085114" y="0"/>
                </a:cubicBezTo>
                <a:cubicBezTo>
                  <a:pt x="6087121" y="197355"/>
                  <a:pt x="6107317" y="361952"/>
                  <a:pt x="6085114" y="572464"/>
                </a:cubicBezTo>
                <a:cubicBezTo>
                  <a:pt x="6062911" y="782976"/>
                  <a:pt x="6070120" y="883290"/>
                  <a:pt x="6085114" y="1116306"/>
                </a:cubicBezTo>
                <a:cubicBezTo>
                  <a:pt x="6100108" y="1349322"/>
                  <a:pt x="6089999" y="1504414"/>
                  <a:pt x="6085114" y="1602900"/>
                </a:cubicBezTo>
                <a:cubicBezTo>
                  <a:pt x="6080229" y="1701386"/>
                  <a:pt x="6090274" y="2055850"/>
                  <a:pt x="6085114" y="2232611"/>
                </a:cubicBezTo>
                <a:cubicBezTo>
                  <a:pt x="6079954" y="2409372"/>
                  <a:pt x="6109630" y="2614922"/>
                  <a:pt x="6085114" y="2862322"/>
                </a:cubicBezTo>
                <a:cubicBezTo>
                  <a:pt x="5839420" y="2854428"/>
                  <a:pt x="5689170" y="2843796"/>
                  <a:pt x="5530693" y="2862322"/>
                </a:cubicBezTo>
                <a:cubicBezTo>
                  <a:pt x="5372216" y="2880848"/>
                  <a:pt x="5176304" y="2887246"/>
                  <a:pt x="4976271" y="2862322"/>
                </a:cubicBezTo>
                <a:cubicBezTo>
                  <a:pt x="4776238" y="2837398"/>
                  <a:pt x="4487751" y="2857839"/>
                  <a:pt x="4360998" y="2862322"/>
                </a:cubicBezTo>
                <a:cubicBezTo>
                  <a:pt x="4234245" y="2866805"/>
                  <a:pt x="3991521" y="2835083"/>
                  <a:pt x="3624023" y="2862322"/>
                </a:cubicBezTo>
                <a:cubicBezTo>
                  <a:pt x="3256525" y="2889561"/>
                  <a:pt x="3158637" y="2869838"/>
                  <a:pt x="3008751" y="2862322"/>
                </a:cubicBezTo>
                <a:cubicBezTo>
                  <a:pt x="2858865" y="2854806"/>
                  <a:pt x="2616447" y="2867789"/>
                  <a:pt x="2515180" y="2862322"/>
                </a:cubicBezTo>
                <a:cubicBezTo>
                  <a:pt x="2413913" y="2856855"/>
                  <a:pt x="2091344" y="2838149"/>
                  <a:pt x="1899908" y="2862322"/>
                </a:cubicBezTo>
                <a:cubicBezTo>
                  <a:pt x="1708472" y="2886495"/>
                  <a:pt x="1558162" y="2885499"/>
                  <a:pt x="1284635" y="2862322"/>
                </a:cubicBezTo>
                <a:cubicBezTo>
                  <a:pt x="1011108" y="2839145"/>
                  <a:pt x="1016774" y="2847773"/>
                  <a:pt x="791065" y="2862322"/>
                </a:cubicBezTo>
                <a:cubicBezTo>
                  <a:pt x="565356" y="2876872"/>
                  <a:pt x="317421" y="2887501"/>
                  <a:pt x="0" y="2862322"/>
                </a:cubicBezTo>
                <a:cubicBezTo>
                  <a:pt x="24558" y="2718465"/>
                  <a:pt x="12424" y="2530639"/>
                  <a:pt x="0" y="2289858"/>
                </a:cubicBezTo>
                <a:cubicBezTo>
                  <a:pt x="-12424" y="2049077"/>
                  <a:pt x="-1488" y="1862751"/>
                  <a:pt x="0" y="1717393"/>
                </a:cubicBezTo>
                <a:cubicBezTo>
                  <a:pt x="1488" y="1572035"/>
                  <a:pt x="902" y="1443762"/>
                  <a:pt x="0" y="1202175"/>
                </a:cubicBezTo>
                <a:cubicBezTo>
                  <a:pt x="-902" y="960588"/>
                  <a:pt x="27979" y="703789"/>
                  <a:pt x="0" y="572464"/>
                </a:cubicBezTo>
                <a:cubicBezTo>
                  <a:pt x="-27979" y="441139"/>
                  <a:pt x="19859" y="264165"/>
                  <a:pt x="0" y="0"/>
                </a:cubicBezTo>
                <a:close/>
              </a:path>
            </a:pathLst>
          </a:custGeom>
          <a:noFill/>
          <a:ln>
            <a:extLst>
              <a:ext uri="{C807C97D-BFC1-408E-A445-0C87EB9F89A2}">
                <ask:lineSketchStyleProps xmlns:ask="http://schemas.microsoft.com/office/drawing/2018/sketchyshapes" sd="42362006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6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</a:t>
            </a:r>
            <a:r>
              <a:rPr lang="cy-GB" sz="6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od y wers ydy </a:t>
            </a:r>
            <a:r>
              <a:rPr lang="cy-GB" sz="6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adolygu</a:t>
            </a:r>
            <a:r>
              <a:rPr lang="cy-GB" sz="6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cy-GB" sz="6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 y tywydd. </a:t>
            </a:r>
            <a:endParaRPr lang="en-GB" sz="6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9FF390-5915-8B10-B38F-B91222A4CF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2960" y="130318"/>
            <a:ext cx="2171700" cy="21717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87761C-B5B6-B966-625C-E3DFA22EBA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20447"/>
          <a:stretch/>
        </p:blipFill>
        <p:spPr bwMode="auto">
          <a:xfrm flipH="1">
            <a:off x="9326154" y="3880077"/>
            <a:ext cx="2547620" cy="24288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416DB6-B525-0F1B-938B-8CFCBB9BB27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843" y="257934"/>
            <a:ext cx="2006600" cy="23260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FED94E0-6864-1FD0-1507-6F9554C4AB0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8226" y="4374832"/>
            <a:ext cx="2228850" cy="20669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D233FE-6F02-8541-EB83-EE48E76DC22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7766" y="4977356"/>
            <a:ext cx="2665095" cy="16059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578D0F-2800-45B4-91B5-EE0EED9BF92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8056" y="274729"/>
            <a:ext cx="1614805" cy="1931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262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mae’r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heddiw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8FFEA8-F05E-A2D6-C5AD-CFEF5FDEB997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Mae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u="sng" dirty="0">
                <a:latin typeface="Comic Sans MS" panose="030F0702030302020204" pitchFamily="66" charset="0"/>
              </a:rPr>
              <a:t>						</a:t>
            </a:r>
            <a:endParaRPr lang="en-GB" sz="4800" dirty="0">
              <a:latin typeface="Comic Sans MS" panose="030F0702030302020204" pitchFamily="66" charset="0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02F8669-3A98-D396-BDF9-8C4ABCF66592}"/>
              </a:ext>
            </a:extLst>
          </p:cNvPr>
          <p:cNvCxnSpPr/>
          <p:nvPr/>
        </p:nvCxnSpPr>
        <p:spPr>
          <a:xfrm>
            <a:off x="6096000" y="2329543"/>
            <a:ext cx="0" cy="2024743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86580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oedd</a:t>
            </a:r>
            <a:r>
              <a:rPr lang="en-GB" sz="4800" dirty="0">
                <a:latin typeface="Comic Sans MS" panose="030F0702030302020204" pitchFamily="66" charset="0"/>
              </a:rPr>
              <a:t> y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ddoe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8FFEA8-F05E-A2D6-C5AD-CFEF5FDEB997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Comic Sans MS" panose="030F0702030302020204" pitchFamily="66" charset="0"/>
              </a:rPr>
              <a:t>Roedd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u="sng" dirty="0">
                <a:latin typeface="Comic Sans MS" panose="030F0702030302020204" pitchFamily="66" charset="0"/>
              </a:rPr>
              <a:t>						</a:t>
            </a:r>
            <a:endParaRPr lang="en-GB" sz="4800" dirty="0">
              <a:latin typeface="Comic Sans MS" panose="030F0702030302020204" pitchFamily="66" charset="0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A9940B8-6C68-9763-6C44-5E4904F89899}"/>
              </a:ext>
            </a:extLst>
          </p:cNvPr>
          <p:cNvCxnSpPr/>
          <p:nvPr/>
        </p:nvCxnSpPr>
        <p:spPr>
          <a:xfrm flipH="1">
            <a:off x="2035629" y="3167743"/>
            <a:ext cx="3603171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0207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bydd</a:t>
            </a:r>
            <a:r>
              <a:rPr lang="en-GB" sz="4800" dirty="0">
                <a:latin typeface="Comic Sans MS" panose="030F0702030302020204" pitchFamily="66" charset="0"/>
              </a:rPr>
              <a:t> y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yfory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8FFEA8-F05E-A2D6-C5AD-CFEF5FDEB997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Comic Sans MS" panose="030F0702030302020204" pitchFamily="66" charset="0"/>
              </a:rPr>
              <a:t>Bydd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u="sng" dirty="0">
                <a:latin typeface="Comic Sans MS" panose="030F0702030302020204" pitchFamily="66" charset="0"/>
              </a:rPr>
              <a:t>						</a:t>
            </a:r>
            <a:endParaRPr lang="en-GB" sz="4800" dirty="0">
              <a:latin typeface="Comic Sans MS" panose="030F0702030302020204" pitchFamily="66" charset="0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2E8520E-08EC-4F3C-233B-60FAF911F713}"/>
              </a:ext>
            </a:extLst>
          </p:cNvPr>
          <p:cNvCxnSpPr/>
          <p:nvPr/>
        </p:nvCxnSpPr>
        <p:spPr>
          <a:xfrm>
            <a:off x="5638800" y="3265714"/>
            <a:ext cx="4898571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84217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3DB8DE7-50C9-1182-DF34-D1882F1B3077}"/>
              </a:ext>
            </a:extLst>
          </p:cNvPr>
          <p:cNvSpPr txBox="1"/>
          <p:nvPr/>
        </p:nvSpPr>
        <p:spPr>
          <a:xfrm>
            <a:off x="2873829" y="1872343"/>
            <a:ext cx="6085114" cy="2862322"/>
          </a:xfrm>
          <a:custGeom>
            <a:avLst/>
            <a:gdLst>
              <a:gd name="connsiteX0" fmla="*/ 0 w 6085114"/>
              <a:gd name="connsiteY0" fmla="*/ 0 h 2862322"/>
              <a:gd name="connsiteX1" fmla="*/ 554421 w 6085114"/>
              <a:gd name="connsiteY1" fmla="*/ 0 h 2862322"/>
              <a:gd name="connsiteX2" fmla="*/ 1169694 w 6085114"/>
              <a:gd name="connsiteY2" fmla="*/ 0 h 2862322"/>
              <a:gd name="connsiteX3" fmla="*/ 1724116 w 6085114"/>
              <a:gd name="connsiteY3" fmla="*/ 0 h 2862322"/>
              <a:gd name="connsiteX4" fmla="*/ 2217686 w 6085114"/>
              <a:gd name="connsiteY4" fmla="*/ 0 h 2862322"/>
              <a:gd name="connsiteX5" fmla="*/ 2772107 w 6085114"/>
              <a:gd name="connsiteY5" fmla="*/ 0 h 2862322"/>
              <a:gd name="connsiteX6" fmla="*/ 3569934 w 6085114"/>
              <a:gd name="connsiteY6" fmla="*/ 0 h 2862322"/>
              <a:gd name="connsiteX7" fmla="*/ 4306908 w 6085114"/>
              <a:gd name="connsiteY7" fmla="*/ 0 h 2862322"/>
              <a:gd name="connsiteX8" fmla="*/ 5043883 w 6085114"/>
              <a:gd name="connsiteY8" fmla="*/ 0 h 2862322"/>
              <a:gd name="connsiteX9" fmla="*/ 6085114 w 6085114"/>
              <a:gd name="connsiteY9" fmla="*/ 0 h 2862322"/>
              <a:gd name="connsiteX10" fmla="*/ 6085114 w 6085114"/>
              <a:gd name="connsiteY10" fmla="*/ 572464 h 2862322"/>
              <a:gd name="connsiteX11" fmla="*/ 6085114 w 6085114"/>
              <a:gd name="connsiteY11" fmla="*/ 1116306 h 2862322"/>
              <a:gd name="connsiteX12" fmla="*/ 6085114 w 6085114"/>
              <a:gd name="connsiteY12" fmla="*/ 1602900 h 2862322"/>
              <a:gd name="connsiteX13" fmla="*/ 6085114 w 6085114"/>
              <a:gd name="connsiteY13" fmla="*/ 2232611 h 2862322"/>
              <a:gd name="connsiteX14" fmla="*/ 6085114 w 6085114"/>
              <a:gd name="connsiteY14" fmla="*/ 2862322 h 2862322"/>
              <a:gd name="connsiteX15" fmla="*/ 5530693 w 6085114"/>
              <a:gd name="connsiteY15" fmla="*/ 2862322 h 2862322"/>
              <a:gd name="connsiteX16" fmla="*/ 4976271 w 6085114"/>
              <a:gd name="connsiteY16" fmla="*/ 2862322 h 2862322"/>
              <a:gd name="connsiteX17" fmla="*/ 4360998 w 6085114"/>
              <a:gd name="connsiteY17" fmla="*/ 2862322 h 2862322"/>
              <a:gd name="connsiteX18" fmla="*/ 3624023 w 6085114"/>
              <a:gd name="connsiteY18" fmla="*/ 2862322 h 2862322"/>
              <a:gd name="connsiteX19" fmla="*/ 3008751 w 6085114"/>
              <a:gd name="connsiteY19" fmla="*/ 2862322 h 2862322"/>
              <a:gd name="connsiteX20" fmla="*/ 2515180 w 6085114"/>
              <a:gd name="connsiteY20" fmla="*/ 2862322 h 2862322"/>
              <a:gd name="connsiteX21" fmla="*/ 1899908 w 6085114"/>
              <a:gd name="connsiteY21" fmla="*/ 2862322 h 2862322"/>
              <a:gd name="connsiteX22" fmla="*/ 1284635 w 6085114"/>
              <a:gd name="connsiteY22" fmla="*/ 2862322 h 2862322"/>
              <a:gd name="connsiteX23" fmla="*/ 791065 w 6085114"/>
              <a:gd name="connsiteY23" fmla="*/ 2862322 h 2862322"/>
              <a:gd name="connsiteX24" fmla="*/ 0 w 6085114"/>
              <a:gd name="connsiteY24" fmla="*/ 2862322 h 2862322"/>
              <a:gd name="connsiteX25" fmla="*/ 0 w 6085114"/>
              <a:gd name="connsiteY25" fmla="*/ 2289858 h 2862322"/>
              <a:gd name="connsiteX26" fmla="*/ 0 w 6085114"/>
              <a:gd name="connsiteY26" fmla="*/ 1717393 h 2862322"/>
              <a:gd name="connsiteX27" fmla="*/ 0 w 6085114"/>
              <a:gd name="connsiteY27" fmla="*/ 1202175 h 2862322"/>
              <a:gd name="connsiteX28" fmla="*/ 0 w 6085114"/>
              <a:gd name="connsiteY28" fmla="*/ 572464 h 2862322"/>
              <a:gd name="connsiteX29" fmla="*/ 0 w 6085114"/>
              <a:gd name="connsiteY29" fmla="*/ 0 h 2862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085114" h="2862322" extrusionOk="0">
                <a:moveTo>
                  <a:pt x="0" y="0"/>
                </a:moveTo>
                <a:cubicBezTo>
                  <a:pt x="160715" y="-16098"/>
                  <a:pt x="356283" y="3780"/>
                  <a:pt x="554421" y="0"/>
                </a:cubicBezTo>
                <a:cubicBezTo>
                  <a:pt x="752559" y="-3780"/>
                  <a:pt x="885360" y="-8122"/>
                  <a:pt x="1169694" y="0"/>
                </a:cubicBezTo>
                <a:cubicBezTo>
                  <a:pt x="1454028" y="8122"/>
                  <a:pt x="1501430" y="20682"/>
                  <a:pt x="1724116" y="0"/>
                </a:cubicBezTo>
                <a:cubicBezTo>
                  <a:pt x="1946802" y="-20682"/>
                  <a:pt x="2062717" y="-8288"/>
                  <a:pt x="2217686" y="0"/>
                </a:cubicBezTo>
                <a:cubicBezTo>
                  <a:pt x="2372655" y="8288"/>
                  <a:pt x="2652408" y="7544"/>
                  <a:pt x="2772107" y="0"/>
                </a:cubicBezTo>
                <a:cubicBezTo>
                  <a:pt x="2891806" y="-7544"/>
                  <a:pt x="3371596" y="20038"/>
                  <a:pt x="3569934" y="0"/>
                </a:cubicBezTo>
                <a:cubicBezTo>
                  <a:pt x="3768272" y="-20038"/>
                  <a:pt x="4067728" y="-20368"/>
                  <a:pt x="4306908" y="0"/>
                </a:cubicBezTo>
                <a:cubicBezTo>
                  <a:pt x="4546088" y="20368"/>
                  <a:pt x="4885729" y="-2169"/>
                  <a:pt x="5043883" y="0"/>
                </a:cubicBezTo>
                <a:cubicBezTo>
                  <a:pt x="5202038" y="2169"/>
                  <a:pt x="5783169" y="-47970"/>
                  <a:pt x="6085114" y="0"/>
                </a:cubicBezTo>
                <a:cubicBezTo>
                  <a:pt x="6087121" y="197355"/>
                  <a:pt x="6107317" y="361952"/>
                  <a:pt x="6085114" y="572464"/>
                </a:cubicBezTo>
                <a:cubicBezTo>
                  <a:pt x="6062911" y="782976"/>
                  <a:pt x="6070120" y="883290"/>
                  <a:pt x="6085114" y="1116306"/>
                </a:cubicBezTo>
                <a:cubicBezTo>
                  <a:pt x="6100108" y="1349322"/>
                  <a:pt x="6089999" y="1504414"/>
                  <a:pt x="6085114" y="1602900"/>
                </a:cubicBezTo>
                <a:cubicBezTo>
                  <a:pt x="6080229" y="1701386"/>
                  <a:pt x="6090274" y="2055850"/>
                  <a:pt x="6085114" y="2232611"/>
                </a:cubicBezTo>
                <a:cubicBezTo>
                  <a:pt x="6079954" y="2409372"/>
                  <a:pt x="6109630" y="2614922"/>
                  <a:pt x="6085114" y="2862322"/>
                </a:cubicBezTo>
                <a:cubicBezTo>
                  <a:pt x="5839420" y="2854428"/>
                  <a:pt x="5689170" y="2843796"/>
                  <a:pt x="5530693" y="2862322"/>
                </a:cubicBezTo>
                <a:cubicBezTo>
                  <a:pt x="5372216" y="2880848"/>
                  <a:pt x="5176304" y="2887246"/>
                  <a:pt x="4976271" y="2862322"/>
                </a:cubicBezTo>
                <a:cubicBezTo>
                  <a:pt x="4776238" y="2837398"/>
                  <a:pt x="4487751" y="2857839"/>
                  <a:pt x="4360998" y="2862322"/>
                </a:cubicBezTo>
                <a:cubicBezTo>
                  <a:pt x="4234245" y="2866805"/>
                  <a:pt x="3991521" y="2835083"/>
                  <a:pt x="3624023" y="2862322"/>
                </a:cubicBezTo>
                <a:cubicBezTo>
                  <a:pt x="3256525" y="2889561"/>
                  <a:pt x="3158637" y="2869838"/>
                  <a:pt x="3008751" y="2862322"/>
                </a:cubicBezTo>
                <a:cubicBezTo>
                  <a:pt x="2858865" y="2854806"/>
                  <a:pt x="2616447" y="2867789"/>
                  <a:pt x="2515180" y="2862322"/>
                </a:cubicBezTo>
                <a:cubicBezTo>
                  <a:pt x="2413913" y="2856855"/>
                  <a:pt x="2091344" y="2838149"/>
                  <a:pt x="1899908" y="2862322"/>
                </a:cubicBezTo>
                <a:cubicBezTo>
                  <a:pt x="1708472" y="2886495"/>
                  <a:pt x="1558162" y="2885499"/>
                  <a:pt x="1284635" y="2862322"/>
                </a:cubicBezTo>
                <a:cubicBezTo>
                  <a:pt x="1011108" y="2839145"/>
                  <a:pt x="1016774" y="2847773"/>
                  <a:pt x="791065" y="2862322"/>
                </a:cubicBezTo>
                <a:cubicBezTo>
                  <a:pt x="565356" y="2876872"/>
                  <a:pt x="317421" y="2887501"/>
                  <a:pt x="0" y="2862322"/>
                </a:cubicBezTo>
                <a:cubicBezTo>
                  <a:pt x="24558" y="2718465"/>
                  <a:pt x="12424" y="2530639"/>
                  <a:pt x="0" y="2289858"/>
                </a:cubicBezTo>
                <a:cubicBezTo>
                  <a:pt x="-12424" y="2049077"/>
                  <a:pt x="-1488" y="1862751"/>
                  <a:pt x="0" y="1717393"/>
                </a:cubicBezTo>
                <a:cubicBezTo>
                  <a:pt x="1488" y="1572035"/>
                  <a:pt x="902" y="1443762"/>
                  <a:pt x="0" y="1202175"/>
                </a:cubicBezTo>
                <a:cubicBezTo>
                  <a:pt x="-902" y="960588"/>
                  <a:pt x="27979" y="703789"/>
                  <a:pt x="0" y="572464"/>
                </a:cubicBezTo>
                <a:cubicBezTo>
                  <a:pt x="-27979" y="441139"/>
                  <a:pt x="19859" y="264165"/>
                  <a:pt x="0" y="0"/>
                </a:cubicBezTo>
                <a:close/>
              </a:path>
            </a:pathLst>
          </a:custGeom>
          <a:noFill/>
          <a:ln>
            <a:extLst>
              <a:ext uri="{C807C97D-BFC1-408E-A445-0C87EB9F89A2}">
                <ask:lineSketchStyleProps xmlns:ask="http://schemas.microsoft.com/office/drawing/2018/sketchyshapes" sd="42362006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6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Ymarfer gyda bwrdd bach gwyn.</a:t>
            </a:r>
            <a:endParaRPr lang="en-GB" sz="6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9FF390-5915-8B10-B38F-B91222A4CF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2960" y="130318"/>
            <a:ext cx="2171700" cy="21717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87761C-B5B6-B966-625C-E3DFA22EBA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20447"/>
          <a:stretch/>
        </p:blipFill>
        <p:spPr bwMode="auto">
          <a:xfrm flipH="1">
            <a:off x="9326154" y="3880077"/>
            <a:ext cx="2547620" cy="24288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416DB6-B525-0F1B-938B-8CFCBB9BB27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843" y="257934"/>
            <a:ext cx="2006600" cy="23260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FED94E0-6864-1FD0-1507-6F9554C4AB0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8226" y="4374832"/>
            <a:ext cx="2228850" cy="20669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D233FE-6F02-8541-EB83-EE48E76DC22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7766" y="4977356"/>
            <a:ext cx="2665095" cy="16059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578D0F-2800-45B4-91B5-EE0EED9BF92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8056" y="274729"/>
            <a:ext cx="1614805" cy="1931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967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mae’r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heddiw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8962FD-0083-4BDF-51C2-3BD14AF15DBF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Mae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heulog</a:t>
            </a:r>
            <a:r>
              <a:rPr lang="en-GB" sz="48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CE5205-7D2E-3B80-E265-BB7933C565E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2246" y="2031164"/>
            <a:ext cx="2522583" cy="2522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240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roedd</a:t>
            </a:r>
            <a:r>
              <a:rPr lang="en-GB" sz="4800" dirty="0">
                <a:latin typeface="Comic Sans MS" panose="030F0702030302020204" pitchFamily="66" charset="0"/>
              </a:rPr>
              <a:t> y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ddoe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9A7934-748C-B738-F040-277966DEF45A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Comic Sans MS" panose="030F0702030302020204" pitchFamily="66" charset="0"/>
              </a:rPr>
              <a:t>Roedd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bwrw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glaw</a:t>
            </a:r>
            <a:r>
              <a:rPr lang="en-GB" sz="48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48136B-C17C-9393-3373-452E483907F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386" y="1844331"/>
            <a:ext cx="2734128" cy="3169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0060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bydd</a:t>
            </a:r>
            <a:r>
              <a:rPr lang="en-GB" sz="4800" dirty="0">
                <a:latin typeface="Comic Sans MS" panose="030F0702030302020204" pitchFamily="66" charset="0"/>
              </a:rPr>
              <a:t> y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yfory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01A697-0CD8-5FA6-B3B6-3C3255D42CF3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Comic Sans MS" panose="030F0702030302020204" pitchFamily="66" charset="0"/>
              </a:rPr>
              <a:t>Bydd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en-GB" sz="4800" dirty="0" err="1">
                <a:latin typeface="Comic Sans MS" panose="030F0702030302020204" pitchFamily="66" charset="0"/>
              </a:rPr>
              <a:t>ymylog</a:t>
            </a:r>
            <a:r>
              <a:rPr lang="en-GB" sz="4800" dirty="0">
                <a:latin typeface="Comic Sans MS" panose="030F0702030302020204" pitchFamily="66" charset="0"/>
              </a:rPr>
              <a:t>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E0D09F-206D-1874-748E-4AD9DB98CA3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909" y="2103528"/>
            <a:ext cx="3572656" cy="21527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08D7AE-FCA9-EC8F-1970-668951E5CD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9237" y="2484528"/>
            <a:ext cx="3572656" cy="2152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003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mae’r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heddiw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8C49A0-522B-58D8-A97C-27F65779482E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Mae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oer</a:t>
            </a:r>
            <a:r>
              <a:rPr lang="en-GB" sz="48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2BEB3B-CBC4-C4EE-632F-24AA585B1F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329" y="1964602"/>
            <a:ext cx="2253342" cy="2928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5338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roedd</a:t>
            </a:r>
            <a:r>
              <a:rPr lang="en-GB" sz="4800" dirty="0">
                <a:latin typeface="Comic Sans MS" panose="030F0702030302020204" pitchFamily="66" charset="0"/>
              </a:rPr>
              <a:t> y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ddoe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3664CD-6D48-6097-5F45-C4B1B7B30B5F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Comic Sans MS" panose="030F0702030302020204" pitchFamily="66" charset="0"/>
              </a:rPr>
              <a:t>Roedd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	</a:t>
            </a:r>
            <a:r>
              <a:rPr lang="en-GB" sz="4800" dirty="0" err="1">
                <a:latin typeface="Comic Sans MS" panose="030F0702030302020204" pitchFamily="66" charset="0"/>
              </a:rPr>
              <a:t>wyntog</a:t>
            </a:r>
            <a:r>
              <a:rPr lang="en-GB" sz="48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58E729-3620-F367-1B6B-78801E65941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69855" y="1920994"/>
            <a:ext cx="3252289" cy="3016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670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633402-0F36-2169-F3CE-F7A71385FCD8}"/>
              </a:ext>
            </a:extLst>
          </p:cNvPr>
          <p:cNvSpPr txBox="1"/>
          <p:nvPr/>
        </p:nvSpPr>
        <p:spPr>
          <a:xfrm>
            <a:off x="674914" y="729343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Sut </a:t>
            </a:r>
            <a:r>
              <a:rPr lang="en-GB" sz="4800" dirty="0" err="1">
                <a:latin typeface="Comic Sans MS" panose="030F0702030302020204" pitchFamily="66" charset="0"/>
              </a:rPr>
              <a:t>bydd</a:t>
            </a:r>
            <a:r>
              <a:rPr lang="en-GB" sz="4800" dirty="0">
                <a:latin typeface="Comic Sans MS" panose="030F0702030302020204" pitchFamily="66" charset="0"/>
              </a:rPr>
              <a:t> y </a:t>
            </a:r>
            <a:r>
              <a:rPr lang="en-GB" sz="4800" dirty="0" err="1">
                <a:latin typeface="Comic Sans MS" panose="030F0702030302020204" pitchFamily="66" charset="0"/>
              </a:rPr>
              <a:t>tywydd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yfory</a:t>
            </a:r>
            <a:r>
              <a:rPr lang="en-GB" sz="48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11FD64-FF58-FA6C-06E6-D2B29B1A1C03}"/>
              </a:ext>
            </a:extLst>
          </p:cNvPr>
          <p:cNvSpPr txBox="1"/>
          <p:nvPr/>
        </p:nvSpPr>
        <p:spPr>
          <a:xfrm>
            <a:off x="696685" y="5326634"/>
            <a:ext cx="1079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Comic Sans MS" panose="030F0702030302020204" pitchFamily="66" charset="0"/>
              </a:rPr>
              <a:t>Bydd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hi’n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u="sng" dirty="0">
                <a:latin typeface="Comic Sans MS" panose="030F0702030302020204" pitchFamily="66" charset="0"/>
              </a:rPr>
              <a:t>	</a:t>
            </a:r>
            <a:r>
              <a:rPr lang="en-GB" sz="4800" dirty="0" err="1">
                <a:latin typeface="Comic Sans MS" panose="030F0702030302020204" pitchFamily="66" charset="0"/>
              </a:rPr>
              <a:t>rhewi</a:t>
            </a:r>
            <a:r>
              <a:rPr lang="en-GB" sz="4800">
                <a:latin typeface="Comic Sans MS" panose="030F0702030302020204" pitchFamily="66" charset="0"/>
              </a:rPr>
              <a:t>.</a:t>
            </a:r>
            <a:endParaRPr lang="en-GB" sz="480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882F1D-93E3-299A-5A3A-8A333DA1CD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2477" y="1935350"/>
            <a:ext cx="4487045" cy="298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7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3ECA4EC-6811-FF23-A9DF-AE1F9A7B6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54" y="388108"/>
            <a:ext cx="9335091" cy="6081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744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3DB8DE7-50C9-1182-DF34-D1882F1B3077}"/>
              </a:ext>
            </a:extLst>
          </p:cNvPr>
          <p:cNvSpPr txBox="1"/>
          <p:nvPr/>
        </p:nvSpPr>
        <p:spPr>
          <a:xfrm>
            <a:off x="2852057" y="2060719"/>
            <a:ext cx="6085114" cy="2185214"/>
          </a:xfrm>
          <a:custGeom>
            <a:avLst/>
            <a:gdLst>
              <a:gd name="connsiteX0" fmla="*/ 0 w 6085114"/>
              <a:gd name="connsiteY0" fmla="*/ 0 h 2185214"/>
              <a:gd name="connsiteX1" fmla="*/ 554421 w 6085114"/>
              <a:gd name="connsiteY1" fmla="*/ 0 h 2185214"/>
              <a:gd name="connsiteX2" fmla="*/ 1169694 w 6085114"/>
              <a:gd name="connsiteY2" fmla="*/ 0 h 2185214"/>
              <a:gd name="connsiteX3" fmla="*/ 1724116 w 6085114"/>
              <a:gd name="connsiteY3" fmla="*/ 0 h 2185214"/>
              <a:gd name="connsiteX4" fmla="*/ 2217686 w 6085114"/>
              <a:gd name="connsiteY4" fmla="*/ 0 h 2185214"/>
              <a:gd name="connsiteX5" fmla="*/ 2772107 w 6085114"/>
              <a:gd name="connsiteY5" fmla="*/ 0 h 2185214"/>
              <a:gd name="connsiteX6" fmla="*/ 3569934 w 6085114"/>
              <a:gd name="connsiteY6" fmla="*/ 0 h 2185214"/>
              <a:gd name="connsiteX7" fmla="*/ 4306908 w 6085114"/>
              <a:gd name="connsiteY7" fmla="*/ 0 h 2185214"/>
              <a:gd name="connsiteX8" fmla="*/ 5043883 w 6085114"/>
              <a:gd name="connsiteY8" fmla="*/ 0 h 2185214"/>
              <a:gd name="connsiteX9" fmla="*/ 6085114 w 6085114"/>
              <a:gd name="connsiteY9" fmla="*/ 0 h 2185214"/>
              <a:gd name="connsiteX10" fmla="*/ 6085114 w 6085114"/>
              <a:gd name="connsiteY10" fmla="*/ 546304 h 2185214"/>
              <a:gd name="connsiteX11" fmla="*/ 6085114 w 6085114"/>
              <a:gd name="connsiteY11" fmla="*/ 1070755 h 2185214"/>
              <a:gd name="connsiteX12" fmla="*/ 6085114 w 6085114"/>
              <a:gd name="connsiteY12" fmla="*/ 1551502 h 2185214"/>
              <a:gd name="connsiteX13" fmla="*/ 6085114 w 6085114"/>
              <a:gd name="connsiteY13" fmla="*/ 2185214 h 2185214"/>
              <a:gd name="connsiteX14" fmla="*/ 5469841 w 6085114"/>
              <a:gd name="connsiteY14" fmla="*/ 2185214 h 2185214"/>
              <a:gd name="connsiteX15" fmla="*/ 4854569 w 6085114"/>
              <a:gd name="connsiteY15" fmla="*/ 2185214 h 2185214"/>
              <a:gd name="connsiteX16" fmla="*/ 4300147 w 6085114"/>
              <a:gd name="connsiteY16" fmla="*/ 2185214 h 2185214"/>
              <a:gd name="connsiteX17" fmla="*/ 3684875 w 6085114"/>
              <a:gd name="connsiteY17" fmla="*/ 2185214 h 2185214"/>
              <a:gd name="connsiteX18" fmla="*/ 2947900 w 6085114"/>
              <a:gd name="connsiteY18" fmla="*/ 2185214 h 2185214"/>
              <a:gd name="connsiteX19" fmla="*/ 2332627 w 6085114"/>
              <a:gd name="connsiteY19" fmla="*/ 2185214 h 2185214"/>
              <a:gd name="connsiteX20" fmla="*/ 1839057 w 6085114"/>
              <a:gd name="connsiteY20" fmla="*/ 2185214 h 2185214"/>
              <a:gd name="connsiteX21" fmla="*/ 1223784 w 6085114"/>
              <a:gd name="connsiteY21" fmla="*/ 2185214 h 2185214"/>
              <a:gd name="connsiteX22" fmla="*/ 608511 w 6085114"/>
              <a:gd name="connsiteY22" fmla="*/ 2185214 h 2185214"/>
              <a:gd name="connsiteX23" fmla="*/ 0 w 6085114"/>
              <a:gd name="connsiteY23" fmla="*/ 2185214 h 2185214"/>
              <a:gd name="connsiteX24" fmla="*/ 0 w 6085114"/>
              <a:gd name="connsiteY24" fmla="*/ 1638911 h 2185214"/>
              <a:gd name="connsiteX25" fmla="*/ 0 w 6085114"/>
              <a:gd name="connsiteY25" fmla="*/ 1158163 h 2185214"/>
              <a:gd name="connsiteX26" fmla="*/ 0 w 6085114"/>
              <a:gd name="connsiteY26" fmla="*/ 611860 h 2185214"/>
              <a:gd name="connsiteX27" fmla="*/ 0 w 6085114"/>
              <a:gd name="connsiteY27" fmla="*/ 0 h 2185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85114" h="2185214" extrusionOk="0">
                <a:moveTo>
                  <a:pt x="0" y="0"/>
                </a:moveTo>
                <a:cubicBezTo>
                  <a:pt x="160715" y="-16098"/>
                  <a:pt x="356283" y="3780"/>
                  <a:pt x="554421" y="0"/>
                </a:cubicBezTo>
                <a:cubicBezTo>
                  <a:pt x="752559" y="-3780"/>
                  <a:pt x="885360" y="-8122"/>
                  <a:pt x="1169694" y="0"/>
                </a:cubicBezTo>
                <a:cubicBezTo>
                  <a:pt x="1454028" y="8122"/>
                  <a:pt x="1501430" y="20682"/>
                  <a:pt x="1724116" y="0"/>
                </a:cubicBezTo>
                <a:cubicBezTo>
                  <a:pt x="1946802" y="-20682"/>
                  <a:pt x="2062717" y="-8288"/>
                  <a:pt x="2217686" y="0"/>
                </a:cubicBezTo>
                <a:cubicBezTo>
                  <a:pt x="2372655" y="8288"/>
                  <a:pt x="2652408" y="7544"/>
                  <a:pt x="2772107" y="0"/>
                </a:cubicBezTo>
                <a:cubicBezTo>
                  <a:pt x="2891806" y="-7544"/>
                  <a:pt x="3371596" y="20038"/>
                  <a:pt x="3569934" y="0"/>
                </a:cubicBezTo>
                <a:cubicBezTo>
                  <a:pt x="3768272" y="-20038"/>
                  <a:pt x="4067728" y="-20368"/>
                  <a:pt x="4306908" y="0"/>
                </a:cubicBezTo>
                <a:cubicBezTo>
                  <a:pt x="4546088" y="20368"/>
                  <a:pt x="4885729" y="-2169"/>
                  <a:pt x="5043883" y="0"/>
                </a:cubicBezTo>
                <a:cubicBezTo>
                  <a:pt x="5202038" y="2169"/>
                  <a:pt x="5783169" y="-47970"/>
                  <a:pt x="6085114" y="0"/>
                </a:cubicBezTo>
                <a:cubicBezTo>
                  <a:pt x="6091351" y="215720"/>
                  <a:pt x="6099691" y="403383"/>
                  <a:pt x="6085114" y="546304"/>
                </a:cubicBezTo>
                <a:cubicBezTo>
                  <a:pt x="6070537" y="689225"/>
                  <a:pt x="6078916" y="914450"/>
                  <a:pt x="6085114" y="1070755"/>
                </a:cubicBezTo>
                <a:cubicBezTo>
                  <a:pt x="6091312" y="1227060"/>
                  <a:pt x="6093493" y="1444321"/>
                  <a:pt x="6085114" y="1551502"/>
                </a:cubicBezTo>
                <a:cubicBezTo>
                  <a:pt x="6076735" y="1658683"/>
                  <a:pt x="6099936" y="1934183"/>
                  <a:pt x="6085114" y="2185214"/>
                </a:cubicBezTo>
                <a:cubicBezTo>
                  <a:pt x="5860645" y="2168307"/>
                  <a:pt x="5609804" y="2203782"/>
                  <a:pt x="5469841" y="2185214"/>
                </a:cubicBezTo>
                <a:cubicBezTo>
                  <a:pt x="5329878" y="2166646"/>
                  <a:pt x="4994892" y="2187455"/>
                  <a:pt x="4854569" y="2185214"/>
                </a:cubicBezTo>
                <a:cubicBezTo>
                  <a:pt x="4714246" y="2182973"/>
                  <a:pt x="4500180" y="2210138"/>
                  <a:pt x="4300147" y="2185214"/>
                </a:cubicBezTo>
                <a:cubicBezTo>
                  <a:pt x="4100114" y="2160290"/>
                  <a:pt x="3992474" y="2178145"/>
                  <a:pt x="3684875" y="2185214"/>
                </a:cubicBezTo>
                <a:cubicBezTo>
                  <a:pt x="3377276" y="2192283"/>
                  <a:pt x="3315398" y="2157975"/>
                  <a:pt x="2947900" y="2185214"/>
                </a:cubicBezTo>
                <a:cubicBezTo>
                  <a:pt x="2580402" y="2212453"/>
                  <a:pt x="2484488" y="2194023"/>
                  <a:pt x="2332627" y="2185214"/>
                </a:cubicBezTo>
                <a:cubicBezTo>
                  <a:pt x="2180766" y="2176405"/>
                  <a:pt x="2082427" y="2186314"/>
                  <a:pt x="1839057" y="2185214"/>
                </a:cubicBezTo>
                <a:cubicBezTo>
                  <a:pt x="1595687" y="2184115"/>
                  <a:pt x="1419657" y="2163708"/>
                  <a:pt x="1223784" y="2185214"/>
                </a:cubicBezTo>
                <a:cubicBezTo>
                  <a:pt x="1027911" y="2206720"/>
                  <a:pt x="882038" y="2208391"/>
                  <a:pt x="608511" y="2185214"/>
                </a:cubicBezTo>
                <a:cubicBezTo>
                  <a:pt x="334984" y="2162037"/>
                  <a:pt x="128065" y="2196942"/>
                  <a:pt x="0" y="2185214"/>
                </a:cubicBezTo>
                <a:cubicBezTo>
                  <a:pt x="6739" y="1997400"/>
                  <a:pt x="-16239" y="1846018"/>
                  <a:pt x="0" y="1638911"/>
                </a:cubicBezTo>
                <a:cubicBezTo>
                  <a:pt x="16239" y="1431804"/>
                  <a:pt x="-15675" y="1354223"/>
                  <a:pt x="0" y="1158163"/>
                </a:cubicBezTo>
                <a:cubicBezTo>
                  <a:pt x="15675" y="962103"/>
                  <a:pt x="1565" y="881192"/>
                  <a:pt x="0" y="611860"/>
                </a:cubicBezTo>
                <a:cubicBezTo>
                  <a:pt x="-1565" y="342528"/>
                  <a:pt x="-25177" y="138096"/>
                  <a:pt x="0" y="0"/>
                </a:cubicBezTo>
                <a:close/>
              </a:path>
            </a:pathLst>
          </a:custGeom>
          <a:noFill/>
          <a:ln>
            <a:extLst>
              <a:ext uri="{C807C97D-BFC1-408E-A445-0C87EB9F89A2}">
                <ask:lineSketchStyleProps xmlns:ask="http://schemas.microsoft.com/office/drawing/2018/sketchyshapes" sd="42362006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4000" b="1" u="sng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Tocyn Gadael</a:t>
            </a:r>
          </a:p>
          <a:p>
            <a:pPr algn="ctr"/>
            <a:endParaRPr lang="en-GB" sz="3200" b="1" dirty="0">
              <a:latin typeface="Comic Sans MS" panose="030F0702030302020204" pitchFamily="66" charset="0"/>
            </a:endParaRPr>
          </a:p>
          <a:p>
            <a:pPr algn="ctr"/>
            <a:r>
              <a:rPr lang="en-GB" sz="3200" dirty="0" err="1">
                <a:latin typeface="Comic Sans MS" panose="030F0702030302020204" pitchFamily="66" charset="0"/>
              </a:rPr>
              <a:t>Ysgrifennwch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eich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ateb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ar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eich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tocyn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gadael</a:t>
            </a:r>
            <a:r>
              <a:rPr lang="en-GB" sz="3200" dirty="0">
                <a:latin typeface="Comic Sans MS" panose="030F0702030302020204" pitchFamily="66" charset="0"/>
              </a:rPr>
              <a:t>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9FF390-5915-8B10-B38F-B91222A4CF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2960" y="130318"/>
            <a:ext cx="2171700" cy="21717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87761C-B5B6-B966-625C-E3DFA22EBA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20447"/>
          <a:stretch/>
        </p:blipFill>
        <p:spPr bwMode="auto">
          <a:xfrm flipH="1">
            <a:off x="9326154" y="3880077"/>
            <a:ext cx="2547620" cy="24288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416DB6-B525-0F1B-938B-8CFCBB9BB27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843" y="257934"/>
            <a:ext cx="2006600" cy="23260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FED94E0-6864-1FD0-1507-6F9554C4AB0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8226" y="4374832"/>
            <a:ext cx="2228850" cy="20669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D233FE-6F02-8541-EB83-EE48E76DC22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7766" y="4977356"/>
            <a:ext cx="2665095" cy="16059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578D0F-2800-45B4-91B5-EE0EED9BF92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8056" y="274729"/>
            <a:ext cx="1614805" cy="1931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4671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braf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heulog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59F90FA-9875-1BC1-DB48-CE62F054EA6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6959" y="1017813"/>
            <a:ext cx="3358244" cy="3358244"/>
          </a:xfrm>
          <a:prstGeom prst="rect">
            <a:avLst/>
          </a:prstGeom>
        </p:spPr>
      </p:pic>
      <p:pic>
        <p:nvPicPr>
          <p:cNvPr id="6" name="Picture 5" descr="Cloudy Weather Clip Art">
            <a:extLst>
              <a:ext uri="{FF2B5EF4-FFF2-40B4-BE49-F238E27FC236}">
                <a16:creationId xmlns:a16="http://schemas.microsoft.com/office/drawing/2014/main" id="{F3AA5204-9441-6BA7-3AA3-0FFB2A8CF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8279" y="1230381"/>
            <a:ext cx="4296486" cy="271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01746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stormus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niwlog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4BDA1410-F104-E671-E3C0-71D5B46FD67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770" y="797242"/>
            <a:ext cx="3417344" cy="408654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7CAF818-0ADC-87BD-0EB5-5D23988C3FA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7544" y="665517"/>
            <a:ext cx="4819997" cy="4086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1547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rhewi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oer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7F619A4-361C-F138-B039-99B183CA1A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229" y="750497"/>
            <a:ext cx="3004457" cy="3905062"/>
          </a:xfrm>
          <a:prstGeom prst="rect">
            <a:avLst/>
          </a:prstGeom>
        </p:spPr>
      </p:pic>
      <p:pic>
        <p:nvPicPr>
          <p:cNvPr id="13" name="Picture 12" descr="Icicles and ice blocks&#10;&#10;Description automatically generated">
            <a:extLst>
              <a:ext uri="{FF2B5EF4-FFF2-40B4-BE49-F238E27FC236}">
                <a16:creationId xmlns:a16="http://schemas.microsoft.com/office/drawing/2014/main" id="{5ED6C9AE-4629-36E7-8D7C-9BA45F714A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549" y="1382485"/>
            <a:ext cx="4482193" cy="298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119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bwrw</a:t>
                      </a:r>
                      <a:r>
                        <a:rPr lang="en-GB" sz="6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glaw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bwrw</a:t>
                      </a:r>
                      <a:r>
                        <a:rPr lang="en-GB" sz="6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eira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FB8E6B7F-B721-6CEF-AB2A-3F9C2BDD4D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415" y="508305"/>
            <a:ext cx="3877128" cy="449427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A3E4BAF-A55A-44FF-7FE4-E1BA5AEE0F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667"/>
          <a:stretch/>
        </p:blipFill>
        <p:spPr bwMode="auto">
          <a:xfrm flipH="1">
            <a:off x="7094582" y="657906"/>
            <a:ext cx="3649618" cy="434467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900637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gwyntog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poeth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20EB3C4-9EB4-3C8E-99B1-0453A6B05CB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36683" y="847860"/>
            <a:ext cx="3757645" cy="34846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59A6B8-EA41-DE3D-CED9-F4676E2BBF0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8149" y="858396"/>
            <a:ext cx="3116307" cy="3736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584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u="sng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	</a:t>
                      </a:r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wyntog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oeth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117B4C5-DE95-E165-74BC-6146D10AEBA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36683" y="847860"/>
            <a:ext cx="3757645" cy="34846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F6F0A3E-9276-1F57-2B5C-11EC0906B09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8149" y="858396"/>
            <a:ext cx="3116307" cy="3736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9014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cymylog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u="none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en-GB" sz="6000" u="none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ymylog</a:t>
                      </a:r>
                      <a:endParaRPr lang="en-GB" sz="6000" u="none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4496BFF4-4B1E-17D3-B76D-30D9BAE3800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681" y="1483042"/>
            <a:ext cx="3572656" cy="21527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A05175E-A095-D2E7-3642-5053C788514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909" y="2103528"/>
            <a:ext cx="3572656" cy="21527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859796-AC2E-30FC-E735-08B75CE3B9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6435" y="1276212"/>
            <a:ext cx="3572656" cy="21527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2D6527B-DE0D-0F93-B9E3-C0EA7A08A0F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8281" y="1994671"/>
            <a:ext cx="3572656" cy="2152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9899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0DE3236-BA0B-ACF1-E55C-AE84DD81A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86" y="189835"/>
            <a:ext cx="9251623" cy="6478329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2058B47-DFC0-ACB9-A59E-C41B7F99FB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3307964"/>
              </p:ext>
            </p:extLst>
          </p:nvPr>
        </p:nvGraphicFramePr>
        <p:xfrm>
          <a:off x="9765514" y="295790"/>
          <a:ext cx="2045486" cy="3590409"/>
        </p:xfrm>
        <a:graphic>
          <a:graphicData uri="http://schemas.openxmlformats.org/drawingml/2006/table">
            <a:tbl>
              <a:tblPr/>
              <a:tblGrid>
                <a:gridCol w="1022743">
                  <a:extLst>
                    <a:ext uri="{9D8B030D-6E8A-4147-A177-3AD203B41FA5}">
                      <a16:colId xmlns:a16="http://schemas.microsoft.com/office/drawing/2014/main" val="1999605293"/>
                    </a:ext>
                  </a:extLst>
                </a:gridCol>
                <a:gridCol w="1022743">
                  <a:extLst>
                    <a:ext uri="{9D8B030D-6E8A-4147-A177-3AD203B41FA5}">
                      <a16:colId xmlns:a16="http://schemas.microsoft.com/office/drawing/2014/main" val="3473957885"/>
                    </a:ext>
                  </a:extLst>
                </a:gridCol>
              </a:tblGrid>
              <a:tr h="1196803"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Heddiw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5458" marR="35458" marT="35458" marB="35458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Heddiw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5458" marR="35458" marT="35458" marB="35458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6648560"/>
                  </a:ext>
                </a:extLst>
              </a:tr>
              <a:tr h="1196803"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Ddoe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5458" marR="35458" marT="35458" marB="35458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Ddoe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5458" marR="35458" marT="35458" marB="35458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884174"/>
                  </a:ext>
                </a:extLst>
              </a:tr>
              <a:tr h="1196803"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Yfory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5458" marR="35458" marT="35458" marB="35458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Yfory</a:t>
                      </a:r>
                      <a:endParaRPr lang="en-GB" sz="10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5458" marR="35458" marT="35458" marB="35458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2597070"/>
                  </a:ext>
                </a:extLst>
              </a:tr>
            </a:tbl>
          </a:graphicData>
        </a:graphic>
      </p:graphicFrame>
      <p:sp>
        <p:nvSpPr>
          <p:cNvPr id="7" name="Control 1">
            <a:extLst>
              <a:ext uri="{FF2B5EF4-FFF2-40B4-BE49-F238E27FC236}">
                <a16:creationId xmlns:a16="http://schemas.microsoft.com/office/drawing/2014/main" id="{64D2477D-115B-FEDC-6BFF-38C4458D2861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4557713" y="2054225"/>
            <a:ext cx="3644900" cy="4487863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9699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7AC842A-A68D-DDCF-67BB-0AFA8928A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943" y="174864"/>
            <a:ext cx="9198428" cy="6484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2538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4A8590C-E152-4F9E-9341-4D73240B94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96" y="155931"/>
            <a:ext cx="9382718" cy="6534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7443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49EC997-942A-4684-91A2-A2124DC6E7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9AEC8A5-C267-4C57-B3B3-33885AEF5F46}">
  <ds:schemaRefs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d9a8f111-f499-48a8-b724-064b0d7e51ee"/>
    <ds:schemaRef ds:uri="9f8b6bd3-658c-499b-a11d-eb1fd1b1a001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329</Words>
  <Application>Microsoft Office PowerPoint</Application>
  <PresentationFormat>Widescreen</PresentationFormat>
  <Paragraphs>91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G Jones (St Mary`s RC (A) School)</cp:lastModifiedBy>
  <cp:revision>6</cp:revision>
  <dcterms:created xsi:type="dcterms:W3CDTF">2024-10-18T11:23:11Z</dcterms:created>
  <dcterms:modified xsi:type="dcterms:W3CDTF">2024-10-23T19:20:26Z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