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handoutMasterIdLst>
    <p:handoutMasterId r:id="rId25"/>
  </p:handoutMasterIdLst>
  <p:sldIdLst>
    <p:sldId id="268" r:id="rId2"/>
    <p:sldId id="348" r:id="rId3"/>
    <p:sldId id="353" r:id="rId4"/>
    <p:sldId id="354" r:id="rId5"/>
    <p:sldId id="355" r:id="rId6"/>
    <p:sldId id="359" r:id="rId7"/>
    <p:sldId id="360" r:id="rId8"/>
    <p:sldId id="356" r:id="rId9"/>
    <p:sldId id="361" r:id="rId10"/>
    <p:sldId id="362" r:id="rId11"/>
    <p:sldId id="357" r:id="rId12"/>
    <p:sldId id="321" r:id="rId13"/>
    <p:sldId id="333" r:id="rId14"/>
    <p:sldId id="322" r:id="rId15"/>
    <p:sldId id="334" r:id="rId16"/>
    <p:sldId id="324" r:id="rId17"/>
    <p:sldId id="325" r:id="rId18"/>
    <p:sldId id="303" r:id="rId19"/>
    <p:sldId id="327" r:id="rId20"/>
    <p:sldId id="328" r:id="rId21"/>
    <p:sldId id="344" r:id="rId22"/>
    <p:sldId id="364" r:id="rId23"/>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634" autoAdjust="0"/>
    <p:restoredTop sz="97458" autoAdjust="0"/>
  </p:normalViewPr>
  <p:slideViewPr>
    <p:cSldViewPr>
      <p:cViewPr varScale="1">
        <p:scale>
          <a:sx n="72" d="100"/>
          <a:sy n="72" d="100"/>
        </p:scale>
        <p:origin x="-127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8" y="0"/>
            <a:ext cx="4301543" cy="339884"/>
          </a:xfrm>
          <a:prstGeom prst="rect">
            <a:avLst/>
          </a:prstGeom>
        </p:spPr>
        <p:txBody>
          <a:bodyPr vert="horz" lIns="91440" tIns="45720" rIns="91440" bIns="45720" rtlCol="0"/>
          <a:lstStyle>
            <a:lvl1pPr algn="r">
              <a:defRPr sz="1200"/>
            </a:lvl1pPr>
          </a:lstStyle>
          <a:p>
            <a:fld id="{A9FF1D3D-E859-40A3-A77F-9684380119D2}" type="datetimeFigureOut">
              <a:rPr lang="en-GB" smtClean="0"/>
              <a:pPr/>
              <a:t>15/02/2012</a:t>
            </a:fld>
            <a:endParaRPr lang="en-GB"/>
          </a:p>
        </p:txBody>
      </p:sp>
      <p:sp>
        <p:nvSpPr>
          <p:cNvPr id="4" name="Footer Placeholder 3"/>
          <p:cNvSpPr>
            <a:spLocks noGrp="1"/>
          </p:cNvSpPr>
          <p:nvPr>
            <p:ph type="ftr" sz="quarter" idx="2"/>
          </p:nvPr>
        </p:nvSpPr>
        <p:spPr>
          <a:xfrm>
            <a:off x="0" y="6456612"/>
            <a:ext cx="4301543" cy="33988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8" y="6456612"/>
            <a:ext cx="4301543" cy="339884"/>
          </a:xfrm>
          <a:prstGeom prst="rect">
            <a:avLst/>
          </a:prstGeom>
        </p:spPr>
        <p:txBody>
          <a:bodyPr vert="horz" lIns="91440" tIns="45720" rIns="91440" bIns="45720" rtlCol="0" anchor="b"/>
          <a:lstStyle>
            <a:lvl1pPr algn="r">
              <a:defRPr sz="1200"/>
            </a:lvl1pPr>
          </a:lstStyle>
          <a:p>
            <a:fld id="{D97226AD-17D6-415D-8C8B-5C2CD8A8045C}"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8" y="0"/>
            <a:ext cx="4301543" cy="339884"/>
          </a:xfrm>
          <a:prstGeom prst="rect">
            <a:avLst/>
          </a:prstGeom>
        </p:spPr>
        <p:txBody>
          <a:bodyPr vert="horz" lIns="91440" tIns="45720" rIns="91440" bIns="45720" rtlCol="0"/>
          <a:lstStyle>
            <a:lvl1pPr algn="r">
              <a:defRPr sz="1200"/>
            </a:lvl1pPr>
          </a:lstStyle>
          <a:p>
            <a:fld id="{50C41E11-FDE9-40A1-AD6E-FCFEE576C76D}" type="datetimeFigureOut">
              <a:rPr lang="en-GB" smtClean="0"/>
              <a:pPr/>
              <a:t>15/02/2012</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4" y="3228896"/>
            <a:ext cx="7941310" cy="305895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456612"/>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8" y="6456612"/>
            <a:ext cx="4301543" cy="339884"/>
          </a:xfrm>
          <a:prstGeom prst="rect">
            <a:avLst/>
          </a:prstGeom>
        </p:spPr>
        <p:txBody>
          <a:bodyPr vert="horz" lIns="91440" tIns="45720" rIns="91440" bIns="45720" rtlCol="0" anchor="b"/>
          <a:lstStyle>
            <a:lvl1pPr algn="r">
              <a:defRPr sz="1200"/>
            </a:lvl1pPr>
          </a:lstStyle>
          <a:p>
            <a:fld id="{51885579-8C42-4C38-9416-F7713BE345B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dirty="0"/>
          </a:p>
        </p:txBody>
      </p:sp>
      <p:sp>
        <p:nvSpPr>
          <p:cNvPr id="4" name="Slide Number Placeholder 3"/>
          <p:cNvSpPr>
            <a:spLocks noGrp="1"/>
          </p:cNvSpPr>
          <p:nvPr>
            <p:ph type="sldNum" sz="quarter" idx="10"/>
          </p:nvPr>
        </p:nvSpPr>
        <p:spPr/>
        <p:txBody>
          <a:bodyPr/>
          <a:lstStyle/>
          <a:p>
            <a:fld id="{51885579-8C42-4C38-9416-F7713BE345B4}" type="slidenum">
              <a:rPr lang="en-GB" smtClean="0"/>
              <a:pPr/>
              <a:t>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A4F93B8-E009-4074-B8B1-F2D26B449272}" type="datetime1">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5CE9B1-D326-479A-847F-EEC94386ED13}" type="datetime1">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13A913-A43A-457F-99AD-CF1D253A62A9}" type="datetime1">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565CF46-9904-4C14-8916-D584DAAA97B3}" type="datetime1">
              <a:rPr lang="en-US" smtClean="0"/>
              <a:pPr/>
              <a:t>2/15/2012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E13CBB-1E9C-4CA6-818B-43849387F98E}" type="datetime1">
              <a:rPr lang="en-US" smtClean="0"/>
              <a:pPr/>
              <a:t>2/15/2012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D1BE9CD-F0AD-4150-AFA0-BF8CF3A798D1}" type="datetime1">
              <a:rPr lang="en-US" smtClean="0"/>
              <a:pPr/>
              <a:t>2/15/2012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35AE68-7521-4EA9-9B63-61374F94C9BA}" type="datetime1">
              <a:rPr lang="en-US" smtClean="0"/>
              <a:pPr/>
              <a:t>2/15/2012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1C505A-8B8B-4124-90C6-312F6005C964}" type="datetime1">
              <a:rPr lang="en-US" smtClean="0"/>
              <a:pPr/>
              <a:t>2/15/2012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5E69D-86BA-41D1-B283-7F10C6EDD547}" type="datetime1">
              <a:rPr lang="en-US" smtClean="0"/>
              <a:pPr/>
              <a:t>2/15/2012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57A256-4FAD-4656-8682-20F725AE5675}" type="datetime1">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5B3192E-41A9-4135-AE71-379BB01E8EDA}" type="datetime1">
              <a:rPr lang="en-US" smtClean="0"/>
              <a:pPr/>
              <a:t>2/15/2012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B0D6AE-3814-402E-B12C-33281A5E488E}" type="datetime1">
              <a:rPr lang="en-US" smtClean="0"/>
              <a:pPr/>
              <a:t>2/15/2012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0C922-D900-45C7-81AF-54837422CFE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sz="8000" dirty="0" smtClean="0"/>
              <a:t/>
            </a:r>
            <a:br>
              <a:rPr lang="en-GB" sz="8000" dirty="0" smtClean="0"/>
            </a:br>
            <a:r>
              <a:rPr lang="en-GB" sz="8000" dirty="0" smtClean="0"/>
              <a:t/>
            </a:r>
            <a:br>
              <a:rPr lang="en-GB" sz="8000" dirty="0" smtClean="0"/>
            </a:br>
            <a:r>
              <a:rPr lang="en-GB" sz="8000" dirty="0" smtClean="0"/>
              <a:t/>
            </a:r>
            <a:br>
              <a:rPr lang="en-GB" sz="8000" dirty="0" smtClean="0"/>
            </a:br>
            <a:r>
              <a:rPr lang="en-GB" sz="8000" dirty="0" smtClean="0"/>
              <a:t> </a:t>
            </a:r>
            <a:r>
              <a:rPr lang="en-GB" sz="5300" b="1" dirty="0" smtClean="0"/>
              <a:t/>
            </a:r>
            <a:br>
              <a:rPr lang="en-GB" sz="5300" b="1" dirty="0" smtClean="0"/>
            </a:br>
            <a:r>
              <a:rPr lang="en-GB" sz="5300" b="1" dirty="0" smtClean="0"/>
              <a:t>Weight Transfer Calculation </a:t>
            </a:r>
            <a:br>
              <a:rPr lang="en-GB" sz="5300" b="1" dirty="0" smtClean="0"/>
            </a:br>
            <a:r>
              <a:rPr lang="en-GB" sz="5300" b="1" dirty="0" smtClean="0"/>
              <a:t>Example2 </a:t>
            </a:r>
            <a:endParaRPr lang="en-GB" sz="5300" b="1" dirty="0"/>
          </a:p>
        </p:txBody>
      </p:sp>
      <p:pic>
        <p:nvPicPr>
          <p:cNvPr id="4" name="Picture 3" descr="smu"/>
          <p:cNvPicPr>
            <a:picLocks noChangeAspect="1" noChangeArrowheads="1"/>
          </p:cNvPicPr>
          <p:nvPr/>
        </p:nvPicPr>
        <p:blipFill>
          <a:blip r:embed="rId2" cstate="print"/>
          <a:srcRect/>
          <a:stretch>
            <a:fillRect/>
          </a:stretch>
        </p:blipFill>
        <p:spPr bwMode="auto">
          <a:xfrm>
            <a:off x="5436096" y="476672"/>
            <a:ext cx="3536776" cy="759481"/>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fld id="{6520C922-D900-45C7-81AF-54837422CFEC}" type="slidenum">
              <a:rPr lang="en-GB" smtClean="0"/>
              <a:pPr/>
              <a:t>1</a:t>
            </a:fld>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 2  Data </a:t>
            </a:r>
            <a:endParaRPr lang="en-GB" b="1" dirty="0"/>
          </a:p>
        </p:txBody>
      </p:sp>
      <p:sp>
        <p:nvSpPr>
          <p:cNvPr id="3" name="Content Placeholder 2"/>
          <p:cNvSpPr>
            <a:spLocks noGrp="1"/>
          </p:cNvSpPr>
          <p:nvPr>
            <p:ph idx="1"/>
          </p:nvPr>
        </p:nvSpPr>
        <p:spPr>
          <a:xfrm>
            <a:off x="457200" y="1268760"/>
            <a:ext cx="8229600" cy="4857403"/>
          </a:xfrm>
        </p:spPr>
        <p:txBody>
          <a:bodyPr>
            <a:noAutofit/>
          </a:bodyPr>
          <a:lstStyle/>
          <a:p>
            <a:pPr>
              <a:spcBef>
                <a:spcPts val="0"/>
              </a:spcBef>
              <a:buNone/>
            </a:pPr>
            <a:r>
              <a:rPr lang="en-GB" sz="1800" b="1" dirty="0" err="1" smtClean="0"/>
              <a:t>T</a:t>
            </a:r>
            <a:r>
              <a:rPr lang="en-GB" sz="1800" b="1" baseline="-25000" dirty="0" err="1" smtClean="0"/>
              <a:t>f</a:t>
            </a:r>
            <a:r>
              <a:rPr lang="en-GB" sz="1800" b="1" baseline="-25000" dirty="0" smtClean="0"/>
              <a:t> </a:t>
            </a:r>
            <a:r>
              <a:rPr lang="en-GB" sz="1800" b="1" dirty="0" smtClean="0"/>
              <a:t>   	Front track 			1.270 m         </a:t>
            </a:r>
          </a:p>
          <a:p>
            <a:pPr>
              <a:spcBef>
                <a:spcPts val="0"/>
              </a:spcBef>
              <a:buNone/>
            </a:pPr>
            <a:r>
              <a:rPr lang="en-GB" sz="1800" b="1" dirty="0" err="1" smtClean="0"/>
              <a:t>T</a:t>
            </a:r>
            <a:r>
              <a:rPr lang="en-GB" sz="1800" b="1" baseline="-25000" dirty="0" err="1" smtClean="0"/>
              <a:t>r</a:t>
            </a:r>
            <a:r>
              <a:rPr lang="en-GB" sz="1800" b="1" baseline="-25000" dirty="0" smtClean="0"/>
              <a:t>  </a:t>
            </a:r>
            <a:r>
              <a:rPr lang="en-GB" sz="1800" b="1" dirty="0" smtClean="0"/>
              <a:t>  		Rear track  			1.335 m</a:t>
            </a:r>
          </a:p>
          <a:p>
            <a:pPr>
              <a:spcBef>
                <a:spcPts val="0"/>
              </a:spcBef>
              <a:buNone/>
            </a:pPr>
            <a:r>
              <a:rPr lang="en-GB" sz="1800" b="1" dirty="0" smtClean="0"/>
              <a:t>Ts 		Spring track			 0.96m</a:t>
            </a:r>
          </a:p>
          <a:p>
            <a:pPr>
              <a:spcBef>
                <a:spcPts val="0"/>
              </a:spcBef>
              <a:buNone/>
            </a:pPr>
            <a:r>
              <a:rPr lang="en-GB" sz="1800" b="1" dirty="0" smtClean="0"/>
              <a:t>L     	Wheel base  			2.351 m</a:t>
            </a:r>
          </a:p>
          <a:p>
            <a:pPr>
              <a:spcBef>
                <a:spcPts val="0"/>
              </a:spcBef>
              <a:buNone/>
            </a:pPr>
            <a:r>
              <a:rPr lang="en-GB" sz="1800" b="1" dirty="0" smtClean="0"/>
              <a:t>H’     	CG height above ground 		0.374 m </a:t>
            </a:r>
          </a:p>
          <a:p>
            <a:pPr>
              <a:spcBef>
                <a:spcPts val="0"/>
              </a:spcBef>
              <a:buNone/>
            </a:pPr>
            <a:r>
              <a:rPr lang="en-GB" sz="1800" b="1" dirty="0" smtClean="0">
                <a:solidFill>
                  <a:srgbClr val="FF0000"/>
                </a:solidFill>
              </a:rPr>
              <a:t>H               CG  height above Roll axis                                </a:t>
            </a:r>
            <a:r>
              <a:rPr lang="en-GB" sz="1800" b="1" dirty="0" smtClean="0"/>
              <a:t>m</a:t>
            </a:r>
          </a:p>
          <a:p>
            <a:pPr>
              <a:spcBef>
                <a:spcPts val="0"/>
              </a:spcBef>
              <a:buNone/>
            </a:pPr>
            <a:r>
              <a:rPr lang="en-GB" sz="1800" b="1" dirty="0" err="1" smtClean="0"/>
              <a:t>M</a:t>
            </a:r>
            <a:r>
              <a:rPr lang="en-GB" sz="1800" b="1" baseline="-25000" dirty="0" err="1" smtClean="0"/>
              <a:t>sf</a:t>
            </a:r>
            <a:r>
              <a:rPr lang="en-GB" sz="1800" b="1" baseline="-25000" dirty="0" smtClean="0"/>
              <a:t> </a:t>
            </a:r>
            <a:r>
              <a:rPr lang="en-GB" sz="1800" b="1" dirty="0" smtClean="0"/>
              <a:t>  	Front sprung mass 			234 kg</a:t>
            </a:r>
          </a:p>
          <a:p>
            <a:pPr>
              <a:spcBef>
                <a:spcPts val="0"/>
              </a:spcBef>
              <a:buNone/>
            </a:pPr>
            <a:r>
              <a:rPr lang="en-GB" sz="1800" b="1" dirty="0" err="1" smtClean="0"/>
              <a:t>M</a:t>
            </a:r>
            <a:r>
              <a:rPr lang="en-GB" sz="1800" b="1" baseline="-25000" dirty="0" err="1" smtClean="0"/>
              <a:t>sr</a:t>
            </a:r>
            <a:r>
              <a:rPr lang="en-GB" sz="1800" b="1" baseline="-25000" dirty="0" smtClean="0"/>
              <a:t> </a:t>
            </a:r>
            <a:r>
              <a:rPr lang="en-GB" sz="1800" b="1" dirty="0" smtClean="0"/>
              <a:t>  	Rear sprung mass  			283 kg</a:t>
            </a:r>
          </a:p>
          <a:p>
            <a:pPr>
              <a:spcBef>
                <a:spcPts val="0"/>
              </a:spcBef>
              <a:buNone/>
            </a:pPr>
            <a:r>
              <a:rPr lang="en-GB" sz="1800" b="1" dirty="0" err="1" smtClean="0"/>
              <a:t>M</a:t>
            </a:r>
            <a:r>
              <a:rPr lang="en-GB" sz="1800" b="1" baseline="-25000" dirty="0" err="1" smtClean="0"/>
              <a:t>usf</a:t>
            </a:r>
            <a:r>
              <a:rPr lang="en-GB" sz="1800" b="1" baseline="-25000" dirty="0" smtClean="0"/>
              <a:t>  </a:t>
            </a:r>
            <a:r>
              <a:rPr lang="en-GB" sz="1800" b="1" dirty="0" smtClean="0"/>
              <a:t>	Front total </a:t>
            </a:r>
            <a:r>
              <a:rPr lang="en-GB" sz="1800" b="1" dirty="0" err="1" smtClean="0"/>
              <a:t>unsprung</a:t>
            </a:r>
            <a:r>
              <a:rPr lang="en-GB" sz="1800" b="1" dirty="0" smtClean="0"/>
              <a:t> mass  		76 kg</a:t>
            </a:r>
          </a:p>
          <a:p>
            <a:pPr>
              <a:spcBef>
                <a:spcPts val="0"/>
              </a:spcBef>
              <a:buNone/>
            </a:pPr>
            <a:r>
              <a:rPr lang="en-GB" sz="1800" b="1" dirty="0" err="1" smtClean="0"/>
              <a:t>M</a:t>
            </a:r>
            <a:r>
              <a:rPr lang="en-GB" sz="1800" b="1" baseline="-25000" dirty="0" err="1" smtClean="0"/>
              <a:t>usr</a:t>
            </a:r>
            <a:r>
              <a:rPr lang="en-GB" sz="1800" b="1" dirty="0" smtClean="0"/>
              <a:t>  	Rear total </a:t>
            </a:r>
            <a:r>
              <a:rPr lang="en-GB" sz="1800" b="1" dirty="0" err="1" smtClean="0"/>
              <a:t>unsprung</a:t>
            </a:r>
            <a:r>
              <a:rPr lang="en-GB" sz="1800" b="1" dirty="0" smtClean="0"/>
              <a:t> mass  		88 kg</a:t>
            </a:r>
          </a:p>
          <a:p>
            <a:pPr>
              <a:spcBef>
                <a:spcPts val="0"/>
              </a:spcBef>
              <a:buNone/>
            </a:pPr>
            <a:r>
              <a:rPr lang="en-GB" sz="1800" b="1" dirty="0" smtClean="0"/>
              <a:t>r    		Rolling radius of tyre		0.275m</a:t>
            </a:r>
          </a:p>
          <a:p>
            <a:pPr>
              <a:spcBef>
                <a:spcPts val="0"/>
              </a:spcBef>
              <a:buNone/>
            </a:pPr>
            <a:r>
              <a:rPr lang="en-GB" sz="1800" b="1" dirty="0" err="1" smtClean="0"/>
              <a:t>h</a:t>
            </a:r>
            <a:r>
              <a:rPr lang="en-GB" sz="1800" b="1" baseline="-25000" dirty="0" err="1" smtClean="0"/>
              <a:t>f</a:t>
            </a:r>
            <a:r>
              <a:rPr lang="en-GB" sz="1800" b="1" dirty="0" smtClean="0"/>
              <a:t>    	Front RC height  			95 mm</a:t>
            </a:r>
          </a:p>
          <a:p>
            <a:pPr>
              <a:spcBef>
                <a:spcPts val="0"/>
              </a:spcBef>
              <a:buNone/>
            </a:pPr>
            <a:r>
              <a:rPr lang="en-GB" sz="1800" b="1" dirty="0" smtClean="0"/>
              <a:t>h</a:t>
            </a:r>
            <a:r>
              <a:rPr lang="en-GB" sz="1800" b="1" baseline="-25000" dirty="0" smtClean="0"/>
              <a:t>r  </a:t>
            </a:r>
            <a:r>
              <a:rPr lang="en-GB" sz="1800" b="1" dirty="0" smtClean="0"/>
              <a:t>  	Rear RC Height 			238 mm</a:t>
            </a:r>
          </a:p>
          <a:p>
            <a:pPr>
              <a:spcBef>
                <a:spcPts val="0"/>
              </a:spcBef>
              <a:buNone/>
            </a:pPr>
            <a:r>
              <a:rPr lang="en-GB" sz="1800" b="1" dirty="0" err="1" smtClean="0"/>
              <a:t>K</a:t>
            </a:r>
            <a:r>
              <a:rPr lang="en-GB" sz="1800" b="1" baseline="-25000" dirty="0" err="1" smtClean="0"/>
              <a:t>wr</a:t>
            </a:r>
            <a:r>
              <a:rPr lang="en-GB" sz="1800" b="1" dirty="0" smtClean="0"/>
              <a:t>   	Rear wheel rate  			 29,155 N/m</a:t>
            </a:r>
          </a:p>
          <a:p>
            <a:pPr>
              <a:spcBef>
                <a:spcPts val="0"/>
              </a:spcBef>
              <a:buNone/>
            </a:pPr>
            <a:r>
              <a:rPr lang="en-GB" sz="1800" b="1" dirty="0" err="1" smtClean="0"/>
              <a:t>K</a:t>
            </a:r>
            <a:r>
              <a:rPr lang="en-GB" sz="1800" b="1" baseline="-25000" dirty="0" err="1" smtClean="0"/>
              <a:t>wf</a:t>
            </a:r>
            <a:r>
              <a:rPr lang="en-GB" sz="1800" b="1" baseline="-25000" dirty="0" smtClean="0"/>
              <a:t> </a:t>
            </a:r>
            <a:r>
              <a:rPr lang="en-GB" sz="1800" b="1" dirty="0" smtClean="0"/>
              <a:t>  	Front wheel rate 			60 025 N/m</a:t>
            </a:r>
          </a:p>
          <a:p>
            <a:pPr>
              <a:spcBef>
                <a:spcPts val="0"/>
              </a:spcBef>
              <a:buNone/>
            </a:pPr>
            <a:r>
              <a:rPr lang="en-GB" sz="1800" b="1" dirty="0" err="1" smtClean="0"/>
              <a:t>SLf</a:t>
            </a:r>
            <a:r>
              <a:rPr lang="en-GB" sz="1800" b="1" dirty="0" smtClean="0"/>
              <a:t>             Front suspension leverage  		1.83</a:t>
            </a:r>
          </a:p>
          <a:p>
            <a:pPr>
              <a:spcBef>
                <a:spcPts val="0"/>
              </a:spcBef>
              <a:buNone/>
            </a:pPr>
            <a:r>
              <a:rPr lang="en-GB" sz="1800" b="1" dirty="0" smtClean="0"/>
              <a:t>a</a:t>
            </a:r>
            <a:r>
              <a:rPr lang="en-GB" sz="1800" b="1" baseline="-25000" dirty="0" smtClean="0"/>
              <a:t>y</a:t>
            </a:r>
            <a:r>
              <a:rPr lang="en-GB" sz="1800" b="1" dirty="0" smtClean="0"/>
              <a:t>     	Lateral acceleration		6m/s</a:t>
            </a:r>
            <a:r>
              <a:rPr lang="en-GB" sz="1800" b="1" baseline="30000" dirty="0" smtClean="0"/>
              <a:t>2</a:t>
            </a:r>
          </a:p>
          <a:p>
            <a:pPr>
              <a:spcBef>
                <a:spcPts val="0"/>
              </a:spcBef>
              <a:buNone/>
            </a:pPr>
            <a:r>
              <a:rPr lang="en-GB" sz="1800" b="1" dirty="0" smtClean="0"/>
              <a:t>Front suspension - unequal length double wishbones</a:t>
            </a:r>
          </a:p>
          <a:p>
            <a:pPr>
              <a:spcBef>
                <a:spcPts val="0"/>
              </a:spcBef>
              <a:buNone/>
            </a:pPr>
            <a:r>
              <a:rPr lang="en-GB" sz="1800" b="1" dirty="0" smtClean="0"/>
              <a:t>Rear suspension  -  live axle </a:t>
            </a:r>
          </a:p>
          <a:p>
            <a:endParaRPr lang="en-GB" sz="1400" dirty="0" smtClean="0"/>
          </a:p>
        </p:txBody>
      </p:sp>
      <p:sp>
        <p:nvSpPr>
          <p:cNvPr id="4" name="Slide Number Placeholder 3"/>
          <p:cNvSpPr>
            <a:spLocks noGrp="1"/>
          </p:cNvSpPr>
          <p:nvPr>
            <p:ph type="sldNum" sz="quarter" idx="12"/>
          </p:nvPr>
        </p:nvSpPr>
        <p:spPr/>
        <p:txBody>
          <a:bodyPr/>
          <a:lstStyle/>
          <a:p>
            <a:fld id="{6520C922-D900-45C7-81AF-54837422CFEC}" type="slidenum">
              <a:rPr lang="en-GB" smtClean="0"/>
              <a:pPr/>
              <a:t>2</a:t>
            </a:fld>
            <a:endParaRPr lang="en-GB"/>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b="1" dirty="0" smtClean="0"/>
              <a:t>Roll Stiffness -  Front </a:t>
            </a:r>
            <a:endParaRPr lang="en-GB" b="1" dirty="0"/>
          </a:p>
        </p:txBody>
      </p:sp>
      <p:sp>
        <p:nvSpPr>
          <p:cNvPr id="5" name="Content Placeholder 4"/>
          <p:cNvSpPr txBox="1">
            <a:spLocks noGrp="1"/>
          </p:cNvSpPr>
          <p:nvPr>
            <p:ph idx="1"/>
          </p:nvPr>
        </p:nvSpPr>
        <p:spPr>
          <a:xfrm>
            <a:off x="457200" y="1600200"/>
            <a:ext cx="8229600" cy="3600986"/>
          </a:xfrm>
          <a:prstGeom prst="rect">
            <a:avLst/>
          </a:prstGeom>
          <a:noFill/>
        </p:spPr>
        <p:txBody>
          <a:bodyPr wrap="square" rtlCol="0">
            <a:spAutoFit/>
          </a:bodyPr>
          <a:lstStyle/>
          <a:p>
            <a:pPr>
              <a:spcBef>
                <a:spcPts val="0"/>
              </a:spcBef>
              <a:buNone/>
            </a:pPr>
            <a:r>
              <a:rPr lang="de-DE" sz="2800" i="1" dirty="0" smtClean="0"/>
              <a:t>				</a:t>
            </a:r>
            <a:endParaRPr lang="en-GB" sz="2400" dirty="0" smtClean="0">
              <a:sym typeface="Symbol"/>
            </a:endParaRPr>
          </a:p>
          <a:p>
            <a:pPr lvl="0" fontAlgn="base">
              <a:spcBef>
                <a:spcPct val="0"/>
              </a:spcBef>
              <a:spcAft>
                <a:spcPct val="0"/>
              </a:spcAft>
              <a:buNone/>
            </a:pPr>
            <a:r>
              <a:rPr kumimoji="0" lang="de-DE"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Giving</a:t>
            </a:r>
            <a:r>
              <a:rPr kumimoji="0" lang="de-DE" sz="2400" b="0" i="0" u="none" strike="noStrike" cap="none" normalizeH="0" dirty="0" smtClean="0">
                <a:ln>
                  <a:noFill/>
                </a:ln>
                <a:solidFill>
                  <a:srgbClr val="000000"/>
                </a:solidFill>
                <a:effectLst/>
                <a:latin typeface="Arial" pitchFamily="34" charset="0"/>
                <a:ea typeface="Times New Roman" pitchFamily="18" charset="0"/>
                <a:cs typeface="Arial" pitchFamily="34" charset="0"/>
              </a:rPr>
              <a:t> </a:t>
            </a:r>
            <a:r>
              <a:rPr kumimoji="0" lang="de-DE"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roll stiffness of an</a:t>
            </a:r>
            <a:r>
              <a:rPr kumimoji="0" lang="de-DE" sz="2400" b="0" i="0" u="none" strike="noStrike" cap="none" normalizeH="0" dirty="0" smtClean="0">
                <a:ln>
                  <a:noFill/>
                </a:ln>
                <a:solidFill>
                  <a:srgbClr val="000000"/>
                </a:solidFill>
                <a:effectLst/>
                <a:latin typeface="Arial" pitchFamily="34" charset="0"/>
                <a:ea typeface="Times New Roman" pitchFamily="18" charset="0"/>
                <a:cs typeface="Arial" pitchFamily="34" charset="0"/>
              </a:rPr>
              <a:t> independent </a:t>
            </a:r>
            <a:r>
              <a:rPr kumimoji="0" lang="de-DE"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suspension </a:t>
            </a:r>
          </a:p>
          <a:p>
            <a:pPr lvl="0" fontAlgn="base">
              <a:spcBef>
                <a:spcPct val="0"/>
              </a:spcBef>
              <a:spcAft>
                <a:spcPct val="0"/>
              </a:spcAft>
              <a:buNone/>
            </a:pPr>
            <a:endParaRPr kumimoji="0" lang="de-DE" sz="2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lvl="0" fontAlgn="base">
              <a:spcBef>
                <a:spcPct val="0"/>
              </a:spcBef>
              <a:spcAft>
                <a:spcPct val="0"/>
              </a:spcAft>
              <a:buNone/>
            </a:pPr>
            <a:r>
              <a:rPr lang="de-DE" sz="2800" dirty="0" smtClean="0">
                <a:solidFill>
                  <a:srgbClr val="000000"/>
                </a:solidFill>
                <a:latin typeface="Arial" pitchFamily="34" charset="0"/>
                <a:ea typeface="Times New Roman" pitchFamily="18" charset="0"/>
                <a:cs typeface="Arial" pitchFamily="34" charset="0"/>
              </a:rPr>
              <a:t>			</a:t>
            </a:r>
            <a:r>
              <a:rPr kumimoji="0" lang="de-DE" sz="2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     </a:t>
            </a:r>
            <a:r>
              <a:rPr kumimoji="0" lang="de-DE" sz="2800" b="0"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K</a:t>
            </a:r>
            <a:r>
              <a:rPr kumimoji="0" lang="en-GB" sz="2800" b="0" i="0" u="none" strike="noStrike" cap="none" normalizeH="0" baseline="-25000" dirty="0" smtClean="0">
                <a:ln>
                  <a:noFill/>
                </a:ln>
                <a:solidFill>
                  <a:srgbClr val="FF0000"/>
                </a:solidFill>
                <a:effectLst/>
                <a:latin typeface="Arial" pitchFamily="34" charset="0"/>
                <a:ea typeface="Times New Roman" pitchFamily="18" charset="0"/>
                <a:cs typeface="Arial" pitchFamily="34" charset="0"/>
              </a:rPr>
              <a:t>φ</a:t>
            </a:r>
            <a:r>
              <a:rPr kumimoji="0" lang="de-DE" sz="2800" b="0"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 = </a:t>
            </a:r>
            <a:r>
              <a:rPr kumimoji="0" lang="de-DE" sz="2800" b="0" i="0" u="sng" strike="noStrike" cap="none" normalizeH="0" baseline="0" dirty="0" smtClean="0">
                <a:ln>
                  <a:noFill/>
                </a:ln>
                <a:solidFill>
                  <a:srgbClr val="FF0000"/>
                </a:solidFill>
                <a:effectLst/>
                <a:latin typeface="Arial" pitchFamily="34" charset="0"/>
                <a:ea typeface="Times New Roman" pitchFamily="18" charset="0"/>
                <a:cs typeface="Arial" pitchFamily="34" charset="0"/>
              </a:rPr>
              <a:t>(T</a:t>
            </a:r>
            <a:r>
              <a:rPr kumimoji="0" lang="de-DE" sz="2800" b="0" i="0" u="sng" strike="noStrike" cap="none" normalizeH="0" baseline="30000" dirty="0" smtClean="0">
                <a:ln>
                  <a:noFill/>
                </a:ln>
                <a:solidFill>
                  <a:srgbClr val="FF0000"/>
                </a:solidFill>
                <a:effectLst/>
                <a:latin typeface="Arial" pitchFamily="34" charset="0"/>
                <a:ea typeface="Times New Roman" pitchFamily="18" charset="0"/>
                <a:cs typeface="Arial" pitchFamily="34" charset="0"/>
              </a:rPr>
              <a:t>2 </a:t>
            </a:r>
            <a:r>
              <a:rPr kumimoji="0" lang="de-DE" sz="2800" b="0" i="0" u="sng" strike="noStrike" cap="none" normalizeH="0" baseline="0" dirty="0" smtClean="0">
                <a:ln>
                  <a:noFill/>
                </a:ln>
                <a:solidFill>
                  <a:srgbClr val="FF0000"/>
                </a:solidFill>
                <a:effectLst/>
                <a:latin typeface="Arial" pitchFamily="34" charset="0"/>
                <a:ea typeface="Times New Roman" pitchFamily="18" charset="0"/>
                <a:cs typeface="Arial" pitchFamily="34" charset="0"/>
              </a:rPr>
              <a:t> x K</a:t>
            </a:r>
            <a:r>
              <a:rPr kumimoji="0" lang="de-DE" sz="2800" b="0" i="0" u="sng" strike="noStrike" cap="none" normalizeH="0" baseline="-25000" dirty="0" smtClean="0">
                <a:ln>
                  <a:noFill/>
                </a:ln>
                <a:solidFill>
                  <a:srgbClr val="FF0000"/>
                </a:solidFill>
                <a:effectLst/>
                <a:latin typeface="Arial" pitchFamily="34" charset="0"/>
                <a:ea typeface="Times New Roman" pitchFamily="18" charset="0"/>
                <a:cs typeface="Arial" pitchFamily="34" charset="0"/>
              </a:rPr>
              <a:t>w</a:t>
            </a:r>
            <a:r>
              <a:rPr kumimoji="0" lang="de-DE" sz="2800" b="0" i="0" u="sng" strike="noStrike" cap="none" normalizeH="0" baseline="0" dirty="0" smtClean="0">
                <a:ln>
                  <a:noFill/>
                </a:ln>
                <a:solidFill>
                  <a:srgbClr val="FF0000"/>
                </a:solidFill>
                <a:effectLst/>
                <a:latin typeface="Arial" pitchFamily="34" charset="0"/>
                <a:ea typeface="Times New Roman" pitchFamily="18" charset="0"/>
                <a:cs typeface="Arial" pitchFamily="34" charset="0"/>
              </a:rPr>
              <a:t> )</a:t>
            </a:r>
            <a:endParaRPr kumimoji="0" lang="de-DE" sz="1600" b="0" i="0" strike="noStrike" cap="none" normalizeH="0" baseline="0" dirty="0" smtClean="0">
              <a:ln>
                <a:noFill/>
              </a:ln>
              <a:solidFill>
                <a:srgbClr val="FF0000"/>
              </a:solidFill>
              <a:effectLst/>
              <a:latin typeface="Arial" pitchFamily="34" charset="0"/>
              <a:ea typeface="Times New Roman" pitchFamily="18" charset="0"/>
              <a:cs typeface="Arial" pitchFamily="34" charset="0"/>
            </a:endParaRPr>
          </a:p>
          <a:p>
            <a:pPr lvl="0" fontAlgn="base">
              <a:spcBef>
                <a:spcPct val="0"/>
              </a:spcBef>
              <a:spcAft>
                <a:spcPct val="0"/>
              </a:spcAft>
              <a:buNone/>
            </a:pPr>
            <a:r>
              <a:rPr lang="de-DE" sz="2400" dirty="0" smtClean="0">
                <a:solidFill>
                  <a:srgbClr val="FF0000"/>
                </a:solidFill>
                <a:latin typeface="Arial" pitchFamily="34" charset="0"/>
                <a:ea typeface="Times New Roman" pitchFamily="18" charset="0"/>
                <a:cs typeface="Arial" pitchFamily="34" charset="0"/>
              </a:rPr>
              <a:t>                                           2</a:t>
            </a:r>
            <a:endParaRPr lang="en-GB" sz="2400" dirty="0" smtClean="0">
              <a:solidFill>
                <a:srgbClr val="FF0000"/>
              </a:solidFill>
              <a:sym typeface="Symbol"/>
            </a:endParaRPr>
          </a:p>
          <a:p>
            <a:pPr>
              <a:buNone/>
            </a:pPr>
            <a:endParaRPr lang="en-GB" sz="2000" dirty="0">
              <a:sym typeface="Symbol"/>
            </a:endParaRPr>
          </a:p>
          <a:p>
            <a:pPr>
              <a:buNone/>
            </a:pPr>
            <a:endParaRPr lang="en-GB" sz="2000" dirty="0" smtClean="0">
              <a:sym typeface="Symbol"/>
            </a:endParaRPr>
          </a:p>
          <a:p>
            <a:pPr>
              <a:buNone/>
            </a:pPr>
            <a:endParaRPr lang="en-GB" sz="2000" dirty="0">
              <a:sym typeface="Symbol"/>
            </a:endParaRPr>
          </a:p>
          <a:p>
            <a:pPr>
              <a:buNone/>
            </a:pPr>
            <a:r>
              <a:rPr lang="en-GB" sz="2000" dirty="0" smtClean="0"/>
              <a:t> </a:t>
            </a:r>
            <a:endParaRPr lang="en-GB" sz="2000" dirty="0"/>
          </a:p>
        </p:txBody>
      </p:sp>
      <p:sp>
        <p:nvSpPr>
          <p:cNvPr id="6" name="Slide Number Placeholder 5"/>
          <p:cNvSpPr>
            <a:spLocks noGrp="1"/>
          </p:cNvSpPr>
          <p:nvPr>
            <p:ph type="sldNum" sz="quarter" idx="12"/>
          </p:nvPr>
        </p:nvSpPr>
        <p:spPr/>
        <p:txBody>
          <a:bodyPr/>
          <a:lstStyle/>
          <a:p>
            <a:fld id="{6520C922-D900-45C7-81AF-54837422CFEC}" type="slidenum">
              <a:rPr lang="en-GB" smtClean="0"/>
              <a:pPr/>
              <a:t>3</a:t>
            </a:fld>
            <a:endParaRPr lang="en-GB"/>
          </a:p>
        </p:txBody>
      </p:sp>
      <p:pic>
        <p:nvPicPr>
          <p:cNvPr id="8" name="Picture 2"/>
          <p:cNvPicPr>
            <a:picLocks noChangeAspect="1" noChangeArrowheads="1"/>
          </p:cNvPicPr>
          <p:nvPr/>
        </p:nvPicPr>
        <p:blipFill>
          <a:blip r:embed="rId2" cstate="print"/>
          <a:srcRect/>
          <a:stretch>
            <a:fillRect/>
          </a:stretch>
        </p:blipFill>
        <p:spPr bwMode="auto">
          <a:xfrm>
            <a:off x="2987824" y="4149080"/>
            <a:ext cx="2952328" cy="236808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Roll Stiffness - Rear </a:t>
            </a:r>
            <a:endParaRPr lang="en-GB" b="1" dirty="0"/>
          </a:p>
        </p:txBody>
      </p:sp>
      <p:sp>
        <p:nvSpPr>
          <p:cNvPr id="3" name="Content Placeholder 2"/>
          <p:cNvSpPr>
            <a:spLocks noGrp="1"/>
          </p:cNvSpPr>
          <p:nvPr>
            <p:ph idx="1"/>
          </p:nvPr>
        </p:nvSpPr>
        <p:spPr/>
        <p:txBody>
          <a:bodyPr>
            <a:normAutofit/>
          </a:bodyPr>
          <a:lstStyle/>
          <a:p>
            <a:pPr marL="0" lvl="0" indent="0" fontAlgn="base">
              <a:spcBef>
                <a:spcPct val="0"/>
              </a:spcBef>
              <a:spcAft>
                <a:spcPct val="0"/>
              </a:spcAft>
              <a:buNone/>
            </a:pPr>
            <a:endParaRPr lang="en-GB" dirty="0" smtClean="0">
              <a:latin typeface="Arial" pitchFamily="34" charset="0"/>
            </a:endParaRPr>
          </a:p>
          <a:p>
            <a:pPr marL="0" lvl="0" indent="0" eaLnBrk="0" fontAlgn="base" hangingPunct="0">
              <a:spcBef>
                <a:spcPct val="0"/>
              </a:spcBef>
              <a:spcAft>
                <a:spcPct val="0"/>
              </a:spcAft>
              <a:buNone/>
            </a:pPr>
            <a:endParaRPr lang="en-GB" dirty="0" smtClean="0">
              <a:solidFill>
                <a:srgbClr val="FF0000"/>
              </a:solidFill>
              <a:latin typeface="Arial" pitchFamily="34" charset="0"/>
              <a:ea typeface="Times New Roman" pitchFamily="18" charset="0"/>
            </a:endParaRPr>
          </a:p>
          <a:p>
            <a:pPr lvl="0" fontAlgn="base">
              <a:spcBef>
                <a:spcPct val="0"/>
              </a:spcBef>
              <a:spcAft>
                <a:spcPct val="0"/>
              </a:spcAft>
              <a:buNone/>
            </a:pPr>
            <a:r>
              <a:rPr lang="de-DE" dirty="0" smtClean="0">
                <a:solidFill>
                  <a:srgbClr val="FF0000"/>
                </a:solidFill>
                <a:latin typeface="Arial" pitchFamily="34" charset="0"/>
                <a:ea typeface="Times New Roman" pitchFamily="18" charset="0"/>
                <a:cs typeface="Arial" pitchFamily="34" charset="0"/>
              </a:rPr>
              <a:t>		        K</a:t>
            </a:r>
            <a:r>
              <a:rPr lang="de-DE" baseline="-25000" dirty="0" smtClean="0">
                <a:solidFill>
                  <a:srgbClr val="FF0000"/>
                </a:solidFill>
                <a:latin typeface="Arial" pitchFamily="34" charset="0"/>
                <a:ea typeface="Times New Roman" pitchFamily="18" charset="0"/>
                <a:cs typeface="Arial" pitchFamily="34" charset="0"/>
                <a:sym typeface="Symbol"/>
              </a:rPr>
              <a:t>r </a:t>
            </a:r>
            <a:r>
              <a:rPr lang="de-DE" dirty="0" smtClean="0">
                <a:solidFill>
                  <a:srgbClr val="FF0000"/>
                </a:solidFill>
                <a:latin typeface="Arial" pitchFamily="34" charset="0"/>
                <a:ea typeface="Times New Roman" pitchFamily="18" charset="0"/>
                <a:cs typeface="Arial" pitchFamily="34" charset="0"/>
                <a:sym typeface="Symbol"/>
              </a:rPr>
              <a:t>= (</a:t>
            </a:r>
            <a:r>
              <a:rPr lang="de-DE" u="sng" dirty="0" smtClean="0">
                <a:solidFill>
                  <a:srgbClr val="FF0000"/>
                </a:solidFill>
                <a:latin typeface="Arial" pitchFamily="34" charset="0"/>
                <a:ea typeface="Times New Roman" pitchFamily="18" charset="0"/>
                <a:cs typeface="Arial" pitchFamily="34" charset="0"/>
                <a:sym typeface="Symbol"/>
              </a:rPr>
              <a:t>T</a:t>
            </a:r>
            <a:r>
              <a:rPr lang="de-DE" baseline="-25000" dirty="0" smtClean="0">
                <a:solidFill>
                  <a:srgbClr val="FF0000"/>
                </a:solidFill>
                <a:latin typeface="Arial" pitchFamily="34" charset="0"/>
                <a:ea typeface="Times New Roman" pitchFamily="18" charset="0"/>
                <a:cs typeface="Arial" pitchFamily="34" charset="0"/>
                <a:sym typeface="Symbol"/>
              </a:rPr>
              <a:t>sr</a:t>
            </a:r>
            <a:r>
              <a:rPr lang="de-DE" u="sng" baseline="30000" dirty="0" smtClean="0">
                <a:solidFill>
                  <a:srgbClr val="FF0000"/>
                </a:solidFill>
                <a:latin typeface="Arial" pitchFamily="34" charset="0"/>
                <a:ea typeface="Times New Roman" pitchFamily="18" charset="0"/>
                <a:cs typeface="Arial" pitchFamily="34" charset="0"/>
                <a:sym typeface="Symbol"/>
              </a:rPr>
              <a:t>2 </a:t>
            </a:r>
            <a:r>
              <a:rPr lang="de-DE" u="sng" dirty="0" smtClean="0">
                <a:solidFill>
                  <a:srgbClr val="FF0000"/>
                </a:solidFill>
                <a:latin typeface="Arial" pitchFamily="34" charset="0"/>
                <a:ea typeface="Times New Roman" pitchFamily="18" charset="0"/>
                <a:cs typeface="Arial" pitchFamily="34" charset="0"/>
                <a:sym typeface="Symbol"/>
              </a:rPr>
              <a:t> x K</a:t>
            </a:r>
            <a:r>
              <a:rPr lang="de-DE" baseline="-25000" dirty="0" smtClean="0">
                <a:solidFill>
                  <a:srgbClr val="FF0000"/>
                </a:solidFill>
                <a:latin typeface="Arial" pitchFamily="34" charset="0"/>
                <a:ea typeface="Times New Roman" pitchFamily="18" charset="0"/>
                <a:cs typeface="Arial" pitchFamily="34" charset="0"/>
                <a:sym typeface="Symbol"/>
              </a:rPr>
              <a:t>wr</a:t>
            </a:r>
            <a:r>
              <a:rPr lang="de-DE" dirty="0" smtClean="0">
                <a:solidFill>
                  <a:srgbClr val="FF0000"/>
                </a:solidFill>
                <a:latin typeface="Arial" pitchFamily="34" charset="0"/>
                <a:ea typeface="Times New Roman" pitchFamily="18" charset="0"/>
                <a:cs typeface="Arial" pitchFamily="34" charset="0"/>
                <a:sym typeface="Symbol"/>
              </a:rPr>
              <a:t>)        </a:t>
            </a:r>
            <a:r>
              <a:rPr lang="de-DE" dirty="0" smtClean="0">
                <a:latin typeface="Arial" pitchFamily="34" charset="0"/>
                <a:ea typeface="Times New Roman" pitchFamily="18" charset="0"/>
                <a:cs typeface="Arial" pitchFamily="34" charset="0"/>
                <a:sym typeface="Symbol"/>
              </a:rPr>
              <a:t>Nm/Rad</a:t>
            </a:r>
          </a:p>
          <a:p>
            <a:pPr lvl="0" fontAlgn="base">
              <a:spcBef>
                <a:spcPct val="0"/>
              </a:spcBef>
              <a:spcAft>
                <a:spcPct val="0"/>
              </a:spcAft>
              <a:buNone/>
            </a:pPr>
            <a:r>
              <a:rPr lang="de-DE" dirty="0" smtClean="0">
                <a:solidFill>
                  <a:srgbClr val="FF0000"/>
                </a:solidFill>
                <a:latin typeface="Arial" pitchFamily="34" charset="0"/>
                <a:ea typeface="Times New Roman" pitchFamily="18" charset="0"/>
                <a:cs typeface="Arial" pitchFamily="34" charset="0"/>
                <a:sym typeface="Symbol"/>
              </a:rPr>
              <a:t>		                       2</a:t>
            </a:r>
          </a:p>
          <a:p>
            <a:pPr lvl="0" fontAlgn="base">
              <a:spcBef>
                <a:spcPct val="0"/>
              </a:spcBef>
              <a:spcAft>
                <a:spcPct val="0"/>
              </a:spcAft>
              <a:buNone/>
            </a:pPr>
            <a:endParaRPr lang="de-DE" sz="4000" dirty="0" smtClean="0">
              <a:solidFill>
                <a:srgbClr val="FF0000"/>
              </a:solidFill>
              <a:latin typeface="Arial" pitchFamily="34" charset="0"/>
              <a:ea typeface="Times New Roman" pitchFamily="18" charset="0"/>
              <a:cs typeface="Arial" pitchFamily="34" charset="0"/>
              <a:sym typeface="Symbol"/>
            </a:endParaRPr>
          </a:p>
          <a:p>
            <a:pPr lvl="0" fontAlgn="base">
              <a:spcBef>
                <a:spcPct val="0"/>
              </a:spcBef>
              <a:spcAft>
                <a:spcPct val="0"/>
              </a:spcAft>
              <a:buNone/>
            </a:pPr>
            <a:endParaRPr lang="de-DE" sz="4000" dirty="0" smtClean="0">
              <a:solidFill>
                <a:srgbClr val="FF0000"/>
              </a:solidFill>
              <a:latin typeface="Arial" pitchFamily="34" charset="0"/>
              <a:ea typeface="Times New Roman" pitchFamily="18" charset="0"/>
              <a:cs typeface="Arial" pitchFamily="34" charset="0"/>
              <a:sym typeface="Symbol"/>
            </a:endParaRPr>
          </a:p>
        </p:txBody>
      </p:sp>
      <p:sp>
        <p:nvSpPr>
          <p:cNvPr id="4" name="Slide Number Placeholder 3"/>
          <p:cNvSpPr>
            <a:spLocks noGrp="1"/>
          </p:cNvSpPr>
          <p:nvPr>
            <p:ph type="sldNum" sz="quarter" idx="12"/>
          </p:nvPr>
        </p:nvSpPr>
        <p:spPr/>
        <p:txBody>
          <a:bodyPr/>
          <a:lstStyle/>
          <a:p>
            <a:fld id="{6520C922-D900-45C7-81AF-54837422CFEC}" type="slidenum">
              <a:rPr lang="en-GB" smtClean="0"/>
              <a:pPr/>
              <a:t>4</a:t>
            </a:fld>
            <a:endParaRPr lang="en-GB"/>
          </a:p>
        </p:txBody>
      </p:sp>
      <p:pic>
        <p:nvPicPr>
          <p:cNvPr id="5" name="Picture 2"/>
          <p:cNvPicPr>
            <a:picLocks noChangeAspect="1" noChangeArrowheads="1"/>
          </p:cNvPicPr>
          <p:nvPr/>
        </p:nvPicPr>
        <p:blipFill>
          <a:blip r:embed="rId2" cstate="print"/>
          <a:srcRect/>
          <a:stretch>
            <a:fillRect/>
          </a:stretch>
        </p:blipFill>
        <p:spPr bwMode="auto">
          <a:xfrm>
            <a:off x="2771800" y="4014030"/>
            <a:ext cx="3024336" cy="2362399"/>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Total Roll Stiffness for the Car </a:t>
            </a:r>
            <a:endParaRPr lang="en-GB" b="1" dirty="0"/>
          </a:p>
        </p:txBody>
      </p:sp>
      <p:sp>
        <p:nvSpPr>
          <p:cNvPr id="3" name="Content Placeholder 2"/>
          <p:cNvSpPr>
            <a:spLocks noGrp="1"/>
          </p:cNvSpPr>
          <p:nvPr>
            <p:ph idx="1"/>
          </p:nvPr>
        </p:nvSpPr>
        <p:spPr/>
        <p:txBody>
          <a:bodyPr>
            <a:normAutofit/>
          </a:bodyPr>
          <a:lstStyle/>
          <a:p>
            <a:pPr>
              <a:buNone/>
            </a:pPr>
            <a:r>
              <a:rPr lang="en-GB" sz="3000" dirty="0" smtClean="0"/>
              <a:t>Total roll stiffness for the car =  </a:t>
            </a:r>
            <a:r>
              <a:rPr lang="de-DE" sz="3000" dirty="0" smtClean="0"/>
              <a:t>K</a:t>
            </a:r>
            <a:r>
              <a:rPr lang="en-GB" sz="3000" baseline="-25000" dirty="0" smtClean="0">
                <a:sym typeface="Symbol"/>
              </a:rPr>
              <a:t></a:t>
            </a:r>
            <a:r>
              <a:rPr lang="en-GB" sz="3000" baseline="-25000" dirty="0" smtClean="0"/>
              <a:t>t</a:t>
            </a:r>
          </a:p>
          <a:p>
            <a:pPr>
              <a:buNone/>
            </a:pPr>
            <a:endParaRPr lang="en-GB" sz="3000" baseline="-25000" dirty="0" smtClean="0"/>
          </a:p>
          <a:p>
            <a:pPr>
              <a:buNone/>
            </a:pPr>
            <a:r>
              <a:rPr lang="de-DE" dirty="0" smtClean="0"/>
              <a:t>                                </a:t>
            </a:r>
          </a:p>
          <a:p>
            <a:pPr>
              <a:buNone/>
            </a:pPr>
            <a:r>
              <a:rPr lang="de-DE" dirty="0" smtClean="0"/>
              <a:t>				 </a:t>
            </a:r>
            <a:r>
              <a:rPr lang="de-DE" dirty="0" smtClean="0">
                <a:solidFill>
                  <a:srgbClr val="FF0000"/>
                </a:solidFill>
              </a:rPr>
              <a:t>K</a:t>
            </a:r>
            <a:r>
              <a:rPr lang="en-GB" baseline="-25000" dirty="0" smtClean="0">
                <a:solidFill>
                  <a:srgbClr val="FF0000"/>
                </a:solidFill>
                <a:sym typeface="Symbol"/>
              </a:rPr>
              <a:t></a:t>
            </a:r>
            <a:r>
              <a:rPr lang="en-GB" baseline="-25000" dirty="0" smtClean="0">
                <a:solidFill>
                  <a:srgbClr val="FF0000"/>
                </a:solidFill>
              </a:rPr>
              <a:t>t</a:t>
            </a:r>
            <a:r>
              <a:rPr lang="de-DE" baseline="-25000" dirty="0" smtClean="0">
                <a:solidFill>
                  <a:srgbClr val="FF0000"/>
                </a:solidFill>
              </a:rPr>
              <a:t> </a:t>
            </a:r>
            <a:r>
              <a:rPr lang="de-DE" dirty="0" smtClean="0">
                <a:solidFill>
                  <a:srgbClr val="FF0000"/>
                </a:solidFill>
                <a:latin typeface="Arial" pitchFamily="34" charset="0"/>
                <a:ea typeface="Times New Roman" pitchFamily="18" charset="0"/>
                <a:cs typeface="Arial" pitchFamily="34" charset="0"/>
              </a:rPr>
              <a:t>= K</a:t>
            </a:r>
            <a:r>
              <a:rPr lang="en-GB" baseline="-25000" dirty="0" err="1" smtClean="0">
                <a:solidFill>
                  <a:srgbClr val="FF0000"/>
                </a:solidFill>
                <a:latin typeface="Arial" pitchFamily="34" charset="0"/>
                <a:ea typeface="Times New Roman" pitchFamily="18" charset="0"/>
                <a:cs typeface="Arial" pitchFamily="34" charset="0"/>
              </a:rPr>
              <a:t>φf</a:t>
            </a:r>
            <a:r>
              <a:rPr lang="de-DE" dirty="0" smtClean="0">
                <a:solidFill>
                  <a:srgbClr val="FF0000"/>
                </a:solidFill>
                <a:latin typeface="Arial" pitchFamily="34" charset="0"/>
                <a:ea typeface="Times New Roman" pitchFamily="18" charset="0"/>
                <a:cs typeface="Arial" pitchFamily="34" charset="0"/>
              </a:rPr>
              <a:t> +K</a:t>
            </a:r>
            <a:r>
              <a:rPr lang="de-DE" baseline="-25000" dirty="0" smtClean="0">
                <a:solidFill>
                  <a:srgbClr val="FF0000"/>
                </a:solidFill>
                <a:latin typeface="Arial" pitchFamily="34" charset="0"/>
                <a:ea typeface="Times New Roman" pitchFamily="18" charset="0"/>
                <a:cs typeface="Arial" pitchFamily="34" charset="0"/>
                <a:sym typeface="Symbol"/>
              </a:rPr>
              <a:t>r </a:t>
            </a:r>
            <a:r>
              <a:rPr lang="en-GB" sz="2600" baseline="-25000" dirty="0" smtClean="0">
                <a:sym typeface="Symbol"/>
              </a:rPr>
              <a:t>			</a:t>
            </a:r>
            <a:r>
              <a:rPr lang="de-DE" sz="3000" dirty="0" smtClean="0"/>
              <a:t>		                            	</a:t>
            </a:r>
            <a:endParaRPr lang="en-GB" sz="3000" dirty="0" smtClean="0"/>
          </a:p>
          <a:p>
            <a:pPr>
              <a:buNone/>
            </a:pPr>
            <a:r>
              <a:rPr lang="de-DE" sz="3000" dirty="0" smtClean="0"/>
              <a:t>	   	      		       	</a:t>
            </a:r>
            <a:endParaRPr lang="en-GB" sz="3000" dirty="0" smtClean="0"/>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5</a:t>
            </a:fld>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Finding the Height of CG above roll axis </a:t>
            </a:r>
            <a:endParaRPr lang="en-GB" b="1"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6</a:t>
            </a:fld>
            <a:endParaRPr lang="en-GB"/>
          </a:p>
        </p:txBody>
      </p:sp>
      <p:pic>
        <p:nvPicPr>
          <p:cNvPr id="5" name="Content Placeholder 4"/>
          <p:cNvPicPr>
            <a:picLocks noGrp="1" noChangeAspect="1" noChangeArrowheads="1"/>
          </p:cNvPicPr>
          <p:nvPr>
            <p:ph idx="1"/>
          </p:nvPr>
        </p:nvPicPr>
        <p:blipFill>
          <a:blip r:embed="rId2" cstate="print"/>
          <a:srcRect/>
          <a:stretch>
            <a:fillRect/>
          </a:stretch>
        </p:blipFill>
        <p:spPr bwMode="auto">
          <a:xfrm>
            <a:off x="457200" y="2543578"/>
            <a:ext cx="8229600" cy="2639206"/>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Roll Angle </a:t>
            </a:r>
            <a:endParaRPr lang="en-GB" b="1" dirty="0"/>
          </a:p>
        </p:txBody>
      </p:sp>
      <p:sp>
        <p:nvSpPr>
          <p:cNvPr id="5" name="TextBox 4"/>
          <p:cNvSpPr txBox="1"/>
          <p:nvPr/>
        </p:nvSpPr>
        <p:spPr>
          <a:xfrm>
            <a:off x="4572000" y="2276872"/>
            <a:ext cx="1224136" cy="461665"/>
          </a:xfrm>
          <a:prstGeom prst="rect">
            <a:avLst/>
          </a:prstGeom>
          <a:noFill/>
        </p:spPr>
        <p:txBody>
          <a:bodyPr wrap="square" rtlCol="0">
            <a:spAutoFit/>
          </a:bodyPr>
          <a:lstStyle/>
          <a:p>
            <a:r>
              <a:rPr lang="en-GB" sz="2400" dirty="0" smtClean="0"/>
              <a:t>        </a:t>
            </a:r>
            <a:r>
              <a:rPr lang="en-GB" sz="2400" dirty="0" err="1" smtClean="0"/>
              <a:t>Rad</a:t>
            </a:r>
            <a:endParaRPr lang="en-GB" dirty="0"/>
          </a:p>
        </p:txBody>
      </p:sp>
      <p:sp>
        <p:nvSpPr>
          <p:cNvPr id="8" name="TextBox 7"/>
          <p:cNvSpPr txBox="1"/>
          <p:nvPr/>
        </p:nvSpPr>
        <p:spPr>
          <a:xfrm>
            <a:off x="971600" y="1556792"/>
            <a:ext cx="7992888" cy="400110"/>
          </a:xfrm>
          <a:prstGeom prst="rect">
            <a:avLst/>
          </a:prstGeom>
          <a:noFill/>
        </p:spPr>
        <p:txBody>
          <a:bodyPr wrap="square" rtlCol="0">
            <a:spAutoFit/>
          </a:bodyPr>
          <a:lstStyle/>
          <a:p>
            <a:r>
              <a:rPr lang="en-GB" sz="2000" dirty="0" smtClean="0">
                <a:latin typeface="Arial" pitchFamily="34" charset="0"/>
                <a:cs typeface="Arial" pitchFamily="34" charset="0"/>
              </a:rPr>
              <a:t>The roll angle produced by a lateral acceleration of   a</a:t>
            </a:r>
            <a:r>
              <a:rPr lang="en-GB" sz="2000" baseline="-25000" dirty="0" smtClean="0">
                <a:latin typeface="Arial" pitchFamily="34" charset="0"/>
                <a:cs typeface="Arial" pitchFamily="34" charset="0"/>
              </a:rPr>
              <a:t>y</a:t>
            </a:r>
            <a:r>
              <a:rPr lang="en-GB" sz="2000" dirty="0" smtClean="0">
                <a:latin typeface="Arial" pitchFamily="34" charset="0"/>
                <a:cs typeface="Arial" pitchFamily="34" charset="0"/>
              </a:rPr>
              <a:t>  =  </a:t>
            </a:r>
            <a:r>
              <a:rPr lang="en-GB" sz="2000" dirty="0" smtClean="0">
                <a:latin typeface="Arial" pitchFamily="34" charset="0"/>
                <a:cs typeface="Arial" pitchFamily="34" charset="0"/>
                <a:sym typeface="Symbol"/>
              </a:rPr>
              <a:t>  </a:t>
            </a:r>
            <a:r>
              <a:rPr lang="en-GB" dirty="0" smtClean="0">
                <a:latin typeface="Arial" pitchFamily="34" charset="0"/>
                <a:cs typeface="Arial" pitchFamily="34" charset="0"/>
                <a:sym typeface="Symbol"/>
              </a:rPr>
              <a:t>Radians </a:t>
            </a:r>
            <a:endParaRPr lang="en-GB" dirty="0">
              <a:latin typeface="Arial" pitchFamily="34" charset="0"/>
              <a:cs typeface="Arial" pitchFamily="34" charset="0"/>
            </a:endParaRPr>
          </a:p>
        </p:txBody>
      </p:sp>
      <p:sp>
        <p:nvSpPr>
          <p:cNvPr id="6" name="Slide Number Placeholder 5"/>
          <p:cNvSpPr>
            <a:spLocks noGrp="1"/>
          </p:cNvSpPr>
          <p:nvPr>
            <p:ph type="sldNum" sz="quarter" idx="12"/>
          </p:nvPr>
        </p:nvSpPr>
        <p:spPr/>
        <p:txBody>
          <a:bodyPr/>
          <a:lstStyle/>
          <a:p>
            <a:fld id="{6520C922-D900-45C7-81AF-54837422CFEC}" type="slidenum">
              <a:rPr lang="en-GB" smtClean="0"/>
              <a:pPr/>
              <a:t>7</a:t>
            </a:fld>
            <a:endParaRPr lang="en-GB"/>
          </a:p>
        </p:txBody>
      </p:sp>
      <p:sp>
        <p:nvSpPr>
          <p:cNvPr id="11" name="TextBox 10"/>
          <p:cNvSpPr txBox="1"/>
          <p:nvPr/>
        </p:nvSpPr>
        <p:spPr>
          <a:xfrm>
            <a:off x="1835696" y="2924945"/>
            <a:ext cx="5760640" cy="3908762"/>
          </a:xfrm>
          <a:prstGeom prst="rect">
            <a:avLst/>
          </a:prstGeom>
          <a:noFill/>
        </p:spPr>
        <p:txBody>
          <a:bodyPr wrap="square" rtlCol="0">
            <a:spAutoFit/>
          </a:bodyPr>
          <a:lstStyle/>
          <a:p>
            <a:endParaRPr lang="en-GB" sz="2400" dirty="0" smtClean="0"/>
          </a:p>
          <a:p>
            <a:r>
              <a:rPr lang="en-GB" sz="2800" dirty="0" smtClean="0"/>
              <a:t>M</a:t>
            </a:r>
            <a:r>
              <a:rPr lang="en-GB" sz="2800" baseline="-25000" dirty="0" smtClean="0"/>
              <a:t>ot</a:t>
            </a:r>
            <a:r>
              <a:rPr lang="en-GB" sz="2800" dirty="0" smtClean="0"/>
              <a:t> = M</a:t>
            </a:r>
            <a:r>
              <a:rPr lang="en-GB" sz="2800" baseline="-25000" dirty="0" smtClean="0"/>
              <a:t>s</a:t>
            </a:r>
            <a:r>
              <a:rPr lang="en-GB" sz="2800" dirty="0" smtClean="0"/>
              <a:t> x a</a:t>
            </a:r>
            <a:r>
              <a:rPr lang="en-GB" sz="2800" baseline="-25000" dirty="0" smtClean="0"/>
              <a:t>y</a:t>
            </a:r>
            <a:r>
              <a:rPr lang="en-GB" sz="2800" dirty="0" smtClean="0"/>
              <a:t> x H        </a:t>
            </a:r>
            <a:r>
              <a:rPr lang="en-GB" sz="2400" dirty="0" smtClean="0"/>
              <a:t>Nm</a:t>
            </a:r>
            <a:r>
              <a:rPr lang="de-DE" sz="2400" dirty="0" smtClean="0"/>
              <a:t> </a:t>
            </a:r>
          </a:p>
          <a:p>
            <a:endParaRPr lang="de-DE" sz="2400" dirty="0" smtClean="0"/>
          </a:p>
          <a:p>
            <a:endParaRPr lang="de-DE" sz="2400" dirty="0" smtClean="0"/>
          </a:p>
          <a:p>
            <a:endParaRPr lang="de-DE" sz="2400" dirty="0" smtClean="0"/>
          </a:p>
          <a:p>
            <a:r>
              <a:rPr lang="de-DE" sz="2800" dirty="0" smtClean="0"/>
              <a:t>K</a:t>
            </a:r>
            <a:r>
              <a:rPr lang="en-GB" sz="2800" baseline="-25000" dirty="0" smtClean="0">
                <a:sym typeface="Symbol"/>
              </a:rPr>
              <a:t></a:t>
            </a:r>
            <a:r>
              <a:rPr lang="en-GB" sz="2800" baseline="-25000" dirty="0" smtClean="0"/>
              <a:t>t</a:t>
            </a:r>
            <a:r>
              <a:rPr lang="de-DE" sz="2800" baseline="-25000" dirty="0" smtClean="0"/>
              <a:t> </a:t>
            </a:r>
            <a:r>
              <a:rPr lang="de-DE" sz="2800" dirty="0" smtClean="0">
                <a:solidFill>
                  <a:srgbClr val="000000"/>
                </a:solidFill>
                <a:latin typeface="Arial" pitchFamily="34" charset="0"/>
                <a:ea typeface="Times New Roman" pitchFamily="18" charset="0"/>
                <a:cs typeface="Arial" pitchFamily="34" charset="0"/>
              </a:rPr>
              <a:t>= K</a:t>
            </a:r>
            <a:r>
              <a:rPr lang="en-GB" sz="2800" baseline="-25000" dirty="0" err="1" smtClean="0">
                <a:solidFill>
                  <a:srgbClr val="000000"/>
                </a:solidFill>
                <a:latin typeface="Arial" pitchFamily="34" charset="0"/>
                <a:ea typeface="Times New Roman" pitchFamily="18" charset="0"/>
                <a:cs typeface="Arial" pitchFamily="34" charset="0"/>
              </a:rPr>
              <a:t>φf</a:t>
            </a:r>
            <a:r>
              <a:rPr lang="de-DE" sz="2800" dirty="0" smtClean="0">
                <a:solidFill>
                  <a:srgbClr val="000000"/>
                </a:solidFill>
                <a:latin typeface="Arial" pitchFamily="34" charset="0"/>
                <a:ea typeface="Times New Roman" pitchFamily="18" charset="0"/>
                <a:cs typeface="Arial" pitchFamily="34" charset="0"/>
              </a:rPr>
              <a:t> +K</a:t>
            </a:r>
            <a:r>
              <a:rPr lang="de-DE" sz="2800" baseline="-25000" dirty="0" smtClean="0">
                <a:solidFill>
                  <a:srgbClr val="000000"/>
                </a:solidFill>
                <a:latin typeface="Arial" pitchFamily="34" charset="0"/>
                <a:ea typeface="Times New Roman" pitchFamily="18" charset="0"/>
                <a:cs typeface="Arial" pitchFamily="34" charset="0"/>
                <a:sym typeface="Symbol"/>
              </a:rPr>
              <a:t>r</a:t>
            </a:r>
            <a:r>
              <a:rPr lang="en-GB" sz="2800" dirty="0" smtClean="0"/>
              <a:t>            </a:t>
            </a:r>
            <a:r>
              <a:rPr lang="en-GB" sz="2400" dirty="0" smtClean="0"/>
              <a:t>Nm/ </a:t>
            </a:r>
            <a:r>
              <a:rPr lang="en-GB" sz="2400" dirty="0" err="1" smtClean="0"/>
              <a:t>Rad</a:t>
            </a:r>
            <a:endParaRPr lang="en-GB" sz="2400" dirty="0" smtClean="0"/>
          </a:p>
          <a:p>
            <a:endParaRPr lang="en-GB" sz="2400" dirty="0" smtClean="0"/>
          </a:p>
          <a:p>
            <a:endParaRPr lang="en-GB" sz="2400" dirty="0" smtClean="0"/>
          </a:p>
          <a:p>
            <a:endParaRPr lang="en-GB" sz="2400" dirty="0" smtClean="0"/>
          </a:p>
          <a:p>
            <a:r>
              <a:rPr lang="en-GB" sz="2400" dirty="0" smtClean="0"/>
              <a:t>  </a:t>
            </a:r>
            <a:endParaRPr lang="en-GB" sz="2400" dirty="0"/>
          </a:p>
        </p:txBody>
      </p:sp>
      <p:sp>
        <p:nvSpPr>
          <p:cNvPr id="9" name="Rectangle 8"/>
          <p:cNvSpPr/>
          <p:nvPr/>
        </p:nvSpPr>
        <p:spPr>
          <a:xfrm>
            <a:off x="2555776" y="2060848"/>
            <a:ext cx="1512168" cy="1323439"/>
          </a:xfrm>
          <a:prstGeom prst="rect">
            <a:avLst/>
          </a:prstGeom>
        </p:spPr>
        <p:txBody>
          <a:bodyPr wrap="square">
            <a:spAutoFit/>
          </a:bodyPr>
          <a:lstStyle/>
          <a:p>
            <a:pPr>
              <a:buNone/>
            </a:pPr>
            <a:r>
              <a:rPr lang="en-GB" sz="3200" dirty="0" smtClean="0"/>
              <a:t>θ= </a:t>
            </a:r>
            <a:r>
              <a:rPr lang="en-GB" sz="3200" u="sng" dirty="0" smtClean="0"/>
              <a:t>M</a:t>
            </a:r>
            <a:r>
              <a:rPr lang="en-GB" sz="3200" baseline="-25000" dirty="0" smtClean="0"/>
              <a:t>ot</a:t>
            </a:r>
            <a:endParaRPr lang="en-GB" sz="3200" dirty="0" smtClean="0"/>
          </a:p>
          <a:p>
            <a:pPr>
              <a:spcBef>
                <a:spcPts val="0"/>
              </a:spcBef>
              <a:buNone/>
            </a:pPr>
            <a:r>
              <a:rPr lang="en-GB" sz="3200" dirty="0" smtClean="0"/>
              <a:t>      K</a:t>
            </a:r>
            <a:r>
              <a:rPr lang="el-GR" sz="3200" baseline="-25000" dirty="0" smtClean="0">
                <a:solidFill>
                  <a:srgbClr val="FF0000"/>
                </a:solidFill>
              </a:rPr>
              <a:t> </a:t>
            </a:r>
            <a:r>
              <a:rPr lang="el-GR" sz="3200" baseline="-25000" dirty="0" smtClean="0"/>
              <a:t>ϕ</a:t>
            </a:r>
            <a:r>
              <a:rPr lang="el-GR" sz="3200" baseline="-25000" dirty="0" smtClean="0">
                <a:solidFill>
                  <a:srgbClr val="FF0000"/>
                </a:solidFill>
              </a:rPr>
              <a:t> </a:t>
            </a:r>
            <a:r>
              <a:rPr lang="en-GB" sz="3200" baseline="-25000" dirty="0" smtClean="0"/>
              <a:t>t</a:t>
            </a:r>
          </a:p>
          <a:p>
            <a:pPr>
              <a:spcBef>
                <a:spcPts val="0"/>
              </a:spcBef>
              <a:buNone/>
            </a:pPr>
            <a:endParaRPr lang="en-GB" sz="2400" baseline="-250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Solutions to example so far   </a:t>
            </a:r>
            <a:endParaRPr lang="en-GB" b="1" dirty="0"/>
          </a:p>
        </p:txBody>
      </p:sp>
      <p:sp>
        <p:nvSpPr>
          <p:cNvPr id="3" name="Content Placeholder 2"/>
          <p:cNvSpPr>
            <a:spLocks noGrp="1"/>
          </p:cNvSpPr>
          <p:nvPr>
            <p:ph idx="1"/>
          </p:nvPr>
        </p:nvSpPr>
        <p:spPr/>
        <p:txBody>
          <a:bodyPr>
            <a:normAutofit/>
          </a:bodyPr>
          <a:lstStyle/>
          <a:p>
            <a:r>
              <a:rPr lang="de-DE" dirty="0" smtClean="0"/>
              <a:t>K</a:t>
            </a:r>
            <a:r>
              <a:rPr lang="en-GB" baseline="-25000" dirty="0" smtClean="0">
                <a:sym typeface="Symbol"/>
              </a:rPr>
              <a:t></a:t>
            </a:r>
            <a:r>
              <a:rPr lang="en-GB" baseline="-25000" dirty="0" smtClean="0"/>
              <a:t>f </a:t>
            </a:r>
            <a:r>
              <a:rPr lang="en-GB" dirty="0" smtClean="0"/>
              <a:t>=   12473.12                 Nm/</a:t>
            </a:r>
            <a:r>
              <a:rPr lang="en-GB" dirty="0" err="1" smtClean="0"/>
              <a:t>rad</a:t>
            </a:r>
            <a:endParaRPr lang="en-GB" dirty="0" smtClean="0"/>
          </a:p>
          <a:p>
            <a:r>
              <a:rPr lang="de-DE" dirty="0" smtClean="0"/>
              <a:t>K</a:t>
            </a:r>
            <a:r>
              <a:rPr lang="en-GB" baseline="-25000" dirty="0" smtClean="0">
                <a:sym typeface="Symbol"/>
              </a:rPr>
              <a:t></a:t>
            </a:r>
            <a:r>
              <a:rPr lang="en-GB" baseline="-25000" dirty="0" smtClean="0"/>
              <a:t>r</a:t>
            </a:r>
            <a:r>
              <a:rPr lang="de-DE" baseline="-25000" dirty="0" smtClean="0"/>
              <a:t> </a:t>
            </a:r>
            <a:r>
              <a:rPr lang="de-DE" dirty="0" smtClean="0"/>
              <a:t>=   13434.62                 Nm/rad</a:t>
            </a:r>
          </a:p>
          <a:p>
            <a:r>
              <a:rPr lang="de-DE" dirty="0" smtClean="0"/>
              <a:t>K</a:t>
            </a:r>
            <a:r>
              <a:rPr lang="en-GB" baseline="-25000" dirty="0" smtClean="0">
                <a:sym typeface="Symbol"/>
              </a:rPr>
              <a:t></a:t>
            </a:r>
            <a:r>
              <a:rPr lang="en-GB" baseline="-25000" dirty="0" smtClean="0"/>
              <a:t>t</a:t>
            </a:r>
            <a:r>
              <a:rPr lang="de-DE" baseline="-25000" dirty="0" smtClean="0"/>
              <a:t> </a:t>
            </a:r>
            <a:r>
              <a:rPr lang="de-DE" dirty="0" smtClean="0"/>
              <a:t>=    25907.74                 Nm/rad</a:t>
            </a:r>
          </a:p>
          <a:p>
            <a:r>
              <a:rPr lang="de-DE" dirty="0" smtClean="0"/>
              <a:t>M</a:t>
            </a:r>
            <a:r>
              <a:rPr lang="de-DE" baseline="-25000" dirty="0" smtClean="0"/>
              <a:t>ot</a:t>
            </a:r>
            <a:r>
              <a:rPr lang="de-DE" dirty="0" smtClean="0"/>
              <a:t> =   2738.549             Nm</a:t>
            </a:r>
            <a:endParaRPr lang="en-GB" dirty="0" smtClean="0"/>
          </a:p>
          <a:p>
            <a:r>
              <a:rPr lang="az-Cyrl-AZ" dirty="0" smtClean="0"/>
              <a:t>Ѳ</a:t>
            </a:r>
            <a:r>
              <a:rPr lang="en-GB" dirty="0" smtClean="0"/>
              <a:t>    =      0.0105               </a:t>
            </a:r>
            <a:r>
              <a:rPr lang="en-GB" dirty="0" err="1" smtClean="0"/>
              <a:t>rad</a:t>
            </a:r>
            <a:r>
              <a:rPr lang="en-GB" dirty="0" smtClean="0"/>
              <a:t>  (</a:t>
            </a:r>
            <a:r>
              <a:rPr lang="en-GB" dirty="0" err="1" smtClean="0"/>
              <a:t>ie</a:t>
            </a:r>
            <a:r>
              <a:rPr lang="en-GB" dirty="0" smtClean="0"/>
              <a:t>  0.6056 deg)</a:t>
            </a:r>
          </a:p>
        </p:txBody>
      </p:sp>
      <p:sp>
        <p:nvSpPr>
          <p:cNvPr id="4" name="Slide Number Placeholder 3"/>
          <p:cNvSpPr>
            <a:spLocks noGrp="1"/>
          </p:cNvSpPr>
          <p:nvPr>
            <p:ph type="sldNum" sz="quarter" idx="12"/>
          </p:nvPr>
        </p:nvSpPr>
        <p:spPr/>
        <p:txBody>
          <a:bodyPr/>
          <a:lstStyle/>
          <a:p>
            <a:fld id="{6520C922-D900-45C7-81AF-54837422CFEC}" type="slidenum">
              <a:rPr lang="en-GB" smtClean="0"/>
              <a:pPr/>
              <a:t>8</a:t>
            </a:fld>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Resulting wheel load transfer  with live rear axle </a:t>
            </a:r>
            <a:endParaRPr lang="en-GB" b="1" dirty="0"/>
          </a:p>
        </p:txBody>
      </p:sp>
      <p:sp>
        <p:nvSpPr>
          <p:cNvPr id="2050"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054" name="Picture 6"/>
          <p:cNvPicPr>
            <a:picLocks noGrp="1" noChangeAspect="1" noChangeArrowheads="1"/>
          </p:cNvPicPr>
          <p:nvPr>
            <p:ph idx="1"/>
          </p:nvPr>
        </p:nvPicPr>
        <p:blipFill>
          <a:blip r:embed="rId2" cstate="print"/>
          <a:srcRect/>
          <a:stretch>
            <a:fillRect/>
          </a:stretch>
        </p:blipFill>
        <p:spPr bwMode="auto">
          <a:xfrm>
            <a:off x="3203848" y="3573016"/>
            <a:ext cx="2837662" cy="936104"/>
          </a:xfrm>
          <a:prstGeom prst="rect">
            <a:avLst/>
          </a:prstGeom>
          <a:noFill/>
          <a:ln w="9525">
            <a:noFill/>
            <a:miter lim="800000"/>
            <a:headEnd/>
            <a:tailEnd/>
          </a:ln>
          <a:effectLst/>
        </p:spPr>
      </p:pic>
      <p:sp>
        <p:nvSpPr>
          <p:cNvPr id="12" name="Rectangle 11"/>
          <p:cNvSpPr/>
          <p:nvPr/>
        </p:nvSpPr>
        <p:spPr>
          <a:xfrm>
            <a:off x="467544" y="1412776"/>
            <a:ext cx="8352928" cy="1815882"/>
          </a:xfrm>
          <a:prstGeom prst="rect">
            <a:avLst/>
          </a:prstGeom>
        </p:spPr>
        <p:txBody>
          <a:bodyPr wrap="square">
            <a:spAutoFit/>
          </a:bodyPr>
          <a:lstStyle/>
          <a:p>
            <a:r>
              <a:rPr lang="en-GB" sz="2800" dirty="0" smtClean="0"/>
              <a:t>With a live rear axle the load increase at the spring is not the weight transfer experienced at the wheel. As the body rolls relative to the axle the outer spring is compressed and the spring load increase is </a:t>
            </a:r>
            <a:r>
              <a:rPr lang="en-GB" sz="2800" dirty="0" err="1" smtClean="0"/>
              <a:t>F</a:t>
            </a:r>
            <a:r>
              <a:rPr lang="en-GB" sz="2800" baseline="-25000" dirty="0" err="1" smtClean="0"/>
              <a:t>sr</a:t>
            </a:r>
            <a:r>
              <a:rPr lang="en-GB" sz="2800" dirty="0" smtClean="0"/>
              <a:t> then:</a:t>
            </a:r>
            <a:endParaRPr lang="en-GB" sz="2800" dirty="0"/>
          </a:p>
        </p:txBody>
      </p:sp>
      <p:sp>
        <p:nvSpPr>
          <p:cNvPr id="13" name="TextBox 12"/>
          <p:cNvSpPr txBox="1"/>
          <p:nvPr/>
        </p:nvSpPr>
        <p:spPr>
          <a:xfrm>
            <a:off x="1187624" y="4653136"/>
            <a:ext cx="6336704" cy="954107"/>
          </a:xfrm>
          <a:prstGeom prst="rect">
            <a:avLst/>
          </a:prstGeom>
          <a:noFill/>
        </p:spPr>
        <p:txBody>
          <a:bodyPr wrap="square" rtlCol="0">
            <a:spAutoFit/>
          </a:bodyPr>
          <a:lstStyle/>
          <a:p>
            <a:r>
              <a:rPr lang="en-GB" sz="2800" dirty="0" smtClean="0"/>
              <a:t>The increased </a:t>
            </a:r>
            <a:r>
              <a:rPr lang="en-GB" sz="2800" u="sng" dirty="0" smtClean="0"/>
              <a:t>wheel </a:t>
            </a:r>
            <a:r>
              <a:rPr lang="en-GB" sz="2800" dirty="0" smtClean="0"/>
              <a:t>load produced by this increased </a:t>
            </a:r>
            <a:r>
              <a:rPr lang="en-GB" sz="2800" u="sng" dirty="0" smtClean="0"/>
              <a:t>spring</a:t>
            </a:r>
            <a:r>
              <a:rPr lang="en-GB" sz="2800" dirty="0" smtClean="0"/>
              <a:t> load is </a:t>
            </a:r>
            <a:r>
              <a:rPr lang="en-GB" sz="2800" dirty="0" err="1" smtClean="0"/>
              <a:t>WT</a:t>
            </a:r>
            <a:r>
              <a:rPr lang="en-GB" sz="2800" baseline="-25000" dirty="0" err="1" smtClean="0"/>
              <a:t>srl</a:t>
            </a:r>
            <a:r>
              <a:rPr lang="en-GB" sz="2800" dirty="0" smtClean="0"/>
              <a:t> </a:t>
            </a:r>
            <a:endParaRPr lang="en-GB" sz="2800" dirty="0"/>
          </a:p>
        </p:txBody>
      </p:sp>
      <p:sp>
        <p:nvSpPr>
          <p:cNvPr id="7" name="Slide Number Placeholder 6"/>
          <p:cNvSpPr>
            <a:spLocks noGrp="1"/>
          </p:cNvSpPr>
          <p:nvPr>
            <p:ph type="sldNum" sz="quarter" idx="12"/>
          </p:nvPr>
        </p:nvSpPr>
        <p:spPr/>
        <p:txBody>
          <a:bodyPr/>
          <a:lstStyle/>
          <a:p>
            <a:fld id="{6520C922-D900-45C7-81AF-54837422CFEC}" type="slidenum">
              <a:rPr lang="en-GB" smtClean="0"/>
              <a:pPr/>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To Find the Weight Transfer Reacted at the Rear Wheels </a:t>
            </a:r>
            <a:endParaRPr lang="en-GB" b="1" dirty="0"/>
          </a:p>
        </p:txBody>
      </p:sp>
      <p:sp>
        <p:nvSpPr>
          <p:cNvPr id="3" name="Content Placeholder 2"/>
          <p:cNvSpPr>
            <a:spLocks noGrp="1"/>
          </p:cNvSpPr>
          <p:nvPr>
            <p:ph idx="1"/>
          </p:nvPr>
        </p:nvSpPr>
        <p:spPr/>
        <p:txBody>
          <a:bodyPr/>
          <a:lstStyle/>
          <a:p>
            <a:pPr indent="17463">
              <a:buNone/>
              <a:tabLst>
                <a:tab pos="360363" algn="l"/>
              </a:tabLst>
            </a:pPr>
            <a:r>
              <a:rPr lang="en-GB" dirty="0" smtClean="0"/>
              <a:t>Equate the  moment produced by the increased wheel load </a:t>
            </a:r>
            <a:r>
              <a:rPr lang="en-GB" dirty="0" err="1" smtClean="0"/>
              <a:t>WT</a:t>
            </a:r>
            <a:r>
              <a:rPr lang="en-GB" baseline="-25000" dirty="0" err="1" smtClean="0"/>
              <a:t>srl</a:t>
            </a:r>
            <a:r>
              <a:rPr lang="en-GB" dirty="0" smtClean="0"/>
              <a:t> with moment produced by increased spring load </a:t>
            </a:r>
            <a:r>
              <a:rPr lang="en-GB" dirty="0" err="1" smtClean="0"/>
              <a:t>F</a:t>
            </a:r>
            <a:r>
              <a:rPr lang="en-GB" baseline="-25000" dirty="0" err="1" smtClean="0"/>
              <a:t>sr</a:t>
            </a:r>
            <a:endParaRPr lang="en-GB" baseline="-25000" dirty="0" smtClean="0"/>
          </a:p>
          <a:p>
            <a:pPr>
              <a:buNone/>
            </a:pPr>
            <a:r>
              <a:rPr lang="en-GB" dirty="0" smtClean="0"/>
              <a:t>			  </a:t>
            </a:r>
            <a:r>
              <a:rPr lang="en-GB" dirty="0" err="1" smtClean="0"/>
              <a:t>WT</a:t>
            </a:r>
            <a:r>
              <a:rPr lang="en-GB" baseline="-25000" dirty="0" err="1" smtClean="0"/>
              <a:t>srl</a:t>
            </a:r>
            <a:r>
              <a:rPr lang="en-GB" dirty="0" smtClean="0"/>
              <a:t> x </a:t>
            </a:r>
            <a:r>
              <a:rPr lang="en-GB" dirty="0" err="1" smtClean="0"/>
              <a:t>T</a:t>
            </a:r>
            <a:r>
              <a:rPr lang="en-GB" baseline="-25000" dirty="0" err="1" smtClean="0"/>
              <a:t>r</a:t>
            </a:r>
            <a:r>
              <a:rPr lang="en-GB" dirty="0" smtClean="0"/>
              <a:t> = </a:t>
            </a:r>
            <a:r>
              <a:rPr lang="en-GB" dirty="0" err="1" smtClean="0"/>
              <a:t>F</a:t>
            </a:r>
            <a:r>
              <a:rPr lang="en-GB" baseline="-25000" dirty="0" err="1" smtClean="0"/>
              <a:t>sr</a:t>
            </a:r>
            <a:r>
              <a:rPr lang="en-GB" dirty="0" smtClean="0"/>
              <a:t> x T</a:t>
            </a:r>
            <a:r>
              <a:rPr lang="en-GB" baseline="-25000" dirty="0" smtClean="0"/>
              <a:t>s</a:t>
            </a:r>
            <a:endParaRPr lang="en-GB" baseline="-25000" dirty="0"/>
          </a:p>
        </p:txBody>
      </p:sp>
      <p:sp>
        <p:nvSpPr>
          <p:cNvPr id="6" name="TextBox 5"/>
          <p:cNvSpPr txBox="1"/>
          <p:nvPr/>
        </p:nvSpPr>
        <p:spPr>
          <a:xfrm>
            <a:off x="539552" y="4149080"/>
            <a:ext cx="7344816" cy="1815882"/>
          </a:xfrm>
          <a:prstGeom prst="rect">
            <a:avLst/>
          </a:prstGeom>
          <a:noFill/>
        </p:spPr>
        <p:txBody>
          <a:bodyPr wrap="square" rtlCol="0">
            <a:spAutoFit/>
          </a:bodyPr>
          <a:lstStyle/>
          <a:p>
            <a:r>
              <a:rPr lang="en-GB" sz="2800" dirty="0" smtClean="0"/>
              <a:t>Substituting  for </a:t>
            </a:r>
            <a:r>
              <a:rPr lang="en-GB" sz="2800" dirty="0" err="1" smtClean="0"/>
              <a:t>F</a:t>
            </a:r>
            <a:r>
              <a:rPr lang="en-GB" sz="2800" baseline="-25000" dirty="0" err="1" smtClean="0"/>
              <a:t>sr</a:t>
            </a:r>
            <a:r>
              <a:rPr lang="en-GB" sz="2800" dirty="0" smtClean="0"/>
              <a:t>  gives</a:t>
            </a:r>
          </a:p>
          <a:p>
            <a:endParaRPr lang="en-GB" sz="2800" dirty="0" smtClean="0"/>
          </a:p>
          <a:p>
            <a:r>
              <a:rPr lang="en-GB" sz="2800" dirty="0" smtClean="0"/>
              <a:t>		</a:t>
            </a:r>
            <a:r>
              <a:rPr lang="en-GB" sz="2800" dirty="0" err="1" smtClean="0"/>
              <a:t>WT</a:t>
            </a:r>
            <a:r>
              <a:rPr lang="en-GB" sz="2800" baseline="-25000" dirty="0" err="1" smtClean="0"/>
              <a:t>srl</a:t>
            </a:r>
            <a:r>
              <a:rPr lang="en-GB" sz="2800" dirty="0" smtClean="0"/>
              <a:t> = </a:t>
            </a:r>
            <a:r>
              <a:rPr lang="en-GB" sz="2800" u="sng" dirty="0" smtClean="0"/>
              <a:t>T</a:t>
            </a:r>
            <a:r>
              <a:rPr lang="en-GB" sz="2800" baseline="-25000" dirty="0" smtClean="0"/>
              <a:t>s</a:t>
            </a:r>
            <a:r>
              <a:rPr lang="en-GB" sz="2800" u="sng" baseline="30000" dirty="0" smtClean="0"/>
              <a:t>2</a:t>
            </a:r>
            <a:r>
              <a:rPr lang="en-GB" sz="2800" u="sng" dirty="0" smtClean="0"/>
              <a:t> x </a:t>
            </a:r>
            <a:r>
              <a:rPr lang="el-GR" sz="2800" u="sng" dirty="0" smtClean="0"/>
              <a:t>θ</a:t>
            </a:r>
            <a:r>
              <a:rPr lang="en-GB" sz="2800" u="sng" dirty="0" smtClean="0"/>
              <a:t> x </a:t>
            </a:r>
            <a:r>
              <a:rPr lang="en-GB" sz="2800" u="sng" dirty="0" err="1" smtClean="0"/>
              <a:t>K</a:t>
            </a:r>
            <a:r>
              <a:rPr lang="en-GB" sz="2800" baseline="-25000" dirty="0" err="1" smtClean="0"/>
              <a:t>sr</a:t>
            </a:r>
            <a:endParaRPr lang="en-GB" sz="2800" baseline="-25000" dirty="0" smtClean="0"/>
          </a:p>
          <a:p>
            <a:r>
              <a:rPr lang="en-GB" sz="2800" dirty="0" smtClean="0"/>
              <a:t>                     		       2 x </a:t>
            </a:r>
            <a:r>
              <a:rPr lang="en-GB" sz="2800" dirty="0" err="1" smtClean="0"/>
              <a:t>T</a:t>
            </a:r>
            <a:r>
              <a:rPr lang="en-GB" sz="2800" baseline="-25000" dirty="0" err="1" smtClean="0"/>
              <a:t>r</a:t>
            </a:r>
            <a:r>
              <a:rPr lang="en-GB" sz="2800" dirty="0" smtClean="0"/>
              <a:t> </a:t>
            </a:r>
            <a:endParaRPr lang="en-GB" sz="2800" dirty="0"/>
          </a:p>
        </p:txBody>
      </p:sp>
      <p:sp>
        <p:nvSpPr>
          <p:cNvPr id="8" name="Slide Number Placeholder 7"/>
          <p:cNvSpPr>
            <a:spLocks noGrp="1"/>
          </p:cNvSpPr>
          <p:nvPr>
            <p:ph type="sldNum" sz="quarter" idx="12"/>
          </p:nvPr>
        </p:nvSpPr>
        <p:spPr/>
        <p:txBody>
          <a:bodyPr/>
          <a:lstStyle/>
          <a:p>
            <a:fld id="{6520C922-D900-45C7-81AF-54837422CFEC}" type="slidenum">
              <a:rPr lang="en-GB" smtClean="0"/>
              <a:pPr/>
              <a:t>10</a:t>
            </a:fld>
            <a:endParaRPr lang="en-GB"/>
          </a:p>
        </p:txBody>
      </p:sp>
      <p:sp>
        <p:nvSpPr>
          <p:cNvPr id="7" name="TextBox 6"/>
          <p:cNvSpPr txBox="1"/>
          <p:nvPr/>
        </p:nvSpPr>
        <p:spPr>
          <a:xfrm>
            <a:off x="5580112" y="5301208"/>
            <a:ext cx="2448272" cy="646331"/>
          </a:xfrm>
          <a:prstGeom prst="rect">
            <a:avLst/>
          </a:prstGeom>
          <a:noFill/>
        </p:spPr>
        <p:txBody>
          <a:bodyPr wrap="square" rtlCol="0">
            <a:spAutoFit/>
          </a:bodyPr>
          <a:lstStyle/>
          <a:p>
            <a:r>
              <a:rPr lang="en-GB" dirty="0" smtClean="0"/>
              <a:t>=</a:t>
            </a:r>
            <a:r>
              <a:rPr lang="en-GB" sz="3600" dirty="0" smtClean="0"/>
              <a:t>105.665 N</a:t>
            </a:r>
            <a:endParaRPr lang="en-GB" sz="36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Elastic weight transfer </a:t>
            </a:r>
            <a:r>
              <a:rPr lang="en-GB" b="1" dirty="0" err="1" smtClean="0"/>
              <a:t>WT</a:t>
            </a:r>
            <a:r>
              <a:rPr lang="en-GB" b="1" baseline="-25000" dirty="0" err="1" smtClean="0"/>
              <a:t>sf</a:t>
            </a:r>
            <a:r>
              <a:rPr lang="en-GB" b="1" dirty="0" smtClean="0"/>
              <a:t> due to sprung mass at the front of the car </a:t>
            </a:r>
            <a:endParaRPr lang="en-GB" b="1" dirty="0"/>
          </a:p>
        </p:txBody>
      </p:sp>
      <p:sp>
        <p:nvSpPr>
          <p:cNvPr id="307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dirty="0"/>
          </a:p>
        </p:txBody>
      </p:sp>
      <p:sp>
        <p:nvSpPr>
          <p:cNvPr id="3081" name="Rectangle 9"/>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dirty="0"/>
          </a:p>
        </p:txBody>
      </p:sp>
      <p:pic>
        <p:nvPicPr>
          <p:cNvPr id="23" name="Picture 5"/>
          <p:cNvPicPr>
            <a:picLocks noGrp="1" noChangeAspect="1" noChangeArrowheads="1"/>
          </p:cNvPicPr>
          <p:nvPr>
            <p:ph idx="1"/>
          </p:nvPr>
        </p:nvPicPr>
        <p:blipFill>
          <a:blip r:embed="rId2" cstate="print"/>
          <a:srcRect/>
          <a:stretch>
            <a:fillRect/>
          </a:stretch>
        </p:blipFill>
        <p:spPr bwMode="auto">
          <a:xfrm>
            <a:off x="2483768" y="2204864"/>
            <a:ext cx="3625194" cy="1019397"/>
          </a:xfrm>
          <a:prstGeom prst="rect">
            <a:avLst/>
          </a:prstGeom>
          <a:noFill/>
          <a:ln w="9525">
            <a:noFill/>
            <a:miter lim="800000"/>
            <a:headEnd/>
            <a:tailEnd/>
          </a:ln>
          <a:effectLst/>
        </p:spPr>
      </p:pic>
      <p:sp>
        <p:nvSpPr>
          <p:cNvPr id="10" name="Slide Number Placeholder 9"/>
          <p:cNvSpPr>
            <a:spLocks noGrp="1"/>
          </p:cNvSpPr>
          <p:nvPr>
            <p:ph type="sldNum" sz="quarter" idx="12"/>
          </p:nvPr>
        </p:nvSpPr>
        <p:spPr/>
        <p:txBody>
          <a:bodyPr/>
          <a:lstStyle/>
          <a:p>
            <a:fld id="{6520C922-D900-45C7-81AF-54837422CFEC}" type="slidenum">
              <a:rPr lang="en-GB" smtClean="0"/>
              <a:pPr/>
              <a:t>11</a:t>
            </a:fld>
            <a:endParaRPr lang="en-GB"/>
          </a:p>
        </p:txBody>
      </p:sp>
      <p:pic>
        <p:nvPicPr>
          <p:cNvPr id="13" name="Picture 12"/>
          <p:cNvPicPr>
            <a:picLocks noChangeAspect="1" noChangeArrowheads="1"/>
          </p:cNvPicPr>
          <p:nvPr/>
        </p:nvPicPr>
        <p:blipFill>
          <a:blip r:embed="rId3" cstate="print"/>
          <a:srcRect l="50000" t="24609" r="13972" b="36017"/>
          <a:stretch>
            <a:fillRect/>
          </a:stretch>
        </p:blipFill>
        <p:spPr bwMode="auto">
          <a:xfrm>
            <a:off x="3635896" y="4365104"/>
            <a:ext cx="2304256" cy="1510988"/>
          </a:xfrm>
          <a:prstGeom prst="rect">
            <a:avLst/>
          </a:prstGeom>
          <a:noFill/>
          <a:ln w="9525">
            <a:noFill/>
            <a:miter lim="800000"/>
            <a:headEnd/>
            <a:tailEnd/>
          </a:ln>
        </p:spPr>
      </p:pic>
      <p:sp>
        <p:nvSpPr>
          <p:cNvPr id="14" name="Rectangle 13"/>
          <p:cNvSpPr/>
          <p:nvPr/>
        </p:nvSpPr>
        <p:spPr>
          <a:xfrm>
            <a:off x="2627784" y="3356992"/>
            <a:ext cx="2448272" cy="646331"/>
          </a:xfrm>
          <a:prstGeom prst="rect">
            <a:avLst/>
          </a:prstGeom>
        </p:spPr>
        <p:txBody>
          <a:bodyPr wrap="square">
            <a:spAutoFit/>
          </a:bodyPr>
          <a:lstStyle/>
          <a:p>
            <a:r>
              <a:rPr lang="en-GB" sz="3600" dirty="0" err="1" smtClean="0"/>
              <a:t>WT</a:t>
            </a:r>
            <a:r>
              <a:rPr lang="en-GB" sz="3600" baseline="-25000" dirty="0" err="1" smtClean="0"/>
              <a:t>sf</a:t>
            </a:r>
            <a:r>
              <a:rPr lang="en-GB" sz="3600" dirty="0" smtClean="0"/>
              <a:t> </a:t>
            </a:r>
            <a:endParaRPr lang="en-GB" sz="3600" dirty="0"/>
          </a:p>
        </p:txBody>
      </p:sp>
      <p:sp>
        <p:nvSpPr>
          <p:cNvPr id="15" name="Rectangle 14"/>
          <p:cNvSpPr/>
          <p:nvPr/>
        </p:nvSpPr>
        <p:spPr>
          <a:xfrm>
            <a:off x="3635896" y="3284984"/>
            <a:ext cx="576064" cy="646331"/>
          </a:xfrm>
          <a:prstGeom prst="rect">
            <a:avLst/>
          </a:prstGeom>
        </p:spPr>
        <p:txBody>
          <a:bodyPr wrap="square">
            <a:spAutoFit/>
          </a:bodyPr>
          <a:lstStyle/>
          <a:p>
            <a:r>
              <a:rPr lang="en-GB" sz="3600" dirty="0" smtClean="0"/>
              <a:t>=</a:t>
            </a:r>
            <a:endParaRPr lang="en-GB" sz="3600" dirty="0"/>
          </a:p>
        </p:txBody>
      </p:sp>
      <p:sp>
        <p:nvSpPr>
          <p:cNvPr id="11" name="TextBox 10"/>
          <p:cNvSpPr txBox="1"/>
          <p:nvPr/>
        </p:nvSpPr>
        <p:spPr>
          <a:xfrm>
            <a:off x="3923928" y="3356992"/>
            <a:ext cx="2664296" cy="646331"/>
          </a:xfrm>
          <a:prstGeom prst="rect">
            <a:avLst/>
          </a:prstGeom>
          <a:noFill/>
        </p:spPr>
        <p:txBody>
          <a:bodyPr wrap="square" rtlCol="0">
            <a:spAutoFit/>
          </a:bodyPr>
          <a:lstStyle/>
          <a:p>
            <a:r>
              <a:rPr lang="en-GB" sz="3600" dirty="0" smtClean="0"/>
              <a:t>400.217 N</a:t>
            </a:r>
            <a:endParaRPr lang="en-GB" sz="36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b="1" dirty="0" smtClean="0"/>
              <a:t>Geometric  weight transfer due to sprung mass  </a:t>
            </a:r>
            <a:r>
              <a:rPr lang="en-GB" b="1" dirty="0" err="1" smtClean="0"/>
              <a:t>WT</a:t>
            </a:r>
            <a:r>
              <a:rPr lang="en-GB" b="1" baseline="-25000" dirty="0" err="1" smtClean="0"/>
              <a:t>src</a:t>
            </a:r>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1979712" y="2420887"/>
            <a:ext cx="4038918" cy="1008113"/>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cstate="print"/>
          <a:srcRect/>
          <a:stretch>
            <a:fillRect/>
          </a:stretch>
        </p:blipFill>
        <p:spPr bwMode="auto">
          <a:xfrm>
            <a:off x="2195736" y="4005064"/>
            <a:ext cx="3722412" cy="936104"/>
          </a:xfrm>
          <a:prstGeom prst="rect">
            <a:avLst/>
          </a:prstGeom>
          <a:noFill/>
          <a:ln w="9525">
            <a:noFill/>
            <a:miter lim="800000"/>
            <a:headEnd/>
            <a:tailEnd/>
          </a:ln>
          <a:effectLst/>
        </p:spPr>
      </p:pic>
      <p:sp>
        <p:nvSpPr>
          <p:cNvPr id="8" name="Slide Number Placeholder 7"/>
          <p:cNvSpPr>
            <a:spLocks noGrp="1"/>
          </p:cNvSpPr>
          <p:nvPr>
            <p:ph type="sldNum" sz="quarter" idx="12"/>
          </p:nvPr>
        </p:nvSpPr>
        <p:spPr/>
        <p:txBody>
          <a:bodyPr/>
          <a:lstStyle/>
          <a:p>
            <a:fld id="{6520C922-D900-45C7-81AF-54837422CFEC}" type="slidenum">
              <a:rPr lang="en-GB" smtClean="0"/>
              <a:pPr/>
              <a:t>12</a:t>
            </a:fld>
            <a:endParaRPr lang="en-GB"/>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Results for </a:t>
            </a:r>
            <a:r>
              <a:rPr lang="en-GB" b="1" dirty="0" err="1" smtClean="0"/>
              <a:t>WT</a:t>
            </a:r>
            <a:r>
              <a:rPr lang="en-GB" b="1" baseline="-25000" dirty="0" err="1" smtClean="0"/>
              <a:t>srcf</a:t>
            </a:r>
            <a:r>
              <a:rPr lang="en-GB" b="1" dirty="0" smtClean="0"/>
              <a:t> and </a:t>
            </a:r>
            <a:r>
              <a:rPr lang="en-GB" b="1" dirty="0" err="1" smtClean="0"/>
              <a:t>WT</a:t>
            </a:r>
            <a:r>
              <a:rPr lang="en-GB" b="1" baseline="-25000" dirty="0" err="1" smtClean="0"/>
              <a:t>srcr</a:t>
            </a:r>
            <a:endParaRPr lang="en-GB" b="1" baseline="-25000" dirty="0"/>
          </a:p>
        </p:txBody>
      </p:sp>
      <p:sp>
        <p:nvSpPr>
          <p:cNvPr id="3" name="Content Placeholder 2"/>
          <p:cNvSpPr>
            <a:spLocks noGrp="1"/>
          </p:cNvSpPr>
          <p:nvPr>
            <p:ph idx="1"/>
          </p:nvPr>
        </p:nvSpPr>
        <p:spPr/>
        <p:txBody>
          <a:bodyPr/>
          <a:lstStyle/>
          <a:p>
            <a:pPr>
              <a:buNone/>
            </a:pPr>
            <a:endParaRPr lang="en-GB" dirty="0" smtClean="0"/>
          </a:p>
          <a:p>
            <a:pPr>
              <a:buNone/>
            </a:pPr>
            <a:r>
              <a:rPr lang="en-GB" dirty="0" err="1" smtClean="0"/>
              <a:t>WT</a:t>
            </a:r>
            <a:r>
              <a:rPr lang="en-GB" baseline="-25000" dirty="0" err="1" smtClean="0"/>
              <a:t>srcf</a:t>
            </a:r>
            <a:r>
              <a:rPr lang="en-GB" dirty="0" smtClean="0"/>
              <a:t> = 105.02</a:t>
            </a:r>
          </a:p>
          <a:p>
            <a:pPr>
              <a:buNone/>
            </a:pPr>
            <a:endParaRPr lang="en-GB" dirty="0" smtClean="0"/>
          </a:p>
          <a:p>
            <a:pPr>
              <a:buNone/>
            </a:pPr>
            <a:r>
              <a:rPr lang="en-GB" dirty="0" err="1" smtClean="0"/>
              <a:t>WT</a:t>
            </a:r>
            <a:r>
              <a:rPr lang="en-GB" baseline="-25000" dirty="0" err="1" smtClean="0"/>
              <a:t>srcr</a:t>
            </a:r>
            <a:r>
              <a:rPr lang="en-GB" baseline="-25000" dirty="0" smtClean="0"/>
              <a:t>  </a:t>
            </a:r>
            <a:r>
              <a:rPr lang="en-GB" dirty="0" smtClean="0"/>
              <a:t>= 302.71</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13</a:t>
            </a:fld>
            <a:endParaRPr lang="en-GB"/>
          </a:p>
        </p:txBody>
      </p:sp>
      <p:pic>
        <p:nvPicPr>
          <p:cNvPr id="5" name="Picture 3"/>
          <p:cNvPicPr>
            <a:picLocks noChangeAspect="1" noChangeArrowheads="1"/>
          </p:cNvPicPr>
          <p:nvPr/>
        </p:nvPicPr>
        <p:blipFill>
          <a:blip r:embed="rId2" cstate="print"/>
          <a:srcRect l="49903" t="22680" r="14660" b="37631"/>
          <a:stretch>
            <a:fillRect/>
          </a:stretch>
        </p:blipFill>
        <p:spPr bwMode="auto">
          <a:xfrm>
            <a:off x="3347864" y="4077072"/>
            <a:ext cx="2520280" cy="176419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930226"/>
          </a:xfrm>
        </p:spPr>
        <p:txBody>
          <a:bodyPr>
            <a:noAutofit/>
          </a:bodyPr>
          <a:lstStyle/>
          <a:p>
            <a:pPr marL="363538" indent="-363538" algn="l"/>
            <a:r>
              <a:rPr lang="en-GB" sz="3600" b="1" dirty="0" smtClean="0"/>
              <a:t>Weight transfer due to the </a:t>
            </a:r>
            <a:r>
              <a:rPr lang="en-GB" sz="3600" b="1" dirty="0" err="1" smtClean="0"/>
              <a:t>unsprung</a:t>
            </a:r>
            <a:r>
              <a:rPr lang="en-GB" sz="3600" b="1" dirty="0" smtClean="0"/>
              <a:t> mass</a:t>
            </a:r>
            <a:endParaRPr lang="en-GB" sz="3200" dirty="0"/>
          </a:p>
        </p:txBody>
      </p:sp>
      <p:pic>
        <p:nvPicPr>
          <p:cNvPr id="1026" name="Picture 2"/>
          <p:cNvPicPr>
            <a:picLocks noChangeAspect="1" noChangeArrowheads="1"/>
          </p:cNvPicPr>
          <p:nvPr/>
        </p:nvPicPr>
        <p:blipFill>
          <a:blip r:embed="rId2" cstate="print"/>
          <a:srcRect/>
          <a:stretch>
            <a:fillRect/>
          </a:stretch>
        </p:blipFill>
        <p:spPr bwMode="auto">
          <a:xfrm>
            <a:off x="1763688" y="4293096"/>
            <a:ext cx="4112600" cy="1152129"/>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1763687" y="2924944"/>
            <a:ext cx="4112597" cy="1152128"/>
          </a:xfrm>
          <a:prstGeom prst="rect">
            <a:avLst/>
          </a:prstGeom>
          <a:noFill/>
          <a:ln w="9525">
            <a:noFill/>
            <a:miter lim="800000"/>
            <a:headEnd/>
            <a:tailEnd/>
          </a:ln>
          <a:effectLst/>
        </p:spPr>
      </p:pic>
      <p:sp>
        <p:nvSpPr>
          <p:cNvPr id="7" name="Slide Number Placeholder 6"/>
          <p:cNvSpPr>
            <a:spLocks noGrp="1"/>
          </p:cNvSpPr>
          <p:nvPr>
            <p:ph type="sldNum" sz="quarter" idx="12"/>
          </p:nvPr>
        </p:nvSpPr>
        <p:spPr/>
        <p:txBody>
          <a:bodyPr/>
          <a:lstStyle/>
          <a:p>
            <a:fld id="{6520C922-D900-45C7-81AF-54837422CFEC}" type="slidenum">
              <a:rPr lang="en-GB" smtClean="0"/>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err="1" smtClean="0"/>
              <a:t>WT</a:t>
            </a:r>
            <a:r>
              <a:rPr lang="en-GB" baseline="-25000" dirty="0" err="1" smtClean="0"/>
              <a:t>usf</a:t>
            </a:r>
            <a:r>
              <a:rPr lang="en-GB" dirty="0" smtClean="0"/>
              <a:t> =</a:t>
            </a:r>
          </a:p>
          <a:p>
            <a:pPr>
              <a:buNone/>
            </a:pPr>
            <a:endParaRPr lang="en-GB" dirty="0" smtClean="0"/>
          </a:p>
          <a:p>
            <a:pPr>
              <a:buNone/>
            </a:pPr>
            <a:r>
              <a:rPr lang="en-GB" dirty="0" err="1" smtClean="0"/>
              <a:t>WT</a:t>
            </a:r>
            <a:r>
              <a:rPr lang="en-GB" baseline="-25000" dirty="0" err="1" smtClean="0"/>
              <a:t>usr</a:t>
            </a:r>
            <a:r>
              <a:rPr lang="en-GB" baseline="-25000" dirty="0" smtClean="0"/>
              <a:t>  </a:t>
            </a:r>
            <a:r>
              <a:rPr lang="en-GB" dirty="0" smtClean="0"/>
              <a:t>=</a:t>
            </a:r>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15</a:t>
            </a:fld>
            <a:endParaRPr lang="en-GB"/>
          </a:p>
        </p:txBody>
      </p:sp>
      <p:sp>
        <p:nvSpPr>
          <p:cNvPr id="5" name="Title 1"/>
          <p:cNvSpPr>
            <a:spLocks noGrp="1"/>
          </p:cNvSpPr>
          <p:nvPr>
            <p:ph type="title"/>
          </p:nvPr>
        </p:nvSpPr>
        <p:spPr/>
        <p:txBody>
          <a:bodyPr/>
          <a:lstStyle/>
          <a:p>
            <a:r>
              <a:rPr lang="en-GB" b="1" dirty="0" smtClean="0"/>
              <a:t>Results for </a:t>
            </a:r>
            <a:r>
              <a:rPr lang="en-GB" b="1" dirty="0" err="1" smtClean="0"/>
              <a:t>WT</a:t>
            </a:r>
            <a:r>
              <a:rPr lang="en-GB" b="1" baseline="-25000" dirty="0" err="1" smtClean="0"/>
              <a:t>usf</a:t>
            </a:r>
            <a:r>
              <a:rPr lang="en-GB" b="1" dirty="0" smtClean="0"/>
              <a:t> and </a:t>
            </a:r>
            <a:r>
              <a:rPr lang="en-GB" b="1" dirty="0" err="1" smtClean="0"/>
              <a:t>WT</a:t>
            </a:r>
            <a:r>
              <a:rPr lang="en-GB" b="1" baseline="-25000" dirty="0" err="1" smtClean="0"/>
              <a:t>usr</a:t>
            </a:r>
            <a:endParaRPr lang="en-GB" b="1" baseline="-25000" dirty="0"/>
          </a:p>
        </p:txBody>
      </p:sp>
      <p:pic>
        <p:nvPicPr>
          <p:cNvPr id="6" name="Picture 3"/>
          <p:cNvPicPr>
            <a:picLocks noChangeAspect="1" noChangeArrowheads="1"/>
          </p:cNvPicPr>
          <p:nvPr/>
        </p:nvPicPr>
        <p:blipFill>
          <a:blip r:embed="rId2" cstate="print"/>
          <a:srcRect l="49903" t="22680" r="14660" b="37631"/>
          <a:stretch>
            <a:fillRect/>
          </a:stretch>
        </p:blipFill>
        <p:spPr bwMode="auto">
          <a:xfrm>
            <a:off x="3419872" y="4077071"/>
            <a:ext cx="2160240" cy="1512167"/>
          </a:xfrm>
          <a:prstGeom prst="rect">
            <a:avLst/>
          </a:prstGeom>
          <a:noFill/>
          <a:ln w="9525">
            <a:noFill/>
            <a:miter lim="800000"/>
            <a:headEnd/>
            <a:tailEnd/>
          </a:ln>
        </p:spPr>
      </p:pic>
      <p:sp>
        <p:nvSpPr>
          <p:cNvPr id="7" name="TextBox 6"/>
          <p:cNvSpPr txBox="1"/>
          <p:nvPr/>
        </p:nvSpPr>
        <p:spPr>
          <a:xfrm>
            <a:off x="1907704" y="1556792"/>
            <a:ext cx="4896544" cy="1938992"/>
          </a:xfrm>
          <a:prstGeom prst="rect">
            <a:avLst/>
          </a:prstGeom>
          <a:noFill/>
        </p:spPr>
        <p:txBody>
          <a:bodyPr wrap="square" rtlCol="0">
            <a:spAutoFit/>
          </a:bodyPr>
          <a:lstStyle/>
          <a:p>
            <a:r>
              <a:rPr lang="en-GB" sz="4000" dirty="0" smtClean="0"/>
              <a:t>98.74 N</a:t>
            </a:r>
          </a:p>
          <a:p>
            <a:endParaRPr lang="en-GB" sz="4000" dirty="0" smtClean="0"/>
          </a:p>
          <a:p>
            <a:r>
              <a:rPr lang="en-GB" sz="4000" dirty="0" smtClean="0"/>
              <a:t>108.76 N</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Total weight transfer </a:t>
            </a:r>
            <a:endParaRPr lang="en-GB" b="1" dirty="0"/>
          </a:p>
        </p:txBody>
      </p:sp>
      <p:sp>
        <p:nvSpPr>
          <p:cNvPr id="3" name="Content Placeholder 2"/>
          <p:cNvSpPr>
            <a:spLocks noGrp="1"/>
          </p:cNvSpPr>
          <p:nvPr>
            <p:ph idx="1"/>
          </p:nvPr>
        </p:nvSpPr>
        <p:spPr/>
        <p:txBody>
          <a:bodyPr>
            <a:normAutofit fontScale="92500"/>
          </a:bodyPr>
          <a:lstStyle/>
          <a:p>
            <a:pPr>
              <a:buNone/>
            </a:pPr>
            <a:r>
              <a:rPr lang="en-GB" dirty="0" smtClean="0"/>
              <a:t>The total weight transfer  is then found from </a:t>
            </a:r>
          </a:p>
          <a:p>
            <a:pPr>
              <a:buNone/>
            </a:pPr>
            <a:endParaRPr lang="en-GB" dirty="0" smtClean="0"/>
          </a:p>
          <a:p>
            <a:pPr>
              <a:buNone/>
            </a:pPr>
            <a:r>
              <a:rPr lang="en-GB" dirty="0" smtClean="0"/>
              <a:t>             Front =  </a:t>
            </a:r>
            <a:r>
              <a:rPr lang="en-GB" dirty="0" err="1" smtClean="0"/>
              <a:t>WT</a:t>
            </a:r>
            <a:r>
              <a:rPr lang="en-GB" baseline="-25000" dirty="0" err="1" smtClean="0"/>
              <a:t>sf</a:t>
            </a:r>
            <a:r>
              <a:rPr lang="en-GB" dirty="0" smtClean="0"/>
              <a:t> + </a:t>
            </a:r>
            <a:r>
              <a:rPr lang="en-GB" dirty="0" err="1" smtClean="0"/>
              <a:t>WT</a:t>
            </a:r>
            <a:r>
              <a:rPr lang="en-GB" baseline="-25000" dirty="0" err="1" smtClean="0"/>
              <a:t>srcf</a:t>
            </a:r>
            <a:r>
              <a:rPr lang="en-GB" dirty="0" smtClean="0"/>
              <a:t> + </a:t>
            </a:r>
            <a:r>
              <a:rPr lang="en-GB" dirty="0" err="1" smtClean="0"/>
              <a:t>WT</a:t>
            </a:r>
            <a:r>
              <a:rPr lang="en-GB" baseline="-25000" dirty="0" err="1" smtClean="0"/>
              <a:t>usf</a:t>
            </a:r>
            <a:endParaRPr lang="en-GB" baseline="-25000" dirty="0" smtClean="0"/>
          </a:p>
          <a:p>
            <a:pPr>
              <a:buNone/>
            </a:pPr>
            <a:r>
              <a:rPr lang="en-GB" dirty="0" smtClean="0"/>
              <a:t>                        =  432 + 105+ 98.74  = 636.3 N  </a:t>
            </a:r>
            <a:endParaRPr lang="en-GB" i="1" dirty="0" smtClean="0"/>
          </a:p>
          <a:p>
            <a:pPr>
              <a:buNone/>
            </a:pPr>
            <a:endParaRPr lang="en-GB" dirty="0" smtClean="0"/>
          </a:p>
          <a:p>
            <a:pPr>
              <a:buNone/>
            </a:pPr>
            <a:r>
              <a:rPr lang="en-GB" dirty="0" smtClean="0"/>
              <a:t>             Rear  = </a:t>
            </a:r>
            <a:r>
              <a:rPr lang="en-GB" dirty="0" err="1" smtClean="0"/>
              <a:t>WT</a:t>
            </a:r>
            <a:r>
              <a:rPr lang="en-GB" baseline="-25000" dirty="0" err="1" smtClean="0"/>
              <a:t>srl</a:t>
            </a:r>
            <a:r>
              <a:rPr lang="en-GB" dirty="0" smtClean="0"/>
              <a:t> + </a:t>
            </a:r>
            <a:r>
              <a:rPr lang="en-GB" dirty="0" err="1" smtClean="0"/>
              <a:t>WT</a:t>
            </a:r>
            <a:r>
              <a:rPr lang="en-GB" baseline="-25000" dirty="0" err="1" smtClean="0"/>
              <a:t>srcr</a:t>
            </a:r>
            <a:r>
              <a:rPr lang="en-GB" dirty="0" smtClean="0"/>
              <a:t> + </a:t>
            </a:r>
            <a:r>
              <a:rPr lang="en-GB" dirty="0" err="1" smtClean="0"/>
              <a:t>Wt</a:t>
            </a:r>
            <a:r>
              <a:rPr lang="en-GB" baseline="-25000" dirty="0" err="1" smtClean="0"/>
              <a:t>usr</a:t>
            </a:r>
            <a:endParaRPr lang="en-GB" dirty="0" smtClean="0"/>
          </a:p>
          <a:p>
            <a:pPr>
              <a:buNone/>
            </a:pPr>
            <a:r>
              <a:rPr lang="en-GB" dirty="0" smtClean="0"/>
              <a:t>                       =  105.67 + 302.71 + 108.76 = 517.1 N</a:t>
            </a:r>
          </a:p>
          <a:p>
            <a:pPr>
              <a:buNone/>
            </a:pPr>
            <a:r>
              <a:rPr lang="en-GB" dirty="0" smtClean="0"/>
              <a:t>			 Total =  1153.44 N</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16</a:t>
            </a:fld>
            <a:endParaRPr lang="en-GB"/>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Check value</a:t>
            </a:r>
            <a:endParaRPr lang="en-GB" b="1" dirty="0"/>
          </a:p>
        </p:txBody>
      </p:sp>
      <p:sp>
        <p:nvSpPr>
          <p:cNvPr id="3" name="Content Placeholder 2"/>
          <p:cNvSpPr>
            <a:spLocks noGrp="1"/>
          </p:cNvSpPr>
          <p:nvPr>
            <p:ph idx="1"/>
          </p:nvPr>
        </p:nvSpPr>
        <p:spPr/>
        <p:txBody>
          <a:bodyPr>
            <a:normAutofit fontScale="85000" lnSpcReduction="10000"/>
          </a:bodyPr>
          <a:lstStyle/>
          <a:p>
            <a:pPr>
              <a:buNone/>
            </a:pPr>
            <a:r>
              <a:rPr lang="en-GB" dirty="0" smtClean="0"/>
              <a:t>				WT= </a:t>
            </a:r>
            <a:r>
              <a:rPr lang="en-GB" u="sng" dirty="0" err="1" smtClean="0"/>
              <a:t>M</a:t>
            </a:r>
            <a:r>
              <a:rPr lang="en-GB" baseline="-25000" dirty="0" err="1" smtClean="0"/>
              <a:t>t</a:t>
            </a:r>
            <a:r>
              <a:rPr lang="en-GB" u="sng" dirty="0" err="1" smtClean="0"/>
              <a:t>a</a:t>
            </a:r>
            <a:r>
              <a:rPr lang="en-GB" baseline="-25000" dirty="0" err="1" smtClean="0"/>
              <a:t>y</a:t>
            </a:r>
            <a:r>
              <a:rPr lang="en-GB" u="sng" dirty="0" err="1" smtClean="0"/>
              <a:t>H</a:t>
            </a:r>
            <a:r>
              <a:rPr lang="en-GB" baseline="-25000" dirty="0" err="1" smtClean="0"/>
              <a:t>c</a:t>
            </a:r>
            <a:r>
              <a:rPr lang="en-GB" u="sng" dirty="0" smtClean="0"/>
              <a:t>  </a:t>
            </a:r>
            <a:endParaRPr lang="en-GB" dirty="0" smtClean="0"/>
          </a:p>
          <a:p>
            <a:pPr>
              <a:buNone/>
            </a:pPr>
            <a:r>
              <a:rPr lang="en-GB" dirty="0" smtClean="0"/>
              <a:t> 	   				    T</a:t>
            </a:r>
          </a:p>
          <a:p>
            <a:pPr marL="0" indent="0">
              <a:buNone/>
            </a:pPr>
            <a:r>
              <a:rPr lang="en-GB" dirty="0" err="1" smtClean="0"/>
              <a:t>H</a:t>
            </a:r>
            <a:r>
              <a:rPr lang="en-GB" baseline="-25000" dirty="0" err="1" smtClean="0"/>
              <a:t>c</a:t>
            </a:r>
            <a:r>
              <a:rPr lang="en-GB" dirty="0" smtClean="0"/>
              <a:t> = 0.35 m  </a:t>
            </a:r>
            <a:r>
              <a:rPr lang="en-GB" dirty="0" err="1" smtClean="0"/>
              <a:t>M</a:t>
            </a:r>
            <a:r>
              <a:rPr lang="en-GB" baseline="-25000" dirty="0" err="1" smtClean="0"/>
              <a:t>tot</a:t>
            </a:r>
            <a:r>
              <a:rPr lang="en-GB" dirty="0" smtClean="0"/>
              <a:t> = 681  </a:t>
            </a:r>
            <a:r>
              <a:rPr lang="en-GB" dirty="0" err="1" smtClean="0"/>
              <a:t>T</a:t>
            </a:r>
            <a:r>
              <a:rPr lang="en-GB" baseline="-25000" dirty="0" err="1" smtClean="0"/>
              <a:t>mean</a:t>
            </a:r>
            <a:r>
              <a:rPr lang="en-GB" dirty="0" smtClean="0"/>
              <a:t> = 1.302 m </a:t>
            </a:r>
          </a:p>
          <a:p>
            <a:pPr marL="0" indent="0">
              <a:buNone/>
            </a:pPr>
            <a:r>
              <a:rPr lang="en-GB" dirty="0" smtClean="0"/>
              <a:t>This will only work if the CG Height used  is for the combined sprung and </a:t>
            </a:r>
            <a:r>
              <a:rPr lang="en-GB" dirty="0" err="1" smtClean="0"/>
              <a:t>unsprung</a:t>
            </a:r>
            <a:r>
              <a:rPr lang="en-GB" dirty="0" smtClean="0"/>
              <a:t> masses.</a:t>
            </a:r>
          </a:p>
          <a:p>
            <a:pPr marL="0" indent="0">
              <a:buNone/>
            </a:pPr>
            <a:r>
              <a:rPr lang="en-GB" dirty="0" smtClean="0"/>
              <a:t>                                 WT = </a:t>
            </a:r>
            <a:r>
              <a:rPr lang="en-GB" dirty="0" smtClean="0"/>
              <a:t>1097.7</a:t>
            </a:r>
          </a:p>
          <a:p>
            <a:pPr marL="0" indent="0">
              <a:buNone/>
            </a:pPr>
            <a:endParaRPr lang="en-GB" dirty="0" smtClean="0"/>
          </a:p>
          <a:p>
            <a:pPr marL="0" indent="0">
              <a:buNone/>
            </a:pPr>
            <a:r>
              <a:rPr lang="en-GB" dirty="0" smtClean="0"/>
              <a:t>This is </a:t>
            </a:r>
            <a:r>
              <a:rPr lang="en-GB" dirty="0" smtClean="0"/>
              <a:t>around  </a:t>
            </a:r>
            <a:r>
              <a:rPr lang="en-GB" dirty="0" smtClean="0"/>
              <a:t>50 N </a:t>
            </a:r>
            <a:r>
              <a:rPr lang="en-GB" dirty="0" smtClean="0"/>
              <a:t>less than that </a:t>
            </a:r>
            <a:r>
              <a:rPr lang="en-GB" dirty="0" smtClean="0"/>
              <a:t>found by combining front and rear </a:t>
            </a:r>
            <a:r>
              <a:rPr lang="en-GB" dirty="0" smtClean="0"/>
              <a:t>weight transfers  </a:t>
            </a:r>
            <a:r>
              <a:rPr lang="en-GB" dirty="0" smtClean="0"/>
              <a:t>– due to rounding </a:t>
            </a:r>
            <a:r>
              <a:rPr lang="en-GB" dirty="0" smtClean="0"/>
              <a:t>errors </a:t>
            </a:r>
            <a:r>
              <a:rPr lang="en-GB" dirty="0" smtClean="0"/>
              <a:t>U</a:t>
            </a:r>
            <a:r>
              <a:rPr lang="en-GB" dirty="0" smtClean="0"/>
              <a:t>sing a </a:t>
            </a:r>
            <a:r>
              <a:rPr lang="en-GB" dirty="0" smtClean="0"/>
              <a:t>spreadsheet would give more accurate result </a:t>
            </a:r>
          </a:p>
          <a:p>
            <a:pPr indent="17463">
              <a:buNone/>
            </a:pPr>
            <a:endParaRPr lang="en-GB" dirty="0" smtClean="0"/>
          </a:p>
          <a:p>
            <a:pPr indent="17463">
              <a:buNone/>
            </a:pP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17</a:t>
            </a:fld>
            <a:endParaRPr lang="en-GB"/>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individual corner loads </a:t>
            </a:r>
            <a:endParaRPr lang="en-GB" dirty="0"/>
          </a:p>
        </p:txBody>
      </p:sp>
      <p:sp>
        <p:nvSpPr>
          <p:cNvPr id="7" name="Rectangle 6"/>
          <p:cNvSpPr/>
          <p:nvPr/>
        </p:nvSpPr>
        <p:spPr>
          <a:xfrm>
            <a:off x="899592" y="1610280"/>
            <a:ext cx="5383733" cy="1261884"/>
          </a:xfrm>
          <a:prstGeom prst="rect">
            <a:avLst/>
          </a:prstGeom>
        </p:spPr>
        <p:txBody>
          <a:bodyPr wrap="square">
            <a:spAutoFit/>
          </a:bodyPr>
          <a:lstStyle/>
          <a:p>
            <a:pPr lvl="0" indent="457200" fontAlgn="base">
              <a:spcBef>
                <a:spcPct val="0"/>
              </a:spcBef>
              <a:spcAft>
                <a:spcPct val="0"/>
              </a:spcAft>
            </a:pPr>
            <a:r>
              <a:rPr lang="en-GB" sz="2800" dirty="0" smtClean="0">
                <a:solidFill>
                  <a:srgbClr val="365F91"/>
                </a:solidFill>
                <a:latin typeface="Arial" pitchFamily="34" charset="0"/>
                <a:ea typeface="Times New Roman" pitchFamily="18" charset="0"/>
                <a:cs typeface="Arial" pitchFamily="34" charset="0"/>
              </a:rPr>
              <a:t>                Corner </a:t>
            </a:r>
            <a:r>
              <a:rPr lang="en-GB" sz="4000" b="1" dirty="0" smtClean="0">
                <a:solidFill>
                  <a:srgbClr val="365F91"/>
                </a:solidFill>
                <a:latin typeface="Arial" pitchFamily="34" charset="0"/>
                <a:ea typeface="Times New Roman" pitchFamily="18" charset="0"/>
                <a:cs typeface="Arial" pitchFamily="34" charset="0"/>
              </a:rPr>
              <a:t>←</a:t>
            </a:r>
            <a:endParaRPr lang="en-GB" sz="4000" b="1" dirty="0" smtClean="0">
              <a:solidFill>
                <a:prstClr val="black"/>
              </a:solidFill>
              <a:latin typeface="Arial" pitchFamily="34" charset="0"/>
            </a:endParaRPr>
          </a:p>
          <a:p>
            <a:pPr lvl="0" indent="457200" eaLnBrk="0" fontAlgn="base" hangingPunct="0">
              <a:spcBef>
                <a:spcPct val="0"/>
              </a:spcBef>
              <a:spcAft>
                <a:spcPct val="0"/>
              </a:spcAft>
            </a:pPr>
            <a:r>
              <a:rPr lang="en-GB" sz="2800" dirty="0" smtClean="0">
                <a:solidFill>
                  <a:srgbClr val="365F91"/>
                </a:solidFill>
                <a:latin typeface="Arial" pitchFamily="34" charset="0"/>
                <a:ea typeface="Times New Roman" pitchFamily="18" charset="0"/>
                <a:cs typeface="Arial" pitchFamily="34" charset="0"/>
              </a:rPr>
              <a:t>                    Front </a:t>
            </a:r>
            <a:r>
              <a:rPr lang="en-GB" sz="3600" dirty="0" smtClean="0">
                <a:solidFill>
                  <a:srgbClr val="365F91"/>
                </a:solidFill>
                <a:latin typeface="Arial" pitchFamily="34" charset="0"/>
                <a:ea typeface="Times New Roman" pitchFamily="18" charset="0"/>
                <a:cs typeface="Arial" pitchFamily="34" charset="0"/>
              </a:rPr>
              <a:t>↑</a:t>
            </a:r>
            <a:endParaRPr lang="en-GB" sz="3600" dirty="0" smtClean="0">
              <a:solidFill>
                <a:prstClr val="black"/>
              </a:solidFill>
              <a:latin typeface="Arial" pitchFamily="34" charset="0"/>
            </a:endParaRPr>
          </a:p>
        </p:txBody>
      </p:sp>
      <p:sp>
        <p:nvSpPr>
          <p:cNvPr id="5" name="Slide Number Placeholder 4"/>
          <p:cNvSpPr>
            <a:spLocks noGrp="1"/>
          </p:cNvSpPr>
          <p:nvPr>
            <p:ph type="sldNum" sz="quarter" idx="12"/>
          </p:nvPr>
        </p:nvSpPr>
        <p:spPr/>
        <p:txBody>
          <a:bodyPr/>
          <a:lstStyle/>
          <a:p>
            <a:fld id="{6520C922-D900-45C7-81AF-54837422CFEC}" type="slidenum">
              <a:rPr lang="en-GB" smtClean="0"/>
              <a:pPr/>
              <a:t>18</a:t>
            </a:fld>
            <a:endParaRPr lang="en-GB"/>
          </a:p>
        </p:txBody>
      </p:sp>
      <p:pic>
        <p:nvPicPr>
          <p:cNvPr id="3" name="Content Placeholder 2"/>
          <p:cNvPicPr>
            <a:picLocks noGrp="1" noChangeAspect="1" noChangeArrowheads="1"/>
          </p:cNvPicPr>
          <p:nvPr>
            <p:ph idx="1"/>
          </p:nvPr>
        </p:nvPicPr>
        <p:blipFill>
          <a:blip r:embed="rId2" cstate="print"/>
          <a:srcRect/>
          <a:stretch>
            <a:fillRect/>
          </a:stretch>
        </p:blipFill>
        <p:spPr bwMode="auto">
          <a:xfrm>
            <a:off x="3669412" y="3266751"/>
            <a:ext cx="1805175" cy="1192860"/>
          </a:xfrm>
          <a:prstGeom prst="rect">
            <a:avLst/>
          </a:prstGeom>
          <a:noFill/>
          <a:ln w="9525">
            <a:noFill/>
            <a:miter lim="800000"/>
            <a:headEnd/>
            <a:tailEnd/>
          </a:ln>
          <a:effectLst/>
        </p:spPr>
      </p:pic>
      <p:graphicFrame>
        <p:nvGraphicFramePr>
          <p:cNvPr id="8" name="Content Placeholder 6"/>
          <p:cNvGraphicFramePr>
            <a:graphicFrameLocks/>
          </p:cNvGraphicFramePr>
          <p:nvPr/>
        </p:nvGraphicFramePr>
        <p:xfrm>
          <a:off x="2627784" y="3140968"/>
          <a:ext cx="3610744" cy="1944216"/>
        </p:xfrm>
        <a:graphic>
          <a:graphicData uri="http://schemas.openxmlformats.org/drawingml/2006/table">
            <a:tbl>
              <a:tblPr firstRow="1" bandRow="1">
                <a:tableStyleId>{5C22544A-7EE6-4342-B048-85BDC9FD1C3A}</a:tableStyleId>
              </a:tblPr>
              <a:tblGrid>
                <a:gridCol w="1805372"/>
                <a:gridCol w="1805372"/>
              </a:tblGrid>
              <a:tr h="972108">
                <a:tc>
                  <a:txBody>
                    <a:bodyPr/>
                    <a:lstStyle/>
                    <a:p>
                      <a:pPr algn="ctr"/>
                      <a:r>
                        <a:rPr lang="en-GB" sz="3600" b="0" dirty="0" err="1" smtClean="0"/>
                        <a:t>F</a:t>
                      </a:r>
                      <a:r>
                        <a:rPr lang="en-GB" sz="3600" b="0" baseline="-25000" dirty="0" err="1" smtClean="0"/>
                        <a:t>zif</a:t>
                      </a:r>
                      <a:endParaRPr lang="en-GB" sz="3600" b="0" baseline="-25000" dirty="0"/>
                    </a:p>
                  </a:txBody>
                  <a:tcPr>
                    <a:cell3D prstMaterial="dkEdge">
                      <a:bevel w="77470" h="12700" prst="softRound"/>
                      <a:lightRig rig="flood" dir="t"/>
                    </a:cell3D>
                    <a:solidFill>
                      <a:schemeClr val="tx2">
                        <a:lumMod val="60000"/>
                        <a:lumOff val="40000"/>
                      </a:schemeClr>
                    </a:solidFill>
                  </a:tcPr>
                </a:tc>
                <a:tc>
                  <a:txBody>
                    <a:bodyPr/>
                    <a:lstStyle/>
                    <a:p>
                      <a:r>
                        <a:rPr lang="en-GB" sz="4400" b="0" dirty="0" err="1" smtClean="0"/>
                        <a:t>F</a:t>
                      </a:r>
                      <a:r>
                        <a:rPr lang="en-GB" sz="4400" b="0" baseline="-25000" dirty="0" err="1" smtClean="0"/>
                        <a:t>zof</a:t>
                      </a:r>
                      <a:endParaRPr lang="en-GB" sz="4400" b="0" baseline="-25000" dirty="0"/>
                    </a:p>
                  </a:txBody>
                  <a:tcPr>
                    <a:cell3D prstMaterial="dkEdge">
                      <a:bevel w="77470" h="12700" prst="softRound"/>
                      <a:lightRig rig="flood" dir="t"/>
                    </a:cell3D>
                    <a:solidFill>
                      <a:schemeClr val="tx2">
                        <a:lumMod val="60000"/>
                        <a:lumOff val="40000"/>
                      </a:schemeClr>
                    </a:solidFill>
                  </a:tcPr>
                </a:tc>
              </a:tr>
              <a:tr h="972108">
                <a:tc>
                  <a:txBody>
                    <a:bodyPr/>
                    <a:lstStyle/>
                    <a:p>
                      <a:pPr algn="ctr"/>
                      <a:r>
                        <a:rPr lang="en-GB" sz="3600" b="0" dirty="0" err="1" smtClean="0">
                          <a:solidFill>
                            <a:schemeClr val="bg1"/>
                          </a:solidFill>
                        </a:rPr>
                        <a:t>F</a:t>
                      </a:r>
                      <a:r>
                        <a:rPr lang="en-GB" sz="3600" b="0" baseline="-25000" dirty="0" err="1" smtClean="0">
                          <a:solidFill>
                            <a:schemeClr val="bg1"/>
                          </a:solidFill>
                        </a:rPr>
                        <a:t>zir</a:t>
                      </a:r>
                      <a:endParaRPr lang="en-GB" sz="3600" b="0" baseline="-25000" dirty="0">
                        <a:solidFill>
                          <a:schemeClr val="bg1"/>
                        </a:solidFill>
                      </a:endParaRPr>
                    </a:p>
                  </a:txBody>
                  <a:tcPr>
                    <a:cell3D prstMaterial="dkEdge">
                      <a:bevel w="77470" h="12700" prst="softRound"/>
                      <a:lightRig rig="flood" dir="t"/>
                    </a:cell3D>
                    <a:solidFill>
                      <a:schemeClr val="tx2">
                        <a:lumMod val="60000"/>
                        <a:lumOff val="40000"/>
                      </a:schemeClr>
                    </a:solidFill>
                  </a:tcPr>
                </a:tc>
                <a:tc>
                  <a:txBody>
                    <a:bodyPr/>
                    <a:lstStyle/>
                    <a:p>
                      <a:pPr algn="ctr"/>
                      <a:r>
                        <a:rPr lang="en-GB" sz="3600" b="0" dirty="0" err="1" smtClean="0">
                          <a:solidFill>
                            <a:schemeClr val="bg1"/>
                          </a:solidFill>
                        </a:rPr>
                        <a:t>F</a:t>
                      </a:r>
                      <a:r>
                        <a:rPr lang="en-GB" sz="3600" b="0" baseline="-25000" dirty="0" err="1" smtClean="0">
                          <a:solidFill>
                            <a:schemeClr val="bg1"/>
                          </a:solidFill>
                        </a:rPr>
                        <a:t>zor</a:t>
                      </a:r>
                      <a:endParaRPr lang="en-GB" sz="3600" b="0" baseline="-25000" dirty="0">
                        <a:solidFill>
                          <a:schemeClr val="bg1"/>
                        </a:solidFill>
                      </a:endParaRPr>
                    </a:p>
                  </a:txBody>
                  <a:tcPr>
                    <a:cell3D prstMaterial="dkEdge">
                      <a:bevel w="77470" h="12700" prst="softRound"/>
                      <a:lightRig rig="flood" dir="t"/>
                    </a:cell3D>
                    <a:solidFill>
                      <a:schemeClr val="tx2">
                        <a:lumMod val="60000"/>
                        <a:lumOff val="40000"/>
                      </a:schemeClr>
                    </a:solidFill>
                  </a:tcPr>
                </a:tc>
              </a:tr>
            </a:tbl>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Finding Front outer wheel load  </a:t>
            </a:r>
            <a:r>
              <a:rPr lang="en-GB" b="1" dirty="0" err="1" smtClean="0"/>
              <a:t>F</a:t>
            </a:r>
            <a:r>
              <a:rPr lang="en-GB" b="1" baseline="-25000" dirty="0" err="1" smtClean="0"/>
              <a:t>zof</a:t>
            </a:r>
            <a:r>
              <a:rPr lang="en-GB" b="1" dirty="0" smtClean="0"/>
              <a:t> for example data  </a:t>
            </a:r>
            <a:endParaRPr lang="en-GB" b="1" dirty="0"/>
          </a:p>
        </p:txBody>
      </p:sp>
      <p:sp>
        <p:nvSpPr>
          <p:cNvPr id="3" name="Content Placeholder 2"/>
          <p:cNvSpPr>
            <a:spLocks noGrp="1"/>
          </p:cNvSpPr>
          <p:nvPr>
            <p:ph idx="1"/>
          </p:nvPr>
        </p:nvSpPr>
        <p:spPr/>
        <p:txBody>
          <a:bodyPr>
            <a:normAutofit/>
          </a:bodyPr>
          <a:lstStyle/>
          <a:p>
            <a:pPr>
              <a:buNone/>
            </a:pPr>
            <a:endParaRPr lang="en-GB" dirty="0" smtClean="0"/>
          </a:p>
          <a:p>
            <a:pPr>
              <a:buNone/>
            </a:pPr>
            <a:r>
              <a:rPr lang="en-GB" dirty="0" smtClean="0"/>
              <a:t>Static load per wheel  = (</a:t>
            </a:r>
            <a:r>
              <a:rPr lang="en-GB" dirty="0" err="1" smtClean="0"/>
              <a:t>M</a:t>
            </a:r>
            <a:r>
              <a:rPr lang="en-GB" baseline="-25000" dirty="0" err="1" smtClean="0"/>
              <a:t>sf</a:t>
            </a:r>
            <a:r>
              <a:rPr lang="en-GB" dirty="0" smtClean="0"/>
              <a:t>/2  + </a:t>
            </a:r>
            <a:r>
              <a:rPr lang="en-GB" dirty="0" err="1" smtClean="0"/>
              <a:t>M</a:t>
            </a:r>
            <a:r>
              <a:rPr lang="en-GB" baseline="-25000" dirty="0" err="1" smtClean="0"/>
              <a:t>usf</a:t>
            </a:r>
            <a:r>
              <a:rPr lang="en-GB" dirty="0" smtClean="0"/>
              <a:t>/2 ) x 9.81</a:t>
            </a:r>
          </a:p>
          <a:p>
            <a:pPr>
              <a:buNone/>
            </a:pPr>
            <a:r>
              <a:rPr lang="en-GB" dirty="0" smtClean="0"/>
              <a:t>			</a:t>
            </a:r>
          </a:p>
          <a:p>
            <a:pPr>
              <a:buNone/>
            </a:pPr>
            <a:r>
              <a:rPr lang="en-GB" dirty="0" smtClean="0">
                <a:solidFill>
                  <a:srgbClr val="FF0000"/>
                </a:solidFill>
              </a:rPr>
              <a:t>                  </a:t>
            </a:r>
            <a:r>
              <a:rPr lang="en-GB" dirty="0" smtClean="0"/>
              <a:t>Front   Static  Load       = 1520.5 N</a:t>
            </a:r>
          </a:p>
          <a:p>
            <a:pPr>
              <a:buNone/>
            </a:pPr>
            <a:r>
              <a:rPr lang="en-GB" dirty="0" smtClean="0"/>
              <a:t>                      Rear Static Load        = 1819.76 N</a:t>
            </a:r>
          </a:p>
          <a:p>
            <a:pPr>
              <a:buNone/>
            </a:pPr>
            <a:endParaRPr lang="en-GB" dirty="0" smtClean="0">
              <a:solidFill>
                <a:srgbClr val="FF0000"/>
              </a:solidFill>
            </a:endParaRPr>
          </a:p>
          <a:p>
            <a:pPr>
              <a:buNone/>
            </a:pPr>
            <a:endParaRPr lang="en-GB" dirty="0" smtClean="0">
              <a:solidFill>
                <a:srgbClr val="FF0000"/>
              </a:solidFill>
            </a:endParaRPr>
          </a:p>
        </p:txBody>
      </p:sp>
      <p:sp>
        <p:nvSpPr>
          <p:cNvPr id="4" name="Slide Number Placeholder 3"/>
          <p:cNvSpPr>
            <a:spLocks noGrp="1"/>
          </p:cNvSpPr>
          <p:nvPr>
            <p:ph type="sldNum" sz="quarter" idx="12"/>
          </p:nvPr>
        </p:nvSpPr>
        <p:spPr/>
        <p:txBody>
          <a:bodyPr/>
          <a:lstStyle/>
          <a:p>
            <a:fld id="{6520C922-D900-45C7-81AF-54837422CFEC}" type="slidenum">
              <a:rPr lang="en-GB" smtClean="0"/>
              <a:pPr/>
              <a:t>19</a:t>
            </a:fld>
            <a:endParaRPr lang="en-GB"/>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Total Wheel load </a:t>
            </a:r>
            <a:r>
              <a:rPr lang="en-GB" b="1" dirty="0" err="1" smtClean="0"/>
              <a:t>F</a:t>
            </a:r>
            <a:r>
              <a:rPr lang="en-GB" b="1" baseline="-25000" dirty="0" err="1" smtClean="0"/>
              <a:t>zof</a:t>
            </a:r>
            <a:r>
              <a:rPr lang="en-GB" b="1" baseline="-25000" dirty="0" smtClean="0"/>
              <a:t> </a:t>
            </a:r>
            <a:r>
              <a:rPr lang="en-GB" b="1" dirty="0" smtClean="0"/>
              <a:t> </a:t>
            </a:r>
            <a:endParaRPr lang="en-GB" b="1" dirty="0"/>
          </a:p>
        </p:txBody>
      </p:sp>
      <p:sp>
        <p:nvSpPr>
          <p:cNvPr id="3" name="Content Placeholder 2"/>
          <p:cNvSpPr>
            <a:spLocks noGrp="1"/>
          </p:cNvSpPr>
          <p:nvPr>
            <p:ph idx="1"/>
          </p:nvPr>
        </p:nvSpPr>
        <p:spPr/>
        <p:txBody>
          <a:bodyPr>
            <a:normAutofit/>
          </a:bodyPr>
          <a:lstStyle/>
          <a:p>
            <a:pPr>
              <a:buNone/>
            </a:pPr>
            <a:endParaRPr lang="en-GB" dirty="0" smtClean="0"/>
          </a:p>
          <a:p>
            <a:pPr>
              <a:buNone/>
            </a:pPr>
            <a:r>
              <a:rPr lang="en-GB" dirty="0" smtClean="0"/>
              <a:t>Total Wheel Load = 1520 + 636.1 = 2156.85 N </a:t>
            </a:r>
          </a:p>
          <a:p>
            <a:pPr>
              <a:buNone/>
            </a:pPr>
            <a:endParaRPr lang="en-GB" dirty="0" smtClean="0"/>
          </a:p>
          <a:p>
            <a:pPr>
              <a:buNone/>
            </a:pPr>
            <a:r>
              <a:rPr lang="en-GB" dirty="0" smtClean="0"/>
              <a:t>Static load  +/ - Total front weight transfer</a:t>
            </a:r>
          </a:p>
          <a:p>
            <a:pPr>
              <a:buNone/>
            </a:pPr>
            <a:r>
              <a:rPr lang="en-GB" sz="3200" dirty="0" smtClean="0"/>
              <a:t>	</a:t>
            </a:r>
            <a:endParaRPr lang="en-GB" sz="3200" dirty="0">
              <a:solidFill>
                <a:srgbClr val="FF0000"/>
              </a:solidFill>
            </a:endParaRPr>
          </a:p>
        </p:txBody>
      </p:sp>
      <p:sp>
        <p:nvSpPr>
          <p:cNvPr id="4" name="Slide Number Placeholder 3"/>
          <p:cNvSpPr>
            <a:spLocks noGrp="1"/>
          </p:cNvSpPr>
          <p:nvPr>
            <p:ph type="sldNum" sz="quarter" idx="12"/>
          </p:nvPr>
        </p:nvSpPr>
        <p:spPr/>
        <p:txBody>
          <a:bodyPr/>
          <a:lstStyle/>
          <a:p>
            <a:fld id="{6520C922-D900-45C7-81AF-54837422CFEC}" type="slidenum">
              <a:rPr lang="en-GB" smtClean="0"/>
              <a:pPr/>
              <a:t>20</a:t>
            </a:fld>
            <a:endParaRPr lang="en-GB"/>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for individual wheel loads </a:t>
            </a:r>
            <a:endParaRPr lang="en-GB" dirty="0"/>
          </a:p>
        </p:txBody>
      </p:sp>
      <p:sp>
        <p:nvSpPr>
          <p:cNvPr id="3" name="Content Placeholder 2"/>
          <p:cNvSpPr>
            <a:spLocks noGrp="1"/>
          </p:cNvSpPr>
          <p:nvPr>
            <p:ph idx="1"/>
          </p:nvPr>
        </p:nvSpPr>
        <p:spPr/>
        <p:txBody>
          <a:bodyPr/>
          <a:lstStyle/>
          <a:p>
            <a:pPr>
              <a:buNone/>
            </a:pPr>
            <a:r>
              <a:rPr lang="en-GB" dirty="0" err="1" smtClean="0"/>
              <a:t>F</a:t>
            </a:r>
            <a:r>
              <a:rPr lang="en-GB" baseline="-25000" dirty="0" err="1" smtClean="0"/>
              <a:t>zif</a:t>
            </a:r>
            <a:r>
              <a:rPr lang="en-GB" baseline="-25000" dirty="0" smtClean="0"/>
              <a:t> =</a:t>
            </a:r>
            <a:r>
              <a:rPr lang="en-GB" dirty="0" smtClean="0"/>
              <a:t>   884.25 N</a:t>
            </a:r>
          </a:p>
          <a:p>
            <a:pPr>
              <a:buNone/>
            </a:pPr>
            <a:endParaRPr lang="en-GB" dirty="0" smtClean="0"/>
          </a:p>
          <a:p>
            <a:pPr>
              <a:buNone/>
            </a:pPr>
            <a:r>
              <a:rPr lang="en-GB" dirty="0" err="1" smtClean="0"/>
              <a:t>F</a:t>
            </a:r>
            <a:r>
              <a:rPr lang="en-GB" baseline="-25000" dirty="0" err="1" smtClean="0"/>
              <a:t>zof</a:t>
            </a:r>
            <a:r>
              <a:rPr lang="en-GB" baseline="-25000" dirty="0" smtClean="0"/>
              <a:t> = </a:t>
            </a:r>
            <a:r>
              <a:rPr lang="en-GB" dirty="0" smtClean="0"/>
              <a:t> 2156.85 N</a:t>
            </a:r>
          </a:p>
          <a:p>
            <a:pPr>
              <a:buNone/>
            </a:pPr>
            <a:endParaRPr lang="en-GB" baseline="-25000" dirty="0" smtClean="0"/>
          </a:p>
          <a:p>
            <a:pPr>
              <a:buNone/>
            </a:pPr>
            <a:r>
              <a:rPr lang="en-GB" dirty="0" err="1" smtClean="0"/>
              <a:t>F</a:t>
            </a:r>
            <a:r>
              <a:rPr lang="en-GB" baseline="-25000" dirty="0" err="1" smtClean="0"/>
              <a:t>zir</a:t>
            </a:r>
            <a:r>
              <a:rPr lang="en-GB" baseline="-25000" dirty="0" smtClean="0"/>
              <a:t> = </a:t>
            </a:r>
            <a:r>
              <a:rPr lang="en-GB" dirty="0" smtClean="0"/>
              <a:t>1302.62 N</a:t>
            </a:r>
          </a:p>
          <a:p>
            <a:pPr>
              <a:buNone/>
            </a:pPr>
            <a:endParaRPr lang="en-GB" dirty="0" smtClean="0"/>
          </a:p>
          <a:p>
            <a:pPr>
              <a:buNone/>
            </a:pPr>
            <a:r>
              <a:rPr lang="en-GB" dirty="0" err="1" smtClean="0"/>
              <a:t>F</a:t>
            </a:r>
            <a:r>
              <a:rPr lang="en-GB" baseline="-25000" dirty="0" err="1" smtClean="0"/>
              <a:t>zor</a:t>
            </a:r>
            <a:r>
              <a:rPr lang="en-GB" baseline="-25000" dirty="0" smtClean="0"/>
              <a:t> =</a:t>
            </a:r>
            <a:r>
              <a:rPr lang="en-GB" dirty="0" smtClean="0"/>
              <a:t>2336.9N</a:t>
            </a:r>
            <a:endParaRPr lang="en-GB" baseline="-25000"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21</a:t>
            </a:fld>
            <a:endParaRPr lang="en-GB"/>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Effect of Load Splits Produced</a:t>
            </a:r>
            <a:endParaRPr lang="en-GB" b="1"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22</a:t>
            </a:fld>
            <a:endParaRPr lang="en-GB"/>
          </a:p>
        </p:txBody>
      </p:sp>
      <p:pic>
        <p:nvPicPr>
          <p:cNvPr id="3" name="Content Placeholder 2"/>
          <p:cNvPicPr>
            <a:picLocks noGrp="1" noChangeAspect="1" noChangeArrowheads="1"/>
          </p:cNvPicPr>
          <p:nvPr>
            <p:ph idx="1"/>
          </p:nvPr>
        </p:nvPicPr>
        <p:blipFill>
          <a:blip r:embed="rId2" cstate="print"/>
          <a:srcRect/>
          <a:stretch>
            <a:fillRect/>
          </a:stretch>
        </p:blipFill>
        <p:spPr bwMode="auto">
          <a:xfrm>
            <a:off x="457200" y="2369084"/>
            <a:ext cx="8229600" cy="2988194"/>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1288</TotalTime>
  <Words>428</Words>
  <Application>Microsoft Office PowerPoint</Application>
  <PresentationFormat>On-screen Show (4:3)</PresentationFormat>
  <Paragraphs>161</Paragraphs>
  <Slides>22</Slides>
  <Notes>1</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         Weight Transfer Calculation  Example2 </vt:lpstr>
      <vt:lpstr>Example 2  Data </vt:lpstr>
      <vt:lpstr>Roll Stiffness -  Front </vt:lpstr>
      <vt:lpstr>Roll Stiffness - Rear </vt:lpstr>
      <vt:lpstr>Total Roll Stiffness for the Car </vt:lpstr>
      <vt:lpstr>Finding the Height of CG above roll axis </vt:lpstr>
      <vt:lpstr>Roll Angle </vt:lpstr>
      <vt:lpstr>Solutions to example so far   </vt:lpstr>
      <vt:lpstr>Resulting wheel load transfer  with live rear axle </vt:lpstr>
      <vt:lpstr>To Find the Weight Transfer Reacted at the Rear Wheels </vt:lpstr>
      <vt:lpstr>Elastic weight transfer WTsf due to sprung mass at the front of the car </vt:lpstr>
      <vt:lpstr>Geometric  weight transfer due to sprung mass  WTsrc</vt:lpstr>
      <vt:lpstr>Results for WTsrcf and WTsrcr</vt:lpstr>
      <vt:lpstr>Weight transfer due to the unsprung mass</vt:lpstr>
      <vt:lpstr>Results for WTusf and WTusr</vt:lpstr>
      <vt:lpstr>Total weight transfer </vt:lpstr>
      <vt:lpstr>Check value</vt:lpstr>
      <vt:lpstr>Final individual corner loads </vt:lpstr>
      <vt:lpstr>Finding Front outer wheel load  Fzof for example data  </vt:lpstr>
      <vt:lpstr>Total Wheel load Fzof  </vt:lpstr>
      <vt:lpstr>Results for individual wheel loads </vt:lpstr>
      <vt:lpstr>Effect of Load Splits Produced</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Roger Dowden</dc:creator>
  <cp:lastModifiedBy>fad-rd</cp:lastModifiedBy>
  <cp:revision>132</cp:revision>
  <dcterms:created xsi:type="dcterms:W3CDTF">2009-11-01T21:29:09Z</dcterms:created>
  <dcterms:modified xsi:type="dcterms:W3CDTF">2012-02-15T10:40:30Z</dcterms:modified>
</cp:coreProperties>
</file>