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59" r:id="rId5"/>
    <p:sldId id="260" r:id="rId6"/>
    <p:sldId id="262" r:id="rId7"/>
    <p:sldId id="263" r:id="rId8"/>
    <p:sldId id="264" r:id="rId9"/>
    <p:sldId id="265" r:id="rId10"/>
    <p:sldId id="266" r:id="rId11"/>
    <p:sldId id="268" r:id="rId12"/>
    <p:sldId id="269" r:id="rId13"/>
    <p:sldId id="270" r:id="rId14"/>
    <p:sldId id="267" r:id="rId15"/>
    <p:sldId id="271" r:id="rId16"/>
    <p:sldId id="257"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9A5B45-181E-4FFB-BE08-A20E29880078}"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7DF9D2AF-5CAF-437A-81FC-B856D558590F}">
      <dgm:prSet phldrT="[Text]" custT="1"/>
      <dgm:spPr>
        <a:solidFill>
          <a:schemeClr val="accent5">
            <a:lumMod val="60000"/>
            <a:lumOff val="40000"/>
          </a:schemeClr>
        </a:solidFill>
      </dgm:spPr>
      <dgm:t>
        <a:bodyPr/>
        <a:lstStyle/>
        <a:p>
          <a:r>
            <a:rPr lang="en-GB" sz="2000" baseline="0" dirty="0" smtClean="0"/>
            <a:t>The paradigm</a:t>
          </a:r>
          <a:endParaRPr lang="en-GB" sz="2000" baseline="0" dirty="0"/>
        </a:p>
      </dgm:t>
    </dgm:pt>
    <dgm:pt modelId="{0B6049A2-5AF0-4388-87FF-D11D14653C4D}" type="parTrans" cxnId="{2EB5598D-AD1F-40A9-9E63-DD87CE165D45}">
      <dgm:prSet/>
      <dgm:spPr/>
      <dgm:t>
        <a:bodyPr/>
        <a:lstStyle/>
        <a:p>
          <a:endParaRPr lang="en-GB"/>
        </a:p>
      </dgm:t>
    </dgm:pt>
    <dgm:pt modelId="{9E54EEE9-D5ED-4291-9745-A7F7B15CD981}" type="sibTrans" cxnId="{2EB5598D-AD1F-40A9-9E63-DD87CE165D45}">
      <dgm:prSet/>
      <dgm:spPr/>
      <dgm:t>
        <a:bodyPr/>
        <a:lstStyle/>
        <a:p>
          <a:endParaRPr lang="en-GB"/>
        </a:p>
      </dgm:t>
    </dgm:pt>
    <dgm:pt modelId="{1B9D954C-8D23-44D9-BD4F-817AF8BE389A}">
      <dgm:prSet phldrT="[Text]"/>
      <dgm:spPr/>
      <dgm:t>
        <a:bodyPr/>
        <a:lstStyle/>
        <a:p>
          <a:r>
            <a:rPr lang="en-GB" dirty="0" smtClean="0"/>
            <a:t>Stories</a:t>
          </a:r>
          <a:endParaRPr lang="en-GB" dirty="0"/>
        </a:p>
      </dgm:t>
    </dgm:pt>
    <dgm:pt modelId="{39F4F831-307A-4F79-A181-3A5BBBFB5D9B}" type="parTrans" cxnId="{2C998778-FE54-4060-90CF-5074C3B7C961}">
      <dgm:prSet/>
      <dgm:spPr/>
      <dgm:t>
        <a:bodyPr/>
        <a:lstStyle/>
        <a:p>
          <a:endParaRPr lang="en-GB"/>
        </a:p>
      </dgm:t>
    </dgm:pt>
    <dgm:pt modelId="{574B0B31-2B95-4DA8-B7D4-5B22DB99EEC9}" type="sibTrans" cxnId="{2C998778-FE54-4060-90CF-5074C3B7C961}">
      <dgm:prSet/>
      <dgm:spPr/>
      <dgm:t>
        <a:bodyPr/>
        <a:lstStyle/>
        <a:p>
          <a:endParaRPr lang="en-GB"/>
        </a:p>
      </dgm:t>
    </dgm:pt>
    <dgm:pt modelId="{C05D2818-1AAD-45C7-A968-327E8FB2235B}">
      <dgm:prSet phldrT="[Text]"/>
      <dgm:spPr/>
      <dgm:t>
        <a:bodyPr/>
        <a:lstStyle/>
        <a:p>
          <a:r>
            <a:rPr lang="en-GB" dirty="0" smtClean="0"/>
            <a:t>Symbols</a:t>
          </a:r>
          <a:endParaRPr lang="en-GB" dirty="0"/>
        </a:p>
      </dgm:t>
    </dgm:pt>
    <dgm:pt modelId="{D9116B0F-FE91-4CD2-A173-AF600C7305DC}" type="parTrans" cxnId="{FE3A1B84-340B-4BB6-A04B-73F12E34690D}">
      <dgm:prSet/>
      <dgm:spPr/>
      <dgm:t>
        <a:bodyPr/>
        <a:lstStyle/>
        <a:p>
          <a:endParaRPr lang="en-GB"/>
        </a:p>
      </dgm:t>
    </dgm:pt>
    <dgm:pt modelId="{B0A5F6AC-A21D-4F37-BEC6-8486CAF85555}" type="sibTrans" cxnId="{FE3A1B84-340B-4BB6-A04B-73F12E34690D}">
      <dgm:prSet/>
      <dgm:spPr/>
      <dgm:t>
        <a:bodyPr/>
        <a:lstStyle/>
        <a:p>
          <a:endParaRPr lang="en-GB"/>
        </a:p>
      </dgm:t>
    </dgm:pt>
    <dgm:pt modelId="{F80DD571-0111-42DE-8B92-1D68AF87C3C6}">
      <dgm:prSet phldrT="[Text]"/>
      <dgm:spPr/>
      <dgm:t>
        <a:bodyPr/>
        <a:lstStyle/>
        <a:p>
          <a:r>
            <a:rPr lang="en-GB" dirty="0" smtClean="0"/>
            <a:t>Power structures</a:t>
          </a:r>
          <a:endParaRPr lang="en-GB" dirty="0"/>
        </a:p>
      </dgm:t>
    </dgm:pt>
    <dgm:pt modelId="{13BDCB35-11E1-4B84-9B1C-ACD9D3B296AD}" type="parTrans" cxnId="{8334D620-D00B-49C3-B25E-43490BC252B1}">
      <dgm:prSet/>
      <dgm:spPr/>
      <dgm:t>
        <a:bodyPr/>
        <a:lstStyle/>
        <a:p>
          <a:endParaRPr lang="en-GB"/>
        </a:p>
      </dgm:t>
    </dgm:pt>
    <dgm:pt modelId="{E4BE806B-EAEC-4422-9FC0-738A2CD5ACBA}" type="sibTrans" cxnId="{8334D620-D00B-49C3-B25E-43490BC252B1}">
      <dgm:prSet/>
      <dgm:spPr/>
      <dgm:t>
        <a:bodyPr/>
        <a:lstStyle/>
        <a:p>
          <a:endParaRPr lang="en-GB"/>
        </a:p>
      </dgm:t>
    </dgm:pt>
    <dgm:pt modelId="{1126DC2F-CA30-4450-BEEE-5BE4D3676838}">
      <dgm:prSet phldrT="[Text]"/>
      <dgm:spPr/>
      <dgm:t>
        <a:bodyPr/>
        <a:lstStyle/>
        <a:p>
          <a:r>
            <a:rPr lang="en-GB" dirty="0" smtClean="0"/>
            <a:t>Organisational structures</a:t>
          </a:r>
          <a:endParaRPr lang="en-GB" dirty="0"/>
        </a:p>
      </dgm:t>
    </dgm:pt>
    <dgm:pt modelId="{B62462CA-279E-434D-A0C2-BA52B90D8752}" type="parTrans" cxnId="{121EE901-2059-4389-972D-617B7C92300D}">
      <dgm:prSet/>
      <dgm:spPr/>
      <dgm:t>
        <a:bodyPr/>
        <a:lstStyle/>
        <a:p>
          <a:endParaRPr lang="en-GB"/>
        </a:p>
      </dgm:t>
    </dgm:pt>
    <dgm:pt modelId="{285712BA-CC4A-4F41-8AF7-96F0F6D01131}" type="sibTrans" cxnId="{121EE901-2059-4389-972D-617B7C92300D}">
      <dgm:prSet/>
      <dgm:spPr/>
      <dgm:t>
        <a:bodyPr/>
        <a:lstStyle/>
        <a:p>
          <a:endParaRPr lang="en-GB"/>
        </a:p>
      </dgm:t>
    </dgm:pt>
    <dgm:pt modelId="{5D0D6539-40EE-4A7C-B265-3333B35131F9}">
      <dgm:prSet phldrT="[Text]"/>
      <dgm:spPr/>
      <dgm:t>
        <a:bodyPr/>
        <a:lstStyle/>
        <a:p>
          <a:r>
            <a:rPr lang="en-GB" dirty="0" smtClean="0"/>
            <a:t>Control systems</a:t>
          </a:r>
          <a:endParaRPr lang="en-GB" dirty="0"/>
        </a:p>
      </dgm:t>
    </dgm:pt>
    <dgm:pt modelId="{4AF2D399-1F41-4589-B124-4909D1E7228C}" type="parTrans" cxnId="{AC0B9D27-840A-405C-9E36-C3AA42C9624A}">
      <dgm:prSet/>
      <dgm:spPr/>
      <dgm:t>
        <a:bodyPr/>
        <a:lstStyle/>
        <a:p>
          <a:endParaRPr lang="en-GB"/>
        </a:p>
      </dgm:t>
    </dgm:pt>
    <dgm:pt modelId="{46758B36-E3A5-472B-86CC-44735A9D0671}" type="sibTrans" cxnId="{AC0B9D27-840A-405C-9E36-C3AA42C9624A}">
      <dgm:prSet/>
      <dgm:spPr/>
      <dgm:t>
        <a:bodyPr/>
        <a:lstStyle/>
        <a:p>
          <a:endParaRPr lang="en-GB"/>
        </a:p>
      </dgm:t>
    </dgm:pt>
    <dgm:pt modelId="{28C00179-47BA-44FF-88E0-2B265B6C21AB}">
      <dgm:prSet phldrT="[Text]"/>
      <dgm:spPr/>
      <dgm:t>
        <a:bodyPr/>
        <a:lstStyle/>
        <a:p>
          <a:r>
            <a:rPr lang="en-GB" dirty="0" smtClean="0"/>
            <a:t>Routines</a:t>
          </a:r>
          <a:endParaRPr lang="en-GB" dirty="0"/>
        </a:p>
      </dgm:t>
    </dgm:pt>
    <dgm:pt modelId="{EB7CF24B-2DE3-4D5E-A369-B17DB35AC80C}" type="parTrans" cxnId="{954C0EE3-A9E6-4D7A-A70D-6F9B62DEC3FC}">
      <dgm:prSet/>
      <dgm:spPr/>
      <dgm:t>
        <a:bodyPr/>
        <a:lstStyle/>
        <a:p>
          <a:endParaRPr lang="en-GB"/>
        </a:p>
      </dgm:t>
    </dgm:pt>
    <dgm:pt modelId="{9A6D6B35-D367-49C2-9662-1A0B7E030B63}" type="sibTrans" cxnId="{954C0EE3-A9E6-4D7A-A70D-6F9B62DEC3FC}">
      <dgm:prSet/>
      <dgm:spPr/>
      <dgm:t>
        <a:bodyPr/>
        <a:lstStyle/>
        <a:p>
          <a:endParaRPr lang="en-GB"/>
        </a:p>
      </dgm:t>
    </dgm:pt>
    <dgm:pt modelId="{8EAEC7FF-60EC-4685-B97B-EEBC97EA1470}" type="pres">
      <dgm:prSet presAssocID="{319A5B45-181E-4FFB-BE08-A20E29880078}" presName="composite" presStyleCnt="0">
        <dgm:presLayoutVars>
          <dgm:chMax val="1"/>
          <dgm:dir/>
          <dgm:resizeHandles val="exact"/>
        </dgm:presLayoutVars>
      </dgm:prSet>
      <dgm:spPr/>
      <dgm:t>
        <a:bodyPr/>
        <a:lstStyle/>
        <a:p>
          <a:endParaRPr lang="en-GB"/>
        </a:p>
      </dgm:t>
    </dgm:pt>
    <dgm:pt modelId="{7094523E-132F-43BD-8898-86340EB3810A}" type="pres">
      <dgm:prSet presAssocID="{319A5B45-181E-4FFB-BE08-A20E29880078}" presName="radial" presStyleCnt="0">
        <dgm:presLayoutVars>
          <dgm:animLvl val="ctr"/>
        </dgm:presLayoutVars>
      </dgm:prSet>
      <dgm:spPr/>
    </dgm:pt>
    <dgm:pt modelId="{D2CFBBE8-D2EE-4B90-9B10-04891B19D35B}" type="pres">
      <dgm:prSet presAssocID="{7DF9D2AF-5CAF-437A-81FC-B856D558590F}" presName="centerShape" presStyleLbl="vennNode1" presStyleIdx="0" presStyleCnt="7"/>
      <dgm:spPr/>
      <dgm:t>
        <a:bodyPr/>
        <a:lstStyle/>
        <a:p>
          <a:endParaRPr lang="en-GB"/>
        </a:p>
      </dgm:t>
    </dgm:pt>
    <dgm:pt modelId="{83F005AE-3CD6-4907-B659-240733AF3BFC}" type="pres">
      <dgm:prSet presAssocID="{1B9D954C-8D23-44D9-BD4F-817AF8BE389A}" presName="node" presStyleLbl="vennNode1" presStyleIdx="1" presStyleCnt="7" custScaleX="129768" custScaleY="129934">
        <dgm:presLayoutVars>
          <dgm:bulletEnabled val="1"/>
        </dgm:presLayoutVars>
      </dgm:prSet>
      <dgm:spPr/>
      <dgm:t>
        <a:bodyPr/>
        <a:lstStyle/>
        <a:p>
          <a:endParaRPr lang="en-GB"/>
        </a:p>
      </dgm:t>
    </dgm:pt>
    <dgm:pt modelId="{C6D90C2E-F80A-4DBB-B90D-D8D2E198B170}" type="pres">
      <dgm:prSet presAssocID="{C05D2818-1AAD-45C7-A968-327E8FB2235B}" presName="node" presStyleLbl="vennNode1" presStyleIdx="2" presStyleCnt="7" custScaleX="137983" custScaleY="148942">
        <dgm:presLayoutVars>
          <dgm:bulletEnabled val="1"/>
        </dgm:presLayoutVars>
      </dgm:prSet>
      <dgm:spPr/>
      <dgm:t>
        <a:bodyPr/>
        <a:lstStyle/>
        <a:p>
          <a:endParaRPr lang="en-GB"/>
        </a:p>
      </dgm:t>
    </dgm:pt>
    <dgm:pt modelId="{7CD97BFA-2ACB-4056-98DE-1A83E5DE3162}" type="pres">
      <dgm:prSet presAssocID="{F80DD571-0111-42DE-8B92-1D68AF87C3C6}" presName="node" presStyleLbl="vennNode1" presStyleIdx="3" presStyleCnt="7" custScaleX="145502" custScaleY="157026">
        <dgm:presLayoutVars>
          <dgm:bulletEnabled val="1"/>
        </dgm:presLayoutVars>
      </dgm:prSet>
      <dgm:spPr/>
      <dgm:t>
        <a:bodyPr/>
        <a:lstStyle/>
        <a:p>
          <a:endParaRPr lang="en-GB"/>
        </a:p>
      </dgm:t>
    </dgm:pt>
    <dgm:pt modelId="{E0B79780-AA47-4777-8BE3-42F8391E5074}" type="pres">
      <dgm:prSet presAssocID="{1126DC2F-CA30-4450-BEEE-5BE4D3676838}" presName="node" presStyleLbl="vennNode1" presStyleIdx="4" presStyleCnt="7" custScaleX="133918" custScaleY="126648">
        <dgm:presLayoutVars>
          <dgm:bulletEnabled val="1"/>
        </dgm:presLayoutVars>
      </dgm:prSet>
      <dgm:spPr/>
      <dgm:t>
        <a:bodyPr/>
        <a:lstStyle/>
        <a:p>
          <a:endParaRPr lang="en-GB"/>
        </a:p>
      </dgm:t>
    </dgm:pt>
    <dgm:pt modelId="{D7ADDD2A-A273-4552-A16C-F17279FDEE42}" type="pres">
      <dgm:prSet presAssocID="{5D0D6539-40EE-4A7C-B265-3333B35131F9}" presName="node" presStyleLbl="vennNode1" presStyleIdx="5" presStyleCnt="7" custScaleX="144354" custScaleY="131653">
        <dgm:presLayoutVars>
          <dgm:bulletEnabled val="1"/>
        </dgm:presLayoutVars>
      </dgm:prSet>
      <dgm:spPr/>
      <dgm:t>
        <a:bodyPr/>
        <a:lstStyle/>
        <a:p>
          <a:endParaRPr lang="en-GB"/>
        </a:p>
      </dgm:t>
    </dgm:pt>
    <dgm:pt modelId="{B3C8D989-4092-4C5E-833A-9187F21C67D2}" type="pres">
      <dgm:prSet presAssocID="{28C00179-47BA-44FF-88E0-2B265B6C21AB}" presName="node" presStyleLbl="vennNode1" presStyleIdx="6" presStyleCnt="7" custScaleX="133833" custScaleY="139736">
        <dgm:presLayoutVars>
          <dgm:bulletEnabled val="1"/>
        </dgm:presLayoutVars>
      </dgm:prSet>
      <dgm:spPr/>
      <dgm:t>
        <a:bodyPr/>
        <a:lstStyle/>
        <a:p>
          <a:endParaRPr lang="en-GB"/>
        </a:p>
      </dgm:t>
    </dgm:pt>
  </dgm:ptLst>
  <dgm:cxnLst>
    <dgm:cxn modelId="{7A250416-1FC0-4C29-B0D4-B1FA9FD69F23}" type="presOf" srcId="{1126DC2F-CA30-4450-BEEE-5BE4D3676838}" destId="{E0B79780-AA47-4777-8BE3-42F8391E5074}" srcOrd="0" destOrd="0" presId="urn:microsoft.com/office/officeart/2005/8/layout/radial3"/>
    <dgm:cxn modelId="{44633C0D-DF45-4BB8-8127-6701249860BF}" type="presOf" srcId="{319A5B45-181E-4FFB-BE08-A20E29880078}" destId="{8EAEC7FF-60EC-4685-B97B-EEBC97EA1470}" srcOrd="0" destOrd="0" presId="urn:microsoft.com/office/officeart/2005/8/layout/radial3"/>
    <dgm:cxn modelId="{8334D620-D00B-49C3-B25E-43490BC252B1}" srcId="{7DF9D2AF-5CAF-437A-81FC-B856D558590F}" destId="{F80DD571-0111-42DE-8B92-1D68AF87C3C6}" srcOrd="2" destOrd="0" parTransId="{13BDCB35-11E1-4B84-9B1C-ACD9D3B296AD}" sibTransId="{E4BE806B-EAEC-4422-9FC0-738A2CD5ACBA}"/>
    <dgm:cxn modelId="{BE27F007-0FF1-4972-8070-B60DE8CB65DE}" type="presOf" srcId="{28C00179-47BA-44FF-88E0-2B265B6C21AB}" destId="{B3C8D989-4092-4C5E-833A-9187F21C67D2}" srcOrd="0" destOrd="0" presId="urn:microsoft.com/office/officeart/2005/8/layout/radial3"/>
    <dgm:cxn modelId="{2EB5598D-AD1F-40A9-9E63-DD87CE165D45}" srcId="{319A5B45-181E-4FFB-BE08-A20E29880078}" destId="{7DF9D2AF-5CAF-437A-81FC-B856D558590F}" srcOrd="0" destOrd="0" parTransId="{0B6049A2-5AF0-4388-87FF-D11D14653C4D}" sibTransId="{9E54EEE9-D5ED-4291-9745-A7F7B15CD981}"/>
    <dgm:cxn modelId="{3BE12334-6679-47E4-89D2-83D60312F7FC}" type="presOf" srcId="{C05D2818-1AAD-45C7-A968-327E8FB2235B}" destId="{C6D90C2E-F80A-4DBB-B90D-D8D2E198B170}" srcOrd="0" destOrd="0" presId="urn:microsoft.com/office/officeart/2005/8/layout/radial3"/>
    <dgm:cxn modelId="{2C998778-FE54-4060-90CF-5074C3B7C961}" srcId="{7DF9D2AF-5CAF-437A-81FC-B856D558590F}" destId="{1B9D954C-8D23-44D9-BD4F-817AF8BE389A}" srcOrd="0" destOrd="0" parTransId="{39F4F831-307A-4F79-A181-3A5BBBFB5D9B}" sibTransId="{574B0B31-2B95-4DA8-B7D4-5B22DB99EEC9}"/>
    <dgm:cxn modelId="{121EE901-2059-4389-972D-617B7C92300D}" srcId="{7DF9D2AF-5CAF-437A-81FC-B856D558590F}" destId="{1126DC2F-CA30-4450-BEEE-5BE4D3676838}" srcOrd="3" destOrd="0" parTransId="{B62462CA-279E-434D-A0C2-BA52B90D8752}" sibTransId="{285712BA-CC4A-4F41-8AF7-96F0F6D01131}"/>
    <dgm:cxn modelId="{AC0B9D27-840A-405C-9E36-C3AA42C9624A}" srcId="{7DF9D2AF-5CAF-437A-81FC-B856D558590F}" destId="{5D0D6539-40EE-4A7C-B265-3333B35131F9}" srcOrd="4" destOrd="0" parTransId="{4AF2D399-1F41-4589-B124-4909D1E7228C}" sibTransId="{46758B36-E3A5-472B-86CC-44735A9D0671}"/>
    <dgm:cxn modelId="{852ABB34-547A-44EF-BCB9-B797D6DE42F0}" type="presOf" srcId="{F80DD571-0111-42DE-8B92-1D68AF87C3C6}" destId="{7CD97BFA-2ACB-4056-98DE-1A83E5DE3162}" srcOrd="0" destOrd="0" presId="urn:microsoft.com/office/officeart/2005/8/layout/radial3"/>
    <dgm:cxn modelId="{7A7A7C80-2AE5-410D-88E9-48CA2782A16B}" type="presOf" srcId="{7DF9D2AF-5CAF-437A-81FC-B856D558590F}" destId="{D2CFBBE8-D2EE-4B90-9B10-04891B19D35B}" srcOrd="0" destOrd="0" presId="urn:microsoft.com/office/officeart/2005/8/layout/radial3"/>
    <dgm:cxn modelId="{746C55E8-B531-4493-96BF-089C4B71A1FE}" type="presOf" srcId="{5D0D6539-40EE-4A7C-B265-3333B35131F9}" destId="{D7ADDD2A-A273-4552-A16C-F17279FDEE42}" srcOrd="0" destOrd="0" presId="urn:microsoft.com/office/officeart/2005/8/layout/radial3"/>
    <dgm:cxn modelId="{AAD6A02F-9B17-4308-9D1C-76194B78F125}" type="presOf" srcId="{1B9D954C-8D23-44D9-BD4F-817AF8BE389A}" destId="{83F005AE-3CD6-4907-B659-240733AF3BFC}" srcOrd="0" destOrd="0" presId="urn:microsoft.com/office/officeart/2005/8/layout/radial3"/>
    <dgm:cxn modelId="{FE3A1B84-340B-4BB6-A04B-73F12E34690D}" srcId="{7DF9D2AF-5CAF-437A-81FC-B856D558590F}" destId="{C05D2818-1AAD-45C7-A968-327E8FB2235B}" srcOrd="1" destOrd="0" parTransId="{D9116B0F-FE91-4CD2-A173-AF600C7305DC}" sibTransId="{B0A5F6AC-A21D-4F37-BEC6-8486CAF85555}"/>
    <dgm:cxn modelId="{954C0EE3-A9E6-4D7A-A70D-6F9B62DEC3FC}" srcId="{7DF9D2AF-5CAF-437A-81FC-B856D558590F}" destId="{28C00179-47BA-44FF-88E0-2B265B6C21AB}" srcOrd="5" destOrd="0" parTransId="{EB7CF24B-2DE3-4D5E-A369-B17DB35AC80C}" sibTransId="{9A6D6B35-D367-49C2-9662-1A0B7E030B63}"/>
    <dgm:cxn modelId="{C5896271-2A51-464F-8825-C0AC94705183}" type="presParOf" srcId="{8EAEC7FF-60EC-4685-B97B-EEBC97EA1470}" destId="{7094523E-132F-43BD-8898-86340EB3810A}" srcOrd="0" destOrd="0" presId="urn:microsoft.com/office/officeart/2005/8/layout/radial3"/>
    <dgm:cxn modelId="{36A5F47E-95E1-471F-83D1-6C52018CEBF2}" type="presParOf" srcId="{7094523E-132F-43BD-8898-86340EB3810A}" destId="{D2CFBBE8-D2EE-4B90-9B10-04891B19D35B}" srcOrd="0" destOrd="0" presId="urn:microsoft.com/office/officeart/2005/8/layout/radial3"/>
    <dgm:cxn modelId="{77EBC0C3-B001-4627-A8DD-F60978E6DC27}" type="presParOf" srcId="{7094523E-132F-43BD-8898-86340EB3810A}" destId="{83F005AE-3CD6-4907-B659-240733AF3BFC}" srcOrd="1" destOrd="0" presId="urn:microsoft.com/office/officeart/2005/8/layout/radial3"/>
    <dgm:cxn modelId="{CFF10536-1A77-4641-BA4B-3A671F4B824F}" type="presParOf" srcId="{7094523E-132F-43BD-8898-86340EB3810A}" destId="{C6D90C2E-F80A-4DBB-B90D-D8D2E198B170}" srcOrd="2" destOrd="0" presId="urn:microsoft.com/office/officeart/2005/8/layout/radial3"/>
    <dgm:cxn modelId="{BD7F66EB-10EA-481E-A18D-E081E6487A1B}" type="presParOf" srcId="{7094523E-132F-43BD-8898-86340EB3810A}" destId="{7CD97BFA-2ACB-4056-98DE-1A83E5DE3162}" srcOrd="3" destOrd="0" presId="urn:microsoft.com/office/officeart/2005/8/layout/radial3"/>
    <dgm:cxn modelId="{F69D0885-A045-41CC-BB4D-00764730F729}" type="presParOf" srcId="{7094523E-132F-43BD-8898-86340EB3810A}" destId="{E0B79780-AA47-4777-8BE3-42F8391E5074}" srcOrd="4" destOrd="0" presId="urn:microsoft.com/office/officeart/2005/8/layout/radial3"/>
    <dgm:cxn modelId="{C5C367DE-531D-4786-B847-A066F0C940A7}" type="presParOf" srcId="{7094523E-132F-43BD-8898-86340EB3810A}" destId="{D7ADDD2A-A273-4552-A16C-F17279FDEE42}" srcOrd="5" destOrd="0" presId="urn:microsoft.com/office/officeart/2005/8/layout/radial3"/>
    <dgm:cxn modelId="{3575F455-504D-4AB8-B333-A5406925763C}" type="presParOf" srcId="{7094523E-132F-43BD-8898-86340EB3810A}" destId="{B3C8D989-4092-4C5E-833A-9187F21C67D2}"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910FA06-1D3E-43F9-B00D-106510BB1BF4}" type="datetimeFigureOut">
              <a:rPr lang="en-GB" smtClean="0"/>
              <a:t>01/09/2016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3188389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910FA06-1D3E-43F9-B00D-106510BB1BF4}" type="datetimeFigureOut">
              <a:rPr lang="en-GB" smtClean="0"/>
              <a:t>01/09/2016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199438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910FA06-1D3E-43F9-B00D-106510BB1BF4}" type="datetimeFigureOut">
              <a:rPr lang="en-GB" smtClean="0"/>
              <a:t>01/09/2016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3668080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910FA06-1D3E-43F9-B00D-106510BB1BF4}" type="datetimeFigureOut">
              <a:rPr lang="en-GB" smtClean="0"/>
              <a:t>01/09/2016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2873524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910FA06-1D3E-43F9-B00D-106510BB1BF4}" type="datetimeFigureOut">
              <a:rPr lang="en-GB" smtClean="0"/>
              <a:t>01/09/2016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1367811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910FA06-1D3E-43F9-B00D-106510BB1BF4}" type="datetimeFigureOut">
              <a:rPr lang="en-GB" smtClean="0"/>
              <a:t>01/09/2016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193162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10FA06-1D3E-43F9-B00D-106510BB1BF4}" type="datetimeFigureOut">
              <a:rPr lang="en-GB" smtClean="0"/>
              <a:t>01/09/2016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1341570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10FA06-1D3E-43F9-B00D-106510BB1BF4}" type="datetimeFigureOut">
              <a:rPr lang="en-GB" smtClean="0"/>
              <a:t>01/09/2016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2063447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10FA06-1D3E-43F9-B00D-106510BB1BF4}" type="datetimeFigureOut">
              <a:rPr lang="en-GB" smtClean="0"/>
              <a:t>01/09/2016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3859888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910FA06-1D3E-43F9-B00D-106510BB1BF4}" type="datetimeFigureOut">
              <a:rPr lang="en-GB" smtClean="0"/>
              <a:t>01/09/2016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2816307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910FA06-1D3E-43F9-B00D-106510BB1BF4}" type="datetimeFigureOut">
              <a:rPr lang="en-GB" smtClean="0"/>
              <a:t>01/09/2016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533E9-7DAC-49CB-BB89-0F87F6C42A2B}" type="slidenum">
              <a:rPr lang="en-GB" smtClean="0"/>
              <a:t>‹#›</a:t>
            </a:fld>
            <a:endParaRPr lang="en-GB"/>
          </a:p>
        </p:txBody>
      </p:sp>
    </p:spTree>
    <p:extLst>
      <p:ext uri="{BB962C8B-B14F-4D97-AF65-F5344CB8AC3E}">
        <p14:creationId xmlns:p14="http://schemas.microsoft.com/office/powerpoint/2010/main" val="320062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1370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683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393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3335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1315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0809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83948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797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6881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2617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9438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10194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7546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15692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73177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39935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68905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26321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79669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92925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38507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003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10FA06-1D3E-43F9-B00D-106510BB1BF4}" type="datetimeFigureOut">
              <a:rPr lang="en-GB" smtClean="0"/>
              <a:t>01/09/2016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533E9-7DAC-49CB-BB89-0F87F6C42A2B}" type="slidenum">
              <a:rPr lang="en-GB" smtClean="0"/>
              <a:t>‹#›</a:t>
            </a:fld>
            <a:endParaRPr lang="en-GB"/>
          </a:p>
        </p:txBody>
      </p:sp>
    </p:spTree>
    <p:extLst>
      <p:ext uri="{BB962C8B-B14F-4D97-AF65-F5344CB8AC3E}">
        <p14:creationId xmlns:p14="http://schemas.microsoft.com/office/powerpoint/2010/main" val="1426328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47541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7B08E8-78D7-41C2-9BD2-635BED998B4A}" type="datetimeFigureOut">
              <a:rPr lang="en-GB" smtClean="0">
                <a:solidFill>
                  <a:prstClr val="black">
                    <a:tint val="75000"/>
                  </a:prstClr>
                </a:solidFill>
              </a:rPr>
              <a:pPr/>
              <a:t>01/09/2016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9EB45-099E-4DCA-B450-238CE68B9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13171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hyperlink" Target="https://www.fxcm.com/uk/legal/code-of-conduct/" TargetMode="Externa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hyperlink" Target="http://www.bizjournals.com/philadelphia/blog/guest-comment/2015/01/most-common-unethical-behaviors-in-the.html" TargetMode="Externa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Role of Ethics in a Corporate Organisation</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28</a:t>
            </a:r>
            <a:r>
              <a:rPr lang="en-GB" baseline="30000" dirty="0" smtClean="0"/>
              <a:t>th</a:t>
            </a:r>
            <a:r>
              <a:rPr lang="en-GB" dirty="0" smtClean="0"/>
              <a:t> July, 2016</a:t>
            </a:r>
            <a:endParaRPr lang="en-GB" dirty="0"/>
          </a:p>
        </p:txBody>
      </p:sp>
      <p:pic>
        <p:nvPicPr>
          <p:cNvPr id="4" name="Picture 3"/>
          <p:cNvPicPr>
            <a:picLocks noChangeAspect="1"/>
          </p:cNvPicPr>
          <p:nvPr/>
        </p:nvPicPr>
        <p:blipFill>
          <a:blip r:embed="rId2"/>
          <a:stretch>
            <a:fillRect/>
          </a:stretch>
        </p:blipFill>
        <p:spPr>
          <a:xfrm>
            <a:off x="8995719" y="4983717"/>
            <a:ext cx="2824934" cy="1407557"/>
          </a:xfrm>
          <a:prstGeom prst="rect">
            <a:avLst/>
          </a:prstGeom>
        </p:spPr>
      </p:pic>
    </p:spTree>
    <p:extLst>
      <p:ext uri="{BB962C8B-B14F-4D97-AF65-F5344CB8AC3E}">
        <p14:creationId xmlns:p14="http://schemas.microsoft.com/office/powerpoint/2010/main" val="2583636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Reality of Corporate Ethics</a:t>
            </a:r>
            <a:endParaRPr lang="en-GB" dirty="0"/>
          </a:p>
        </p:txBody>
      </p:sp>
      <p:sp>
        <p:nvSpPr>
          <p:cNvPr id="3" name="Content Placeholder 2"/>
          <p:cNvSpPr>
            <a:spLocks noGrp="1"/>
          </p:cNvSpPr>
          <p:nvPr>
            <p:ph idx="1"/>
          </p:nvPr>
        </p:nvSpPr>
        <p:spPr/>
        <p:txBody>
          <a:bodyPr/>
          <a:lstStyle/>
          <a:p>
            <a:pPr marL="0" indent="0">
              <a:buNone/>
            </a:pPr>
            <a:r>
              <a:rPr lang="en-GB" sz="3200" b="1" dirty="0" smtClean="0"/>
              <a:t>Five minutes round table discussion:</a:t>
            </a:r>
          </a:p>
          <a:p>
            <a:r>
              <a:rPr lang="en-GB" dirty="0" smtClean="0"/>
              <a:t>Look around your own organisation</a:t>
            </a:r>
          </a:p>
          <a:p>
            <a:r>
              <a:rPr lang="en-GB" dirty="0" smtClean="0"/>
              <a:t>What ethical positions are clearly held?</a:t>
            </a:r>
          </a:p>
          <a:p>
            <a:r>
              <a:rPr lang="en-GB" dirty="0" smtClean="0"/>
              <a:t>What are the real facts as you see them?</a:t>
            </a:r>
          </a:p>
          <a:p>
            <a:pPr lvl="1">
              <a:buFont typeface="Calibri" panose="020F0502020204030204" pitchFamily="34" charset="0"/>
              <a:buChar char="–"/>
            </a:pPr>
            <a:r>
              <a:rPr lang="en-GB" dirty="0" smtClean="0"/>
              <a:t>Forgetting the cynicism</a:t>
            </a:r>
          </a:p>
          <a:p>
            <a:pPr lvl="1">
              <a:buFont typeface="Calibri" panose="020F0502020204030204" pitchFamily="34" charset="0"/>
              <a:buChar char="–"/>
            </a:pPr>
            <a:r>
              <a:rPr lang="en-GB" dirty="0" smtClean="0"/>
              <a:t>Neglecting the desire for humour</a:t>
            </a:r>
          </a:p>
          <a:p>
            <a:pPr lvl="1">
              <a:buFont typeface="Calibri" panose="020F0502020204030204" pitchFamily="34" charset="0"/>
              <a:buChar char="–"/>
            </a:pPr>
            <a:r>
              <a:rPr lang="en-GB" dirty="0" smtClean="0"/>
              <a:t>Forgetting envy</a:t>
            </a:r>
          </a:p>
        </p:txBody>
      </p:sp>
    </p:spTree>
    <p:extLst>
      <p:ext uri="{BB962C8B-B14F-4D97-AF65-F5344CB8AC3E}">
        <p14:creationId xmlns:p14="http://schemas.microsoft.com/office/powerpoint/2010/main" val="305533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Perhaps a Perspective based on Service?</a:t>
            </a:r>
            <a:endParaRPr lang="en-GB" dirty="0"/>
          </a:p>
        </p:txBody>
      </p:sp>
      <p:sp>
        <p:nvSpPr>
          <p:cNvPr id="3" name="Content Placeholder 2"/>
          <p:cNvSpPr>
            <a:spLocks noGrp="1"/>
          </p:cNvSpPr>
          <p:nvPr>
            <p:ph idx="1"/>
          </p:nvPr>
        </p:nvSpPr>
        <p:spPr/>
        <p:txBody>
          <a:bodyPr/>
          <a:lstStyle/>
          <a:p>
            <a:r>
              <a:rPr lang="en-GB" dirty="0" smtClean="0"/>
              <a:t>Who do you actually work for?</a:t>
            </a:r>
          </a:p>
          <a:p>
            <a:pPr lvl="1">
              <a:buFont typeface="Calibri" panose="020F0502020204030204" pitchFamily="34" charset="0"/>
              <a:buChar char="–"/>
            </a:pPr>
            <a:r>
              <a:rPr lang="en-GB" dirty="0" smtClean="0"/>
              <a:t>Employing organisation?</a:t>
            </a:r>
          </a:p>
          <a:p>
            <a:pPr lvl="1">
              <a:buFont typeface="Calibri" panose="020F0502020204030204" pitchFamily="34" charset="0"/>
              <a:buChar char="–"/>
            </a:pPr>
            <a:r>
              <a:rPr lang="en-GB" dirty="0" smtClean="0"/>
              <a:t>Client?</a:t>
            </a:r>
          </a:p>
          <a:p>
            <a:pPr lvl="1">
              <a:buFont typeface="Calibri" panose="020F0502020204030204" pitchFamily="34" charset="0"/>
              <a:buChar char="–"/>
            </a:pPr>
            <a:r>
              <a:rPr lang="en-GB" dirty="0" smtClean="0"/>
              <a:t>End client/consumer of product?</a:t>
            </a:r>
          </a:p>
          <a:p>
            <a:pPr lvl="1">
              <a:buFont typeface="Calibri" panose="020F0502020204030204" pitchFamily="34" charset="0"/>
              <a:buChar char="–"/>
            </a:pPr>
            <a:r>
              <a:rPr lang="en-GB" dirty="0" smtClean="0"/>
              <a:t>Discipline?</a:t>
            </a:r>
          </a:p>
        </p:txBody>
      </p:sp>
    </p:spTree>
    <p:extLst>
      <p:ext uri="{BB962C8B-B14F-4D97-AF65-F5344CB8AC3E}">
        <p14:creationId xmlns:p14="http://schemas.microsoft.com/office/powerpoint/2010/main" val="389039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Four Layers of Organisational Culture</a:t>
            </a:r>
            <a:endParaRPr lang="en-GB" dirty="0"/>
          </a:p>
        </p:txBody>
      </p:sp>
      <p:sp>
        <p:nvSpPr>
          <p:cNvPr id="8" name="Oval 7"/>
          <p:cNvSpPr/>
          <p:nvPr/>
        </p:nvSpPr>
        <p:spPr>
          <a:xfrm>
            <a:off x="3143672" y="2276872"/>
            <a:ext cx="5400600" cy="3888432"/>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Values</a:t>
            </a: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p:txBody>
      </p:sp>
      <p:sp>
        <p:nvSpPr>
          <p:cNvPr id="10" name="Oval 9"/>
          <p:cNvSpPr/>
          <p:nvPr/>
        </p:nvSpPr>
        <p:spPr>
          <a:xfrm>
            <a:off x="3579912" y="2740732"/>
            <a:ext cx="4528120" cy="2960712"/>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Beliefs</a:t>
            </a: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p:txBody>
      </p:sp>
      <p:sp>
        <p:nvSpPr>
          <p:cNvPr id="11" name="Oval 10"/>
          <p:cNvSpPr/>
          <p:nvPr/>
        </p:nvSpPr>
        <p:spPr>
          <a:xfrm>
            <a:off x="4050060" y="3188686"/>
            <a:ext cx="3587824" cy="2064804"/>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Behaviours</a:t>
            </a: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a:p>
            <a:pPr algn="ctr"/>
            <a:endParaRPr lang="en-GB" dirty="0">
              <a:solidFill>
                <a:prstClr val="white"/>
              </a:solidFill>
            </a:endParaRPr>
          </a:p>
        </p:txBody>
      </p:sp>
      <p:sp>
        <p:nvSpPr>
          <p:cNvPr id="12" name="Oval 11"/>
          <p:cNvSpPr/>
          <p:nvPr/>
        </p:nvSpPr>
        <p:spPr>
          <a:xfrm>
            <a:off x="4604978" y="3537012"/>
            <a:ext cx="2477988" cy="1368152"/>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Paradigms – taken-as-read assumptions</a:t>
            </a:r>
            <a:endParaRPr lang="en-GB" dirty="0">
              <a:solidFill>
                <a:prstClr val="white"/>
              </a:solidFill>
            </a:endParaRPr>
          </a:p>
        </p:txBody>
      </p:sp>
      <p:sp>
        <p:nvSpPr>
          <p:cNvPr id="2" name="TextBox 1"/>
          <p:cNvSpPr txBox="1"/>
          <p:nvPr/>
        </p:nvSpPr>
        <p:spPr>
          <a:xfrm>
            <a:off x="8980512" y="3537012"/>
            <a:ext cx="3171959" cy="923330"/>
          </a:xfrm>
          <a:prstGeom prst="rect">
            <a:avLst/>
          </a:prstGeom>
          <a:noFill/>
        </p:spPr>
        <p:txBody>
          <a:bodyPr wrap="none" rtlCol="0">
            <a:spAutoFit/>
          </a:bodyPr>
          <a:lstStyle/>
          <a:p>
            <a:r>
              <a:rPr lang="en-GB" dirty="0" smtClean="0"/>
              <a:t>Is ethics inherent or emergent? </a:t>
            </a:r>
          </a:p>
          <a:p>
            <a:r>
              <a:rPr lang="en-GB" dirty="0"/>
              <a:t>C</a:t>
            </a:r>
            <a:r>
              <a:rPr lang="en-GB" dirty="0" smtClean="0"/>
              <a:t>an we dissociate </a:t>
            </a:r>
          </a:p>
          <a:p>
            <a:r>
              <a:rPr lang="en-GB" dirty="0"/>
              <a:t>e</a:t>
            </a:r>
            <a:r>
              <a:rPr lang="en-GB" dirty="0" smtClean="0"/>
              <a:t>thics from culture?</a:t>
            </a:r>
            <a:endParaRPr lang="en-GB" dirty="0"/>
          </a:p>
        </p:txBody>
      </p:sp>
    </p:spTree>
    <p:extLst>
      <p:ext uri="{BB962C8B-B14F-4D97-AF65-F5344CB8AC3E}">
        <p14:creationId xmlns:p14="http://schemas.microsoft.com/office/powerpoint/2010/main" val="445639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Cultural Web</a:t>
            </a:r>
            <a:endParaRPr lang="en-GB" dirty="0"/>
          </a:p>
        </p:txBody>
      </p:sp>
      <p:graphicFrame>
        <p:nvGraphicFramePr>
          <p:cNvPr id="6" name="Content Placeholder 5"/>
          <p:cNvGraphicFramePr>
            <a:graphicFrameLocks noGrp="1"/>
          </p:cNvGraphicFramePr>
          <p:nvPr>
            <p:ph idx="1"/>
            <p:extLst/>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225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Where Does Ethics Dwell?</a:t>
            </a:r>
            <a:endParaRPr lang="en-GB" dirty="0"/>
          </a:p>
        </p:txBody>
      </p:sp>
      <p:sp>
        <p:nvSpPr>
          <p:cNvPr id="3" name="Content Placeholder 2"/>
          <p:cNvSpPr>
            <a:spLocks noGrp="1"/>
          </p:cNvSpPr>
          <p:nvPr>
            <p:ph idx="1"/>
          </p:nvPr>
        </p:nvSpPr>
        <p:spPr/>
        <p:txBody>
          <a:bodyPr>
            <a:normAutofit lnSpcReduction="10000"/>
          </a:bodyPr>
          <a:lstStyle/>
          <a:p>
            <a:r>
              <a:rPr lang="en-GB" dirty="0" smtClean="0"/>
              <a:t>Ethics is an issue at a number of levels</a:t>
            </a:r>
          </a:p>
          <a:p>
            <a:pPr lvl="1"/>
            <a:r>
              <a:rPr lang="en-GB" dirty="0" smtClean="0"/>
              <a:t>Individual</a:t>
            </a:r>
          </a:p>
          <a:p>
            <a:pPr lvl="1"/>
            <a:r>
              <a:rPr lang="en-GB" dirty="0" smtClean="0"/>
              <a:t>Corporate</a:t>
            </a:r>
          </a:p>
          <a:p>
            <a:pPr lvl="1"/>
            <a:r>
              <a:rPr lang="en-GB" dirty="0" smtClean="0"/>
              <a:t>Cultural</a:t>
            </a:r>
          </a:p>
          <a:p>
            <a:r>
              <a:rPr lang="en-GB" dirty="0" smtClean="0"/>
              <a:t>Ethics is notably a relative concept </a:t>
            </a:r>
            <a:r>
              <a:rPr lang="en-GB" i="1" dirty="0" smtClean="0"/>
              <a:t>except when under external scrutiny</a:t>
            </a:r>
          </a:p>
          <a:p>
            <a:r>
              <a:rPr lang="en-GB" dirty="0" smtClean="0"/>
              <a:t>Is ethics protection, or is it a more fundamental concept?</a:t>
            </a:r>
          </a:p>
          <a:p>
            <a:pPr lvl="1"/>
            <a:r>
              <a:rPr lang="en-GB" dirty="0" smtClean="0"/>
              <a:t>Protection for or protection from?</a:t>
            </a:r>
          </a:p>
          <a:p>
            <a:pPr lvl="1"/>
            <a:r>
              <a:rPr lang="en-GB" dirty="0" smtClean="0"/>
              <a:t>“Good” in its </a:t>
            </a:r>
            <a:r>
              <a:rPr lang="en-GB" smtClean="0"/>
              <a:t>own right?</a:t>
            </a:r>
            <a:endParaRPr lang="en-GB" dirty="0" smtClean="0"/>
          </a:p>
        </p:txBody>
      </p:sp>
    </p:spTree>
    <p:extLst>
      <p:ext uri="{BB962C8B-B14F-4D97-AF65-F5344CB8AC3E}">
        <p14:creationId xmlns:p14="http://schemas.microsoft.com/office/powerpoint/2010/main" val="2591748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Ideas to Consider</a:t>
            </a:r>
            <a:endParaRPr lang="en-GB" dirty="0"/>
          </a:p>
        </p:txBody>
      </p:sp>
      <p:sp>
        <p:nvSpPr>
          <p:cNvPr id="3" name="Content Placeholder 2"/>
          <p:cNvSpPr>
            <a:spLocks noGrp="1"/>
          </p:cNvSpPr>
          <p:nvPr>
            <p:ph idx="1"/>
          </p:nvPr>
        </p:nvSpPr>
        <p:spPr/>
        <p:txBody>
          <a:bodyPr/>
          <a:lstStyle/>
          <a:p>
            <a:r>
              <a:rPr lang="en-GB" dirty="0" smtClean="0"/>
              <a:t>The Nuremberg defence</a:t>
            </a:r>
          </a:p>
          <a:p>
            <a:pPr lvl="1"/>
            <a:r>
              <a:rPr lang="en-GB" dirty="0" smtClean="0"/>
              <a:t>I was only acting under orders</a:t>
            </a:r>
          </a:p>
          <a:p>
            <a:r>
              <a:rPr lang="en-GB" dirty="0" smtClean="0"/>
              <a:t>EU R&amp;D liability defence</a:t>
            </a:r>
          </a:p>
          <a:p>
            <a:pPr lvl="1"/>
            <a:r>
              <a:rPr lang="en-GB" dirty="0" smtClean="0"/>
              <a:t>Safe to the best of current practice/knowledge</a:t>
            </a:r>
          </a:p>
          <a:p>
            <a:pPr lvl="2"/>
            <a:r>
              <a:rPr lang="en-GB" dirty="0" smtClean="0"/>
              <a:t>(Thalidomide)</a:t>
            </a:r>
          </a:p>
          <a:p>
            <a:r>
              <a:rPr lang="en-GB" dirty="0" smtClean="0"/>
              <a:t>Bribery and corruption</a:t>
            </a:r>
          </a:p>
          <a:p>
            <a:pPr lvl="1"/>
            <a:r>
              <a:rPr lang="en-GB" dirty="0" smtClean="0"/>
              <a:t>Corporate hospitality?  Agents’ fees? Introduction fees?</a:t>
            </a:r>
          </a:p>
          <a:p>
            <a:r>
              <a:rPr lang="en-GB" dirty="0" smtClean="0"/>
              <a:t>Where does ethics fit in business?</a:t>
            </a:r>
            <a:endParaRPr lang="en-GB" dirty="0"/>
          </a:p>
        </p:txBody>
      </p:sp>
    </p:spTree>
    <p:extLst>
      <p:ext uri="{BB962C8B-B14F-4D97-AF65-F5344CB8AC3E}">
        <p14:creationId xmlns:p14="http://schemas.microsoft.com/office/powerpoint/2010/main" val="371423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Nolan Committee (31 May 1995)</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u="sng" dirty="0" smtClean="0"/>
              <a:t>The Seven Principles of Public Life</a:t>
            </a:r>
          </a:p>
          <a:p>
            <a:pPr marL="514350" indent="-514350">
              <a:buFont typeface="+mj-lt"/>
              <a:buAutoNum type="arabicPeriod"/>
            </a:pPr>
            <a:r>
              <a:rPr lang="en-GB" dirty="0" smtClean="0"/>
              <a:t>Selflessness</a:t>
            </a:r>
            <a:endParaRPr lang="en-GB" dirty="0"/>
          </a:p>
          <a:p>
            <a:pPr marL="514350" indent="-514350">
              <a:buFont typeface="+mj-lt"/>
              <a:buAutoNum type="arabicPeriod"/>
            </a:pPr>
            <a:r>
              <a:rPr lang="en-GB" dirty="0"/>
              <a:t>Integrity</a:t>
            </a:r>
          </a:p>
          <a:p>
            <a:pPr marL="514350" indent="-514350">
              <a:buFont typeface="+mj-lt"/>
              <a:buAutoNum type="arabicPeriod"/>
            </a:pPr>
            <a:r>
              <a:rPr lang="en-GB" dirty="0"/>
              <a:t>Objectivity</a:t>
            </a:r>
          </a:p>
          <a:p>
            <a:pPr marL="514350" indent="-514350">
              <a:buFont typeface="+mj-lt"/>
              <a:buAutoNum type="arabicPeriod"/>
            </a:pPr>
            <a:r>
              <a:rPr lang="en-GB" dirty="0"/>
              <a:t>Accountability</a:t>
            </a:r>
          </a:p>
          <a:p>
            <a:pPr marL="514350" indent="-514350">
              <a:buFont typeface="+mj-lt"/>
              <a:buAutoNum type="arabicPeriod"/>
            </a:pPr>
            <a:r>
              <a:rPr lang="en-GB" dirty="0"/>
              <a:t>Openness</a:t>
            </a:r>
          </a:p>
          <a:p>
            <a:pPr marL="514350" indent="-514350">
              <a:buFont typeface="+mj-lt"/>
              <a:buAutoNum type="arabicPeriod"/>
            </a:pPr>
            <a:r>
              <a:rPr lang="en-GB" dirty="0"/>
              <a:t>Honesty</a:t>
            </a:r>
          </a:p>
          <a:p>
            <a:pPr marL="514350" indent="-514350">
              <a:buFont typeface="+mj-lt"/>
              <a:buAutoNum type="arabicPeriod"/>
            </a:pPr>
            <a:r>
              <a:rPr lang="en-GB" dirty="0"/>
              <a:t>Leadership</a:t>
            </a:r>
          </a:p>
        </p:txBody>
      </p:sp>
    </p:spTree>
    <p:extLst>
      <p:ext uri="{BB962C8B-B14F-4D97-AF65-F5344CB8AC3E}">
        <p14:creationId xmlns:p14="http://schemas.microsoft.com/office/powerpoint/2010/main" val="994074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Leeds University</a:t>
            </a:r>
            <a:endParaRPr lang="en-GB" dirty="0"/>
          </a:p>
        </p:txBody>
      </p:sp>
      <p:sp>
        <p:nvSpPr>
          <p:cNvPr id="3" name="Content Placeholder 2"/>
          <p:cNvSpPr>
            <a:spLocks noGrp="1"/>
          </p:cNvSpPr>
          <p:nvPr>
            <p:ph idx="1"/>
          </p:nvPr>
        </p:nvSpPr>
        <p:spPr/>
        <p:txBody>
          <a:bodyPr>
            <a:normAutofit lnSpcReduction="10000"/>
          </a:bodyPr>
          <a:lstStyle/>
          <a:p>
            <a:r>
              <a:rPr lang="en-GB" dirty="0"/>
              <a:t>Decisions must be taken honestly, in good faith and solely in terms of </a:t>
            </a:r>
            <a:r>
              <a:rPr lang="en-GB" dirty="0" smtClean="0"/>
              <a:t>the University’s interests</a:t>
            </a:r>
          </a:p>
          <a:p>
            <a:r>
              <a:rPr lang="en-GB" dirty="0" smtClean="0"/>
              <a:t>No-one </a:t>
            </a:r>
            <a:r>
              <a:rPr lang="en-GB" dirty="0"/>
              <a:t>can play any part in decision-making on matters in which he or she has a personal </a:t>
            </a:r>
            <a:r>
              <a:rPr lang="en-GB" dirty="0" smtClean="0"/>
              <a:t>interest</a:t>
            </a:r>
          </a:p>
          <a:p>
            <a:r>
              <a:rPr lang="en-GB" dirty="0"/>
              <a:t>Decisions must be informed not only by the University’s commitment to the advancement and dissemination of knowledge but also by reference to considerations of proper financial management and the need to ensure the University’s </a:t>
            </a:r>
            <a:r>
              <a:rPr lang="en-GB" dirty="0" smtClean="0"/>
              <a:t>solvency</a:t>
            </a:r>
            <a:endParaRPr lang="en-GB" dirty="0"/>
          </a:p>
        </p:txBody>
      </p:sp>
    </p:spTree>
    <p:extLst>
      <p:ext uri="{BB962C8B-B14F-4D97-AF65-F5344CB8AC3E}">
        <p14:creationId xmlns:p14="http://schemas.microsoft.com/office/powerpoint/2010/main" val="53208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Leeds University</a:t>
            </a:r>
          </a:p>
        </p:txBody>
      </p:sp>
      <p:sp>
        <p:nvSpPr>
          <p:cNvPr id="3" name="Content Placeholder 2"/>
          <p:cNvSpPr>
            <a:spLocks noGrp="1"/>
          </p:cNvSpPr>
          <p:nvPr>
            <p:ph idx="1"/>
          </p:nvPr>
        </p:nvSpPr>
        <p:spPr/>
        <p:txBody>
          <a:bodyPr>
            <a:normAutofit lnSpcReduction="10000"/>
          </a:bodyPr>
          <a:lstStyle/>
          <a:p>
            <a:r>
              <a:rPr lang="en-GB" dirty="0" smtClean="0"/>
              <a:t>Decisions </a:t>
            </a:r>
            <a:r>
              <a:rPr lang="en-GB" dirty="0"/>
              <a:t>regarding individuals must be taken on </a:t>
            </a:r>
            <a:r>
              <a:rPr lang="en-GB" dirty="0" smtClean="0"/>
              <a:t>merit</a:t>
            </a:r>
          </a:p>
          <a:p>
            <a:r>
              <a:rPr lang="en-GB" dirty="0"/>
              <a:t>The Council and all University committees and officers are accountable </a:t>
            </a:r>
            <a:r>
              <a:rPr lang="en-GB" dirty="0" smtClean="0"/>
              <a:t>for their </a:t>
            </a:r>
            <a:r>
              <a:rPr lang="en-GB" dirty="0"/>
              <a:t>decisions and </a:t>
            </a:r>
            <a:r>
              <a:rPr lang="en-GB" dirty="0" smtClean="0"/>
              <a:t>actions, and prepared to </a:t>
            </a:r>
            <a:r>
              <a:rPr lang="en-GB" dirty="0"/>
              <a:t>give, in appropriate detail, reasons for </a:t>
            </a:r>
            <a:r>
              <a:rPr lang="en-GB" dirty="0" smtClean="0"/>
              <a:t>them</a:t>
            </a:r>
          </a:p>
          <a:p>
            <a:r>
              <a:rPr lang="en-GB" dirty="0"/>
              <a:t>Decision-making by any University committee or equivalent body is </a:t>
            </a:r>
            <a:r>
              <a:rPr lang="en-GB" dirty="0" smtClean="0"/>
              <a:t>collective</a:t>
            </a:r>
          </a:p>
          <a:p>
            <a:r>
              <a:rPr lang="en-GB" dirty="0" smtClean="0"/>
              <a:t>The </a:t>
            </a:r>
            <a:r>
              <a:rPr lang="en-GB" dirty="0"/>
              <a:t>papers and minutes of the Council, the Senate and main committees of the University shall be open to inspection by members of the </a:t>
            </a:r>
            <a:r>
              <a:rPr lang="en-GB" dirty="0" smtClean="0"/>
              <a:t>University (subject to DPA and </a:t>
            </a:r>
            <a:r>
              <a:rPr lang="en-GB" dirty="0" err="1" smtClean="0"/>
              <a:t>FoI</a:t>
            </a:r>
            <a:r>
              <a:rPr lang="en-GB" dirty="0" smtClean="0"/>
              <a:t>)</a:t>
            </a:r>
            <a:endParaRPr lang="en-GB" dirty="0"/>
          </a:p>
        </p:txBody>
      </p:sp>
    </p:spTree>
    <p:extLst>
      <p:ext uri="{BB962C8B-B14F-4D97-AF65-F5344CB8AC3E}">
        <p14:creationId xmlns:p14="http://schemas.microsoft.com/office/powerpoint/2010/main" val="333610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Real Goals or Sophistry?  (5 minutes)</a:t>
            </a:r>
            <a:endParaRPr lang="en-GB" dirty="0"/>
          </a:p>
        </p:txBody>
      </p:sp>
      <p:sp>
        <p:nvSpPr>
          <p:cNvPr id="3" name="Content Placeholder 2"/>
          <p:cNvSpPr>
            <a:spLocks noGrp="1"/>
          </p:cNvSpPr>
          <p:nvPr>
            <p:ph idx="1"/>
          </p:nvPr>
        </p:nvSpPr>
        <p:spPr/>
        <p:txBody>
          <a:bodyPr/>
          <a:lstStyle/>
          <a:p>
            <a:r>
              <a:rPr lang="en-GB" dirty="0" smtClean="0"/>
              <a:t>Discussion topic</a:t>
            </a:r>
          </a:p>
          <a:p>
            <a:pPr lvl="1"/>
            <a:r>
              <a:rPr lang="en-GB" dirty="0" smtClean="0"/>
              <a:t>Clearly these are derived from Nolan</a:t>
            </a:r>
          </a:p>
          <a:p>
            <a:pPr lvl="1"/>
            <a:r>
              <a:rPr lang="en-GB" dirty="0" smtClean="0"/>
              <a:t>In your environment, how realistic would these approaches be?</a:t>
            </a:r>
          </a:p>
          <a:p>
            <a:pPr lvl="1"/>
            <a:r>
              <a:rPr lang="en-GB" dirty="0" smtClean="0"/>
              <a:t>Do you feel your organisation is already in an “ethical” position?</a:t>
            </a:r>
            <a:endParaRPr lang="en-GB" dirty="0"/>
          </a:p>
        </p:txBody>
      </p:sp>
    </p:spTree>
    <p:extLst>
      <p:ext uri="{BB962C8B-B14F-4D97-AF65-F5344CB8AC3E}">
        <p14:creationId xmlns:p14="http://schemas.microsoft.com/office/powerpoint/2010/main" val="3942278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Where’s the “Corporate Nolan”</a:t>
            </a:r>
            <a:endParaRPr lang="en-GB" dirty="0"/>
          </a:p>
        </p:txBody>
      </p:sp>
      <p:sp>
        <p:nvSpPr>
          <p:cNvPr id="3" name="Content Placeholder 2"/>
          <p:cNvSpPr>
            <a:spLocks noGrp="1"/>
          </p:cNvSpPr>
          <p:nvPr>
            <p:ph idx="1"/>
          </p:nvPr>
        </p:nvSpPr>
        <p:spPr/>
        <p:txBody>
          <a:bodyPr/>
          <a:lstStyle/>
          <a:p>
            <a:r>
              <a:rPr lang="en-GB" dirty="0" smtClean="0"/>
              <a:t>Public life = public sector and service</a:t>
            </a:r>
          </a:p>
          <a:p>
            <a:r>
              <a:rPr lang="en-GB" dirty="0" smtClean="0"/>
              <a:t>There is guidance, for Board level operations, e.g.</a:t>
            </a:r>
          </a:p>
          <a:p>
            <a:pPr lvl="1"/>
            <a:r>
              <a:rPr lang="en-GB" dirty="0" smtClean="0"/>
              <a:t>OECD Corporate Governance Principles</a:t>
            </a:r>
          </a:p>
          <a:p>
            <a:pPr lvl="1"/>
            <a:r>
              <a:rPr lang="en-GB" dirty="0" smtClean="0"/>
              <a:t>UK Corporate Governance Code 2016</a:t>
            </a:r>
          </a:p>
          <a:p>
            <a:pPr lvl="1"/>
            <a:r>
              <a:rPr lang="en-GB" b="1" dirty="0" smtClean="0">
                <a:solidFill>
                  <a:srgbClr val="FF0000"/>
                </a:solidFill>
              </a:rPr>
              <a:t>Both on Moodle site – have a quick read through them</a:t>
            </a:r>
          </a:p>
          <a:p>
            <a:r>
              <a:rPr lang="en-GB" dirty="0" smtClean="0"/>
              <a:t>US Forex Guidance for Employees</a:t>
            </a:r>
          </a:p>
          <a:p>
            <a:pPr lvl="1"/>
            <a:r>
              <a:rPr lang="en-GB" dirty="0">
                <a:hlinkClick r:id="rId2"/>
              </a:rPr>
              <a:t>https://www.fxcm.com/uk/legal/code-of-conduct</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1743872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US Five Most Frequent Ethics Breaches (2012)</a:t>
            </a:r>
            <a:endParaRPr lang="en-GB" dirty="0"/>
          </a:p>
        </p:txBody>
      </p:sp>
      <p:sp>
        <p:nvSpPr>
          <p:cNvPr id="5" name="Content Placeholder 4"/>
          <p:cNvSpPr>
            <a:spLocks noGrp="1"/>
          </p:cNvSpPr>
          <p:nvPr>
            <p:ph idx="1"/>
          </p:nvPr>
        </p:nvSpPr>
        <p:spPr/>
        <p:txBody>
          <a:bodyPr/>
          <a:lstStyle/>
          <a:p>
            <a:r>
              <a:rPr lang="en-GB" dirty="0"/>
              <a:t> Misusing company </a:t>
            </a:r>
            <a:r>
              <a:rPr lang="en-GB" dirty="0" smtClean="0"/>
              <a:t>time</a:t>
            </a:r>
          </a:p>
          <a:p>
            <a:r>
              <a:rPr lang="en-GB" dirty="0" smtClean="0"/>
              <a:t>Abusive behaviour</a:t>
            </a:r>
          </a:p>
          <a:p>
            <a:r>
              <a:rPr lang="en-GB" dirty="0"/>
              <a:t>Employee </a:t>
            </a:r>
            <a:r>
              <a:rPr lang="en-GB" dirty="0" smtClean="0"/>
              <a:t>theft</a:t>
            </a:r>
          </a:p>
          <a:p>
            <a:pPr lvl="1"/>
            <a:r>
              <a:rPr lang="en-GB" dirty="0"/>
              <a:t>1 in 40 caught </a:t>
            </a:r>
            <a:r>
              <a:rPr lang="en-GB" dirty="0" smtClean="0"/>
              <a:t>stealing from their employer in 2012</a:t>
            </a:r>
            <a:endParaRPr lang="en-GB" dirty="0"/>
          </a:p>
          <a:p>
            <a:r>
              <a:rPr lang="en-GB" dirty="0" smtClean="0"/>
              <a:t>Lying </a:t>
            </a:r>
            <a:r>
              <a:rPr lang="en-GB" dirty="0"/>
              <a:t>to </a:t>
            </a:r>
            <a:r>
              <a:rPr lang="en-GB" dirty="0" smtClean="0"/>
              <a:t>employees</a:t>
            </a:r>
          </a:p>
          <a:p>
            <a:pPr lvl="1"/>
            <a:r>
              <a:rPr lang="en-GB" dirty="0" smtClean="0"/>
              <a:t>1 in 5 employees reported their supervisor/manager lied to them</a:t>
            </a:r>
          </a:p>
          <a:p>
            <a:r>
              <a:rPr lang="en-GB" dirty="0"/>
              <a:t>Violating company internet </a:t>
            </a:r>
            <a:r>
              <a:rPr lang="en-GB" dirty="0" smtClean="0"/>
              <a:t>policies</a:t>
            </a:r>
          </a:p>
          <a:p>
            <a:pPr lvl="1"/>
            <a:r>
              <a:rPr lang="en-GB" dirty="0" smtClean="0"/>
              <a:t>64% of employees visited websites unrelated to their work</a:t>
            </a:r>
            <a:endParaRPr lang="en-GB" dirty="0"/>
          </a:p>
        </p:txBody>
      </p:sp>
      <p:sp>
        <p:nvSpPr>
          <p:cNvPr id="6" name="TextBox 5"/>
          <p:cNvSpPr txBox="1"/>
          <p:nvPr/>
        </p:nvSpPr>
        <p:spPr>
          <a:xfrm>
            <a:off x="609600" y="6126164"/>
            <a:ext cx="9016507" cy="523220"/>
          </a:xfrm>
          <a:prstGeom prst="rect">
            <a:avLst/>
          </a:prstGeom>
          <a:noFill/>
        </p:spPr>
        <p:txBody>
          <a:bodyPr wrap="none" rtlCol="0">
            <a:spAutoFit/>
          </a:bodyPr>
          <a:lstStyle/>
          <a:p>
            <a:r>
              <a:rPr lang="en-GB" sz="1400" dirty="0" smtClean="0"/>
              <a:t>Source:</a:t>
            </a:r>
          </a:p>
          <a:p>
            <a:r>
              <a:rPr lang="en-GB" sz="1400" dirty="0">
                <a:hlinkClick r:id="rId2"/>
              </a:rPr>
              <a:t>http://</a:t>
            </a:r>
            <a:r>
              <a:rPr lang="en-GB" sz="1400" dirty="0" smtClean="0">
                <a:hlinkClick r:id="rId2"/>
              </a:rPr>
              <a:t>www.bizjournals.com/philadelphia/blog/guest-comment/2015/01/most-common-unethical-behaviors-in-the.html</a:t>
            </a:r>
            <a:endParaRPr lang="en-GB" sz="1400" dirty="0" smtClean="0"/>
          </a:p>
        </p:txBody>
      </p:sp>
    </p:spTree>
    <p:extLst>
      <p:ext uri="{BB962C8B-B14F-4D97-AF65-F5344CB8AC3E}">
        <p14:creationId xmlns:p14="http://schemas.microsoft.com/office/powerpoint/2010/main" val="344385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 </a:t>
            </a:r>
            <a:r>
              <a:rPr lang="en-GB" dirty="0" err="1" smtClean="0"/>
              <a:t>Trinian’s</a:t>
            </a:r>
            <a:r>
              <a:rPr lang="en-GB" dirty="0" smtClean="0"/>
              <a:t> – Original Battle Song </a:t>
            </a:r>
            <a:br>
              <a:rPr lang="en-GB" dirty="0" smtClean="0"/>
            </a:br>
            <a:r>
              <a:rPr lang="en-GB" sz="3600" dirty="0" smtClean="0"/>
              <a:t>(in “</a:t>
            </a:r>
            <a:r>
              <a:rPr lang="en-GB" sz="3600" b="1" dirty="0" smtClean="0"/>
              <a:t>The Belles of St. </a:t>
            </a:r>
            <a:r>
              <a:rPr lang="en-GB" sz="3600" b="1" dirty="0" err="1" smtClean="0"/>
              <a:t>Trinian’s</a:t>
            </a:r>
            <a:r>
              <a:rPr lang="en-GB" sz="3600" dirty="0" smtClean="0"/>
              <a:t>”, British Lion Films, 1954)</a:t>
            </a:r>
            <a:endParaRPr lang="en-GB" sz="3600" dirty="0"/>
          </a:p>
        </p:txBody>
      </p:sp>
      <p:sp>
        <p:nvSpPr>
          <p:cNvPr id="3" name="Content Placeholder 2"/>
          <p:cNvSpPr>
            <a:spLocks noGrp="1"/>
          </p:cNvSpPr>
          <p:nvPr>
            <p:ph idx="1"/>
          </p:nvPr>
        </p:nvSpPr>
        <p:spPr/>
        <p:txBody>
          <a:bodyPr>
            <a:normAutofit/>
          </a:bodyPr>
          <a:lstStyle/>
          <a:p>
            <a:pPr marL="0" indent="0" algn="ctr">
              <a:buNone/>
            </a:pPr>
            <a:r>
              <a:rPr lang="en-GB" dirty="0" smtClean="0"/>
              <a:t>Maidens of St </a:t>
            </a:r>
            <a:r>
              <a:rPr lang="en-GB" dirty="0" err="1" smtClean="0"/>
              <a:t>Trinian's</a:t>
            </a:r>
            <a:r>
              <a:rPr lang="en-GB" dirty="0" smtClean="0"/>
              <a:t>, gird your armour on.</a:t>
            </a:r>
          </a:p>
          <a:p>
            <a:pPr marL="0" indent="0" algn="ctr">
              <a:buNone/>
            </a:pPr>
            <a:r>
              <a:rPr lang="en-GB" dirty="0" smtClean="0"/>
              <a:t>Grab the nearest weapon; never mind which one.</a:t>
            </a:r>
          </a:p>
          <a:p>
            <a:pPr marL="0" indent="0" algn="ctr">
              <a:buNone/>
            </a:pPr>
            <a:r>
              <a:rPr lang="en-GB" dirty="0" smtClean="0"/>
              <a:t>The battle's to the strongest; might is always right.</a:t>
            </a:r>
          </a:p>
          <a:p>
            <a:pPr marL="0" indent="0" algn="ctr">
              <a:buNone/>
            </a:pPr>
            <a:r>
              <a:rPr lang="en-GB" dirty="0" smtClean="0"/>
              <a:t>Trample on the weakest; glory in their plight.</a:t>
            </a:r>
          </a:p>
          <a:p>
            <a:pPr marL="0" indent="0" algn="ctr">
              <a:buNone/>
            </a:pPr>
            <a:endParaRPr lang="en-GB" dirty="0" smtClean="0"/>
          </a:p>
          <a:p>
            <a:pPr marL="0" indent="0" algn="ctr">
              <a:buNone/>
            </a:pPr>
            <a:r>
              <a:rPr lang="en-GB" dirty="0" smtClean="0"/>
              <a:t>St </a:t>
            </a:r>
            <a:r>
              <a:rPr lang="en-GB" dirty="0" err="1" smtClean="0"/>
              <a:t>Trinian's</a:t>
            </a:r>
            <a:r>
              <a:rPr lang="en-GB" dirty="0" smtClean="0"/>
              <a:t>! St </a:t>
            </a:r>
            <a:r>
              <a:rPr lang="en-GB" dirty="0" err="1" smtClean="0"/>
              <a:t>Trinian's</a:t>
            </a:r>
            <a:r>
              <a:rPr lang="en-GB" dirty="0" smtClean="0"/>
              <a:t>! Our battle cry.</a:t>
            </a:r>
          </a:p>
          <a:p>
            <a:pPr marL="0" indent="0" algn="ctr">
              <a:buNone/>
            </a:pPr>
            <a:r>
              <a:rPr lang="en-GB" dirty="0" smtClean="0"/>
              <a:t>St </a:t>
            </a:r>
            <a:r>
              <a:rPr lang="en-GB" dirty="0" err="1" smtClean="0"/>
              <a:t>Trinian's</a:t>
            </a:r>
            <a:r>
              <a:rPr lang="en-GB" dirty="0" smtClean="0"/>
              <a:t>! St </a:t>
            </a:r>
            <a:r>
              <a:rPr lang="en-GB" dirty="0" err="1" smtClean="0"/>
              <a:t>Trinian's</a:t>
            </a:r>
            <a:r>
              <a:rPr lang="en-GB" dirty="0" smtClean="0"/>
              <a:t>! Will never die.</a:t>
            </a:r>
          </a:p>
          <a:p>
            <a:endParaRPr lang="en-GB" dirty="0"/>
          </a:p>
        </p:txBody>
      </p:sp>
    </p:spTree>
    <p:extLst>
      <p:ext uri="{BB962C8B-B14F-4D97-AF65-F5344CB8AC3E}">
        <p14:creationId xmlns:p14="http://schemas.microsoft.com/office/powerpoint/2010/main" val="2765593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Song Cont.</a:t>
            </a:r>
            <a:endParaRPr lang="en-GB" dirty="0"/>
          </a:p>
        </p:txBody>
      </p:sp>
      <p:sp>
        <p:nvSpPr>
          <p:cNvPr id="3" name="Content Placeholder 2"/>
          <p:cNvSpPr>
            <a:spLocks noGrp="1"/>
          </p:cNvSpPr>
          <p:nvPr>
            <p:ph idx="1"/>
          </p:nvPr>
        </p:nvSpPr>
        <p:spPr/>
        <p:txBody>
          <a:bodyPr>
            <a:normAutofit/>
          </a:bodyPr>
          <a:lstStyle/>
          <a:p>
            <a:pPr marL="0" indent="0" algn="ctr">
              <a:buNone/>
            </a:pPr>
            <a:r>
              <a:rPr lang="en-GB" dirty="0" smtClean="0"/>
              <a:t>Stride towards your fortune boldly on your way,</a:t>
            </a:r>
          </a:p>
          <a:p>
            <a:pPr marL="0" indent="0" algn="ctr">
              <a:buNone/>
            </a:pPr>
            <a:r>
              <a:rPr lang="en-GB" dirty="0" smtClean="0"/>
              <a:t>Never once forgetting there's one born every day.</a:t>
            </a:r>
          </a:p>
          <a:p>
            <a:pPr marL="0" indent="0" algn="ctr">
              <a:buNone/>
            </a:pPr>
            <a:r>
              <a:rPr lang="en-GB" dirty="0" smtClean="0"/>
              <a:t>Let our motto be broadcast: "get your blow in first!"</a:t>
            </a:r>
          </a:p>
          <a:p>
            <a:pPr marL="0" indent="0" algn="ctr">
              <a:buNone/>
            </a:pPr>
            <a:r>
              <a:rPr lang="en-GB" dirty="0" smtClean="0"/>
              <a:t>She who draws the sword last always comes off worst.</a:t>
            </a:r>
          </a:p>
          <a:p>
            <a:pPr marL="0" indent="0" algn="ctr">
              <a:buNone/>
            </a:pPr>
            <a:endParaRPr lang="en-GB" dirty="0" smtClean="0"/>
          </a:p>
          <a:p>
            <a:pPr marL="0" indent="0" algn="ctr">
              <a:buNone/>
            </a:pPr>
            <a:r>
              <a:rPr lang="en-GB" dirty="0" smtClean="0"/>
              <a:t>St </a:t>
            </a:r>
            <a:r>
              <a:rPr lang="en-GB" dirty="0" err="1" smtClean="0"/>
              <a:t>Trinian's</a:t>
            </a:r>
            <a:r>
              <a:rPr lang="en-GB" dirty="0" smtClean="0"/>
              <a:t>! St </a:t>
            </a:r>
            <a:r>
              <a:rPr lang="en-GB" dirty="0" err="1" smtClean="0"/>
              <a:t>Trinian's</a:t>
            </a:r>
            <a:r>
              <a:rPr lang="en-GB" dirty="0" smtClean="0"/>
              <a:t>! Our battle cry.</a:t>
            </a:r>
          </a:p>
          <a:p>
            <a:pPr marL="0" indent="0" algn="ctr">
              <a:buNone/>
            </a:pPr>
            <a:r>
              <a:rPr lang="en-GB" dirty="0" smtClean="0"/>
              <a:t>St </a:t>
            </a:r>
            <a:r>
              <a:rPr lang="en-GB" dirty="0" err="1" smtClean="0"/>
              <a:t>Trinian's</a:t>
            </a:r>
            <a:r>
              <a:rPr lang="en-GB" dirty="0" smtClean="0"/>
              <a:t>! St </a:t>
            </a:r>
            <a:r>
              <a:rPr lang="en-GB" dirty="0" err="1" smtClean="0"/>
              <a:t>Trinian's</a:t>
            </a:r>
            <a:r>
              <a:rPr lang="en-GB" dirty="0" smtClean="0"/>
              <a:t>! Will never die.</a:t>
            </a:r>
          </a:p>
          <a:p>
            <a:pPr marL="0" indent="0" algn="ctr">
              <a:buNone/>
            </a:pPr>
            <a:r>
              <a:rPr lang="en-GB" sz="1200" dirty="0" smtClean="0"/>
              <a:t>(Lyrics by Sidney </a:t>
            </a:r>
            <a:r>
              <a:rPr lang="en-GB" sz="1200" dirty="0" err="1" smtClean="0"/>
              <a:t>Gilliat</a:t>
            </a:r>
            <a:r>
              <a:rPr lang="en-GB" sz="1200" dirty="0" smtClean="0"/>
              <a:t>, music by Malcolm Arnold)</a:t>
            </a:r>
          </a:p>
        </p:txBody>
      </p:sp>
    </p:spTree>
    <p:extLst>
      <p:ext uri="{BB962C8B-B14F-4D97-AF65-F5344CB8AC3E}">
        <p14:creationId xmlns:p14="http://schemas.microsoft.com/office/powerpoint/2010/main" val="3788438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700</Words>
  <Application>Microsoft Office PowerPoint</Application>
  <PresentationFormat>Widescreen</PresentationFormat>
  <Paragraphs>131</Paragraphs>
  <Slides>15</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15</vt:i4>
      </vt:variant>
    </vt:vector>
  </HeadingPairs>
  <TitlesOfParts>
    <vt:vector size="21" baseType="lpstr">
      <vt:lpstr>Arial</vt:lpstr>
      <vt:lpstr>Calibri</vt:lpstr>
      <vt:lpstr>Calibri Light</vt:lpstr>
      <vt:lpstr>Office Theme</vt:lpstr>
      <vt:lpstr>1_Office Theme</vt:lpstr>
      <vt:lpstr>2_Office Theme</vt:lpstr>
      <vt:lpstr>Role of Ethics in a Corporate Organisation</vt:lpstr>
      <vt:lpstr>The Reality of Corporate Ethics</vt:lpstr>
      <vt:lpstr>Perhaps a Perspective based on Service?</vt:lpstr>
      <vt:lpstr>Four Layers of Organisational Culture</vt:lpstr>
      <vt:lpstr>Cultural Web</vt:lpstr>
      <vt:lpstr>So Where Does Ethics Dwell?</vt:lpstr>
      <vt:lpstr>Some Ideas to Consider</vt:lpstr>
      <vt:lpstr>Nolan Committee (31 May 1995)</vt:lpstr>
      <vt:lpstr>Example:  Leeds University</vt:lpstr>
      <vt:lpstr>Example:  Leeds University</vt:lpstr>
      <vt:lpstr>Real Goals or Sophistry?  (5 minutes)</vt:lpstr>
      <vt:lpstr>Where’s the “Corporate Nolan”</vt:lpstr>
      <vt:lpstr>US Five Most Frequent Ethics Breaches (2012)</vt:lpstr>
      <vt:lpstr>St. Trinian’s – Original Battle Song  (in “The Belles of St. Trinian’s”, British Lion Films, 1954)</vt:lpstr>
      <vt:lpstr>Battle Song Cont.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Ethics in a Corporate Organisation</dc:title>
  <dc:creator>John Rees</dc:creator>
  <cp:lastModifiedBy>John Rees</cp:lastModifiedBy>
  <cp:revision>3</cp:revision>
  <dcterms:created xsi:type="dcterms:W3CDTF">2016-07-28T09:13:23Z</dcterms:created>
  <dcterms:modified xsi:type="dcterms:W3CDTF">2016-09-01T14:51:44Z</dcterms:modified>
</cp:coreProperties>
</file>