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2" r:id="rId2"/>
    <p:sldId id="269" r:id="rId3"/>
    <p:sldId id="270" r:id="rId4"/>
    <p:sldId id="271" r:id="rId5"/>
    <p:sldId id="256" r:id="rId6"/>
    <p:sldId id="257" r:id="rId7"/>
    <p:sldId id="258" r:id="rId8"/>
    <p:sldId id="259" r:id="rId9"/>
    <p:sldId id="260" r:id="rId10"/>
    <p:sldId id="261" r:id="rId11"/>
    <p:sldId id="262" r:id="rId12"/>
    <p:sldId id="263" r:id="rId13"/>
    <p:sldId id="265" r:id="rId14"/>
    <p:sldId id="266" r:id="rId15"/>
    <p:sldId id="267" r:id="rId16"/>
    <p:sldId id="264" r:id="rId17"/>
    <p:sldId id="268" r:id="rId18"/>
    <p:sldId id="274"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EF8E1B-4380-461E-8D38-7AAF106402EE}" type="datetimeFigureOut">
              <a:rPr lang="en-GB" smtClean="0"/>
              <a:t>13/02/2017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8B0021-91A2-4171-8563-0B8A478A5252}" type="slidenum">
              <a:rPr lang="en-GB" smtClean="0"/>
              <a:t>‹#›</a:t>
            </a:fld>
            <a:endParaRPr lang="en-GB"/>
          </a:p>
        </p:txBody>
      </p:sp>
    </p:spTree>
    <p:extLst>
      <p:ext uri="{BB962C8B-B14F-4D97-AF65-F5344CB8AC3E}">
        <p14:creationId xmlns:p14="http://schemas.microsoft.com/office/powerpoint/2010/main" val="3778955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E8B0021-91A2-4171-8563-0B8A478A5252}" type="slidenum">
              <a:rPr lang="en-GB" smtClean="0"/>
              <a:t>9</a:t>
            </a:fld>
            <a:endParaRPr lang="en-GB"/>
          </a:p>
        </p:txBody>
      </p:sp>
    </p:spTree>
    <p:extLst>
      <p:ext uri="{BB962C8B-B14F-4D97-AF65-F5344CB8AC3E}">
        <p14:creationId xmlns:p14="http://schemas.microsoft.com/office/powerpoint/2010/main" val="278355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AA672C4-2C36-4A33-A28F-AC23A69C6E5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AE9E-B4B9-45B9-B688-62D6216ED81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0059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A672C4-2C36-4A33-A28F-AC23A69C6E5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3978228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A672C4-2C36-4A33-A28F-AC23A69C6E5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AE9E-B4B9-45B9-B688-62D6216ED81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664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AA672C4-2C36-4A33-A28F-AC23A69C6E53}"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2136600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AA672C4-2C36-4A33-A28F-AC23A69C6E53}" type="datetimeFigureOut">
              <a:rPr lang="en-GB" smtClean="0"/>
              <a:t>13/02/2017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1701483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AA672C4-2C36-4A33-A28F-AC23A69C6E53}" type="datetimeFigureOut">
              <a:rPr lang="en-GB" smtClean="0"/>
              <a:t>13/02/2017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4006359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AA672C4-2C36-4A33-A28F-AC23A69C6E53}" type="datetimeFigureOut">
              <a:rPr lang="en-GB" smtClean="0"/>
              <a:t>13/02/2017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3206163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AA672C4-2C36-4A33-A28F-AC23A69C6E53}" type="datetimeFigureOut">
              <a:rPr lang="en-GB" smtClean="0"/>
              <a:t>13/02/2017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476AE9E-B4B9-45B9-B688-62D6216ED81D}" type="slidenum">
              <a:rPr lang="en-GB" smtClean="0"/>
              <a:t>‹#›</a:t>
            </a:fld>
            <a:endParaRPr lang="en-GB"/>
          </a:p>
        </p:txBody>
      </p:sp>
    </p:spTree>
    <p:extLst>
      <p:ext uri="{BB962C8B-B14F-4D97-AF65-F5344CB8AC3E}">
        <p14:creationId xmlns:p14="http://schemas.microsoft.com/office/powerpoint/2010/main" val="3080938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A672C4-2C36-4A33-A28F-AC23A69C6E53}"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129674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A672C4-2C36-4A33-A28F-AC23A69C6E5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2192937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A672C4-2C36-4A33-A28F-AC23A69C6E5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AE9E-B4B9-45B9-B688-62D6216ED81D}" type="slidenum">
              <a:rPr lang="en-GB" smtClean="0"/>
              <a:t>‹#›</a:t>
            </a:fld>
            <a:endParaRPr lang="en-GB"/>
          </a:p>
        </p:txBody>
      </p:sp>
    </p:spTree>
    <p:extLst>
      <p:ext uri="{BB962C8B-B14F-4D97-AF65-F5344CB8AC3E}">
        <p14:creationId xmlns:p14="http://schemas.microsoft.com/office/powerpoint/2010/main" val="3806957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AA672C4-2C36-4A33-A28F-AC23A69C6E53}" type="datetimeFigureOut">
              <a:rPr lang="en-GB" smtClean="0"/>
              <a:t>13/02/2017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476AE9E-B4B9-45B9-B688-62D6216ED81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80729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eazley.ox.ac.uk/" TargetMode="External"/><Relationship Id="rId2" Type="http://schemas.openxmlformats.org/officeDocument/2006/relationships/hyperlink" Target="http://www.theoi.com/" TargetMode="External"/><Relationship Id="rId1" Type="http://schemas.openxmlformats.org/officeDocument/2006/relationships/slideLayout" Target="../slideLayouts/slideLayout2.xml"/><Relationship Id="rId4" Type="http://schemas.openxmlformats.org/officeDocument/2006/relationships/hyperlink" Target="http://www.jstor.or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maicar.com/GML/TCSummaries.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v9sAriamSpU"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Vh6gN8nQWS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lstStyle/>
          <a:p>
            <a:r>
              <a:rPr lang="en-GB" dirty="0" smtClean="0"/>
              <a:t>The Trojan war in literature</a:t>
            </a:r>
            <a:endParaRPr lang="en-GB" dirty="0"/>
          </a:p>
        </p:txBody>
      </p:sp>
      <p:pic>
        <p:nvPicPr>
          <p:cNvPr id="4" name="Picture 3"/>
          <p:cNvPicPr>
            <a:picLocks noChangeAspect="1"/>
          </p:cNvPicPr>
          <p:nvPr/>
        </p:nvPicPr>
        <p:blipFill rotWithShape="1">
          <a:blip r:embed="rId2"/>
          <a:srcRect t="43239"/>
          <a:stretch/>
        </p:blipFill>
        <p:spPr>
          <a:xfrm>
            <a:off x="2382592" y="313531"/>
            <a:ext cx="7112626" cy="3027873"/>
          </a:xfrm>
          <a:prstGeom prst="rect">
            <a:avLst/>
          </a:prstGeom>
        </p:spPr>
      </p:pic>
      <p:sp>
        <p:nvSpPr>
          <p:cNvPr id="5" name="TextBox 4"/>
          <p:cNvSpPr txBox="1"/>
          <p:nvPr/>
        </p:nvSpPr>
        <p:spPr>
          <a:xfrm>
            <a:off x="9066727" y="5355850"/>
            <a:ext cx="2923504" cy="92333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Classical Mythology and Art</a:t>
            </a:r>
          </a:p>
          <a:p>
            <a:r>
              <a:rPr lang="en-GB" dirty="0" smtClean="0"/>
              <a:t>Week </a:t>
            </a:r>
            <a:r>
              <a:rPr lang="en-GB" dirty="0" smtClean="0"/>
              <a:t>3</a:t>
            </a:r>
            <a:endParaRPr lang="en-GB" dirty="0" smtClean="0"/>
          </a:p>
          <a:p>
            <a:r>
              <a:rPr lang="en-GB" dirty="0" smtClean="0"/>
              <a:t>Dr Catherine </a:t>
            </a:r>
            <a:r>
              <a:rPr lang="en-GB" dirty="0" err="1" smtClean="0"/>
              <a:t>Rozier</a:t>
            </a:r>
            <a:endParaRPr lang="en-GB" dirty="0" smtClean="0"/>
          </a:p>
        </p:txBody>
      </p:sp>
    </p:spTree>
    <p:extLst>
      <p:ext uri="{BB962C8B-B14F-4D97-AF65-F5344CB8AC3E}">
        <p14:creationId xmlns:p14="http://schemas.microsoft.com/office/powerpoint/2010/main" val="37757120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Coursework: group presentations</a:t>
            </a: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sz="3200" dirty="0" smtClean="0"/>
              <a:t>Next week, Tuesday 21</a:t>
            </a:r>
            <a:r>
              <a:rPr lang="en-GB" sz="3200" baseline="30000" dirty="0" smtClean="0"/>
              <a:t>st</a:t>
            </a:r>
            <a:r>
              <a:rPr lang="en-GB" sz="3200" dirty="0" smtClean="0"/>
              <a:t> February</a:t>
            </a:r>
          </a:p>
          <a:p>
            <a:pPr>
              <a:buFont typeface="Wingdings" panose="05000000000000000000" pitchFamily="2" charset="2"/>
              <a:buChar char="§"/>
            </a:pPr>
            <a:r>
              <a:rPr lang="en-GB" sz="3200" dirty="0" smtClean="0"/>
              <a:t>Groups and topics are available to view on Moodle</a:t>
            </a:r>
          </a:p>
          <a:p>
            <a:pPr>
              <a:buFont typeface="Wingdings" panose="05000000000000000000" pitchFamily="2" charset="2"/>
              <a:buChar char="§"/>
            </a:pPr>
            <a:endParaRPr lang="en-GB" sz="3200" dirty="0" smtClean="0"/>
          </a:p>
          <a:p>
            <a:pPr>
              <a:buFont typeface="Wingdings" panose="05000000000000000000" pitchFamily="2" charset="2"/>
              <a:buChar char="§"/>
            </a:pPr>
            <a:r>
              <a:rPr lang="en-GB" sz="3200" dirty="0" smtClean="0"/>
              <a:t>Purpose of the presentation is to </a:t>
            </a:r>
            <a:r>
              <a:rPr lang="en-GB" sz="3200" b="1" dirty="0" smtClean="0"/>
              <a:t>explain and analyse how your myth was presented in different written and visual sources</a:t>
            </a:r>
          </a:p>
          <a:p>
            <a:pPr>
              <a:buFont typeface="Wingdings" panose="05000000000000000000" pitchFamily="2" charset="2"/>
              <a:buChar char="§"/>
            </a:pPr>
            <a:r>
              <a:rPr lang="en-GB" sz="3200" dirty="0" smtClean="0"/>
              <a:t>So don’t just retell the story; higher marks for analysis will be given for pointing out similarities and differences</a:t>
            </a:r>
          </a:p>
        </p:txBody>
      </p:sp>
    </p:spTree>
    <p:extLst>
      <p:ext uri="{BB962C8B-B14F-4D97-AF65-F5344CB8AC3E}">
        <p14:creationId xmlns:p14="http://schemas.microsoft.com/office/powerpoint/2010/main" val="41506779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4699" y="309093"/>
            <a:ext cx="10910981" cy="5859887"/>
          </a:xfrm>
          <a:ln>
            <a:prstDash val="sysDash"/>
          </a:ln>
        </p:spPr>
        <p:style>
          <a:lnRef idx="2">
            <a:schemeClr val="accent1"/>
          </a:lnRef>
          <a:fillRef idx="1">
            <a:schemeClr val="lt1"/>
          </a:fillRef>
          <a:effectRef idx="0">
            <a:schemeClr val="accent1"/>
          </a:effectRef>
          <a:fontRef idx="minor">
            <a:schemeClr val="dk1"/>
          </a:fontRef>
        </p:style>
        <p:txBody>
          <a:bodyPr>
            <a:normAutofit/>
          </a:bodyPr>
          <a:lstStyle/>
          <a:p>
            <a:pPr lvl="0">
              <a:buFont typeface="Wingdings" panose="05000000000000000000" pitchFamily="2" charset="2"/>
              <a:buChar char="Ø"/>
            </a:pPr>
            <a:r>
              <a:rPr lang="en-GB" sz="2400" dirty="0"/>
              <a:t>Each member of the group will be marked </a:t>
            </a:r>
            <a:r>
              <a:rPr lang="en-GB" sz="2400" u="sng" dirty="0"/>
              <a:t>individually </a:t>
            </a:r>
            <a:r>
              <a:rPr lang="en-GB" sz="2400" dirty="0"/>
              <a:t>on:</a:t>
            </a:r>
            <a:endParaRPr lang="en-GB" sz="1400" dirty="0"/>
          </a:p>
          <a:p>
            <a:pPr lvl="1">
              <a:buFont typeface="Wingdings" panose="05000000000000000000" pitchFamily="2" charset="2"/>
              <a:buChar char="Ø"/>
            </a:pPr>
            <a:r>
              <a:rPr lang="en-GB" sz="2000" dirty="0"/>
              <a:t>understanding of ancient written and visual sources</a:t>
            </a:r>
            <a:endParaRPr lang="en-GB" sz="1200" dirty="0"/>
          </a:p>
          <a:p>
            <a:pPr lvl="1">
              <a:buFont typeface="Wingdings" panose="05000000000000000000" pitchFamily="2" charset="2"/>
              <a:buChar char="Ø"/>
            </a:pPr>
            <a:r>
              <a:rPr lang="en-GB" sz="2000" dirty="0"/>
              <a:t>analysis and evaluation of the topic</a:t>
            </a:r>
            <a:endParaRPr lang="en-GB" sz="1200" dirty="0"/>
          </a:p>
          <a:p>
            <a:pPr lvl="1">
              <a:buFont typeface="Wingdings" panose="05000000000000000000" pitchFamily="2" charset="2"/>
              <a:buChar char="Ø"/>
            </a:pPr>
            <a:r>
              <a:rPr lang="en-GB" sz="2000" dirty="0"/>
              <a:t>oral presentation skills </a:t>
            </a:r>
            <a:endParaRPr lang="en-GB" sz="1200" dirty="0"/>
          </a:p>
          <a:p>
            <a:pPr lvl="1">
              <a:buFont typeface="Wingdings" panose="05000000000000000000" pitchFamily="2" charset="2"/>
              <a:buChar char="Ø"/>
            </a:pPr>
            <a:r>
              <a:rPr lang="en-GB" sz="2000" dirty="0"/>
              <a:t>written expression (on handout/ </a:t>
            </a:r>
            <a:r>
              <a:rPr lang="en-GB" sz="2000" dirty="0" err="1"/>
              <a:t>Powerpoint</a:t>
            </a:r>
            <a:r>
              <a:rPr lang="en-GB" sz="2000" dirty="0"/>
              <a:t>)</a:t>
            </a:r>
            <a:endParaRPr lang="en-GB" sz="1200" dirty="0"/>
          </a:p>
          <a:p>
            <a:pPr lvl="0">
              <a:buFont typeface="Wingdings" panose="05000000000000000000" pitchFamily="2" charset="2"/>
              <a:buChar char="Ø"/>
            </a:pPr>
            <a:r>
              <a:rPr lang="en-GB" sz="2400" dirty="0"/>
              <a:t>Every member of the group must be involved in delivering the oral presentation, and you must work together to provide either a </a:t>
            </a:r>
            <a:r>
              <a:rPr lang="en-GB" sz="2400" dirty="0" err="1"/>
              <a:t>Powerpoint</a:t>
            </a:r>
            <a:r>
              <a:rPr lang="en-GB" sz="2400" dirty="0"/>
              <a:t> presentation or a written handout which forms part of your assessment.</a:t>
            </a:r>
            <a:endParaRPr lang="en-GB" sz="1400" dirty="0"/>
          </a:p>
          <a:p>
            <a:pPr lvl="0">
              <a:buFont typeface="Wingdings" panose="05000000000000000000" pitchFamily="2" charset="2"/>
              <a:buChar char="Ø"/>
            </a:pPr>
            <a:r>
              <a:rPr lang="en-GB" sz="2400" dirty="0"/>
              <a:t>You must refer to the main </a:t>
            </a:r>
            <a:r>
              <a:rPr lang="en-GB" sz="2400" b="1" dirty="0"/>
              <a:t>ancient written sources</a:t>
            </a:r>
            <a:r>
              <a:rPr lang="en-GB" sz="2400" dirty="0"/>
              <a:t> for your topic (at least 2, but aim for 4 different sources), and to depictions of your topic in </a:t>
            </a:r>
            <a:r>
              <a:rPr lang="en-GB" sz="2400" b="1" dirty="0"/>
              <a:t>ancient Greek or Roman art</a:t>
            </a:r>
            <a:r>
              <a:rPr lang="en-GB" sz="2400" dirty="0"/>
              <a:t> (again at least 2 from different time periods, but aim for more).</a:t>
            </a:r>
            <a:endParaRPr lang="en-GB" sz="1400" dirty="0"/>
          </a:p>
          <a:p>
            <a:pPr lvl="0">
              <a:buFont typeface="Wingdings" panose="05000000000000000000" pitchFamily="2" charset="2"/>
              <a:buChar char="Ø"/>
            </a:pPr>
            <a:r>
              <a:rPr lang="en-GB" sz="2400" dirty="0"/>
              <a:t>As well as using ancient written sources, your handout or </a:t>
            </a:r>
            <a:r>
              <a:rPr lang="en-GB" sz="2400" dirty="0" err="1"/>
              <a:t>Powerpoint</a:t>
            </a:r>
            <a:r>
              <a:rPr lang="en-GB" sz="2400" dirty="0"/>
              <a:t> must include a </a:t>
            </a:r>
            <a:r>
              <a:rPr lang="en-GB" sz="2400" b="1" dirty="0"/>
              <a:t>bibliography of your modern sources</a:t>
            </a:r>
            <a:r>
              <a:rPr lang="en-GB" sz="2400" dirty="0"/>
              <a:t> </a:t>
            </a:r>
            <a:r>
              <a:rPr lang="en-GB" sz="2400" b="1" dirty="0"/>
              <a:t>of information</a:t>
            </a:r>
            <a:r>
              <a:rPr lang="en-GB" sz="2400" dirty="0"/>
              <a:t>, including at least one website and at least one printed book or article.</a:t>
            </a:r>
            <a:endParaRPr lang="en-GB" sz="1400" dirty="0"/>
          </a:p>
          <a:p>
            <a:endParaRPr lang="en-GB" dirty="0"/>
          </a:p>
        </p:txBody>
      </p:sp>
    </p:spTree>
    <p:extLst>
      <p:ext uri="{BB962C8B-B14F-4D97-AF65-F5344CB8AC3E}">
        <p14:creationId xmlns:p14="http://schemas.microsoft.com/office/powerpoint/2010/main" val="3017620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4699" y="309093"/>
            <a:ext cx="10910981" cy="5859887"/>
          </a:xfrm>
          <a:ln>
            <a:prstDash val="sysDash"/>
          </a:ln>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400" u="sng" dirty="0" smtClean="0"/>
              <a:t>Where to find relevant ancient sources:</a:t>
            </a:r>
          </a:p>
          <a:p>
            <a:pPr>
              <a:buFont typeface="Wingdings" panose="05000000000000000000" pitchFamily="2" charset="2"/>
              <a:buChar char="§"/>
            </a:pPr>
            <a:r>
              <a:rPr lang="en-GB" sz="2400" dirty="0" smtClean="0">
                <a:hlinkClick r:id="rId2"/>
              </a:rPr>
              <a:t>www.theoi.com</a:t>
            </a:r>
            <a:r>
              <a:rPr lang="en-GB" sz="2400" dirty="0" smtClean="0"/>
              <a:t> (use search function)</a:t>
            </a:r>
          </a:p>
          <a:p>
            <a:pPr>
              <a:buFont typeface="Wingdings" panose="05000000000000000000" pitchFamily="2" charset="2"/>
              <a:buChar char="§"/>
            </a:pPr>
            <a:r>
              <a:rPr lang="en-GB" sz="2400" dirty="0" smtClean="0"/>
              <a:t>Oxford Classical Dictionary (in library</a:t>
            </a:r>
            <a:r>
              <a:rPr lang="en-GB" sz="2400" dirty="0"/>
              <a:t> R 938.003 </a:t>
            </a:r>
            <a:r>
              <a:rPr lang="en-GB" sz="2400" dirty="0" smtClean="0"/>
              <a:t>OXF)</a:t>
            </a:r>
          </a:p>
          <a:p>
            <a:pPr>
              <a:buFont typeface="Wingdings" panose="05000000000000000000" pitchFamily="2" charset="2"/>
              <a:buChar char="§"/>
            </a:pPr>
            <a:r>
              <a:rPr lang="en-GB" sz="2400" i="1" dirty="0"/>
              <a:t>Lexicon </a:t>
            </a:r>
            <a:r>
              <a:rPr lang="en-GB" sz="2400" i="1" dirty="0" err="1"/>
              <a:t>Iconographicum</a:t>
            </a:r>
            <a:r>
              <a:rPr lang="en-GB" sz="2400" i="1" dirty="0"/>
              <a:t> </a:t>
            </a:r>
            <a:r>
              <a:rPr lang="en-GB" sz="2400" i="1" dirty="0" err="1"/>
              <a:t>Mythologae</a:t>
            </a:r>
            <a:r>
              <a:rPr lang="en-GB" sz="2400" i="1" dirty="0"/>
              <a:t> </a:t>
            </a:r>
            <a:r>
              <a:rPr lang="en-GB" sz="2400" i="1" dirty="0" err="1" smtClean="0"/>
              <a:t>Classicae</a:t>
            </a:r>
            <a:r>
              <a:rPr lang="en-GB" sz="2400" i="1" dirty="0" smtClean="0"/>
              <a:t> (LIMC) </a:t>
            </a:r>
            <a:r>
              <a:rPr lang="en-GB" sz="2400" i="1" dirty="0"/>
              <a:t> </a:t>
            </a:r>
            <a:r>
              <a:rPr lang="en-GB" sz="2400" dirty="0" smtClean="0"/>
              <a:t>- in the Classics department library</a:t>
            </a:r>
          </a:p>
          <a:p>
            <a:pPr>
              <a:buFont typeface="Wingdings" panose="05000000000000000000" pitchFamily="2" charset="2"/>
              <a:buChar char="§"/>
            </a:pPr>
            <a:r>
              <a:rPr lang="en-GB" sz="2400" dirty="0">
                <a:hlinkClick r:id="rId3"/>
              </a:rPr>
              <a:t>http://www.beazley.ox.ac.uk</a:t>
            </a:r>
            <a:endParaRPr lang="en-GB" sz="2400" dirty="0"/>
          </a:p>
          <a:p>
            <a:pPr>
              <a:buFont typeface="Wingdings" panose="05000000000000000000" pitchFamily="2" charset="2"/>
              <a:buChar char="§"/>
            </a:pPr>
            <a:endParaRPr lang="en-GB" sz="2400" dirty="0"/>
          </a:p>
          <a:p>
            <a:pPr marL="0" indent="0">
              <a:buNone/>
            </a:pPr>
            <a:r>
              <a:rPr lang="en-GB" sz="2400" u="sng" dirty="0" smtClean="0"/>
              <a:t>Where to find relevant modern scholarship:</a:t>
            </a:r>
          </a:p>
          <a:p>
            <a:pPr>
              <a:buFont typeface="Wingdings" panose="05000000000000000000" pitchFamily="2" charset="2"/>
              <a:buChar char="§"/>
            </a:pPr>
            <a:r>
              <a:rPr lang="en-GB" sz="2400" u="sng" dirty="0" smtClean="0">
                <a:hlinkClick r:id="rId4"/>
              </a:rPr>
              <a:t>www.jstor.org</a:t>
            </a:r>
            <a:endParaRPr lang="en-GB" sz="2400" u="sng" dirty="0" smtClean="0"/>
          </a:p>
          <a:p>
            <a:pPr>
              <a:buFont typeface="Wingdings" panose="05000000000000000000" pitchFamily="2" charset="2"/>
              <a:buChar char="§"/>
            </a:pPr>
            <a:r>
              <a:rPr lang="en-GB" sz="2400" dirty="0" smtClean="0"/>
              <a:t>Library catalogue</a:t>
            </a:r>
          </a:p>
          <a:p>
            <a:pPr>
              <a:buFont typeface="Wingdings" panose="05000000000000000000" pitchFamily="2" charset="2"/>
              <a:buChar char="§"/>
            </a:pPr>
            <a:endParaRPr lang="en-GB" dirty="0"/>
          </a:p>
        </p:txBody>
      </p:sp>
      <p:sp>
        <p:nvSpPr>
          <p:cNvPr id="2" name="TextBox 1"/>
          <p:cNvSpPr txBox="1"/>
          <p:nvPr/>
        </p:nvSpPr>
        <p:spPr>
          <a:xfrm>
            <a:off x="1944710" y="5369974"/>
            <a:ext cx="7907628" cy="138499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800" dirty="0" smtClean="0"/>
              <a:t>Any questions, email me (catherine.rozier@uwtsd.ac.uk) –</a:t>
            </a:r>
          </a:p>
          <a:p>
            <a:pPr algn="ctr"/>
            <a:r>
              <a:rPr lang="en-GB" sz="2800" dirty="0" smtClean="0"/>
              <a:t> but don’t leave it too late!</a:t>
            </a:r>
            <a:endParaRPr lang="en-GB" sz="2800" dirty="0"/>
          </a:p>
        </p:txBody>
      </p:sp>
      <p:sp>
        <p:nvSpPr>
          <p:cNvPr id="4" name="TextBox 3"/>
          <p:cNvSpPr txBox="1"/>
          <p:nvPr/>
        </p:nvSpPr>
        <p:spPr>
          <a:xfrm>
            <a:off x="6259132" y="2949262"/>
            <a:ext cx="457200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000" u="sng" dirty="0" smtClean="0"/>
              <a:t>Your bibliography on handout/ presentation should use the same formatting as for an essay – see departmental handbook for guidance.</a:t>
            </a:r>
            <a:endParaRPr lang="en-GB" sz="2000" u="sng" dirty="0"/>
          </a:p>
        </p:txBody>
      </p:sp>
    </p:spTree>
    <p:extLst>
      <p:ext uri="{BB962C8B-B14F-4D97-AF65-F5344CB8AC3E}">
        <p14:creationId xmlns:p14="http://schemas.microsoft.com/office/powerpoint/2010/main" val="218819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lstStyle/>
          <a:p>
            <a:r>
              <a:rPr lang="en-GB" dirty="0" smtClean="0"/>
              <a:t>The Trojan war in literature</a:t>
            </a:r>
            <a:endParaRPr lang="en-GB" dirty="0"/>
          </a:p>
        </p:txBody>
      </p:sp>
      <p:pic>
        <p:nvPicPr>
          <p:cNvPr id="4" name="Picture 3"/>
          <p:cNvPicPr>
            <a:picLocks noChangeAspect="1"/>
          </p:cNvPicPr>
          <p:nvPr/>
        </p:nvPicPr>
        <p:blipFill rotWithShape="1">
          <a:blip r:embed="rId2"/>
          <a:srcRect t="43239"/>
          <a:stretch/>
        </p:blipFill>
        <p:spPr>
          <a:xfrm>
            <a:off x="2382592" y="313531"/>
            <a:ext cx="7112626" cy="3027873"/>
          </a:xfrm>
          <a:prstGeom prst="rect">
            <a:avLst/>
          </a:prstGeom>
        </p:spPr>
      </p:pic>
    </p:spTree>
    <p:extLst>
      <p:ext uri="{BB962C8B-B14F-4D97-AF65-F5344CB8AC3E}">
        <p14:creationId xmlns:p14="http://schemas.microsoft.com/office/powerpoint/2010/main" val="35197490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Trojan War</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800" dirty="0" smtClean="0"/>
              <a:t>One of the most enduringly famous episodes from Greek mythology, which was later incorporated into Roman mythology.</a:t>
            </a:r>
          </a:p>
          <a:p>
            <a:pPr>
              <a:buFont typeface="Wingdings" panose="05000000000000000000" pitchFamily="2" charset="2"/>
              <a:buChar char="Ø"/>
            </a:pPr>
            <a:r>
              <a:rPr lang="en-GB" sz="2800" dirty="0" smtClean="0"/>
              <a:t>Attracts most historicising interpretations (asking ‘did it really happen?’)</a:t>
            </a:r>
          </a:p>
          <a:p>
            <a:pPr>
              <a:buFont typeface="Wingdings" panose="05000000000000000000" pitchFamily="2" charset="2"/>
              <a:buChar char="Ø"/>
            </a:pPr>
            <a:r>
              <a:rPr lang="en-GB" sz="2800" dirty="0" smtClean="0"/>
              <a:t>For the ancient Greeks, a historical event which took place in the depths of past time.</a:t>
            </a:r>
          </a:p>
          <a:p>
            <a:pPr>
              <a:buFont typeface="Wingdings" panose="05000000000000000000" pitchFamily="2" charset="2"/>
              <a:buChar char="Ø"/>
            </a:pPr>
            <a:endParaRPr lang="en-GB" sz="2800" dirty="0" smtClean="0"/>
          </a:p>
        </p:txBody>
      </p:sp>
      <p:pic>
        <p:nvPicPr>
          <p:cNvPr id="4" name="Picture 3"/>
          <p:cNvPicPr>
            <a:picLocks noChangeAspect="1"/>
          </p:cNvPicPr>
          <p:nvPr/>
        </p:nvPicPr>
        <p:blipFill rotWithShape="1">
          <a:blip r:embed="rId2"/>
          <a:srcRect t="2248" b="16686"/>
          <a:stretch/>
        </p:blipFill>
        <p:spPr>
          <a:xfrm>
            <a:off x="102762" y="1845734"/>
            <a:ext cx="3398144" cy="4180300"/>
          </a:xfrm>
          <a:prstGeom prst="rect">
            <a:avLst/>
          </a:prstGeom>
        </p:spPr>
      </p:pic>
      <p:pic>
        <p:nvPicPr>
          <p:cNvPr id="7" name="Picture 6"/>
          <p:cNvPicPr>
            <a:picLocks noChangeAspect="1"/>
          </p:cNvPicPr>
          <p:nvPr/>
        </p:nvPicPr>
        <p:blipFill rotWithShape="1">
          <a:blip r:embed="rId3"/>
          <a:srcRect b="5510"/>
          <a:stretch/>
        </p:blipFill>
        <p:spPr>
          <a:xfrm>
            <a:off x="3500906" y="1845733"/>
            <a:ext cx="6351432" cy="4180301"/>
          </a:xfrm>
          <a:prstGeom prst="rect">
            <a:avLst/>
          </a:prstGeom>
        </p:spPr>
      </p:pic>
      <p:pic>
        <p:nvPicPr>
          <p:cNvPr id="8" name="Picture 7"/>
          <p:cNvPicPr>
            <a:picLocks noChangeAspect="1"/>
          </p:cNvPicPr>
          <p:nvPr/>
        </p:nvPicPr>
        <p:blipFill>
          <a:blip r:embed="rId4"/>
          <a:stretch>
            <a:fillRect/>
          </a:stretch>
        </p:blipFill>
        <p:spPr>
          <a:xfrm>
            <a:off x="8439388" y="1011981"/>
            <a:ext cx="3486380" cy="5217346"/>
          </a:xfrm>
          <a:prstGeom prst="rect">
            <a:avLst/>
          </a:prstGeom>
        </p:spPr>
      </p:pic>
    </p:spTree>
    <p:extLst>
      <p:ext uri="{BB962C8B-B14F-4D97-AF65-F5344CB8AC3E}">
        <p14:creationId xmlns:p14="http://schemas.microsoft.com/office/powerpoint/2010/main" val="1861525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Texts</a:t>
            </a:r>
            <a:endParaRPr lang="en-GB" dirty="0"/>
          </a:p>
        </p:txBody>
      </p:sp>
      <p:sp>
        <p:nvSpPr>
          <p:cNvPr id="3" name="Content Placeholder 2"/>
          <p:cNvSpPr>
            <a:spLocks noGrp="1"/>
          </p:cNvSpPr>
          <p:nvPr>
            <p:ph idx="1"/>
          </p:nvPr>
        </p:nvSpPr>
        <p:spPr>
          <a:xfrm>
            <a:off x="1097280" y="1845734"/>
            <a:ext cx="4904275" cy="4023360"/>
          </a:xfrm>
        </p:spPr>
        <p:txBody>
          <a:bodyPr>
            <a:noAutofit/>
          </a:bodyPr>
          <a:lstStyle/>
          <a:p>
            <a:r>
              <a:rPr lang="en-GB" sz="2800" b="1" dirty="0" smtClean="0"/>
              <a:t>Greek:</a:t>
            </a:r>
          </a:p>
          <a:p>
            <a:pPr>
              <a:buFont typeface="Wingdings" panose="05000000000000000000" pitchFamily="2" charset="2"/>
              <a:buChar char="§"/>
            </a:pPr>
            <a:r>
              <a:rPr lang="en-GB" sz="2800" dirty="0" smtClean="0"/>
              <a:t>Homer, </a:t>
            </a:r>
            <a:r>
              <a:rPr lang="en-GB" sz="2800" i="1" dirty="0" smtClean="0"/>
              <a:t>Iliad</a:t>
            </a:r>
            <a:r>
              <a:rPr lang="en-GB" sz="2800" dirty="0" smtClean="0"/>
              <a:t> and </a:t>
            </a:r>
            <a:r>
              <a:rPr lang="en-GB" sz="2800" i="1" dirty="0" smtClean="0"/>
              <a:t>Odyssey</a:t>
            </a:r>
          </a:p>
          <a:p>
            <a:pPr>
              <a:buFont typeface="Wingdings" panose="05000000000000000000" pitchFamily="2" charset="2"/>
              <a:buChar char="§"/>
            </a:pPr>
            <a:r>
              <a:rPr lang="en-GB" sz="2800" dirty="0" smtClean="0"/>
              <a:t>Lost poems of the Epic Cycle</a:t>
            </a:r>
          </a:p>
          <a:p>
            <a:pPr>
              <a:buFont typeface="Wingdings" panose="05000000000000000000" pitchFamily="2" charset="2"/>
              <a:buChar char="§"/>
            </a:pPr>
            <a:r>
              <a:rPr lang="en-GB" sz="2800" dirty="0" smtClean="0"/>
              <a:t>Aeschylus, </a:t>
            </a:r>
            <a:r>
              <a:rPr lang="en-GB" sz="2800" i="1" dirty="0" smtClean="0"/>
              <a:t>Agamemnon</a:t>
            </a:r>
          </a:p>
          <a:p>
            <a:pPr>
              <a:buFont typeface="Wingdings" panose="05000000000000000000" pitchFamily="2" charset="2"/>
              <a:buChar char="§"/>
            </a:pPr>
            <a:r>
              <a:rPr lang="en-GB" sz="2800" dirty="0" smtClean="0"/>
              <a:t>Euripides, </a:t>
            </a:r>
            <a:r>
              <a:rPr lang="en-GB" sz="2800" i="1" dirty="0" smtClean="0"/>
              <a:t>Trojan Women</a:t>
            </a:r>
            <a:endParaRPr lang="en-GB" sz="2800" dirty="0" smtClean="0"/>
          </a:p>
          <a:p>
            <a:pPr>
              <a:buFont typeface="Wingdings" panose="05000000000000000000" pitchFamily="2" charset="2"/>
              <a:buChar char="§"/>
            </a:pPr>
            <a:r>
              <a:rPr lang="en-GB" sz="2800" dirty="0" smtClean="0"/>
              <a:t>Sophocles</a:t>
            </a:r>
            <a:r>
              <a:rPr lang="en-GB" sz="2800" dirty="0"/>
              <a:t>, </a:t>
            </a:r>
            <a:r>
              <a:rPr lang="en-GB" sz="2800" i="1" dirty="0" smtClean="0"/>
              <a:t>Ajax</a:t>
            </a:r>
          </a:p>
          <a:p>
            <a:endParaRPr lang="en-GB" sz="2800" dirty="0" smtClean="0"/>
          </a:p>
        </p:txBody>
      </p:sp>
      <p:sp>
        <p:nvSpPr>
          <p:cNvPr id="5" name="TextBox 4"/>
          <p:cNvSpPr txBox="1"/>
          <p:nvPr/>
        </p:nvSpPr>
        <p:spPr>
          <a:xfrm>
            <a:off x="6181859" y="1854558"/>
            <a:ext cx="4973821" cy="1614801"/>
          </a:xfrm>
          <a:prstGeom prst="rect">
            <a:avLst/>
          </a:prstGeom>
          <a:noFill/>
        </p:spPr>
        <p:txBody>
          <a:bodyPr wrap="square" rtlCol="0">
            <a:sp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800" b="1" dirty="0">
                <a:solidFill>
                  <a:srgbClr val="000000">
                    <a:lumMod val="75000"/>
                    <a:lumOff val="25000"/>
                  </a:srgbClr>
                </a:solidFill>
              </a:rPr>
              <a:t>Roman:</a:t>
            </a:r>
          </a:p>
          <a:p>
            <a:pPr marL="91440" lvl="0" indent="-91440">
              <a:lnSpc>
                <a:spcPct val="90000"/>
              </a:lnSpc>
              <a:spcBef>
                <a:spcPts val="1200"/>
              </a:spcBef>
              <a:spcAft>
                <a:spcPts val="200"/>
              </a:spcAft>
              <a:buClr>
                <a:srgbClr val="E48312"/>
              </a:buClr>
              <a:buSzPct val="100000"/>
              <a:buFont typeface="Wingdings" panose="05000000000000000000" pitchFamily="2" charset="2"/>
              <a:buChar char="§"/>
            </a:pPr>
            <a:r>
              <a:rPr lang="en-GB" sz="2800" dirty="0" smtClean="0">
                <a:solidFill>
                  <a:srgbClr val="000000">
                    <a:lumMod val="75000"/>
                    <a:lumOff val="25000"/>
                  </a:srgbClr>
                </a:solidFill>
              </a:rPr>
              <a:t>Virgil, </a:t>
            </a:r>
            <a:r>
              <a:rPr lang="en-GB" sz="2800" i="1" dirty="0">
                <a:solidFill>
                  <a:srgbClr val="000000">
                    <a:lumMod val="75000"/>
                    <a:lumOff val="25000"/>
                  </a:srgbClr>
                </a:solidFill>
              </a:rPr>
              <a:t>Aeneid </a:t>
            </a:r>
          </a:p>
          <a:p>
            <a:pPr marL="91440" lvl="0" indent="-91440">
              <a:lnSpc>
                <a:spcPct val="90000"/>
              </a:lnSpc>
              <a:spcBef>
                <a:spcPts val="1200"/>
              </a:spcBef>
              <a:spcAft>
                <a:spcPts val="200"/>
              </a:spcAft>
              <a:buClr>
                <a:srgbClr val="E48312"/>
              </a:buClr>
              <a:buSzPct val="100000"/>
              <a:buFont typeface="Wingdings" panose="05000000000000000000" pitchFamily="2" charset="2"/>
              <a:buChar char="§"/>
            </a:pPr>
            <a:r>
              <a:rPr lang="en-GB" sz="2800" dirty="0" smtClean="0">
                <a:solidFill>
                  <a:srgbClr val="000000">
                    <a:lumMod val="75000"/>
                    <a:lumOff val="25000"/>
                  </a:srgbClr>
                </a:solidFill>
              </a:rPr>
              <a:t>Ovid, </a:t>
            </a:r>
            <a:r>
              <a:rPr lang="en-GB" sz="2800" i="1" dirty="0">
                <a:solidFill>
                  <a:srgbClr val="000000">
                    <a:lumMod val="75000"/>
                    <a:lumOff val="25000"/>
                  </a:srgbClr>
                </a:solidFill>
              </a:rPr>
              <a:t>Metamorphoses</a:t>
            </a:r>
          </a:p>
        </p:txBody>
      </p:sp>
      <p:pic>
        <p:nvPicPr>
          <p:cNvPr id="4" name="Picture 3"/>
          <p:cNvPicPr>
            <a:picLocks noChangeAspect="1"/>
          </p:cNvPicPr>
          <p:nvPr/>
        </p:nvPicPr>
        <p:blipFill rotWithShape="1">
          <a:blip r:embed="rId2"/>
          <a:srcRect b="48372"/>
          <a:stretch/>
        </p:blipFill>
        <p:spPr>
          <a:xfrm>
            <a:off x="5215945" y="3586557"/>
            <a:ext cx="6519272" cy="2445322"/>
          </a:xfrm>
          <a:prstGeom prst="rect">
            <a:avLst/>
          </a:prstGeom>
        </p:spPr>
      </p:pic>
    </p:spTree>
    <p:extLst>
      <p:ext uri="{BB962C8B-B14F-4D97-AF65-F5344CB8AC3E}">
        <p14:creationId xmlns:p14="http://schemas.microsoft.com/office/powerpoint/2010/main" val="19790146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Epic Cycle</a:t>
            </a:r>
            <a:endParaRPr lang="en-GB" dirty="0"/>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GB" sz="2400" dirty="0" smtClean="0"/>
              <a:t>The whole story of the Trojan War from start to finish was told by a group of poems collectively known as the Epic Cycle.</a:t>
            </a:r>
          </a:p>
          <a:p>
            <a:pPr algn="just">
              <a:buFont typeface="Wingdings" panose="05000000000000000000" pitchFamily="2" charset="2"/>
              <a:buChar char="§"/>
            </a:pPr>
            <a:r>
              <a:rPr lang="en-GB" sz="2400" dirty="0" smtClean="0"/>
              <a:t>These poems probably date from around the same time as Homer (8</a:t>
            </a:r>
            <a:r>
              <a:rPr lang="en-GB" sz="2400" baseline="30000" dirty="0" smtClean="0"/>
              <a:t>th</a:t>
            </a:r>
            <a:r>
              <a:rPr lang="en-GB" sz="2400" dirty="0" smtClean="0"/>
              <a:t> c. BC) although a lot of people think they were written down later.</a:t>
            </a:r>
          </a:p>
          <a:p>
            <a:pPr algn="just">
              <a:buFont typeface="Wingdings" panose="05000000000000000000" pitchFamily="2" charset="2"/>
              <a:buChar char="§"/>
            </a:pPr>
            <a:r>
              <a:rPr lang="en-GB" sz="2400" dirty="0" smtClean="0"/>
              <a:t>All of these poems are now lost, but we do have summaries of them made later in antiquity, and some small fragments which were quoted in other texts.</a:t>
            </a:r>
          </a:p>
          <a:p>
            <a:pPr algn="just">
              <a:buFont typeface="Wingdings" panose="05000000000000000000" pitchFamily="2" charset="2"/>
              <a:buChar char="§"/>
            </a:pPr>
            <a:endParaRPr lang="en-GB" sz="2400" dirty="0"/>
          </a:p>
          <a:p>
            <a:pPr algn="just">
              <a:buFont typeface="Wingdings" panose="05000000000000000000" pitchFamily="2" charset="2"/>
              <a:buChar char="§"/>
            </a:pPr>
            <a:r>
              <a:rPr lang="en-GB" sz="2400" dirty="0" smtClean="0"/>
              <a:t>As we will discuss in today’s seminar, these poems were probably quite different in tone and style from the Homeric poems.</a:t>
            </a:r>
            <a:endParaRPr lang="en-GB" sz="2400" dirty="0"/>
          </a:p>
        </p:txBody>
      </p:sp>
      <p:pic>
        <p:nvPicPr>
          <p:cNvPr id="4" name="Picture 3"/>
          <p:cNvPicPr>
            <a:picLocks noChangeAspect="1"/>
          </p:cNvPicPr>
          <p:nvPr/>
        </p:nvPicPr>
        <p:blipFill>
          <a:blip r:embed="rId2"/>
          <a:stretch>
            <a:fillRect/>
          </a:stretch>
        </p:blipFill>
        <p:spPr>
          <a:xfrm>
            <a:off x="5510479" y="286603"/>
            <a:ext cx="3952875" cy="4476750"/>
          </a:xfrm>
          <a:prstGeom prst="rect">
            <a:avLst/>
          </a:prstGeom>
        </p:spPr>
      </p:pic>
    </p:spTree>
    <p:extLst>
      <p:ext uri="{BB962C8B-B14F-4D97-AF65-F5344CB8AC3E}">
        <p14:creationId xmlns:p14="http://schemas.microsoft.com/office/powerpoint/2010/main" val="405208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Epic Cycle</a:t>
            </a:r>
            <a:endParaRPr lang="en-GB" dirty="0"/>
          </a:p>
        </p:txBody>
      </p:sp>
      <p:sp>
        <p:nvSpPr>
          <p:cNvPr id="3" name="Content Placeholder 2"/>
          <p:cNvSpPr>
            <a:spLocks noGrp="1"/>
          </p:cNvSpPr>
          <p:nvPr>
            <p:ph idx="1"/>
          </p:nvPr>
        </p:nvSpPr>
        <p:spPr>
          <a:xfrm>
            <a:off x="1097280" y="1845733"/>
            <a:ext cx="10058400" cy="4336125"/>
          </a:xfrm>
        </p:spPr>
        <p:txBody>
          <a:bodyPr>
            <a:normAutofit fontScale="92500" lnSpcReduction="10000"/>
          </a:bodyPr>
          <a:lstStyle/>
          <a:p>
            <a:pPr>
              <a:buFont typeface="Wingdings" panose="05000000000000000000" pitchFamily="2" charset="2"/>
              <a:buChar char="Ø"/>
            </a:pPr>
            <a:r>
              <a:rPr lang="en-GB" sz="3200" i="1" dirty="0" smtClean="0"/>
              <a:t>Cypria</a:t>
            </a:r>
          </a:p>
          <a:p>
            <a:pPr>
              <a:buFont typeface="Wingdings" panose="05000000000000000000" pitchFamily="2" charset="2"/>
              <a:buChar char="Ø"/>
            </a:pPr>
            <a:r>
              <a:rPr lang="en-GB" sz="3200" i="1" dirty="0" smtClean="0"/>
              <a:t>(Iliad)</a:t>
            </a:r>
          </a:p>
          <a:p>
            <a:pPr>
              <a:buFont typeface="Wingdings" panose="05000000000000000000" pitchFamily="2" charset="2"/>
              <a:buChar char="Ø"/>
            </a:pPr>
            <a:r>
              <a:rPr lang="en-GB" sz="3200" i="1" dirty="0" err="1" smtClean="0"/>
              <a:t>Aethiopis</a:t>
            </a:r>
            <a:endParaRPr lang="en-GB" sz="3200" i="1" dirty="0" smtClean="0"/>
          </a:p>
          <a:p>
            <a:pPr>
              <a:buFont typeface="Wingdings" panose="05000000000000000000" pitchFamily="2" charset="2"/>
              <a:buChar char="Ø"/>
            </a:pPr>
            <a:r>
              <a:rPr lang="en-GB" sz="3200" i="1" dirty="0" smtClean="0"/>
              <a:t>Little Iliad</a:t>
            </a:r>
          </a:p>
          <a:p>
            <a:pPr>
              <a:buFont typeface="Wingdings" panose="05000000000000000000" pitchFamily="2" charset="2"/>
              <a:buChar char="Ø"/>
            </a:pPr>
            <a:r>
              <a:rPr lang="en-GB" sz="3200" i="1" dirty="0" err="1" smtClean="0"/>
              <a:t>Iliou</a:t>
            </a:r>
            <a:r>
              <a:rPr lang="en-GB" sz="3200" i="1" dirty="0" smtClean="0"/>
              <a:t> Persis</a:t>
            </a:r>
          </a:p>
          <a:p>
            <a:pPr>
              <a:buFont typeface="Wingdings" panose="05000000000000000000" pitchFamily="2" charset="2"/>
              <a:buChar char="Ø"/>
            </a:pPr>
            <a:r>
              <a:rPr lang="en-GB" sz="3200" i="1" dirty="0" smtClean="0"/>
              <a:t>Nostoi</a:t>
            </a:r>
          </a:p>
          <a:p>
            <a:pPr>
              <a:buFont typeface="Wingdings" panose="05000000000000000000" pitchFamily="2" charset="2"/>
              <a:buChar char="Ø"/>
            </a:pPr>
            <a:r>
              <a:rPr lang="en-GB" sz="3200" i="1" dirty="0" smtClean="0"/>
              <a:t>(Odyssey</a:t>
            </a:r>
            <a:r>
              <a:rPr lang="en-GB" sz="3200" i="1" dirty="0" smtClean="0"/>
              <a:t>)</a:t>
            </a:r>
          </a:p>
          <a:p>
            <a:pPr>
              <a:buFont typeface="Wingdings" panose="05000000000000000000" pitchFamily="2" charset="2"/>
              <a:buChar char="Ø"/>
            </a:pPr>
            <a:r>
              <a:rPr lang="en-GB" sz="3200" i="1" dirty="0" err="1" smtClean="0"/>
              <a:t>Telegony</a:t>
            </a:r>
            <a:endParaRPr lang="en-GB" sz="3200" i="1" dirty="0" smtClean="0"/>
          </a:p>
          <a:p>
            <a:pPr marL="0" indent="0">
              <a:buNone/>
            </a:pPr>
            <a:endParaRPr lang="en-GB" dirty="0"/>
          </a:p>
        </p:txBody>
      </p:sp>
      <p:sp>
        <p:nvSpPr>
          <p:cNvPr id="4" name="TextBox 3"/>
          <p:cNvSpPr txBox="1"/>
          <p:nvPr/>
        </p:nvSpPr>
        <p:spPr>
          <a:xfrm>
            <a:off x="5306095" y="4420721"/>
            <a:ext cx="6349285" cy="132343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000" u="sng" dirty="0" smtClean="0"/>
              <a:t>Online resource:</a:t>
            </a:r>
          </a:p>
          <a:p>
            <a:pPr algn="ctr"/>
            <a:r>
              <a:rPr lang="en-GB" sz="2000" dirty="0" smtClean="0">
                <a:hlinkClick r:id="rId3"/>
              </a:rPr>
              <a:t>http://www.maicar.com/GML/TCSummaries.html</a:t>
            </a:r>
            <a:endParaRPr lang="en-GB" sz="2000" dirty="0" smtClean="0"/>
          </a:p>
          <a:p>
            <a:pPr algn="ctr"/>
            <a:r>
              <a:rPr lang="en-GB" sz="2000" dirty="0" smtClean="0"/>
              <a:t>Full translation of Proclus’ summary with proper referencing.</a:t>
            </a:r>
            <a:endParaRPr lang="en-GB" sz="2000" dirty="0"/>
          </a:p>
        </p:txBody>
      </p:sp>
      <p:pic>
        <p:nvPicPr>
          <p:cNvPr id="5" name="Picture 4"/>
          <p:cNvPicPr>
            <a:picLocks noChangeAspect="1"/>
          </p:cNvPicPr>
          <p:nvPr/>
        </p:nvPicPr>
        <p:blipFill>
          <a:blip r:embed="rId4"/>
          <a:stretch>
            <a:fillRect/>
          </a:stretch>
        </p:blipFill>
        <p:spPr>
          <a:xfrm>
            <a:off x="6126480" y="534861"/>
            <a:ext cx="5705342" cy="3322553"/>
          </a:xfrm>
          <a:prstGeom prst="rect">
            <a:avLst/>
          </a:prstGeom>
        </p:spPr>
      </p:pic>
    </p:spTree>
    <p:extLst>
      <p:ext uri="{BB962C8B-B14F-4D97-AF65-F5344CB8AC3E}">
        <p14:creationId xmlns:p14="http://schemas.microsoft.com/office/powerpoint/2010/main" val="831041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 </a:t>
            </a:r>
            <a:r>
              <a:rPr lang="en-GB" i="1" dirty="0" smtClean="0"/>
              <a:t>Iliad</a:t>
            </a:r>
            <a:endParaRPr lang="en-GB" i="1" dirty="0"/>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400" dirty="0" smtClean="0"/>
              <a:t>The </a:t>
            </a:r>
            <a:r>
              <a:rPr lang="en-GB" sz="2400" i="1" dirty="0" smtClean="0"/>
              <a:t>Iliad </a:t>
            </a:r>
            <a:r>
              <a:rPr lang="en-GB" sz="2400" dirty="0" smtClean="0"/>
              <a:t>zooms in on a period of about 50 days in the 10</a:t>
            </a:r>
            <a:r>
              <a:rPr lang="en-GB" sz="2400" baseline="30000" dirty="0" smtClean="0"/>
              <a:t>th</a:t>
            </a:r>
            <a:r>
              <a:rPr lang="en-GB" sz="2400" dirty="0" smtClean="0"/>
              <a:t> and final year of the war.</a:t>
            </a:r>
          </a:p>
          <a:p>
            <a:pPr algn="just">
              <a:buFont typeface="Wingdings" panose="05000000000000000000" pitchFamily="2" charset="2"/>
              <a:buChar char="Ø"/>
            </a:pPr>
            <a:r>
              <a:rPr lang="en-GB" sz="2400" dirty="0" smtClean="0"/>
              <a:t>It focuses on the character of Achilles, who is offended when Agamemnon deprives him of his favourite slave-girl (</a:t>
            </a:r>
            <a:r>
              <a:rPr lang="en-GB" sz="2400" dirty="0" err="1" smtClean="0"/>
              <a:t>Briseis</a:t>
            </a:r>
            <a:r>
              <a:rPr lang="en-GB" sz="2400" dirty="0" smtClean="0"/>
              <a:t>) and refuses to fight any more.</a:t>
            </a:r>
          </a:p>
          <a:p>
            <a:pPr algn="just">
              <a:buFont typeface="Wingdings" panose="05000000000000000000" pitchFamily="2" charset="2"/>
              <a:buChar char="Ø"/>
            </a:pPr>
            <a:r>
              <a:rPr lang="en-GB" sz="2400" dirty="0" smtClean="0"/>
              <a:t>As Achilles is the Greeks’ best warrior, his absence causes huge numbers of deaths on both sides; the gods take sides and fight on their behalf; Achilles’ closest friend Patroclus decides to enter battle in Achilles’ armour, and is killed by Hector; this angers Achilles, who returns to battle enraged and kills Hector; he defaces Hector’s corpse until Hector’s father Priam visits Achilles in the dead of night and persuades him to return the body.</a:t>
            </a:r>
          </a:p>
          <a:p>
            <a:pPr algn="just">
              <a:buFont typeface="Wingdings" panose="05000000000000000000" pitchFamily="2" charset="2"/>
              <a:buChar char="Ø"/>
            </a:pPr>
            <a:r>
              <a:rPr lang="en-GB" sz="2400" dirty="0" smtClean="0"/>
              <a:t>The poem ends with the funeral of Hector.</a:t>
            </a:r>
            <a:endParaRPr lang="en-GB" sz="2400" dirty="0"/>
          </a:p>
        </p:txBody>
      </p:sp>
      <p:pic>
        <p:nvPicPr>
          <p:cNvPr id="4" name="Picture 3"/>
          <p:cNvPicPr>
            <a:picLocks noChangeAspect="1"/>
          </p:cNvPicPr>
          <p:nvPr/>
        </p:nvPicPr>
        <p:blipFill rotWithShape="1">
          <a:blip r:embed="rId2"/>
          <a:srcRect l="29391" t="7188" r="40746" b="81843"/>
          <a:stretch/>
        </p:blipFill>
        <p:spPr>
          <a:xfrm>
            <a:off x="5772310" y="286603"/>
            <a:ext cx="5383370" cy="1325555"/>
          </a:xfrm>
          <a:prstGeom prst="rect">
            <a:avLst/>
          </a:prstGeom>
        </p:spPr>
      </p:pic>
      <p:sp>
        <p:nvSpPr>
          <p:cNvPr id="5" name="TextBox 4"/>
          <p:cNvSpPr txBox="1"/>
          <p:nvPr/>
        </p:nvSpPr>
        <p:spPr>
          <a:xfrm>
            <a:off x="1097280" y="3039414"/>
            <a:ext cx="10071278" cy="1938992"/>
          </a:xfrm>
          <a:prstGeom prst="rect">
            <a:avLst/>
          </a:prstGeom>
          <a:ln>
            <a:prstDash val="lgDashDotDot"/>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i="1" u="sng" dirty="0" smtClean="0"/>
              <a:t>Iliad</a:t>
            </a:r>
            <a:r>
              <a:rPr lang="en-GB" sz="2400" u="sng" dirty="0" smtClean="0"/>
              <a:t> Key Themes:</a:t>
            </a:r>
          </a:p>
          <a:p>
            <a:pPr marL="342900" indent="-342900">
              <a:buFont typeface="Wingdings" panose="05000000000000000000" pitchFamily="2" charset="2"/>
              <a:buChar char="§"/>
            </a:pPr>
            <a:r>
              <a:rPr lang="en-GB" sz="2400" dirty="0" smtClean="0"/>
              <a:t>Mortality</a:t>
            </a:r>
          </a:p>
          <a:p>
            <a:pPr marL="342900" indent="-342900">
              <a:buFont typeface="Wingdings" panose="05000000000000000000" pitchFamily="2" charset="2"/>
              <a:buChar char="§"/>
            </a:pPr>
            <a:r>
              <a:rPr lang="en-GB" sz="2400" dirty="0" smtClean="0"/>
              <a:t>Heroism</a:t>
            </a:r>
          </a:p>
          <a:p>
            <a:pPr marL="342900" indent="-342900">
              <a:buFont typeface="Wingdings" panose="05000000000000000000" pitchFamily="2" charset="2"/>
              <a:buChar char="§"/>
            </a:pPr>
            <a:r>
              <a:rPr lang="en-GB" sz="2400" dirty="0" smtClean="0"/>
              <a:t>The misery of war</a:t>
            </a:r>
          </a:p>
          <a:p>
            <a:endParaRPr lang="en-GB" sz="2400" dirty="0" smtClean="0"/>
          </a:p>
        </p:txBody>
      </p:sp>
    </p:spTree>
    <p:extLst>
      <p:ext uri="{BB962C8B-B14F-4D97-AF65-F5344CB8AC3E}">
        <p14:creationId xmlns:p14="http://schemas.microsoft.com/office/powerpoint/2010/main" val="261624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 </a:t>
            </a:r>
            <a:r>
              <a:rPr lang="en-GB" i="1" dirty="0" smtClean="0"/>
              <a:t>Odyssey</a:t>
            </a:r>
            <a:endParaRPr lang="en-GB" i="1" dirty="0"/>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Ø"/>
            </a:pPr>
            <a:r>
              <a:rPr lang="en-GB" sz="2400" dirty="0" smtClean="0"/>
              <a:t>The </a:t>
            </a:r>
            <a:r>
              <a:rPr lang="en-GB" sz="2400" i="1" dirty="0" smtClean="0"/>
              <a:t>Odyssey </a:t>
            </a:r>
            <a:r>
              <a:rPr lang="en-GB" sz="2400" dirty="0" smtClean="0"/>
              <a:t>tells the story of Odysseus returning home to Ithaca to reclaim his household and his wife Penelope, who has been harassed by Suitors wanting to marry her.</a:t>
            </a:r>
          </a:p>
          <a:p>
            <a:pPr algn="just">
              <a:buFont typeface="Wingdings" panose="05000000000000000000" pitchFamily="2" charset="2"/>
              <a:buChar char="Ø"/>
            </a:pPr>
            <a:r>
              <a:rPr lang="en-GB" sz="2400" dirty="0" smtClean="0"/>
              <a:t>The middle section of the poem describes in flashback Odysseus’ adventures on his 10-year journey home (Cyclops, Sirens, Scylla and Charybdis).</a:t>
            </a:r>
          </a:p>
          <a:p>
            <a:pPr algn="just">
              <a:buFont typeface="Wingdings" panose="05000000000000000000" pitchFamily="2" charset="2"/>
              <a:buChar char="Ø"/>
            </a:pPr>
            <a:r>
              <a:rPr lang="en-GB" sz="2400" dirty="0" smtClean="0"/>
              <a:t>The poem ends with the slaughter of the Suitors and Odysseus’ reunion with his wife, son and elderly father.</a:t>
            </a:r>
            <a:endParaRPr lang="en-GB" sz="2400" dirty="0"/>
          </a:p>
        </p:txBody>
      </p:sp>
      <p:sp>
        <p:nvSpPr>
          <p:cNvPr id="4" name="TextBox 3"/>
          <p:cNvSpPr txBox="1"/>
          <p:nvPr/>
        </p:nvSpPr>
        <p:spPr>
          <a:xfrm>
            <a:off x="605307" y="4752304"/>
            <a:ext cx="10550373" cy="830997"/>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dirty="0" smtClean="0"/>
              <a:t>Our lectures in </a:t>
            </a:r>
            <a:r>
              <a:rPr lang="en-GB" sz="2400" u="sng" dirty="0" smtClean="0"/>
              <a:t>week 6 </a:t>
            </a:r>
            <a:r>
              <a:rPr lang="en-GB" sz="2400" dirty="0" smtClean="0"/>
              <a:t>will focus on the characters of Achilles and Odysseus and how they were portrayed in myth and art.</a:t>
            </a:r>
            <a:endParaRPr lang="en-GB" sz="2400" dirty="0"/>
          </a:p>
        </p:txBody>
      </p:sp>
      <p:pic>
        <p:nvPicPr>
          <p:cNvPr id="5" name="Picture 4"/>
          <p:cNvPicPr>
            <a:picLocks noChangeAspect="1"/>
          </p:cNvPicPr>
          <p:nvPr/>
        </p:nvPicPr>
        <p:blipFill rotWithShape="1">
          <a:blip r:embed="rId2"/>
          <a:srcRect l="9429" t="26033" r="44660" b="69910"/>
          <a:stretch/>
        </p:blipFill>
        <p:spPr>
          <a:xfrm>
            <a:off x="4819982" y="286603"/>
            <a:ext cx="6335698" cy="745378"/>
          </a:xfrm>
          <a:prstGeom prst="rect">
            <a:avLst/>
          </a:prstGeom>
        </p:spPr>
      </p:pic>
      <p:sp>
        <p:nvSpPr>
          <p:cNvPr id="6" name="TextBox 5"/>
          <p:cNvSpPr txBox="1"/>
          <p:nvPr/>
        </p:nvSpPr>
        <p:spPr>
          <a:xfrm>
            <a:off x="1097280" y="2527519"/>
            <a:ext cx="10071278" cy="1938992"/>
          </a:xfrm>
          <a:prstGeom prst="rect">
            <a:avLst/>
          </a:prstGeom>
          <a:ln>
            <a:prstDash val="lgDashDotDot"/>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i="1" u="sng" dirty="0" smtClean="0"/>
              <a:t>Odyssey</a:t>
            </a:r>
            <a:r>
              <a:rPr lang="en-GB" sz="2400" u="sng" dirty="0" smtClean="0"/>
              <a:t> Key Themes:</a:t>
            </a:r>
          </a:p>
          <a:p>
            <a:pPr marL="342900" indent="-342900">
              <a:buFont typeface="Wingdings" panose="05000000000000000000" pitchFamily="2" charset="2"/>
              <a:buChar char="§"/>
            </a:pPr>
            <a:r>
              <a:rPr lang="en-GB" sz="2400" i="1" dirty="0" err="1" smtClean="0"/>
              <a:t>Kleos</a:t>
            </a:r>
            <a:r>
              <a:rPr lang="en-GB" sz="2400" dirty="0" smtClean="0"/>
              <a:t> (fame)</a:t>
            </a:r>
          </a:p>
          <a:p>
            <a:pPr marL="342900" indent="-342900">
              <a:buFont typeface="Wingdings" panose="05000000000000000000" pitchFamily="2" charset="2"/>
              <a:buChar char="§"/>
            </a:pPr>
            <a:r>
              <a:rPr lang="en-GB" sz="2400" dirty="0" smtClean="0"/>
              <a:t>Family</a:t>
            </a:r>
          </a:p>
          <a:p>
            <a:pPr marL="342900" indent="-342900">
              <a:buFont typeface="Wingdings" panose="05000000000000000000" pitchFamily="2" charset="2"/>
              <a:buChar char="§"/>
            </a:pPr>
            <a:r>
              <a:rPr lang="en-GB" sz="2400" dirty="0" smtClean="0"/>
              <a:t>Homecoming</a:t>
            </a:r>
          </a:p>
          <a:p>
            <a:pPr marL="342900" indent="-342900">
              <a:buFont typeface="Wingdings" panose="05000000000000000000" pitchFamily="2" charset="2"/>
              <a:buChar char="§"/>
            </a:pPr>
            <a:r>
              <a:rPr lang="en-GB" sz="2400" dirty="0" smtClean="0"/>
              <a:t>Justice</a:t>
            </a:r>
          </a:p>
        </p:txBody>
      </p:sp>
    </p:spTree>
    <p:extLst>
      <p:ext uri="{BB962C8B-B14F-4D97-AF65-F5344CB8AC3E}">
        <p14:creationId xmlns:p14="http://schemas.microsoft.com/office/powerpoint/2010/main" val="56391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 in Athens</a:t>
            </a:r>
            <a:endParaRPr lang="en-GB" dirty="0"/>
          </a:p>
        </p:txBody>
      </p:sp>
      <p:sp>
        <p:nvSpPr>
          <p:cNvPr id="3" name="Content Placeholder 2"/>
          <p:cNvSpPr>
            <a:spLocks noGrp="1"/>
          </p:cNvSpPr>
          <p:nvPr>
            <p:ph idx="1"/>
          </p:nvPr>
        </p:nvSpPr>
        <p:spPr>
          <a:xfrm>
            <a:off x="553792" y="1845734"/>
            <a:ext cx="11217498" cy="4915674"/>
          </a:xfrm>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Ø"/>
            </a:pPr>
            <a:r>
              <a:rPr lang="en-GB" sz="2400" dirty="0" smtClean="0"/>
              <a:t>Although we do not know the date when the Homeric poems were first composed orally, or written down for the first time, we do know that by the late 6</a:t>
            </a:r>
            <a:r>
              <a:rPr lang="en-GB" sz="2400" baseline="30000" dirty="0" smtClean="0"/>
              <a:t>th</a:t>
            </a:r>
            <a:r>
              <a:rPr lang="en-GB" sz="2400" dirty="0" smtClean="0"/>
              <a:t> century BC they were probably in a form that we would recognise.</a:t>
            </a:r>
          </a:p>
          <a:p>
            <a:pPr>
              <a:buFont typeface="Wingdings" panose="05000000000000000000" pitchFamily="2" charset="2"/>
              <a:buChar char="Ø"/>
            </a:pPr>
            <a:r>
              <a:rPr lang="en-GB" sz="2400" dirty="0" smtClean="0"/>
              <a:t>This is because a tyrant of Athens, Peisistratus, ordered that the poems be copied and archived in written form (566 BC?)</a:t>
            </a:r>
          </a:p>
          <a:p>
            <a:pPr>
              <a:buFont typeface="Wingdings" panose="05000000000000000000" pitchFamily="2" charset="2"/>
              <a:buChar char="Ø"/>
            </a:pPr>
            <a:r>
              <a:rPr lang="en-GB" sz="2400" dirty="0" smtClean="0"/>
              <a:t>The poems were then performed every year at the </a:t>
            </a:r>
            <a:r>
              <a:rPr lang="en-GB" sz="2400" dirty="0" err="1" smtClean="0"/>
              <a:t>Panathenaia</a:t>
            </a:r>
            <a:r>
              <a:rPr lang="en-GB" sz="2400" dirty="0" smtClean="0"/>
              <a:t> festival, the biggest religious festival in the city.</a:t>
            </a:r>
          </a:p>
          <a:p>
            <a:pPr>
              <a:buFont typeface="Wingdings" panose="05000000000000000000" pitchFamily="2" charset="2"/>
              <a:buChar char="Ø"/>
            </a:pPr>
            <a:r>
              <a:rPr lang="en-GB" sz="2400" dirty="0" smtClean="0"/>
              <a:t>From then on, the Homeric poems remained an important part of Athens’ cultural identity.</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smtClean="0"/>
              <a:t>Athens’ involvement in such a great past war gave them glory in the present and also legitimised their later conflicts against foreign powers (</a:t>
            </a:r>
            <a:r>
              <a:rPr lang="en-GB" sz="2400" dirty="0" err="1" smtClean="0"/>
              <a:t>eg</a:t>
            </a:r>
            <a:r>
              <a:rPr lang="en-GB" sz="2400" dirty="0" smtClean="0"/>
              <a:t>: Persia 5</a:t>
            </a:r>
            <a:r>
              <a:rPr lang="en-GB" sz="2400" baseline="30000" dirty="0" smtClean="0"/>
              <a:t>th</a:t>
            </a:r>
            <a:r>
              <a:rPr lang="en-GB" sz="2400" dirty="0" smtClean="0"/>
              <a:t> century BC)</a:t>
            </a:r>
            <a:endParaRPr lang="en-GB" sz="2400" dirty="0"/>
          </a:p>
        </p:txBody>
      </p:sp>
    </p:spTree>
    <p:extLst>
      <p:ext uri="{BB962C8B-B14F-4D97-AF65-F5344CB8AC3E}">
        <p14:creationId xmlns:p14="http://schemas.microsoft.com/office/powerpoint/2010/main" val="114165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Trojan War in Greek tragedy</a:t>
            </a:r>
            <a:endParaRPr lang="en-GB" dirty="0"/>
          </a:p>
        </p:txBody>
      </p:sp>
      <p:sp>
        <p:nvSpPr>
          <p:cNvPr id="3" name="Content Placeholder 2"/>
          <p:cNvSpPr>
            <a:spLocks noGrp="1"/>
          </p:cNvSpPr>
          <p:nvPr>
            <p:ph idx="1"/>
          </p:nvPr>
        </p:nvSpPr>
        <p:spPr/>
        <p:txBody>
          <a:bodyPr>
            <a:normAutofit/>
          </a:bodyPr>
          <a:lstStyle/>
          <a:p>
            <a:pPr lvl="0">
              <a:buClr>
                <a:srgbClr val="E48312"/>
              </a:buClr>
              <a:buFont typeface="Wingdings" panose="05000000000000000000" pitchFamily="2" charset="2"/>
              <a:buChar char="§"/>
            </a:pPr>
            <a:r>
              <a:rPr lang="en-GB" sz="2400" dirty="0" smtClean="0"/>
              <a:t> </a:t>
            </a:r>
            <a:r>
              <a:rPr lang="en-GB" sz="2800" b="1" dirty="0">
                <a:solidFill>
                  <a:srgbClr val="000000">
                    <a:lumMod val="75000"/>
                    <a:lumOff val="25000"/>
                  </a:srgbClr>
                </a:solidFill>
              </a:rPr>
              <a:t>Sophocles, </a:t>
            </a:r>
            <a:r>
              <a:rPr lang="en-GB" sz="2800" b="1" i="1" dirty="0" smtClean="0">
                <a:solidFill>
                  <a:srgbClr val="000000">
                    <a:lumMod val="75000"/>
                    <a:lumOff val="25000"/>
                  </a:srgbClr>
                </a:solidFill>
              </a:rPr>
              <a:t>Ajax</a:t>
            </a:r>
          </a:p>
          <a:p>
            <a:pPr marL="0" lvl="0" indent="0" algn="just">
              <a:buClr>
                <a:srgbClr val="E48312"/>
              </a:buClr>
              <a:buNone/>
            </a:pPr>
            <a:r>
              <a:rPr lang="en-GB" sz="2400" dirty="0" smtClean="0">
                <a:solidFill>
                  <a:srgbClr val="000000">
                    <a:lumMod val="75000"/>
                    <a:lumOff val="25000"/>
                  </a:srgbClr>
                </a:solidFill>
              </a:rPr>
              <a:t>Tells the story of the dispute over Achilles’ armour after his death; Odysseus wins the armour instead of Ajax, who is so angry that he decides to kill Agamemnon and Menelaus; Athena </a:t>
            </a:r>
            <a:r>
              <a:rPr lang="en-GB" sz="2400" dirty="0">
                <a:solidFill>
                  <a:srgbClr val="000000">
                    <a:lumMod val="75000"/>
                    <a:lumOff val="25000"/>
                  </a:srgbClr>
                </a:solidFill>
              </a:rPr>
              <a:t>deludes </a:t>
            </a:r>
            <a:r>
              <a:rPr lang="en-GB" sz="2400" dirty="0" smtClean="0">
                <a:solidFill>
                  <a:srgbClr val="000000">
                    <a:lumMod val="75000"/>
                    <a:lumOff val="25000"/>
                  </a:srgbClr>
                </a:solidFill>
              </a:rPr>
              <a:t>Ajax into instead killing cattle </a:t>
            </a:r>
            <a:r>
              <a:rPr lang="en-GB" sz="2400" dirty="0">
                <a:solidFill>
                  <a:srgbClr val="000000">
                    <a:lumMod val="75000"/>
                    <a:lumOff val="25000"/>
                  </a:srgbClr>
                </a:solidFill>
              </a:rPr>
              <a:t>and herdsmen; </a:t>
            </a:r>
            <a:r>
              <a:rPr lang="en-GB" sz="2400" dirty="0" smtClean="0">
                <a:solidFill>
                  <a:srgbClr val="000000">
                    <a:lumMod val="75000"/>
                    <a:lumOff val="25000"/>
                  </a:srgbClr>
                </a:solidFill>
              </a:rPr>
              <a:t>Ajax is so humiliated when he comes to his senses that he commits suicide by falling on his sword.</a:t>
            </a:r>
          </a:p>
          <a:p>
            <a:pPr marL="0" lvl="0" indent="0">
              <a:buClr>
                <a:srgbClr val="E48312"/>
              </a:buClr>
              <a:buNone/>
            </a:pPr>
            <a:endParaRPr lang="en-GB" sz="2400" dirty="0">
              <a:solidFill>
                <a:srgbClr val="000000">
                  <a:lumMod val="75000"/>
                  <a:lumOff val="25000"/>
                </a:srgbClr>
              </a:solidFill>
            </a:endParaRPr>
          </a:p>
          <a:p>
            <a:pPr marL="0" lvl="0" indent="0">
              <a:buClr>
                <a:srgbClr val="E48312"/>
              </a:buClr>
              <a:buNone/>
            </a:pPr>
            <a:r>
              <a:rPr lang="en-GB" sz="2400" u="sng" dirty="0" smtClean="0">
                <a:solidFill>
                  <a:srgbClr val="000000">
                    <a:lumMod val="75000"/>
                    <a:lumOff val="25000"/>
                  </a:srgbClr>
                </a:solidFill>
              </a:rPr>
              <a:t>Symbolism: </a:t>
            </a:r>
          </a:p>
          <a:p>
            <a:pPr marL="0" lvl="0" indent="0">
              <a:buClr>
                <a:srgbClr val="E48312"/>
              </a:buClr>
              <a:buNone/>
            </a:pPr>
            <a:r>
              <a:rPr lang="en-GB" sz="2400" dirty="0" smtClean="0">
                <a:solidFill>
                  <a:srgbClr val="000000">
                    <a:lumMod val="75000"/>
                    <a:lumOff val="25000"/>
                  </a:srgbClr>
                </a:solidFill>
              </a:rPr>
              <a:t>honour (</a:t>
            </a:r>
            <a:r>
              <a:rPr lang="en-GB" sz="2400" i="1" dirty="0" err="1" smtClean="0">
                <a:solidFill>
                  <a:srgbClr val="000000">
                    <a:lumMod val="75000"/>
                    <a:lumOff val="25000"/>
                  </a:srgbClr>
                </a:solidFill>
              </a:rPr>
              <a:t>timé</a:t>
            </a:r>
            <a:r>
              <a:rPr lang="en-GB" sz="2400" dirty="0" smtClean="0">
                <a:solidFill>
                  <a:srgbClr val="000000">
                    <a:lumMod val="75000"/>
                    <a:lumOff val="25000"/>
                  </a:srgbClr>
                </a:solidFill>
              </a:rPr>
              <a:t>), glory (</a:t>
            </a:r>
            <a:r>
              <a:rPr lang="en-GB" sz="2400" i="1" dirty="0" err="1" smtClean="0">
                <a:solidFill>
                  <a:srgbClr val="000000">
                    <a:lumMod val="75000"/>
                    <a:lumOff val="25000"/>
                  </a:srgbClr>
                </a:solidFill>
              </a:rPr>
              <a:t>kleos</a:t>
            </a:r>
            <a:r>
              <a:rPr lang="en-GB" sz="2400" dirty="0" smtClean="0">
                <a:solidFill>
                  <a:srgbClr val="000000">
                    <a:lumMod val="75000"/>
                    <a:lumOff val="25000"/>
                  </a:srgbClr>
                </a:solidFill>
              </a:rPr>
              <a:t>), man at the mercy of the gods.</a:t>
            </a:r>
            <a:endParaRPr lang="en-GB" sz="2400" dirty="0">
              <a:solidFill>
                <a:srgbClr val="000000">
                  <a:lumMod val="75000"/>
                  <a:lumOff val="25000"/>
                </a:srgbClr>
              </a:solidFill>
            </a:endParaRPr>
          </a:p>
          <a:p>
            <a:pPr marL="0" lvl="0" indent="0">
              <a:buClr>
                <a:srgbClr val="E48312"/>
              </a:buClr>
              <a:buNone/>
            </a:pPr>
            <a:endParaRPr lang="en-GB" sz="2400" dirty="0">
              <a:solidFill>
                <a:srgbClr val="000000">
                  <a:lumMod val="75000"/>
                  <a:lumOff val="25000"/>
                </a:srgbClr>
              </a:solidFill>
            </a:endParaRPr>
          </a:p>
          <a:p>
            <a:pPr>
              <a:buFont typeface="Wingdings" panose="05000000000000000000" pitchFamily="2" charset="2"/>
              <a:buChar char="§"/>
            </a:pPr>
            <a:endParaRPr lang="en-GB" sz="2400" dirty="0"/>
          </a:p>
        </p:txBody>
      </p:sp>
    </p:spTree>
    <p:extLst>
      <p:ext uri="{BB962C8B-B14F-4D97-AF65-F5344CB8AC3E}">
        <p14:creationId xmlns:p14="http://schemas.microsoft.com/office/powerpoint/2010/main" val="64717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Trojan War in Greek tragedy</a:t>
            </a:r>
            <a:endParaRPr lang="en-GB" dirty="0"/>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GB" sz="2800" b="1" dirty="0"/>
              <a:t>Euripides, </a:t>
            </a:r>
            <a:r>
              <a:rPr lang="en-GB" sz="2800" b="1" i="1" dirty="0"/>
              <a:t>Trojan </a:t>
            </a:r>
            <a:r>
              <a:rPr lang="en-GB" sz="2800" b="1" i="1" dirty="0" smtClean="0"/>
              <a:t>Women</a:t>
            </a:r>
          </a:p>
          <a:p>
            <a:pPr marL="0" indent="0">
              <a:buNone/>
            </a:pPr>
            <a:r>
              <a:rPr lang="en-GB" sz="2800" dirty="0" smtClean="0"/>
              <a:t>Depicts the fate of the women of Troy (the wives and mothers of the warriors) who are prisoners of war after the Greek victory, including Helen, Hecuba and Andromache; Hector’s young son Astyanax is brutally killed; the other women hurl abuse at Helen; all the women are shown in great suffering and sorrow.</a:t>
            </a:r>
          </a:p>
          <a:p>
            <a:pPr marL="0" indent="0">
              <a:buNone/>
            </a:pPr>
            <a:endParaRPr lang="en-GB" sz="2800" dirty="0"/>
          </a:p>
          <a:p>
            <a:pPr marL="0" indent="0">
              <a:buNone/>
            </a:pPr>
            <a:r>
              <a:rPr lang="en-GB" sz="2800" u="sng" dirty="0" smtClean="0"/>
              <a:t>Symbolism: </a:t>
            </a:r>
          </a:p>
          <a:p>
            <a:pPr marL="0" indent="0">
              <a:buNone/>
            </a:pPr>
            <a:r>
              <a:rPr lang="en-GB" sz="2800" dirty="0" smtClean="0"/>
              <a:t>the victims of war; the suffering which results on both sides.</a:t>
            </a:r>
            <a:endParaRPr lang="en-GB" sz="2800" dirty="0"/>
          </a:p>
          <a:p>
            <a:pPr>
              <a:buFont typeface="Wingdings" panose="05000000000000000000" pitchFamily="2" charset="2"/>
              <a:buChar char="§"/>
            </a:pPr>
            <a:endParaRPr lang="en-GB" dirty="0"/>
          </a:p>
          <a:p>
            <a:endParaRPr lang="en-GB" dirty="0"/>
          </a:p>
        </p:txBody>
      </p:sp>
      <p:sp>
        <p:nvSpPr>
          <p:cNvPr id="4" name="TextBox 3"/>
          <p:cNvSpPr txBox="1"/>
          <p:nvPr/>
        </p:nvSpPr>
        <p:spPr>
          <a:xfrm>
            <a:off x="8654603" y="386366"/>
            <a:ext cx="3142445" cy="923330"/>
          </a:xfrm>
          <a:prstGeom prst="rect">
            <a:avLst/>
          </a:prstGeom>
          <a:noFill/>
        </p:spPr>
        <p:txBody>
          <a:bodyPr wrap="square" rtlCol="0">
            <a:spAutoFit/>
          </a:bodyPr>
          <a:lstStyle/>
          <a:p>
            <a:r>
              <a:rPr lang="en-GB" dirty="0" smtClean="0">
                <a:hlinkClick r:id="rId2"/>
              </a:rPr>
              <a:t>https://www.youtube.com/watch?v=v9sAriamSpU</a:t>
            </a:r>
            <a:endParaRPr lang="en-GB" dirty="0" smtClean="0"/>
          </a:p>
          <a:p>
            <a:endParaRPr lang="en-GB" dirty="0"/>
          </a:p>
        </p:txBody>
      </p:sp>
    </p:spTree>
    <p:extLst>
      <p:ext uri="{BB962C8B-B14F-4D97-AF65-F5344CB8AC3E}">
        <p14:creationId xmlns:p14="http://schemas.microsoft.com/office/powerpoint/2010/main" val="1554265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lumMod val="75000"/>
                    <a:lumOff val="25000"/>
                  </a:srgbClr>
                </a:solidFill>
              </a:rPr>
              <a:t>The Trojan War in Greek tragedy</a:t>
            </a:r>
            <a:endParaRPr lang="en-GB" dirty="0"/>
          </a:p>
        </p:txBody>
      </p:sp>
      <p:sp>
        <p:nvSpPr>
          <p:cNvPr id="3" name="Content Placeholder 2"/>
          <p:cNvSpPr>
            <a:spLocks noGrp="1"/>
          </p:cNvSpPr>
          <p:nvPr>
            <p:ph idx="1"/>
          </p:nvPr>
        </p:nvSpPr>
        <p:spPr/>
        <p:txBody>
          <a:bodyPr/>
          <a:lstStyle/>
          <a:p>
            <a:pPr lvl="0">
              <a:buClr>
                <a:srgbClr val="E48312"/>
              </a:buClr>
              <a:buFont typeface="Wingdings" panose="05000000000000000000" pitchFamily="2" charset="2"/>
              <a:buChar char="§"/>
            </a:pPr>
            <a:r>
              <a:rPr lang="en-GB" sz="2800" b="1" dirty="0">
                <a:solidFill>
                  <a:srgbClr val="000000">
                    <a:lumMod val="75000"/>
                    <a:lumOff val="25000"/>
                  </a:srgbClr>
                </a:solidFill>
              </a:rPr>
              <a:t>Aeschylus, </a:t>
            </a:r>
            <a:r>
              <a:rPr lang="en-GB" sz="2800" b="1" i="1" dirty="0" smtClean="0">
                <a:solidFill>
                  <a:srgbClr val="000000">
                    <a:lumMod val="75000"/>
                    <a:lumOff val="25000"/>
                  </a:srgbClr>
                </a:solidFill>
              </a:rPr>
              <a:t>Agamemnon</a:t>
            </a:r>
          </a:p>
          <a:p>
            <a:pPr marL="0" lvl="0" indent="0">
              <a:buClr>
                <a:srgbClr val="E48312"/>
              </a:buClr>
              <a:buNone/>
            </a:pPr>
            <a:r>
              <a:rPr lang="en-GB" sz="2400" dirty="0" smtClean="0">
                <a:solidFill>
                  <a:srgbClr val="000000">
                    <a:lumMod val="75000"/>
                    <a:lumOff val="25000"/>
                  </a:srgbClr>
                </a:solidFill>
              </a:rPr>
              <a:t>Takes place not at Troy but in Mycenae, where Agamemnon’s wife Clytemnestra has been living adulterously with </a:t>
            </a:r>
            <a:r>
              <a:rPr lang="en-GB" sz="2400" dirty="0" err="1" smtClean="0">
                <a:solidFill>
                  <a:srgbClr val="000000">
                    <a:lumMod val="75000"/>
                    <a:lumOff val="25000"/>
                  </a:srgbClr>
                </a:solidFill>
              </a:rPr>
              <a:t>Aegisthus</a:t>
            </a:r>
            <a:r>
              <a:rPr lang="en-GB" sz="2400" dirty="0" smtClean="0">
                <a:solidFill>
                  <a:srgbClr val="000000">
                    <a:lumMod val="75000"/>
                    <a:lumOff val="25000"/>
                  </a:srgbClr>
                </a:solidFill>
              </a:rPr>
              <a:t>; describes the news of the end of the war spreading across Greece; when Agamemnon returns with Cassandra as his concubine, Clytemnestra murders him.</a:t>
            </a:r>
          </a:p>
          <a:p>
            <a:pPr marL="0" lvl="0" indent="0">
              <a:buClr>
                <a:srgbClr val="E48312"/>
              </a:buClr>
              <a:buNone/>
            </a:pPr>
            <a:endParaRPr lang="en-GB" sz="2400" dirty="0">
              <a:solidFill>
                <a:srgbClr val="000000">
                  <a:lumMod val="75000"/>
                  <a:lumOff val="25000"/>
                </a:srgbClr>
              </a:solidFill>
            </a:endParaRPr>
          </a:p>
          <a:p>
            <a:pPr marL="0" lvl="0" indent="0">
              <a:buClr>
                <a:srgbClr val="E48312"/>
              </a:buClr>
              <a:buNone/>
            </a:pPr>
            <a:r>
              <a:rPr lang="en-GB" sz="2400" u="sng" dirty="0" smtClean="0">
                <a:solidFill>
                  <a:srgbClr val="000000">
                    <a:lumMod val="75000"/>
                    <a:lumOff val="25000"/>
                  </a:srgbClr>
                </a:solidFill>
              </a:rPr>
              <a:t>Symbolism: </a:t>
            </a:r>
          </a:p>
          <a:p>
            <a:pPr marL="0" lvl="0" indent="0">
              <a:buClr>
                <a:srgbClr val="E48312"/>
              </a:buClr>
              <a:buNone/>
            </a:pPr>
            <a:r>
              <a:rPr lang="en-GB" sz="2400" dirty="0" smtClean="0">
                <a:solidFill>
                  <a:srgbClr val="000000">
                    <a:lumMod val="75000"/>
                    <a:lumOff val="25000"/>
                  </a:srgbClr>
                </a:solidFill>
              </a:rPr>
              <a:t>blood-curses; unfaithful and untrustworthy women.</a:t>
            </a:r>
          </a:p>
          <a:p>
            <a:pPr marL="0" lvl="0" indent="0">
              <a:buClr>
                <a:srgbClr val="E48312"/>
              </a:buClr>
              <a:buNone/>
            </a:pPr>
            <a:endParaRPr lang="en-GB" sz="2400" dirty="0">
              <a:solidFill>
                <a:srgbClr val="000000">
                  <a:lumMod val="75000"/>
                  <a:lumOff val="25000"/>
                </a:srgbClr>
              </a:solidFill>
            </a:endParaRPr>
          </a:p>
          <a:p>
            <a:endParaRPr lang="en-GB" dirty="0"/>
          </a:p>
        </p:txBody>
      </p:sp>
      <p:sp>
        <p:nvSpPr>
          <p:cNvPr id="4" name="TextBox 3"/>
          <p:cNvSpPr txBox="1"/>
          <p:nvPr/>
        </p:nvSpPr>
        <p:spPr>
          <a:xfrm>
            <a:off x="8680361" y="286603"/>
            <a:ext cx="3245476" cy="923330"/>
          </a:xfrm>
          <a:prstGeom prst="rect">
            <a:avLst/>
          </a:prstGeom>
          <a:noFill/>
        </p:spPr>
        <p:txBody>
          <a:bodyPr wrap="square" rtlCol="0">
            <a:spAutoFit/>
          </a:bodyPr>
          <a:lstStyle/>
          <a:p>
            <a:r>
              <a:rPr lang="en-GB" dirty="0" smtClean="0">
                <a:hlinkClick r:id="rId2"/>
              </a:rPr>
              <a:t>https://www.youtube.com/watch?v=Vh6gN8nQWSk</a:t>
            </a:r>
            <a:endParaRPr lang="en-GB" dirty="0" smtClean="0"/>
          </a:p>
          <a:p>
            <a:r>
              <a:rPr lang="en-GB" dirty="0" smtClean="0"/>
              <a:t>(4:03-5.57)</a:t>
            </a:r>
            <a:endParaRPr lang="en-GB" dirty="0"/>
          </a:p>
        </p:txBody>
      </p:sp>
    </p:spTree>
    <p:extLst>
      <p:ext uri="{BB962C8B-B14F-4D97-AF65-F5344CB8AC3E}">
        <p14:creationId xmlns:p14="http://schemas.microsoft.com/office/powerpoint/2010/main" val="203873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Virgil, </a:t>
            </a:r>
            <a:r>
              <a:rPr lang="en-GB" i="1" dirty="0" smtClean="0"/>
              <a:t>Aeneid</a:t>
            </a:r>
            <a:endParaRPr lang="en-GB" i="1" dirty="0"/>
          </a:p>
        </p:txBody>
      </p:sp>
      <p:sp>
        <p:nvSpPr>
          <p:cNvPr id="3" name="Content Placeholder 2"/>
          <p:cNvSpPr>
            <a:spLocks noGrp="1"/>
          </p:cNvSpPr>
          <p:nvPr>
            <p:ph idx="1"/>
          </p:nvPr>
        </p:nvSpPr>
        <p:spPr/>
        <p:txBody>
          <a:bodyPr>
            <a:noAutofit/>
          </a:bodyPr>
          <a:lstStyle/>
          <a:p>
            <a:pPr>
              <a:buFont typeface="Wingdings" panose="05000000000000000000" pitchFamily="2" charset="2"/>
              <a:buChar char="Ø"/>
            </a:pPr>
            <a:r>
              <a:rPr lang="en-GB" sz="2400" dirty="0" smtClean="0"/>
              <a:t>Written in 1</a:t>
            </a:r>
            <a:r>
              <a:rPr lang="en-GB" sz="2400" baseline="30000" dirty="0" smtClean="0"/>
              <a:t>st</a:t>
            </a:r>
            <a:r>
              <a:rPr lang="en-GB" sz="2400" dirty="0" smtClean="0"/>
              <a:t> century BC  to honour the first Roman emperor, Augustus.</a:t>
            </a:r>
          </a:p>
          <a:p>
            <a:pPr>
              <a:buFont typeface="Wingdings" panose="05000000000000000000" pitchFamily="2" charset="2"/>
              <a:buChar char="Ø"/>
            </a:pPr>
            <a:r>
              <a:rPr lang="en-GB" sz="2400" dirty="0" smtClean="0"/>
              <a:t>Follows the story of Aeneas, prince of Troy, who escaped the burning city, travelled around the Mediterranean for seven years, and then founded a new city in Italy – which would become Rome.</a:t>
            </a:r>
          </a:p>
          <a:p>
            <a:pPr>
              <a:buFont typeface="Wingdings" panose="05000000000000000000" pitchFamily="2" charset="2"/>
              <a:buChar char="Ø"/>
            </a:pPr>
            <a:r>
              <a:rPr lang="en-GB" sz="2400" dirty="0" smtClean="0"/>
              <a:t>Augustus claimed to be a descendant of Aeneas, and through him to the goddess Venus.</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smtClean="0"/>
              <a:t>Large sections of the poem are clearly based upon the </a:t>
            </a:r>
            <a:r>
              <a:rPr lang="en-GB" sz="2400" i="1" dirty="0" smtClean="0"/>
              <a:t>Iliad </a:t>
            </a:r>
            <a:r>
              <a:rPr lang="en-GB" sz="2400" dirty="0" smtClean="0"/>
              <a:t>and the </a:t>
            </a:r>
            <a:r>
              <a:rPr lang="en-GB" sz="2400" i="1" dirty="0" smtClean="0"/>
              <a:t>Odyssey</a:t>
            </a:r>
            <a:r>
              <a:rPr lang="en-GB" sz="2400" dirty="0" smtClean="0"/>
              <a:t>, suggesting that Virgil was deliberately trying to create an epic poem which would be a ‘Roman Homer’.</a:t>
            </a:r>
            <a:endParaRPr lang="en-GB" sz="2400" i="1" dirty="0"/>
          </a:p>
        </p:txBody>
      </p:sp>
      <p:sp>
        <p:nvSpPr>
          <p:cNvPr id="4" name="TextBox 3"/>
          <p:cNvSpPr txBox="1"/>
          <p:nvPr/>
        </p:nvSpPr>
        <p:spPr>
          <a:xfrm>
            <a:off x="1097280" y="3039414"/>
            <a:ext cx="10071278" cy="1569660"/>
          </a:xfrm>
          <a:prstGeom prst="rect">
            <a:avLst/>
          </a:prstGeom>
          <a:ln>
            <a:prstDash val="lgDashDotDot"/>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i="1" u="sng" dirty="0" smtClean="0"/>
              <a:t>Aeneid</a:t>
            </a:r>
            <a:r>
              <a:rPr lang="en-GB" sz="2400" u="sng" dirty="0" smtClean="0"/>
              <a:t> Key Themes:</a:t>
            </a:r>
          </a:p>
          <a:p>
            <a:pPr marL="342900" indent="-342900">
              <a:buFont typeface="Wingdings" panose="05000000000000000000" pitchFamily="2" charset="2"/>
              <a:buChar char="§"/>
            </a:pPr>
            <a:r>
              <a:rPr lang="en-GB" sz="2400" dirty="0" smtClean="0"/>
              <a:t>Glory of Rome</a:t>
            </a:r>
          </a:p>
          <a:p>
            <a:pPr marL="342900" indent="-342900">
              <a:buFont typeface="Wingdings" panose="05000000000000000000" pitchFamily="2" charset="2"/>
              <a:buChar char="§"/>
            </a:pPr>
            <a:r>
              <a:rPr lang="en-GB" sz="2400" dirty="0" smtClean="0"/>
              <a:t>A new kind of heroism</a:t>
            </a:r>
          </a:p>
          <a:p>
            <a:endParaRPr lang="en-GB" sz="2400" dirty="0" smtClean="0"/>
          </a:p>
        </p:txBody>
      </p:sp>
    </p:spTree>
    <p:extLst>
      <p:ext uri="{BB962C8B-B14F-4D97-AF65-F5344CB8AC3E}">
        <p14:creationId xmlns:p14="http://schemas.microsoft.com/office/powerpoint/2010/main" val="48453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 </a:t>
            </a:r>
            <a:r>
              <a:rPr lang="en-GB" i="1" dirty="0" smtClean="0"/>
              <a:t>Metamorphoses</a:t>
            </a:r>
            <a:endParaRPr lang="en-GB" i="1"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400" dirty="0" smtClean="0"/>
              <a:t>Books 13 and 14 of the </a:t>
            </a:r>
            <a:r>
              <a:rPr lang="en-GB" sz="2400" i="1" dirty="0" smtClean="0"/>
              <a:t>Metamorphoses</a:t>
            </a:r>
            <a:r>
              <a:rPr lang="en-GB" sz="2400" dirty="0" smtClean="0"/>
              <a:t> tell the whole story of Troy from the beginning of the war to the adventures of Aeneas.</a:t>
            </a:r>
          </a:p>
          <a:p>
            <a:pPr>
              <a:buFont typeface="Wingdings" panose="05000000000000000000" pitchFamily="2" charset="2"/>
              <a:buChar char="Ø"/>
            </a:pPr>
            <a:r>
              <a:rPr lang="en-GB" sz="2400" dirty="0" smtClean="0"/>
              <a:t>Ovid incorporates the myth into his overarching theme of change and flux, and includes stories which are not included in either Homeric poem, such as the death of Achilles and the contest between Ajax and Odysseus for his armour. </a:t>
            </a:r>
          </a:p>
          <a:p>
            <a:pPr>
              <a:buFont typeface="Wingdings" panose="05000000000000000000" pitchFamily="2" charset="2"/>
              <a:buChar char="Ø"/>
            </a:pPr>
            <a:r>
              <a:rPr lang="en-GB" sz="2400" dirty="0" smtClean="0"/>
              <a:t>He also focuses much more on the fantastical aspects of the myth, such as the Trojan warrior </a:t>
            </a:r>
            <a:r>
              <a:rPr lang="en-GB" sz="2400" dirty="0" err="1" smtClean="0"/>
              <a:t>Cycnus</a:t>
            </a:r>
            <a:r>
              <a:rPr lang="en-GB" sz="2400" dirty="0" smtClean="0"/>
              <a:t>, who is impenetrable to weapons, and after a long battle against Achilles is transformed into a swan by his father Neptune.</a:t>
            </a:r>
            <a:endParaRPr lang="en-GB" sz="2400" dirty="0"/>
          </a:p>
        </p:txBody>
      </p:sp>
      <p:sp>
        <p:nvSpPr>
          <p:cNvPr id="4" name="TextBox 3"/>
          <p:cNvSpPr txBox="1"/>
          <p:nvPr/>
        </p:nvSpPr>
        <p:spPr>
          <a:xfrm>
            <a:off x="1084402" y="3930102"/>
            <a:ext cx="10071278" cy="1938992"/>
          </a:xfrm>
          <a:prstGeom prst="rect">
            <a:avLst/>
          </a:prstGeom>
          <a:ln>
            <a:prstDash val="lgDashDotDot"/>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i="1" u="sng" dirty="0" smtClean="0"/>
              <a:t>Metamorphoses</a:t>
            </a:r>
            <a:r>
              <a:rPr lang="en-GB" sz="2400" u="sng" dirty="0" smtClean="0"/>
              <a:t> Key Themes:</a:t>
            </a:r>
          </a:p>
          <a:p>
            <a:pPr marL="342900" indent="-342900">
              <a:buFont typeface="Wingdings" panose="05000000000000000000" pitchFamily="2" charset="2"/>
              <a:buChar char="§"/>
            </a:pPr>
            <a:r>
              <a:rPr lang="en-GB" sz="2400" dirty="0" smtClean="0"/>
              <a:t>Transformation</a:t>
            </a:r>
            <a:endParaRPr lang="en-GB" sz="2400" dirty="0" smtClean="0"/>
          </a:p>
          <a:p>
            <a:pPr marL="342900" indent="-342900">
              <a:buFont typeface="Wingdings" panose="05000000000000000000" pitchFamily="2" charset="2"/>
              <a:buChar char="§"/>
            </a:pPr>
            <a:r>
              <a:rPr lang="en-GB" sz="2400" dirty="0" smtClean="0"/>
              <a:t>Flux</a:t>
            </a:r>
          </a:p>
          <a:p>
            <a:pPr marL="342900" indent="-342900">
              <a:buFont typeface="Wingdings" panose="05000000000000000000" pitchFamily="2" charset="2"/>
              <a:buChar char="§"/>
            </a:pPr>
            <a:r>
              <a:rPr lang="en-GB" sz="2400" dirty="0" smtClean="0"/>
              <a:t>Humour of men and gods</a:t>
            </a:r>
          </a:p>
          <a:p>
            <a:endParaRPr lang="en-GB" sz="2400" dirty="0" smtClean="0"/>
          </a:p>
        </p:txBody>
      </p:sp>
    </p:spTree>
    <p:extLst>
      <p:ext uri="{BB962C8B-B14F-4D97-AF65-F5344CB8AC3E}">
        <p14:creationId xmlns:p14="http://schemas.microsoft.com/office/powerpoint/2010/main" val="152607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Trojan War in the modern era</a:t>
            </a:r>
            <a:endParaRPr lang="en-GB" dirty="0"/>
          </a:p>
        </p:txBody>
      </p:sp>
      <p:sp>
        <p:nvSpPr>
          <p:cNvPr id="3" name="Content Placeholder 2"/>
          <p:cNvSpPr>
            <a:spLocks noGrp="1"/>
          </p:cNvSpPr>
          <p:nvPr>
            <p:ph idx="1"/>
          </p:nvPr>
        </p:nvSpPr>
        <p:spPr>
          <a:xfrm>
            <a:off x="360608" y="1845734"/>
            <a:ext cx="11500834" cy="4023360"/>
          </a:xfrm>
        </p:spPr>
        <p:txBody>
          <a:bodyPr>
            <a:normAutofit/>
          </a:bodyPr>
          <a:lstStyle/>
          <a:p>
            <a:pPr>
              <a:buFont typeface="Wingdings" panose="05000000000000000000" pitchFamily="2" charset="2"/>
              <a:buChar char="Ø"/>
            </a:pPr>
            <a:r>
              <a:rPr lang="en-GB" sz="2400" dirty="0" smtClean="0"/>
              <a:t>In the middle ages and early modern period, Greek texts like Homer were not very well known, and educated people tended to know Latin but not Greek.</a:t>
            </a:r>
          </a:p>
          <a:p>
            <a:pPr>
              <a:buFont typeface="Wingdings" panose="05000000000000000000" pitchFamily="2" charset="2"/>
              <a:buChar char="Ø"/>
            </a:pPr>
            <a:r>
              <a:rPr lang="en-GB" sz="2400" dirty="0" smtClean="0"/>
              <a:t>This meant that the Roman versions of the Trojan War story, such as Virgil and Ovid, were better known than Homer.</a:t>
            </a:r>
          </a:p>
          <a:p>
            <a:pPr>
              <a:buFont typeface="Wingdings" panose="05000000000000000000" pitchFamily="2" charset="2"/>
              <a:buChar char="Ø"/>
            </a:pPr>
            <a:r>
              <a:rPr lang="en-GB" sz="2400" dirty="0" smtClean="0"/>
              <a:t>Early modern versions of the Trojan War myths, by Shakespeare, Marlowe and others, were based on the Roman rather than the Greek versions.</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smtClean="0"/>
              <a:t>It is Christopher Marlowe, in his play </a:t>
            </a:r>
            <a:r>
              <a:rPr lang="en-GB" sz="2400" i="1" dirty="0" smtClean="0"/>
              <a:t>Dr Faustus</a:t>
            </a:r>
            <a:r>
              <a:rPr lang="en-GB" sz="2400" dirty="0" smtClean="0"/>
              <a:t>, who famously described Helen as ‘the face that launched a thousand ships’ (c.1590)</a:t>
            </a:r>
            <a:endParaRPr lang="en-GB" sz="2400" dirty="0"/>
          </a:p>
        </p:txBody>
      </p:sp>
    </p:spTree>
    <p:extLst>
      <p:ext uri="{BB962C8B-B14F-4D97-AF65-F5344CB8AC3E}">
        <p14:creationId xmlns:p14="http://schemas.microsoft.com/office/powerpoint/2010/main" val="85122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the Trojan War in literature</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800" dirty="0" smtClean="0"/>
              <a:t>The topic of the oldest written texts which survive from the ancient world</a:t>
            </a:r>
          </a:p>
          <a:p>
            <a:pPr>
              <a:buFont typeface="Wingdings" panose="05000000000000000000" pitchFamily="2" charset="2"/>
              <a:buChar char="Ø"/>
            </a:pPr>
            <a:r>
              <a:rPr lang="en-GB" sz="2800" dirty="0" smtClean="0"/>
              <a:t>A huge resource of myth with different characters and stories which can be picked out</a:t>
            </a:r>
          </a:p>
          <a:p>
            <a:pPr>
              <a:buFont typeface="Wingdings" panose="05000000000000000000" pitchFamily="2" charset="2"/>
              <a:buChar char="Ø"/>
            </a:pPr>
            <a:r>
              <a:rPr lang="en-GB" sz="2800" dirty="0" smtClean="0"/>
              <a:t>The myth can be retold and used to focus on the author’s chosen themes or concerns</a:t>
            </a:r>
            <a:endParaRPr lang="en-GB" sz="2800" dirty="0"/>
          </a:p>
        </p:txBody>
      </p:sp>
      <p:pic>
        <p:nvPicPr>
          <p:cNvPr id="4" name="Picture 3"/>
          <p:cNvPicPr>
            <a:picLocks noChangeAspect="1"/>
          </p:cNvPicPr>
          <p:nvPr/>
        </p:nvPicPr>
        <p:blipFill>
          <a:blip r:embed="rId2"/>
          <a:stretch>
            <a:fillRect/>
          </a:stretch>
        </p:blipFill>
        <p:spPr>
          <a:xfrm>
            <a:off x="831645" y="4857070"/>
            <a:ext cx="10589670" cy="1012024"/>
          </a:xfrm>
          <a:prstGeom prst="rect">
            <a:avLst/>
          </a:prstGeom>
        </p:spPr>
      </p:pic>
    </p:spTree>
    <p:extLst>
      <p:ext uri="{BB962C8B-B14F-4D97-AF65-F5344CB8AC3E}">
        <p14:creationId xmlns:p14="http://schemas.microsoft.com/office/powerpoint/2010/main" val="261926389"/>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201</TotalTime>
  <Words>1640</Words>
  <Application>Microsoft Office PowerPoint</Application>
  <PresentationFormat>Widescreen</PresentationFormat>
  <Paragraphs>140</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Calibri Light</vt:lpstr>
      <vt:lpstr>Wingdings</vt:lpstr>
      <vt:lpstr>Retrospect</vt:lpstr>
      <vt:lpstr>Classical Mythology and Art</vt:lpstr>
      <vt:lpstr>Coursework: group presentations</vt:lpstr>
      <vt:lpstr>PowerPoint Presentation</vt:lpstr>
      <vt:lpstr>PowerPoint Presentation</vt:lpstr>
      <vt:lpstr>Classical Mythology and Art</vt:lpstr>
      <vt:lpstr>The Trojan War</vt:lpstr>
      <vt:lpstr>Texts</vt:lpstr>
      <vt:lpstr>The Epic Cycle</vt:lpstr>
      <vt:lpstr>The Epic Cycle</vt:lpstr>
      <vt:lpstr>Homer, Iliad</vt:lpstr>
      <vt:lpstr>Homer, Odyssey</vt:lpstr>
      <vt:lpstr>Homer in Athens</vt:lpstr>
      <vt:lpstr>The Trojan War in Greek tragedy</vt:lpstr>
      <vt:lpstr>The Trojan War in Greek tragedy</vt:lpstr>
      <vt:lpstr>The Trojan War in Greek tragedy</vt:lpstr>
      <vt:lpstr>Virgil, Aeneid</vt:lpstr>
      <vt:lpstr>Ovid, Metamorphoses</vt:lpstr>
      <vt:lpstr>The Trojan War in the modern era</vt:lpstr>
      <vt:lpstr>Summary: the Trojan War in literature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dc:title>
  <dc:creator>Catherine Goode</dc:creator>
  <cp:lastModifiedBy>Catherine Goode</cp:lastModifiedBy>
  <cp:revision>36</cp:revision>
  <dcterms:created xsi:type="dcterms:W3CDTF">2017-02-10T13:40:28Z</dcterms:created>
  <dcterms:modified xsi:type="dcterms:W3CDTF">2017-02-13T14:31:58Z</dcterms:modified>
</cp:coreProperties>
</file>