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327" r:id="rId2"/>
    <p:sldId id="314" r:id="rId3"/>
    <p:sldId id="326" r:id="rId4"/>
    <p:sldId id="328" r:id="rId5"/>
    <p:sldId id="315" r:id="rId6"/>
    <p:sldId id="316" r:id="rId7"/>
    <p:sldId id="317" r:id="rId8"/>
    <p:sldId id="318" r:id="rId9"/>
    <p:sldId id="332" r:id="rId10"/>
    <p:sldId id="330" r:id="rId11"/>
    <p:sldId id="335" r:id="rId12"/>
    <p:sldId id="334" r:id="rId13"/>
    <p:sldId id="333" r:id="rId14"/>
    <p:sldId id="319" r:id="rId15"/>
    <p:sldId id="320" r:id="rId16"/>
    <p:sldId id="321" r:id="rId17"/>
    <p:sldId id="325" r:id="rId18"/>
    <p:sldId id="336" r:id="rId19"/>
    <p:sldId id="337" r:id="rId20"/>
    <p:sldId id="338" r:id="rId21"/>
    <p:sldId id="339" r:id="rId22"/>
    <p:sldId id="348" r:id="rId23"/>
    <p:sldId id="346" r:id="rId24"/>
    <p:sldId id="282" r:id="rId25"/>
    <p:sldId id="349" r:id="rId26"/>
    <p:sldId id="329" r:id="rId27"/>
    <p:sldId id="340" r:id="rId28"/>
    <p:sldId id="341" r:id="rId29"/>
    <p:sldId id="342" r:id="rId30"/>
    <p:sldId id="343" r:id="rId31"/>
    <p:sldId id="344" r:id="rId32"/>
    <p:sldId id="345" r:id="rId33"/>
    <p:sldId id="324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B2FFC103-62EA-424C-A4C7-D229BCB9057F}"/>
    <pc:docChg chg="modSld">
      <pc:chgData name="Natasha Young" userId="450ac887-d51d-4f28-b5bb-9aa773a39bcf" providerId="ADAL" clId="{B2FFC103-62EA-424C-A4C7-D229BCB9057F}" dt="2022-09-22T16:30:44.350" v="32" actId="20577"/>
      <pc:docMkLst>
        <pc:docMk/>
      </pc:docMkLst>
      <pc:sldChg chg="modSp mod">
        <pc:chgData name="Natasha Young" userId="450ac887-d51d-4f28-b5bb-9aa773a39bcf" providerId="ADAL" clId="{B2FFC103-62EA-424C-A4C7-D229BCB9057F}" dt="2022-09-22T16:30:44.350" v="32" actId="20577"/>
        <pc:sldMkLst>
          <pc:docMk/>
          <pc:sldMk cId="3916259843" sldId="314"/>
        </pc:sldMkLst>
        <pc:spChg chg="mod">
          <ac:chgData name="Natasha Young" userId="450ac887-d51d-4f28-b5bb-9aa773a39bcf" providerId="ADAL" clId="{B2FFC103-62EA-424C-A4C7-D229BCB9057F}" dt="2022-09-22T16:30:44.350" v="32" actId="20577"/>
          <ac:spMkLst>
            <pc:docMk/>
            <pc:sldMk cId="3916259843" sldId="314"/>
            <ac:spMk id="2" creationId="{00000000-0000-0000-0000-000000000000}"/>
          </ac:spMkLst>
        </pc:spChg>
      </pc:sldChg>
      <pc:sldChg chg="modNotesTx">
        <pc:chgData name="Natasha Young" userId="450ac887-d51d-4f28-b5bb-9aa773a39bcf" providerId="ADAL" clId="{B2FFC103-62EA-424C-A4C7-D229BCB9057F}" dt="2022-09-13T12:36:58.628" v="2" actId="20577"/>
        <pc:sldMkLst>
          <pc:docMk/>
          <pc:sldMk cId="0" sldId="316"/>
        </pc:sldMkLst>
      </pc:sldChg>
      <pc:sldChg chg="modNotesTx">
        <pc:chgData name="Natasha Young" userId="450ac887-d51d-4f28-b5bb-9aa773a39bcf" providerId="ADAL" clId="{B2FFC103-62EA-424C-A4C7-D229BCB9057F}" dt="2022-09-13T12:37:38.274" v="8" actId="20577"/>
        <pc:sldMkLst>
          <pc:docMk/>
          <pc:sldMk cId="0" sldId="319"/>
        </pc:sldMkLst>
      </pc:sldChg>
      <pc:sldChg chg="modNotesTx">
        <pc:chgData name="Natasha Young" userId="450ac887-d51d-4f28-b5bb-9aa773a39bcf" providerId="ADAL" clId="{B2FFC103-62EA-424C-A4C7-D229BCB9057F}" dt="2022-09-13T12:37:43.568" v="10" actId="5793"/>
        <pc:sldMkLst>
          <pc:docMk/>
          <pc:sldMk cId="0" sldId="320"/>
        </pc:sldMkLst>
      </pc:sldChg>
      <pc:sldChg chg="modNotesTx">
        <pc:chgData name="Natasha Young" userId="450ac887-d51d-4f28-b5bb-9aa773a39bcf" providerId="ADAL" clId="{B2FFC103-62EA-424C-A4C7-D229BCB9057F}" dt="2022-09-13T12:37:54.259" v="14" actId="20577"/>
        <pc:sldMkLst>
          <pc:docMk/>
          <pc:sldMk cId="0" sldId="321"/>
        </pc:sldMkLst>
      </pc:sldChg>
      <pc:sldChg chg="modNotesTx">
        <pc:chgData name="Natasha Young" userId="450ac887-d51d-4f28-b5bb-9aa773a39bcf" providerId="ADAL" clId="{B2FFC103-62EA-424C-A4C7-D229BCB9057F}" dt="2022-09-13T12:38:03.043" v="15" actId="20577"/>
        <pc:sldMkLst>
          <pc:docMk/>
          <pc:sldMk cId="0" sldId="325"/>
        </pc:sldMkLst>
      </pc:sldChg>
      <pc:sldChg chg="modNotesTx">
        <pc:chgData name="Natasha Young" userId="450ac887-d51d-4f28-b5bb-9aa773a39bcf" providerId="ADAL" clId="{B2FFC103-62EA-424C-A4C7-D229BCB9057F}" dt="2022-09-13T12:36:49.567" v="0" actId="20577"/>
        <pc:sldMkLst>
          <pc:docMk/>
          <pc:sldMk cId="0" sldId="326"/>
        </pc:sldMkLst>
      </pc:sldChg>
      <pc:sldChg chg="modNotesTx">
        <pc:chgData name="Natasha Young" userId="450ac887-d51d-4f28-b5bb-9aa773a39bcf" providerId="ADAL" clId="{B2FFC103-62EA-424C-A4C7-D229BCB9057F}" dt="2022-09-13T12:36:53.889" v="1" actId="20577"/>
        <pc:sldMkLst>
          <pc:docMk/>
          <pc:sldMk cId="0" sldId="328"/>
        </pc:sldMkLst>
      </pc:sldChg>
      <pc:sldChg chg="modNotesTx">
        <pc:chgData name="Natasha Young" userId="450ac887-d51d-4f28-b5bb-9aa773a39bcf" providerId="ADAL" clId="{B2FFC103-62EA-424C-A4C7-D229BCB9057F}" dt="2022-09-13T12:38:44.056" v="21" actId="20577"/>
        <pc:sldMkLst>
          <pc:docMk/>
          <pc:sldMk cId="0" sldId="329"/>
        </pc:sldMkLst>
      </pc:sldChg>
      <pc:sldChg chg="modNotesTx">
        <pc:chgData name="Natasha Young" userId="450ac887-d51d-4f28-b5bb-9aa773a39bcf" providerId="ADAL" clId="{B2FFC103-62EA-424C-A4C7-D229BCB9057F}" dt="2022-09-13T12:37:13.566" v="4" actId="20577"/>
        <pc:sldMkLst>
          <pc:docMk/>
          <pc:sldMk cId="2079187287" sldId="330"/>
        </pc:sldMkLst>
      </pc:sldChg>
      <pc:sldChg chg="modNotesTx">
        <pc:chgData name="Natasha Young" userId="450ac887-d51d-4f28-b5bb-9aa773a39bcf" providerId="ADAL" clId="{B2FFC103-62EA-424C-A4C7-D229BCB9057F}" dt="2022-09-13T12:37:09.623" v="3" actId="20577"/>
        <pc:sldMkLst>
          <pc:docMk/>
          <pc:sldMk cId="2645361624" sldId="332"/>
        </pc:sldMkLst>
      </pc:sldChg>
      <pc:sldChg chg="modNotesTx">
        <pc:chgData name="Natasha Young" userId="450ac887-d51d-4f28-b5bb-9aa773a39bcf" providerId="ADAL" clId="{B2FFC103-62EA-424C-A4C7-D229BCB9057F}" dt="2022-09-13T12:37:31.494" v="7" actId="20577"/>
        <pc:sldMkLst>
          <pc:docMk/>
          <pc:sldMk cId="3930257081" sldId="333"/>
        </pc:sldMkLst>
      </pc:sldChg>
      <pc:sldChg chg="modNotesTx">
        <pc:chgData name="Natasha Young" userId="450ac887-d51d-4f28-b5bb-9aa773a39bcf" providerId="ADAL" clId="{B2FFC103-62EA-424C-A4C7-D229BCB9057F}" dt="2022-09-13T12:37:26.970" v="6" actId="20577"/>
        <pc:sldMkLst>
          <pc:docMk/>
          <pc:sldMk cId="1574821769" sldId="334"/>
        </pc:sldMkLst>
      </pc:sldChg>
      <pc:sldChg chg="modNotesTx">
        <pc:chgData name="Natasha Young" userId="450ac887-d51d-4f28-b5bb-9aa773a39bcf" providerId="ADAL" clId="{B2FFC103-62EA-424C-A4C7-D229BCB9057F}" dt="2022-09-13T12:37:18.168" v="5" actId="20577"/>
        <pc:sldMkLst>
          <pc:docMk/>
          <pc:sldMk cId="4046861206" sldId="335"/>
        </pc:sldMkLst>
      </pc:sldChg>
      <pc:sldChg chg="modNotesTx">
        <pc:chgData name="Natasha Young" userId="450ac887-d51d-4f28-b5bb-9aa773a39bcf" providerId="ADAL" clId="{B2FFC103-62EA-424C-A4C7-D229BCB9057F}" dt="2022-09-13T12:38:10.607" v="16" actId="20577"/>
        <pc:sldMkLst>
          <pc:docMk/>
          <pc:sldMk cId="2009059545" sldId="338"/>
        </pc:sldMkLst>
      </pc:sldChg>
      <pc:sldChg chg="modNotesTx">
        <pc:chgData name="Natasha Young" userId="450ac887-d51d-4f28-b5bb-9aa773a39bcf" providerId="ADAL" clId="{B2FFC103-62EA-424C-A4C7-D229BCB9057F}" dt="2022-09-13T12:38:15.847" v="17" actId="20577"/>
        <pc:sldMkLst>
          <pc:docMk/>
          <pc:sldMk cId="3768165727" sldId="339"/>
        </pc:sldMkLst>
      </pc:sldChg>
      <pc:sldChg chg="modNotesTx">
        <pc:chgData name="Natasha Young" userId="450ac887-d51d-4f28-b5bb-9aa773a39bcf" providerId="ADAL" clId="{B2FFC103-62EA-424C-A4C7-D229BCB9057F}" dt="2022-09-13T12:38:50.592" v="22" actId="20577"/>
        <pc:sldMkLst>
          <pc:docMk/>
          <pc:sldMk cId="0" sldId="340"/>
        </pc:sldMkLst>
      </pc:sldChg>
      <pc:sldChg chg="modNotesTx">
        <pc:chgData name="Natasha Young" userId="450ac887-d51d-4f28-b5bb-9aa773a39bcf" providerId="ADAL" clId="{B2FFC103-62EA-424C-A4C7-D229BCB9057F}" dt="2022-09-13T12:38:55.447" v="23" actId="20577"/>
        <pc:sldMkLst>
          <pc:docMk/>
          <pc:sldMk cId="0" sldId="341"/>
        </pc:sldMkLst>
      </pc:sldChg>
      <pc:sldChg chg="modNotesTx">
        <pc:chgData name="Natasha Young" userId="450ac887-d51d-4f28-b5bb-9aa773a39bcf" providerId="ADAL" clId="{B2FFC103-62EA-424C-A4C7-D229BCB9057F}" dt="2022-09-13T12:39:01.178" v="24" actId="20577"/>
        <pc:sldMkLst>
          <pc:docMk/>
          <pc:sldMk cId="0" sldId="342"/>
        </pc:sldMkLst>
      </pc:sldChg>
      <pc:sldChg chg="modNotesTx">
        <pc:chgData name="Natasha Young" userId="450ac887-d51d-4f28-b5bb-9aa773a39bcf" providerId="ADAL" clId="{B2FFC103-62EA-424C-A4C7-D229BCB9057F}" dt="2022-09-13T12:39:05.631" v="25" actId="20577"/>
        <pc:sldMkLst>
          <pc:docMk/>
          <pc:sldMk cId="0" sldId="343"/>
        </pc:sldMkLst>
      </pc:sldChg>
      <pc:sldChg chg="modNotesTx">
        <pc:chgData name="Natasha Young" userId="450ac887-d51d-4f28-b5bb-9aa773a39bcf" providerId="ADAL" clId="{B2FFC103-62EA-424C-A4C7-D229BCB9057F}" dt="2022-09-13T12:39:12.492" v="27" actId="20577"/>
        <pc:sldMkLst>
          <pc:docMk/>
          <pc:sldMk cId="0" sldId="344"/>
        </pc:sldMkLst>
      </pc:sldChg>
      <pc:sldChg chg="modNotesTx">
        <pc:chgData name="Natasha Young" userId="450ac887-d51d-4f28-b5bb-9aa773a39bcf" providerId="ADAL" clId="{B2FFC103-62EA-424C-A4C7-D229BCB9057F}" dt="2022-09-13T12:39:18.436" v="28" actId="20577"/>
        <pc:sldMkLst>
          <pc:docMk/>
          <pc:sldMk cId="0" sldId="345"/>
        </pc:sldMkLst>
      </pc:sldChg>
      <pc:sldChg chg="modNotesTx">
        <pc:chgData name="Natasha Young" userId="450ac887-d51d-4f28-b5bb-9aa773a39bcf" providerId="ADAL" clId="{B2FFC103-62EA-424C-A4C7-D229BCB9057F}" dt="2022-09-13T12:38:33.127" v="19" actId="20577"/>
        <pc:sldMkLst>
          <pc:docMk/>
          <pc:sldMk cId="2391792660" sldId="346"/>
        </pc:sldMkLst>
      </pc:sldChg>
      <pc:sldChg chg="modNotesTx">
        <pc:chgData name="Natasha Young" userId="450ac887-d51d-4f28-b5bb-9aa773a39bcf" providerId="ADAL" clId="{B2FFC103-62EA-424C-A4C7-D229BCB9057F}" dt="2022-09-13T12:38:28.184" v="18" actId="20577"/>
        <pc:sldMkLst>
          <pc:docMk/>
          <pc:sldMk cId="1519773497" sldId="348"/>
        </pc:sldMkLst>
      </pc:sldChg>
      <pc:sldChg chg="modNotesTx">
        <pc:chgData name="Natasha Young" userId="450ac887-d51d-4f28-b5bb-9aa773a39bcf" providerId="ADAL" clId="{B2FFC103-62EA-424C-A4C7-D229BCB9057F}" dt="2022-09-13T12:38:39.800" v="20" actId="20577"/>
        <pc:sldMkLst>
          <pc:docMk/>
          <pc:sldMk cId="0" sldId="34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861F29-433A-47AE-9657-36F8C0E77CE3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720D9-40F7-469E-9AFA-561D48FBEF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880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90791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6EF5498F-61A2-4019-A9D7-101F712C0E7C}" type="slidenum">
              <a:rPr lang="cy-GB" altLang="en-US" sz="1200">
                <a:latin typeface="Arial" pitchFamily="34" charset="0"/>
              </a:rPr>
              <a:pPr/>
              <a:t>4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873285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0E6D46F-9C12-40FD-BECC-E3E36C25DD5C}" type="slidenum">
              <a:rPr lang="cy-GB" altLang="en-US" sz="1200">
                <a:latin typeface="Arial" pitchFamily="34" charset="0"/>
              </a:rPr>
              <a:pPr/>
              <a:t>6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95746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508075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678735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3265854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13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498341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2F3FE5BB-DC71-4A5B-BAAC-1F264069CA20}" type="slidenum">
              <a:rPr lang="cy-GB" altLang="en-US" sz="1200">
                <a:latin typeface="Arial" pitchFamily="34" charset="0"/>
              </a:rPr>
              <a:pPr/>
              <a:t>14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Tx/>
              <a:buNone/>
            </a:pPr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DF123852-3B2E-41F7-9FD7-34CDE3B4D6A1}" type="slidenum">
              <a:rPr lang="cy-GB" altLang="en-US" sz="1200">
                <a:latin typeface="Arial" pitchFamily="34" charset="0"/>
              </a:rPr>
              <a:pPr/>
              <a:t>15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5FFD522-CFEB-4F63-84D8-A3E5EA75EA3A}" type="slidenum">
              <a:rPr lang="cy-GB" altLang="en-US" sz="1200">
                <a:latin typeface="Arial" pitchFamily="34" charset="0"/>
              </a:rPr>
              <a:pPr/>
              <a:t>16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995C4F15-533D-4E42-81CD-E971D9246E2C}" type="slidenum">
              <a:rPr lang="cy-GB" altLang="en-US" sz="1200">
                <a:latin typeface="Arial" pitchFamily="34" charset="0"/>
              </a:rPr>
              <a:pPr/>
              <a:t>17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548490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080651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6059432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847633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A7C624-F3BE-4C5B-8B1D-95D2737A1014}" type="slidenum">
              <a:rPr lang="cy-GB" altLang="en-US" smtClean="0"/>
              <a:pPr/>
              <a:t>24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8276360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B0D85B17-0AC8-4F53-9A0B-2A63C2CDCB5E}" type="slidenum">
              <a:rPr lang="cy-GB" altLang="en-US" sz="1200">
                <a:latin typeface="Arial" pitchFamily="34" charset="0"/>
              </a:rPr>
              <a:pPr/>
              <a:t>25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7597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EE014D59-B5F7-4663-AFA2-78FA6966E18F}" type="slidenum">
              <a:rPr lang="cy-GB" altLang="en-US" sz="1200">
                <a:latin typeface="Arial" pitchFamily="34" charset="0"/>
              </a:rPr>
              <a:pPr/>
              <a:t>26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17529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EDA2E030-873C-492A-B838-650130AE3A00}" type="slidenum">
              <a:rPr lang="cy-GB" altLang="en-US" sz="1200">
                <a:latin typeface="Arial" pitchFamily="34" charset="0"/>
              </a:rPr>
              <a:pPr/>
              <a:t>27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9051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5263DC5F-37A1-41AB-A7C1-7BFCD27493D3}" type="slidenum">
              <a:rPr lang="cy-GB" altLang="en-US" sz="1200">
                <a:latin typeface="Arial" pitchFamily="34" charset="0"/>
              </a:rPr>
              <a:pPr/>
              <a:t>28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46053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3562A95E-1AAB-4A2F-BD01-B46DFFEBE6A7}" type="slidenum">
              <a:rPr lang="cy-GB" altLang="en-US" sz="1200">
                <a:latin typeface="Arial" pitchFamily="34" charset="0"/>
              </a:rPr>
              <a:pPr/>
              <a:t>29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7403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C3003-2A39-4CD2-B5F2-5C98D11B304B}" type="slidenum">
              <a:rPr lang="cy-GB" altLang="en-US" smtClean="0"/>
              <a:pPr/>
              <a:t>30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635283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1C79BD95-9048-4427-8E8D-FDFBB836F707}" type="slidenum">
              <a:rPr lang="cy-GB" altLang="en-US" sz="1200">
                <a:latin typeface="Arial" pitchFamily="34" charset="0"/>
              </a:rPr>
              <a:pPr/>
              <a:t>31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1425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29475" indent="-280567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22270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571178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20086" indent="-224454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468994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17902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366810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15717" indent="-22445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74822B1D-6F3D-401E-87DA-8326DFBF50C3}" type="slidenum">
              <a:rPr lang="cy-GB" altLang="en-US" sz="1200">
                <a:latin typeface="Arial" pitchFamily="34" charset="0"/>
              </a:rPr>
              <a:pPr/>
              <a:t>32</a:t>
            </a:fld>
            <a:endParaRPr lang="cy-GB" altLang="en-US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37622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13585F8E-BB78-4413-8810-F22E361A446E}" type="slidenum">
              <a:rPr lang="cy-GB" altLang="en-US" sz="1200">
                <a:latin typeface="Arial" pitchFamily="34" charset="0"/>
              </a:rPr>
              <a:pPr/>
              <a:t>33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55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305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47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2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294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466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81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77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440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3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906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02E51870-38CA-8300-93EC-51FC928F0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1933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6A67F-A568-4252-90EA-6156B9787D8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3B83C-CEF3-4300-9C51-02792031006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57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d.unm.edu/ecln/PSN/common/pdfs/the%20child%20is%20made%20of%20100.pdf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gov.wales/curriculum-wales-20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526" y="2617415"/>
            <a:ext cx="11056948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ECEY4001/C</a:t>
            </a:r>
            <a:br>
              <a:rPr lang="en-US" altLang="en-US" sz="4800" dirty="0"/>
            </a:br>
            <a:r>
              <a:rPr lang="cy-GB" altLang="en-US" sz="4800" dirty="0"/>
              <a:t>Datblygiad Dynol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  <a:br>
              <a:rPr lang="en-GB" altLang="en-US" sz="4800" dirty="0"/>
            </a:br>
            <a:br>
              <a:rPr lang="en-GB" altLang="en-US" sz="4800" dirty="0"/>
            </a:br>
            <a:r>
              <a:rPr lang="en-GB" altLang="en-US" sz="4800" dirty="0" err="1"/>
              <a:t>Darlith</a:t>
            </a:r>
            <a:r>
              <a:rPr lang="en-GB" altLang="en-US" sz="4800" dirty="0"/>
              <a:t> 9 – </a:t>
            </a:r>
            <a:r>
              <a:rPr lang="en-GB" altLang="en-US" sz="4800" dirty="0" err="1"/>
              <a:t>Modelau</a:t>
            </a:r>
            <a:r>
              <a:rPr lang="en-GB" altLang="en-US" sz="4800" dirty="0"/>
              <a:t> </a:t>
            </a:r>
            <a:r>
              <a:rPr lang="en-GB" altLang="en-US" sz="4800" dirty="0" err="1"/>
              <a:t>Addysgol</a:t>
            </a:r>
            <a:r>
              <a:rPr lang="en-GB" altLang="en-US" sz="4800" dirty="0"/>
              <a:t>  </a:t>
            </a:r>
            <a:br>
              <a:rPr lang="en-GB" altLang="en-US" sz="4800" dirty="0"/>
            </a:br>
            <a:r>
              <a:rPr lang="en-GB" altLang="en-US" sz="4800">
                <a:solidFill>
                  <a:schemeClr val="accent6">
                    <a:lumMod val="75000"/>
                  </a:schemeClr>
                </a:solidFill>
              </a:rPr>
              <a:t>Lecture 9 </a:t>
            </a: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– Educational Models</a:t>
            </a:r>
            <a:r>
              <a:rPr lang="en-GB" altLang="en-US" sz="4800" dirty="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Cyfnod Sylfaen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17411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dirty="0"/>
          </a:p>
          <a:p>
            <a:r>
              <a:rPr lang="cy-GB" altLang="en-US" dirty="0"/>
              <a:t>Mae’r ddogfen hon yn nodi gofynion Llywodraeth Cynulliad Cymru ar gyfer y Cyfnod Sylfaen i blant 3 – 7 oed yng Nghymru</a:t>
            </a:r>
            <a:endParaRPr lang="en-GB" altLang="en-US" dirty="0"/>
          </a:p>
        </p:txBody>
      </p:sp>
      <p:sp>
        <p:nvSpPr>
          <p:cNvPr id="17412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altLang="en-US" dirty="0"/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This document sets out the Welsh Assembly Government’s requirements for the Foundation Phase for 3 to 7-year-olds in Wales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2209800" y="333375"/>
            <a:ext cx="7772400" cy="1579563"/>
          </a:xfrm>
        </p:spPr>
        <p:txBody>
          <a:bodyPr>
            <a:noAutofit/>
          </a:bodyPr>
          <a:lstStyle/>
          <a:p>
            <a:pPr algn="ctr" eaLnBrk="1" hangingPunct="1"/>
            <a:r>
              <a:rPr lang="cy-GB" altLang="en-US" sz="4800" dirty="0"/>
              <a:t>Cyfnod Sylfaen </a:t>
            </a:r>
            <a:br>
              <a:rPr lang="cy-GB" altLang="en-US" sz="4800" dirty="0"/>
            </a:br>
            <a:r>
              <a:rPr lang="en-US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>
          <a:xfrm>
            <a:off x="1919288" y="1484314"/>
            <a:ext cx="4100512" cy="461168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cy-GB" altLang="en-US" b="1" i="1" dirty="0"/>
          </a:p>
          <a:p>
            <a:r>
              <a:rPr lang="cy-GB" altLang="en-US" dirty="0"/>
              <a:t>Dylai rhieni ac ymarferwyr weithio gyda’i gilydd mewn awyrgylch o barch at y naill a’r llall lle gall plant deimlo’n ddiogel ac yn hyderus</a:t>
            </a:r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xfrm>
            <a:off x="6462712" y="1912939"/>
            <a:ext cx="3810000" cy="346027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Parents and practitioners should work together in an atmosphere of mutual respect within which children can have security and confidence</a:t>
            </a:r>
            <a:endParaRPr lang="en-US" altLang="en-US" dirty="0">
              <a:solidFill>
                <a:schemeClr val="accent6">
                  <a:lumMod val="75000"/>
                </a:schemeClr>
              </a:solidFill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Cyfnod Sylfaen </a:t>
            </a:r>
            <a:br>
              <a:rPr lang="cy-GB" altLang="en-US" sz="4800" i="1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600" dirty="0"/>
              <a:t>Mae addysg effeithiol yn gofyn am ymarferwyr sy’n deall bod plant yn datblygu’n gyflym yn ystod y blynyddoedd cynnar – yn gorfforol, yn ddeallusol, yn emosiynol ac yn gymdeithasol</a:t>
            </a:r>
          </a:p>
        </p:txBody>
      </p:sp>
      <p:sp>
        <p:nvSpPr>
          <p:cNvPr id="20484" name="Content Placeholder 3"/>
          <p:cNvSpPr>
            <a:spLocks noGrp="1"/>
          </p:cNvSpPr>
          <p:nvPr>
            <p:ph sz="half" idx="2"/>
          </p:nvPr>
        </p:nvSpPr>
        <p:spPr>
          <a:xfrm>
            <a:off x="6396370" y="1825625"/>
            <a:ext cx="4565210" cy="4351338"/>
          </a:xfrm>
        </p:spPr>
        <p:txBody>
          <a:bodyPr/>
          <a:lstStyle/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Effective education requires practitioners who understand that children develop rapidly during the early years – physically, intellectually, emotionally and socially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981200" y="188913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y-GB" altLang="en-US" sz="4800" dirty="0"/>
              <a:t>Cyfnod Sylfaen </a:t>
            </a:r>
            <a:br>
              <a:rPr lang="cy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/>
              <a:t>Er mwyn i blant gael profiadau cyfoethog ac ysgogol, dylai’r amgylchedd dysgu fod wedi’i gynllunio’n dda ac yn drefnus</a:t>
            </a:r>
          </a:p>
          <a:p>
            <a:endParaRPr lang="en-GB" altLang="en-US" dirty="0"/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For children to have rich and stimulating experiences, the learning environment should be well planned and well organised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Cyfnod Sylfaen </a:t>
            </a:r>
            <a:br>
              <a:rPr lang="cy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/>
              <a:t>Rhaid bod ymarferwyr yn gallu arsylwi ac ymateb yn briodol i blant</a:t>
            </a:r>
          </a:p>
          <a:p>
            <a:endParaRPr lang="en-GB" altLang="en-US" dirty="0"/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Practitioners must be able to observe and respond appropriately to children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Cyfnod Sylfaen </a:t>
            </a:r>
            <a:br>
              <a:rPr lang="cy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Foundation Phase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>
          <a:xfrm>
            <a:off x="1385625" y="1825625"/>
            <a:ext cx="4316037" cy="3989388"/>
          </a:xfrm>
        </p:spPr>
        <p:txBody>
          <a:bodyPr>
            <a:normAutofit/>
          </a:bodyPr>
          <a:lstStyle/>
          <a:p>
            <a:r>
              <a:rPr lang="cy-GB" altLang="en-US" sz="2500" dirty="0"/>
              <a:t>Ni ddylai unrhyw blentyn gael ei allgau na’i roi dan anfantais oherwydd ethnigrwydd, diwylliant neu grefydd, iaith y cartref, cefndir teuluol, anghenion addysgol arbennig, anabledd, rhyw na gallu</a:t>
            </a:r>
          </a:p>
          <a:p>
            <a:endParaRPr lang="en-GB" altLang="en-US" dirty="0"/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700" dirty="0">
                <a:solidFill>
                  <a:schemeClr val="accent6">
                    <a:lumMod val="75000"/>
                  </a:schemeClr>
                </a:solidFill>
              </a:rPr>
              <a:t>No child should be excluded or disadvantaged because of ethnicity, culture or religion, home language, family background, special educational needs, disability, gender or ability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Cwricwlwm Newydd i Gymru</a:t>
            </a:r>
            <a:br>
              <a:rPr lang="cy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New Curriculum For Wales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>
          <a:xfrm>
            <a:off x="1030686" y="1971480"/>
            <a:ext cx="4231382" cy="3989388"/>
          </a:xfrm>
        </p:spPr>
        <p:txBody>
          <a:bodyPr>
            <a:normAutofit/>
          </a:bodyPr>
          <a:lstStyle/>
          <a:p>
            <a:r>
              <a:rPr lang="cy-GB" altLang="en-US" dirty="0"/>
              <a:t>Ysgolion i ddatblygu cwricwlwm eu hunain</a:t>
            </a:r>
          </a:p>
          <a:p>
            <a:r>
              <a:rPr lang="cy-GB" altLang="en-US" dirty="0"/>
              <a:t>Plentyn unigryw</a:t>
            </a:r>
          </a:p>
          <a:p>
            <a:r>
              <a:rPr lang="cy-GB" dirty="0"/>
              <a:t>Pwyslais ar ymreolaeth athrawon/lleol</a:t>
            </a:r>
          </a:p>
          <a:p>
            <a:r>
              <a:rPr lang="cy-GB" dirty="0"/>
              <a:t>Canolbwyntio ar sgiliau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6929934" y="1971480"/>
            <a:ext cx="4141554" cy="4351338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Schools to write their own curriculum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Unique child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Emphasis on teacher/local autonomy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Focus on skills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7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altLang="en-US" sz="27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altLang="en-US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361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4000" dirty="0"/>
            </a:br>
            <a:r>
              <a:rPr lang="en-GB" sz="5300" dirty="0"/>
              <a:t>Y </a:t>
            </a:r>
            <a:r>
              <a:rPr lang="en-GB" sz="5300" dirty="0" err="1"/>
              <a:t>Pedwar</a:t>
            </a:r>
            <a:r>
              <a:rPr lang="en-GB" sz="5300" dirty="0"/>
              <a:t> </a:t>
            </a:r>
            <a:r>
              <a:rPr lang="en-GB" sz="5300" dirty="0" err="1"/>
              <a:t>Pwrpas</a:t>
            </a:r>
            <a:r>
              <a:rPr lang="en-GB" sz="5300" dirty="0"/>
              <a:t> </a:t>
            </a:r>
            <a:br>
              <a:rPr lang="en-GB" sz="53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5300" dirty="0">
                <a:solidFill>
                  <a:schemeClr val="accent6">
                    <a:lumMod val="75000"/>
                  </a:schemeClr>
                </a:solidFill>
              </a:rPr>
              <a:t>The Four Purposes</a:t>
            </a:r>
            <a:br>
              <a:rPr lang="en-GB" sz="4000" dirty="0"/>
            </a:br>
            <a:endParaRPr lang="en-US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85261" y="2032888"/>
            <a:ext cx="4207301" cy="4351338"/>
          </a:xfrm>
        </p:spPr>
        <p:txBody>
          <a:bodyPr/>
          <a:lstStyle/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Ambitious capable learners, ready to learn throughout their lives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Enterprising, creative contributors, ready to play a full part in life and work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Ethical, informed citizens of Wales and the world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Healthy, confident individuals, ready to lead fulfilling lives as valued members of society</a:t>
            </a:r>
          </a:p>
          <a:p>
            <a:endParaRPr lang="en-GB" sz="2000" dirty="0"/>
          </a:p>
          <a:p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6837" y="2032888"/>
            <a:ext cx="4399904" cy="4351338"/>
          </a:xfrm>
        </p:spPr>
        <p:txBody>
          <a:bodyPr/>
          <a:lstStyle/>
          <a:p>
            <a:r>
              <a:rPr lang="cy-GB" sz="2000" dirty="0"/>
              <a:t>Dysgwyr galluog uchelgeisiol, yn barod i ddysgu trwy gydol eu hoes</a:t>
            </a:r>
          </a:p>
          <a:p>
            <a:r>
              <a:rPr lang="cy-GB" sz="2000" dirty="0"/>
              <a:t>Cyfranogwyr mentrus, creadigol, yn barod i chwarae rhan lawn mewn bywyd a gwaith</a:t>
            </a:r>
          </a:p>
          <a:p>
            <a:r>
              <a:rPr lang="cy-GB" sz="2000" dirty="0"/>
              <a:t>Dinasyddion moesegol, gwybodus Cymru a'r byd</a:t>
            </a:r>
          </a:p>
          <a:p>
            <a:r>
              <a:rPr lang="cy-GB" sz="2000" dirty="0"/>
              <a:t>Unigolion iach, hyderus, yn barod i fyw bywydau boddhaus fel aelodau gwerthfawr o gymdeithas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79187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210" y="129513"/>
            <a:ext cx="11942831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Y </a:t>
            </a:r>
            <a:r>
              <a:rPr lang="en-GB" sz="4800" dirty="0" err="1"/>
              <a:t>Chwech</a:t>
            </a:r>
            <a:r>
              <a:rPr lang="en-GB" sz="4800" dirty="0"/>
              <a:t> </a:t>
            </a:r>
            <a:r>
              <a:rPr lang="en-GB" sz="4800" dirty="0" err="1"/>
              <a:t>Maes</a:t>
            </a:r>
            <a:r>
              <a:rPr lang="en-GB" sz="4800" dirty="0"/>
              <a:t> </a:t>
            </a:r>
            <a:r>
              <a:rPr lang="en-GB" sz="4800" dirty="0" err="1"/>
              <a:t>Dysgu</a:t>
            </a:r>
            <a:r>
              <a:rPr lang="en-GB" sz="4800" dirty="0"/>
              <a:t> a </a:t>
            </a:r>
            <a:r>
              <a:rPr lang="en-GB" sz="4800" dirty="0" err="1"/>
              <a:t>Profiad</a:t>
            </a:r>
            <a:br>
              <a:rPr lang="en-GB" sz="4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The Six Areas of Learning and Experience</a:t>
            </a:r>
            <a:endParaRPr lang="en-US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94977" y="1652392"/>
            <a:ext cx="3886200" cy="4351338"/>
          </a:xfrm>
        </p:spPr>
        <p:txBody>
          <a:bodyPr/>
          <a:lstStyle/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Ambitious capable learners, ready to learn throughout their lives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Enterprising, creative contributors, ready to play a full part in life and work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Ethical, informed citizens of Wales and the world</a:t>
            </a:r>
          </a:p>
          <a:p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Healthy, confident individuals, ready to lead fulfilling lives as valued members of society</a:t>
            </a:r>
          </a:p>
          <a:p>
            <a:endParaRPr lang="en-GB" sz="2000" dirty="0"/>
          </a:p>
          <a:p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0825" y="1653644"/>
            <a:ext cx="3886200" cy="4351338"/>
          </a:xfrm>
        </p:spPr>
        <p:txBody>
          <a:bodyPr/>
          <a:lstStyle/>
          <a:p>
            <a:r>
              <a:rPr lang="en-GB" sz="2000" dirty="0"/>
              <a:t>Dysgwyr </a:t>
            </a:r>
            <a:r>
              <a:rPr lang="en-GB" sz="2000" dirty="0" err="1"/>
              <a:t>galluog</a:t>
            </a:r>
            <a:r>
              <a:rPr lang="en-GB" sz="2000" dirty="0"/>
              <a:t> </a:t>
            </a:r>
            <a:r>
              <a:rPr lang="en-GB" sz="2000" dirty="0" err="1"/>
              <a:t>uchelgeisiol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gydol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hoes</a:t>
            </a:r>
          </a:p>
          <a:p>
            <a:r>
              <a:rPr lang="en-GB" sz="2000" dirty="0" err="1"/>
              <a:t>Cyfranogwyr</a:t>
            </a:r>
            <a:r>
              <a:rPr lang="en-GB" sz="2000" dirty="0"/>
              <a:t> </a:t>
            </a:r>
            <a:r>
              <a:rPr lang="en-GB" sz="2000" dirty="0" err="1"/>
              <a:t>mentrus</a:t>
            </a:r>
            <a:r>
              <a:rPr lang="en-GB" sz="2000" dirty="0"/>
              <a:t>, </a:t>
            </a:r>
            <a:r>
              <a:rPr lang="en-GB" sz="2000" dirty="0" err="1"/>
              <a:t>creadigol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lawn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bywyd</a:t>
            </a:r>
            <a:r>
              <a:rPr lang="en-GB" sz="2000" dirty="0"/>
              <a:t> a </a:t>
            </a:r>
            <a:r>
              <a:rPr lang="en-GB" sz="2000" dirty="0" err="1"/>
              <a:t>gwaith</a:t>
            </a:r>
            <a:endParaRPr lang="en-GB" sz="2000" dirty="0"/>
          </a:p>
          <a:p>
            <a:r>
              <a:rPr lang="en-GB" sz="2000" dirty="0" err="1"/>
              <a:t>Dinasyddion</a:t>
            </a:r>
            <a:r>
              <a:rPr lang="en-GB" sz="2000" dirty="0"/>
              <a:t> </a:t>
            </a:r>
            <a:r>
              <a:rPr lang="en-GB" sz="2000" dirty="0" err="1"/>
              <a:t>moesegol</a:t>
            </a:r>
            <a:r>
              <a:rPr lang="en-GB" sz="2000" dirty="0"/>
              <a:t>, </a:t>
            </a:r>
            <a:r>
              <a:rPr lang="en-GB" sz="2000" dirty="0" err="1"/>
              <a:t>gwybodus</a:t>
            </a:r>
            <a:r>
              <a:rPr lang="en-GB" sz="2000" dirty="0"/>
              <a:t> </a:t>
            </a:r>
            <a:r>
              <a:rPr lang="en-GB" sz="2000" dirty="0" err="1"/>
              <a:t>Cymru</a:t>
            </a:r>
            <a:r>
              <a:rPr lang="en-GB" sz="2000" dirty="0"/>
              <a:t> </a:t>
            </a:r>
            <a:r>
              <a:rPr lang="en-GB" sz="2000" dirty="0" err="1"/>
              <a:t>a'r</a:t>
            </a:r>
            <a:r>
              <a:rPr lang="en-GB" sz="2000" dirty="0"/>
              <a:t> </a:t>
            </a:r>
            <a:r>
              <a:rPr lang="en-GB" sz="2000" dirty="0" err="1"/>
              <a:t>byd</a:t>
            </a:r>
            <a:endParaRPr lang="en-GB" sz="2000" dirty="0"/>
          </a:p>
          <a:p>
            <a:r>
              <a:rPr lang="en-GB" sz="2000" dirty="0" err="1"/>
              <a:t>Unigolion</a:t>
            </a:r>
            <a:r>
              <a:rPr lang="en-GB" sz="2000" dirty="0"/>
              <a:t> </a:t>
            </a:r>
            <a:r>
              <a:rPr lang="en-GB" sz="2000" dirty="0" err="1"/>
              <a:t>iach</a:t>
            </a:r>
            <a:r>
              <a:rPr lang="en-GB" sz="2000" dirty="0"/>
              <a:t>, </a:t>
            </a:r>
            <a:r>
              <a:rPr lang="en-GB" sz="2000" dirty="0" err="1"/>
              <a:t>hyderus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fyw</a:t>
            </a:r>
            <a:r>
              <a:rPr lang="en-GB" sz="2000" dirty="0"/>
              <a:t> </a:t>
            </a:r>
            <a:r>
              <a:rPr lang="en-GB" sz="2000" dirty="0" err="1"/>
              <a:t>bywydau</a:t>
            </a:r>
            <a:r>
              <a:rPr lang="en-GB" sz="2000" dirty="0"/>
              <a:t> </a:t>
            </a:r>
            <a:r>
              <a:rPr lang="en-GB" sz="2000" dirty="0" err="1"/>
              <a:t>boddhaus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aelodau</a:t>
            </a:r>
            <a:r>
              <a:rPr lang="en-GB" sz="2000" dirty="0"/>
              <a:t> </a:t>
            </a:r>
            <a:r>
              <a:rPr lang="en-GB" sz="2000" dirty="0" err="1"/>
              <a:t>gwerthfawr</a:t>
            </a:r>
            <a:r>
              <a:rPr lang="en-GB" sz="2000" dirty="0"/>
              <a:t> o </a:t>
            </a:r>
            <a:r>
              <a:rPr lang="en-GB" sz="2000" dirty="0" err="1"/>
              <a:t>gymdeithas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46861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838200" y="51098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en-US" dirty="0"/>
              <a:t>‘</a:t>
            </a:r>
            <a:r>
              <a:rPr lang="cy-GB" altLang="en-US" sz="5300" dirty="0"/>
              <a:t>Agor Llwybrau’</a:t>
            </a:r>
            <a:br>
              <a:rPr lang="cy-GB" altLang="en-US" sz="5300" dirty="0"/>
            </a:br>
            <a:r>
              <a:rPr lang="en-GB" altLang="en-US" sz="5300" dirty="0">
                <a:solidFill>
                  <a:schemeClr val="accent6">
                    <a:lumMod val="75000"/>
                  </a:schemeClr>
                </a:solidFill>
              </a:rPr>
              <a:t>‘Enabling Pathways’</a:t>
            </a:r>
            <a:br>
              <a:rPr lang="en-GB" altLang="en-US" dirty="0">
                <a:solidFill>
                  <a:schemeClr val="accent1">
                    <a:lumMod val="50000"/>
                  </a:schemeClr>
                </a:solidFill>
              </a:rPr>
            </a:br>
            <a:endParaRPr lang="en-GB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5F561-DD50-45C5-A61F-DD84C920E111}"/>
              </a:ext>
            </a:extLst>
          </p:cNvPr>
          <p:cNvSpPr txBox="1"/>
          <p:nvPr/>
        </p:nvSpPr>
        <p:spPr>
          <a:xfrm>
            <a:off x="6456040" y="1658904"/>
            <a:ext cx="39433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Pre progression step 1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B22CB1-76DD-48BB-AF86-B74EE4F133FC}"/>
              </a:ext>
            </a:extLst>
          </p:cNvPr>
          <p:cNvSpPr txBox="1"/>
          <p:nvPr/>
        </p:nvSpPr>
        <p:spPr>
          <a:xfrm>
            <a:off x="1991544" y="1690689"/>
            <a:ext cx="43204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Arwain</a:t>
            </a:r>
            <a:r>
              <a:rPr lang="en-GB" sz="2800" dirty="0"/>
              <a:t> at gam </a:t>
            </a:r>
            <a:r>
              <a:rPr lang="en-GB" sz="2800" dirty="0" err="1"/>
              <a:t>cynnydd</a:t>
            </a:r>
            <a:r>
              <a:rPr lang="en-GB" sz="2800" dirty="0"/>
              <a:t> 1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821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813674" y="466103"/>
            <a:ext cx="10516535" cy="1325563"/>
          </a:xfrm>
        </p:spPr>
        <p:txBody>
          <a:bodyPr>
            <a:noAutofit/>
          </a:bodyPr>
          <a:lstStyle/>
          <a:p>
            <a:pPr algn="ctr"/>
            <a:r>
              <a:rPr lang="cy-GB" altLang="en-US" sz="4800" dirty="0"/>
              <a:t>Cwricwlwm i Leoliadau Nas Gynhelir</a:t>
            </a:r>
            <a:br>
              <a:rPr lang="cy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Curriculum For Non Maintained Settings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>
          <a:xfrm>
            <a:off x="1198981" y="2286551"/>
            <a:ext cx="3549012" cy="3989388"/>
          </a:xfrm>
        </p:spPr>
        <p:txBody>
          <a:bodyPr/>
          <a:lstStyle/>
          <a:p>
            <a:r>
              <a:rPr lang="en-GB" altLang="en-US" dirty="0" err="1"/>
              <a:t>Adeiladu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‘</a:t>
            </a:r>
            <a:r>
              <a:rPr lang="en-GB" altLang="en-US" dirty="0" err="1"/>
              <a:t>agor</a:t>
            </a:r>
            <a:r>
              <a:rPr lang="en-GB" altLang="en-US" dirty="0"/>
              <a:t> </a:t>
            </a:r>
            <a:r>
              <a:rPr lang="en-GB" altLang="en-US" dirty="0" err="1"/>
              <a:t>llwybrau</a:t>
            </a:r>
            <a:r>
              <a:rPr lang="en-GB" altLang="en-US" dirty="0"/>
              <a:t>’</a:t>
            </a:r>
          </a:p>
          <a:p>
            <a:r>
              <a:rPr lang="en-GB" altLang="en-US" dirty="0" err="1"/>
              <a:t>Penodol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blant</a:t>
            </a:r>
            <a:r>
              <a:rPr lang="en-GB" altLang="en-US" dirty="0"/>
              <a:t> 3 a 4 </a:t>
            </a:r>
            <a:r>
              <a:rPr lang="en-GB" altLang="en-US" dirty="0" err="1"/>
              <a:t>mlwydd</a:t>
            </a:r>
            <a:r>
              <a:rPr lang="en-GB" altLang="en-US" dirty="0"/>
              <a:t> </a:t>
            </a:r>
            <a:r>
              <a:rPr lang="en-GB" altLang="en-US" dirty="0" err="1"/>
              <a:t>oed</a:t>
            </a:r>
            <a:endParaRPr lang="en-GB" altLang="en-US" dirty="0"/>
          </a:p>
          <a:p>
            <a:r>
              <a:rPr lang="en-GB" altLang="en-US" dirty="0" err="1"/>
              <a:t>Seiliedig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ddatblygiad</a:t>
            </a:r>
            <a:r>
              <a:rPr lang="en-GB" altLang="en-US" dirty="0"/>
              <a:t> plant </a:t>
            </a:r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7444009" y="2287953"/>
            <a:ext cx="3886200" cy="4351338"/>
          </a:xfrm>
        </p:spPr>
        <p:txBody>
          <a:bodyPr/>
          <a:lstStyle/>
          <a:p>
            <a:r>
              <a:rPr lang="en-GB" altLang="en-US" sz="2700" dirty="0">
                <a:solidFill>
                  <a:schemeClr val="accent6">
                    <a:lumMod val="75000"/>
                  </a:schemeClr>
                </a:solidFill>
              </a:rPr>
              <a:t>Builds on ‘enabling pathways’</a:t>
            </a:r>
          </a:p>
          <a:p>
            <a:r>
              <a:rPr lang="en-GB" altLang="en-US" sz="2700" dirty="0">
                <a:solidFill>
                  <a:schemeClr val="accent6">
                    <a:lumMod val="75000"/>
                  </a:schemeClr>
                </a:solidFill>
              </a:rPr>
              <a:t>Specific for 3 and 4-year olds</a:t>
            </a:r>
          </a:p>
          <a:p>
            <a:r>
              <a:rPr lang="en-GB" altLang="en-US" sz="2700" dirty="0">
                <a:solidFill>
                  <a:schemeClr val="accent6">
                    <a:lumMod val="75000"/>
                  </a:schemeClr>
                </a:solidFill>
              </a:rPr>
              <a:t>Based on Child Development</a:t>
            </a:r>
          </a:p>
        </p:txBody>
      </p:sp>
    </p:spTree>
    <p:extLst>
      <p:ext uri="{BB962C8B-B14F-4D97-AF65-F5344CB8AC3E}">
        <p14:creationId xmlns:p14="http://schemas.microsoft.com/office/powerpoint/2010/main" val="3930257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/>
              <a:t>Reggio Emilia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85922"/>
            <a:ext cx="4038600" cy="3989388"/>
          </a:xfrm>
        </p:spPr>
        <p:txBody>
          <a:bodyPr>
            <a:noAutofit/>
          </a:bodyPr>
          <a:lstStyle/>
          <a:p>
            <a:r>
              <a:rPr lang="cy-GB" altLang="en-US" dirty="0">
                <a:solidFill>
                  <a:prstClr val="black"/>
                </a:solidFill>
              </a:rPr>
              <a:t>Ysgolion lle mae plant yn cael eu cymryd o </a:t>
            </a:r>
            <a:r>
              <a:rPr lang="cy-GB" altLang="en-US" noProof="1">
                <a:solidFill>
                  <a:prstClr val="black"/>
                </a:solidFill>
              </a:rPr>
              <a:t>ddifrif</a:t>
            </a:r>
            <a:r>
              <a:rPr lang="cy-GB" altLang="en-US" dirty="0">
                <a:solidFill>
                  <a:prstClr val="black"/>
                </a:solidFill>
              </a:rPr>
              <a:t> a lle gallai hyd yn oed y plant ieuengaf gaffael sgiliau a gwerthoedd cydweithio a meddwl yn feirniadol sy’n angenrheidiol ar gyfer cymdeithas rydd a democrataidd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6909709" y="1415499"/>
            <a:ext cx="4038600" cy="4171950"/>
          </a:xfrm>
        </p:spPr>
        <p:txBody>
          <a:bodyPr>
            <a:noAutofit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Schools where children are taken seriously and where even the youngest could acquire the skills and values of collaboration and critical thinking necessary to a free and democratic society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/>
              <a:t>Reggio Emilia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/>
              <a:t>Mae ysgolion wedi’u llunio o berthnasoedd</a:t>
            </a:r>
          </a:p>
          <a:p>
            <a:r>
              <a:rPr lang="cy-GB" altLang="en-US" dirty="0"/>
              <a:t>Mae gan blant botensial di-ben-draw</a:t>
            </a:r>
          </a:p>
          <a:p>
            <a:r>
              <a:rPr lang="cy-GB" altLang="en-US" dirty="0"/>
              <a:t>Athrawon yn ddysgwyr/ymchwilwyr</a:t>
            </a:r>
          </a:p>
          <a:p>
            <a:r>
              <a:rPr lang="cy-GB" altLang="en-US" dirty="0"/>
              <a:t>Defnydd ystyrlon o’r amgylchedd</a:t>
            </a:r>
          </a:p>
          <a:p>
            <a:endParaRPr lang="en-GB" altLang="en-US" dirty="0"/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Schools are made of relationships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Children have unceasing potential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Teachers as learners/researchers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Thoughtful use of the environment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/>
              <a:t>Reggio Emilia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/>
              <a:t>Barddoniaeth</a:t>
            </a:r>
          </a:p>
          <a:p>
            <a:r>
              <a:rPr lang="cy-GB" altLang="en-US" dirty="0"/>
              <a:t>Creadigrwydd </a:t>
            </a:r>
          </a:p>
          <a:p>
            <a:r>
              <a:rPr lang="cy-GB" altLang="en-US" dirty="0"/>
              <a:t>Trosiad </a:t>
            </a:r>
          </a:p>
          <a:p>
            <a:r>
              <a:rPr lang="cy-GB" altLang="en-US" dirty="0"/>
              <a:t>Meddwl yn Haniaethol </a:t>
            </a:r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Poetry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Creativity 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Metaphor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Abstract Thinking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 err="1"/>
              <a:t>Te</a:t>
            </a:r>
            <a:r>
              <a:rPr lang="en-GB" altLang="en-US" sz="4800" dirty="0"/>
              <a:t> </a:t>
            </a:r>
            <a:r>
              <a:rPr lang="en-GB" altLang="en-US" sz="4800" dirty="0" err="1"/>
              <a:t>Whariki</a:t>
            </a:r>
            <a:endParaRPr lang="en-GB" altLang="en-US" sz="4800" dirty="0"/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y-GB" altLang="en-US" dirty="0"/>
              <a:t>Enw Maori sy’n golygu ‘Mat wedi’i Wehyddu’</a:t>
            </a:r>
          </a:p>
          <a:p>
            <a:pPr>
              <a:buFont typeface="Wingdings" panose="05000000000000000000" pitchFamily="2" charset="2"/>
              <a:buChar char="§"/>
            </a:pPr>
            <a:endParaRPr lang="cy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cy-GB" altLang="en-US" dirty="0"/>
              <a:t>Pwysigrwydd teulu a chymuned</a:t>
            </a:r>
          </a:p>
          <a:p>
            <a:endParaRPr lang="cy-GB" altLang="en-US" dirty="0"/>
          </a:p>
          <a:p>
            <a:endParaRPr lang="en-GB" altLang="en-US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Maori name means ‘Woven Mat’</a:t>
            </a:r>
          </a:p>
          <a:p>
            <a:endParaRPr lang="en-GB" altLang="en-US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importance of family and community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 err="1"/>
              <a:t>Te</a:t>
            </a:r>
            <a:r>
              <a:rPr lang="en-GB" altLang="en-US" sz="4800" dirty="0"/>
              <a:t> </a:t>
            </a:r>
            <a:r>
              <a:rPr lang="en-GB" altLang="en-US" sz="4800" dirty="0" err="1"/>
              <a:t>Whariki</a:t>
            </a:r>
            <a:endParaRPr lang="en-GB" altLang="en-US" sz="4800" dirty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en-US" sz="2600" dirty="0">
                <a:solidFill>
                  <a:prstClr val="black"/>
                </a:solidFill>
              </a:rPr>
              <a:t>Dysgu i werthfawrogi cymuned drwy rannu perthnasoedd</a:t>
            </a:r>
          </a:p>
          <a:p>
            <a:pPr lvl="0"/>
            <a:r>
              <a:rPr lang="cy-GB" altLang="en-US" sz="2600" dirty="0">
                <a:solidFill>
                  <a:prstClr val="black"/>
                </a:solidFill>
              </a:rPr>
              <a:t>Datblygiad yn seiliedig ar ganfyddiadau o’r byd/diwylliant o’u cwmpas</a:t>
            </a:r>
          </a:p>
          <a:p>
            <a:pPr lvl="0"/>
            <a:r>
              <a:rPr lang="cy-GB" altLang="en-US" sz="2600" dirty="0">
                <a:solidFill>
                  <a:prstClr val="black"/>
                </a:solidFill>
              </a:rPr>
              <a:t>Mae gwybodaeth sydd wedi’i chaffael yn gwneud synnwyr o’u byd</a:t>
            </a:r>
          </a:p>
          <a:p>
            <a:endParaRPr lang="en-GB" altLang="en-US" dirty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Learn to value community through shared relationships</a:t>
            </a:r>
          </a:p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Development based on perceptions of the world/culture around them</a:t>
            </a:r>
          </a:p>
          <a:p>
            <a:r>
              <a:rPr lang="en-GB" altLang="en-US" sz="2600" dirty="0">
                <a:solidFill>
                  <a:schemeClr val="accent6">
                    <a:lumMod val="75000"/>
                  </a:schemeClr>
                </a:solidFill>
              </a:rPr>
              <a:t>Acquired knowledge makes sense of their world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en-US" sz="4800" dirty="0" err="1"/>
              <a:t>Te</a:t>
            </a:r>
            <a:r>
              <a:rPr lang="en-GB" altLang="en-US" sz="4800" dirty="0"/>
              <a:t> </a:t>
            </a:r>
            <a:r>
              <a:rPr lang="en-GB" altLang="en-US" sz="4800" dirty="0" err="1"/>
              <a:t>Whariki</a:t>
            </a:r>
            <a:endParaRPr lang="en-GB" altLang="en-US" sz="4800" dirty="0"/>
          </a:p>
        </p:txBody>
      </p:sp>
      <p:sp>
        <p:nvSpPr>
          <p:cNvPr id="34819" name="Content Placeholder 2"/>
          <p:cNvSpPr>
            <a:spLocks noGrp="1"/>
          </p:cNvSpPr>
          <p:nvPr>
            <p:ph sz="half" idx="1"/>
          </p:nvPr>
        </p:nvSpPr>
        <p:spPr>
          <a:xfrm>
            <a:off x="476834" y="1825625"/>
            <a:ext cx="5562016" cy="4351338"/>
          </a:xfrm>
        </p:spPr>
        <p:txBody>
          <a:bodyPr>
            <a:normAutofit/>
          </a:bodyPr>
          <a:lstStyle/>
          <a:p>
            <a:r>
              <a:rPr lang="cy-GB" altLang="en-US" sz="2400" dirty="0">
                <a:solidFill>
                  <a:prstClr val="black"/>
                </a:solidFill>
              </a:rPr>
              <a:t>‘mae pob plentyn yn Seland Newydd yn tyfu i </a:t>
            </a:r>
            <a:r>
              <a:rPr lang="cy-GB" altLang="en-US" sz="2400" noProof="1">
                <a:solidFill>
                  <a:prstClr val="black"/>
                </a:solidFill>
              </a:rPr>
              <a:t>fyny’n </a:t>
            </a:r>
            <a:r>
              <a:rPr lang="cy-GB" altLang="en-US" sz="2400" dirty="0">
                <a:solidFill>
                  <a:prstClr val="black"/>
                </a:solidFill>
              </a:rPr>
              <a:t>ddysgwyr cymwys a hyderus, gryf yn ei hunaniaeth, iaith a diwylliant’</a:t>
            </a:r>
          </a:p>
          <a:p>
            <a:pPr marL="0" indent="0">
              <a:buNone/>
            </a:pPr>
            <a:r>
              <a:rPr lang="cy-GB" altLang="en-US" sz="2400" dirty="0">
                <a:solidFill>
                  <a:prstClr val="black"/>
                </a:solidFill>
              </a:rPr>
              <a:t>             (Y Weinyddiaeth Addysg,</a:t>
            </a:r>
            <a:r>
              <a:rPr lang="en-GB" altLang="en-US" sz="2400" dirty="0">
                <a:solidFill>
                  <a:prstClr val="black"/>
                </a:solidFill>
              </a:rPr>
              <a:t> 2017)</a:t>
            </a:r>
          </a:p>
          <a:p>
            <a:endParaRPr lang="en-GB" altLang="en-US" dirty="0"/>
          </a:p>
        </p:txBody>
      </p:sp>
      <p:sp>
        <p:nvSpPr>
          <p:cNvPr id="34820" name="Content Placeholder 3"/>
          <p:cNvSpPr>
            <a:spLocks noGrp="1"/>
          </p:cNvSpPr>
          <p:nvPr>
            <p:ph sz="half" idx="2"/>
          </p:nvPr>
        </p:nvSpPr>
        <p:spPr>
          <a:xfrm>
            <a:off x="6153149" y="1825625"/>
            <a:ext cx="4864529" cy="4351338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‘all children grow up in New Zealand as competent and confident learners, strong in their identity, language and culture</a:t>
            </a:r>
          </a:p>
          <a:p>
            <a:pPr marL="0" indent="0">
              <a:buNone/>
            </a:pPr>
            <a:r>
              <a:rPr lang="en-GB" altLang="en-US" sz="2400" dirty="0">
                <a:solidFill>
                  <a:schemeClr val="accent6">
                    <a:lumMod val="75000"/>
                  </a:schemeClr>
                </a:solidFill>
              </a:rPr>
              <a:t>         (Ministry of Education, 2017) </a:t>
            </a:r>
          </a:p>
          <a:p>
            <a:pPr marL="0" indent="0" algn="r">
              <a:buNone/>
            </a:pPr>
            <a:r>
              <a:rPr lang="en-GB" altLang="en-US" sz="2400" dirty="0"/>
              <a:t>		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6651E-C037-456A-A9C6-C8CD29FE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HighScope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14E6C-183F-4413-B9DF-05F5F8EE73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93188" y="1484784"/>
            <a:ext cx="4140540" cy="435133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plant</a:t>
            </a:r>
          </a:p>
          <a:p>
            <a:r>
              <a:rPr lang="en-GB" dirty="0" err="1"/>
              <a:t>Chwarae</a:t>
            </a:r>
            <a:endParaRPr lang="en-GB" dirty="0"/>
          </a:p>
          <a:p>
            <a:r>
              <a:rPr lang="en-GB" dirty="0"/>
              <a:t>Dull </a:t>
            </a:r>
            <a:r>
              <a:rPr lang="en-GB" dirty="0" err="1"/>
              <a:t>plentyn-ganolog</a:t>
            </a:r>
            <a:endParaRPr lang="en-GB" dirty="0"/>
          </a:p>
          <a:p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r>
              <a:rPr lang="en-GB" dirty="0"/>
              <a:t>Staff o </a:t>
            </a:r>
            <a:r>
              <a:rPr lang="en-GB" dirty="0" err="1"/>
              <a:t>answadd</a:t>
            </a:r>
            <a:r>
              <a:rPr lang="en-GB" dirty="0"/>
              <a:t> </a:t>
            </a:r>
            <a:r>
              <a:rPr lang="en-GB" dirty="0" err="1"/>
              <a:t>uchel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9C209B-61BA-4786-AF06-FB7A9C6F11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3524" y="1484784"/>
            <a:ext cx="4220948" cy="435133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Promotes children’s  development and learning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Play based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centred approach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Grounded in research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High quality staff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Partnership working with parents</a:t>
            </a:r>
          </a:p>
        </p:txBody>
      </p:sp>
    </p:spTree>
    <p:extLst>
      <p:ext uri="{BB962C8B-B14F-4D97-AF65-F5344CB8AC3E}">
        <p14:creationId xmlns:p14="http://schemas.microsoft.com/office/powerpoint/2010/main" val="20090595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6651E-C037-456A-A9C6-C8CD29FE4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221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Sgandinafia</a:t>
            </a:r>
            <a:br>
              <a:rPr lang="en-GB" sz="4800" dirty="0"/>
            </a:br>
            <a:r>
              <a:rPr lang="en-GB" sz="4800" dirty="0"/>
              <a:t> </a:t>
            </a:r>
            <a:r>
              <a:rPr lang="en-GB" sz="4800" dirty="0" err="1">
                <a:solidFill>
                  <a:schemeClr val="accent6">
                    <a:lumMod val="75000"/>
                  </a:schemeClr>
                </a:solidFill>
              </a:rPr>
              <a:t>Scandanavia</a:t>
            </a:r>
            <a:r>
              <a:rPr lang="en-GB" sz="48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14E6C-183F-4413-B9DF-05F5F8EE73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47528" y="1484784"/>
            <a:ext cx="3886200" cy="4351338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plant</a:t>
            </a:r>
          </a:p>
          <a:p>
            <a:r>
              <a:rPr lang="en-GB" dirty="0" err="1"/>
              <a:t>Chwarae</a:t>
            </a:r>
            <a:endParaRPr lang="en-GB" dirty="0"/>
          </a:p>
          <a:p>
            <a:r>
              <a:rPr lang="en-GB" dirty="0"/>
              <a:t>Dull </a:t>
            </a:r>
            <a:r>
              <a:rPr lang="en-GB" dirty="0" err="1"/>
              <a:t>plentyn-ganolog</a:t>
            </a:r>
            <a:endParaRPr lang="en-GB" dirty="0"/>
          </a:p>
          <a:p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r>
              <a:rPr lang="en-GB" dirty="0"/>
              <a:t>Staff o </a:t>
            </a:r>
            <a:r>
              <a:rPr lang="en-GB" dirty="0" err="1"/>
              <a:t>answadd</a:t>
            </a:r>
            <a:r>
              <a:rPr lang="en-GB" dirty="0"/>
              <a:t> </a:t>
            </a:r>
            <a:r>
              <a:rPr lang="en-GB" dirty="0" err="1"/>
              <a:t>uchel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9C209B-61BA-4786-AF06-FB7A9C6F11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3524" y="1484784"/>
            <a:ext cx="4220948" cy="4351338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Promotes children’s  development and learning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Play based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Child centred approach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Grounded in research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High quality staff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Partnership working with parents</a:t>
            </a:r>
          </a:p>
        </p:txBody>
      </p:sp>
    </p:spTree>
    <p:extLst>
      <p:ext uri="{BB962C8B-B14F-4D97-AF65-F5344CB8AC3E}">
        <p14:creationId xmlns:p14="http://schemas.microsoft.com/office/powerpoint/2010/main" val="37681657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9C148-0100-44EC-8101-C34E3ACD1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Dull </a:t>
            </a:r>
            <a:r>
              <a:rPr lang="en-GB" dirty="0" err="1"/>
              <a:t>Cyfannol</a:t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Holistic Approach</a:t>
            </a:r>
          </a:p>
        </p:txBody>
      </p:sp>
      <p:pic>
        <p:nvPicPr>
          <p:cNvPr id="1026" name="Picture 2" descr="Holistic development refers to how all aspects of child development are  interrelated and affe… | Child development activities, Holistic education, Child  development">
            <a:extLst>
              <a:ext uri="{FF2B5EF4-FFF2-40B4-BE49-F238E27FC236}">
                <a16:creationId xmlns:a16="http://schemas.microsoft.com/office/drawing/2014/main" id="{01358142-9829-449F-A4F3-0110D4D480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8" b="5292"/>
          <a:stretch/>
        </p:blipFill>
        <p:spPr bwMode="auto">
          <a:xfrm>
            <a:off x="4007768" y="1690690"/>
            <a:ext cx="4176464" cy="385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97734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F35E1-BAB9-483F-AD4A-2A54A2978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What do children need to develop?</a:t>
            </a:r>
          </a:p>
        </p:txBody>
      </p:sp>
      <p:pic>
        <p:nvPicPr>
          <p:cNvPr id="3" name="Picture 2" descr="Premium Vector | Realistic plant growth stages. young seed growing in  ground, green plants in soil, spring sprout blooming stage, illustration  set. germination sprout timeline, garden seedling process">
            <a:extLst>
              <a:ext uri="{FF2B5EF4-FFF2-40B4-BE49-F238E27FC236}">
                <a16:creationId xmlns:a16="http://schemas.microsoft.com/office/drawing/2014/main" id="{E5D5F748-B4F4-448E-B411-A559059D0B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665984" y="2062116"/>
            <a:ext cx="4860032" cy="273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7926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1DB011-4130-48E0-8547-2B16235F81C7}"/>
              </a:ext>
            </a:extLst>
          </p:cNvPr>
          <p:cNvSpPr txBox="1"/>
          <p:nvPr/>
        </p:nvSpPr>
        <p:spPr>
          <a:xfrm>
            <a:off x="9062484" y="2200704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Space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E31ABA-F86E-4569-A70A-43289559C754}"/>
              </a:ext>
            </a:extLst>
          </p:cNvPr>
          <p:cNvSpPr txBox="1"/>
          <p:nvPr/>
        </p:nvSpPr>
        <p:spPr>
          <a:xfrm>
            <a:off x="4408834" y="1628488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C0066"/>
                </a:solidFill>
              </a:rPr>
              <a:t>Nutrition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8582CE-AF55-491A-9954-9A1879DD5C6C}"/>
              </a:ext>
            </a:extLst>
          </p:cNvPr>
          <p:cNvSpPr txBox="1"/>
          <p:nvPr/>
        </p:nvSpPr>
        <p:spPr>
          <a:xfrm>
            <a:off x="2051716" y="3543372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Safe Home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373323-5290-4B3C-85D2-B1F83DA52BAD}"/>
              </a:ext>
            </a:extLst>
          </p:cNvPr>
          <p:cNvSpPr txBox="1"/>
          <p:nvPr/>
        </p:nvSpPr>
        <p:spPr>
          <a:xfrm>
            <a:off x="6602897" y="4723499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Kindness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B9FBA6-BE1D-41A9-9933-554A6CD5B5DB}"/>
              </a:ext>
            </a:extLst>
          </p:cNvPr>
          <p:cNvSpPr txBox="1"/>
          <p:nvPr/>
        </p:nvSpPr>
        <p:spPr>
          <a:xfrm>
            <a:off x="9569727" y="3429000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Time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D67CE1-175B-4C76-B960-5BD605E515D7}"/>
              </a:ext>
            </a:extLst>
          </p:cNvPr>
          <p:cNvSpPr txBox="1"/>
          <p:nvPr/>
        </p:nvSpPr>
        <p:spPr>
          <a:xfrm>
            <a:off x="7591840" y="3710304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Nurturing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226924-FB76-4650-B055-D8EFF55A8986}"/>
              </a:ext>
            </a:extLst>
          </p:cNvPr>
          <p:cNvSpPr txBox="1"/>
          <p:nvPr/>
        </p:nvSpPr>
        <p:spPr>
          <a:xfrm>
            <a:off x="5924226" y="2168387"/>
            <a:ext cx="3916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Empathy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166462-E9B8-4A49-BD5F-80E520298703}"/>
              </a:ext>
            </a:extLst>
          </p:cNvPr>
          <p:cNvSpPr txBox="1"/>
          <p:nvPr/>
        </p:nvSpPr>
        <p:spPr>
          <a:xfrm>
            <a:off x="7509913" y="2478937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A voice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762076-1017-4E86-9F1A-684D95890848}"/>
              </a:ext>
            </a:extLst>
          </p:cNvPr>
          <p:cNvSpPr txBox="1"/>
          <p:nvPr/>
        </p:nvSpPr>
        <p:spPr>
          <a:xfrm>
            <a:off x="4705314" y="3140699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Listen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97D915-CED8-4927-B795-A464497209C9}"/>
              </a:ext>
            </a:extLst>
          </p:cNvPr>
          <p:cNvSpPr txBox="1"/>
          <p:nvPr/>
        </p:nvSpPr>
        <p:spPr>
          <a:xfrm>
            <a:off x="2848391" y="4909308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Attention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3DD0E1-27C3-4E0E-84A2-7CBD17C66CD1}"/>
              </a:ext>
            </a:extLst>
          </p:cNvPr>
          <p:cNvSpPr txBox="1"/>
          <p:nvPr/>
        </p:nvSpPr>
        <p:spPr>
          <a:xfrm>
            <a:off x="2785969" y="2484885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Boundaries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298332-2124-4827-BF29-C38CA4B48215}"/>
              </a:ext>
            </a:extLst>
          </p:cNvPr>
          <p:cNvSpPr txBox="1"/>
          <p:nvPr/>
        </p:nvSpPr>
        <p:spPr>
          <a:xfrm>
            <a:off x="5471321" y="5125147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F730E7-F56C-41ED-B933-35A2D7DF7AA7}"/>
              </a:ext>
            </a:extLst>
          </p:cNvPr>
          <p:cNvSpPr txBox="1"/>
          <p:nvPr/>
        </p:nvSpPr>
        <p:spPr>
          <a:xfrm>
            <a:off x="5902962" y="3554538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Family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F7B3D84-DE7A-4850-B6E4-E85AEA3AEAD5}"/>
              </a:ext>
            </a:extLst>
          </p:cNvPr>
          <p:cNvSpPr txBox="1"/>
          <p:nvPr/>
        </p:nvSpPr>
        <p:spPr>
          <a:xfrm>
            <a:off x="8690114" y="4671966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Support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D9EB9BA-9C47-4151-9B77-B007561CDBA8}"/>
              </a:ext>
            </a:extLst>
          </p:cNvPr>
          <p:cNvSpPr txBox="1"/>
          <p:nvPr/>
        </p:nvSpPr>
        <p:spPr>
          <a:xfrm>
            <a:off x="2306408" y="1210028"/>
            <a:ext cx="1468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Role Models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44F634-9802-44A8-9006-C81ABB82AC9D}"/>
              </a:ext>
            </a:extLst>
          </p:cNvPr>
          <p:cNvSpPr txBox="1"/>
          <p:nvPr/>
        </p:nvSpPr>
        <p:spPr>
          <a:xfrm>
            <a:off x="4029164" y="4240160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B30068"/>
                </a:solidFill>
              </a:rPr>
              <a:t>Resources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763717-A5BF-4915-BDE7-E4B2C283370E}"/>
              </a:ext>
            </a:extLst>
          </p:cNvPr>
          <p:cNvSpPr txBox="1"/>
          <p:nvPr/>
        </p:nvSpPr>
        <p:spPr>
          <a:xfrm>
            <a:off x="5801932" y="840696"/>
            <a:ext cx="1468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Love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DED1D65-3FF7-4C5C-82ED-F502A6B47E0F}"/>
              </a:ext>
            </a:extLst>
          </p:cNvPr>
          <p:cNvSpPr txBox="1"/>
          <p:nvPr/>
        </p:nvSpPr>
        <p:spPr>
          <a:xfrm>
            <a:off x="7474363" y="1284713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Freedom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735C335-7CDD-4F67-9662-173D4D30548B}"/>
              </a:ext>
            </a:extLst>
          </p:cNvPr>
          <p:cNvSpPr txBox="1"/>
          <p:nvPr/>
        </p:nvSpPr>
        <p:spPr>
          <a:xfrm>
            <a:off x="8498856" y="360227"/>
            <a:ext cx="1977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B30068"/>
                </a:solidFill>
              </a:rPr>
              <a:t>Relationships</a:t>
            </a:r>
          </a:p>
        </p:txBody>
      </p:sp>
    </p:spTree>
    <p:extLst>
      <p:ext uri="{BB962C8B-B14F-4D97-AF65-F5344CB8AC3E}">
        <p14:creationId xmlns:p14="http://schemas.microsoft.com/office/powerpoint/2010/main" val="39652476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838200" y="140732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y-GB" altLang="en-US" sz="4800" dirty="0"/>
              <a:t>Syniadau Cyfredol 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sz="half" idx="1"/>
          </p:nvPr>
        </p:nvSpPr>
        <p:spPr>
          <a:xfrm>
            <a:off x="1296802" y="1600200"/>
            <a:ext cx="4038600" cy="3989388"/>
          </a:xfrm>
        </p:spPr>
        <p:txBody>
          <a:bodyPr>
            <a:normAutofit lnSpcReduction="10000"/>
          </a:bodyPr>
          <a:lstStyle/>
          <a:p>
            <a:r>
              <a:rPr lang="cy-GB" altLang="en-US" dirty="0">
                <a:solidFill>
                  <a:prstClr val="black"/>
                </a:solidFill>
              </a:rPr>
              <a:t>Mae addysg effeithiol yn gofyn am ymarferwyr sy’n deall bod plant</a:t>
            </a:r>
          </a:p>
          <a:p>
            <a:r>
              <a:rPr lang="cy-GB" altLang="en-US" dirty="0">
                <a:solidFill>
                  <a:prstClr val="black"/>
                </a:solidFill>
              </a:rPr>
              <a:t>yn datblygu’n gyflym yn ystod y blynyddoedd cynnar – yn gorfforol, yn ddeallusol, yn emosiynol ac yn gymdeithasol</a:t>
            </a:r>
          </a:p>
          <a:p>
            <a:endParaRPr lang="en-GB" altLang="en-US" dirty="0"/>
          </a:p>
        </p:txBody>
      </p:sp>
      <p:sp>
        <p:nvSpPr>
          <p:cNvPr id="39940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038600" cy="3989388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Effective education requires practitioners who understand that children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develop rapidly during the early years – physically, intellectually, emotionally and socially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/>
              <a:t>Syniadau Cyfredol 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sz="half" idx="1"/>
          </p:nvPr>
        </p:nvSpPr>
        <p:spPr>
          <a:xfrm>
            <a:off x="1957150" y="1988840"/>
            <a:ext cx="4038600" cy="3989388"/>
          </a:xfrm>
        </p:spPr>
        <p:txBody>
          <a:bodyPr/>
          <a:lstStyle/>
          <a:p>
            <a:pPr lvl="0"/>
            <a:r>
              <a:rPr lang="cy-GB" altLang="en-US" dirty="0">
                <a:solidFill>
                  <a:prstClr val="black"/>
                </a:solidFill>
              </a:rPr>
              <a:t>Dylai ymarferwyr sicrhau bod pob  plentyn yn teimlo ei fod wedi’i gynnwys, yn ddiogel a’i fod yn cael ei werthfawrogi</a:t>
            </a:r>
          </a:p>
          <a:p>
            <a:endParaRPr lang="en-GB" altLang="en-US" dirty="0"/>
          </a:p>
        </p:txBody>
      </p:sp>
      <p:sp>
        <p:nvSpPr>
          <p:cNvPr id="41988" name="Content Placeholder 3"/>
          <p:cNvSpPr>
            <a:spLocks noGrp="1"/>
          </p:cNvSpPr>
          <p:nvPr>
            <p:ph sz="half" idx="2"/>
          </p:nvPr>
        </p:nvSpPr>
        <p:spPr>
          <a:xfrm>
            <a:off x="6196251" y="1988840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Practitioners should ensure that all children feel included, secure and valued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>
                <a:solidFill>
                  <a:prstClr val="black"/>
                </a:solidFill>
              </a:rPr>
              <a:t>Syniadau Cyfredol </a:t>
            </a:r>
            <a:br>
              <a:rPr lang="en-GB" altLang="en-US" sz="4800" dirty="0">
                <a:solidFill>
                  <a:prstClr val="black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sz="half" idx="1"/>
          </p:nvPr>
        </p:nvSpPr>
        <p:spPr>
          <a:xfrm>
            <a:off x="1981201" y="1988840"/>
            <a:ext cx="4038600" cy="3989388"/>
          </a:xfrm>
        </p:spPr>
        <p:txBody>
          <a:bodyPr/>
          <a:lstStyle/>
          <a:p>
            <a:r>
              <a:rPr lang="cy-GB" altLang="en-US" dirty="0"/>
              <a:t>Dylai profiad yn y blynyddoedd cynnar adeiladu ar beth mae plant eisoes yn ei wybod ac yn </a:t>
            </a:r>
            <a:r>
              <a:rPr lang="cy-GB" altLang="en-US" noProof="1"/>
              <a:t>gallu’i </a:t>
            </a:r>
            <a:r>
              <a:rPr lang="cy-GB" altLang="en-US" dirty="0"/>
              <a:t>wneud</a:t>
            </a:r>
          </a:p>
        </p:txBody>
      </p:sp>
      <p:sp>
        <p:nvSpPr>
          <p:cNvPr id="44036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88840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Early years experience should build on what children already know and can do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>
                <a:solidFill>
                  <a:prstClr val="black"/>
                </a:solidFill>
              </a:rPr>
              <a:t>Syniadau Cyfredol </a:t>
            </a:r>
            <a:br>
              <a:rPr lang="en-GB" altLang="en-US" sz="4800" dirty="0">
                <a:solidFill>
                  <a:prstClr val="black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276872"/>
            <a:ext cx="4038600" cy="3989388"/>
          </a:xfrm>
        </p:spPr>
        <p:txBody>
          <a:bodyPr/>
          <a:lstStyle/>
          <a:p>
            <a:pPr lvl="0"/>
            <a:r>
              <a:rPr lang="cy-GB" altLang="en-US" dirty="0">
                <a:solidFill>
                  <a:prstClr val="black"/>
                </a:solidFill>
              </a:rPr>
              <a:t>Ni ddylai unrhyw blentyn gael ei eithrio na’i roi dan anfantais</a:t>
            </a:r>
          </a:p>
          <a:p>
            <a:endParaRPr lang="en-GB" altLang="en-US" dirty="0"/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67230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No child should be excluded or disadvantaged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>
                <a:solidFill>
                  <a:prstClr val="black"/>
                </a:solidFill>
              </a:rPr>
              <a:t>Syniadau Cyfredol </a:t>
            </a:r>
            <a:br>
              <a:rPr lang="en-GB" altLang="en-US" sz="4800" dirty="0">
                <a:solidFill>
                  <a:prstClr val="black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48131" name="Content Placeholder 2"/>
          <p:cNvSpPr>
            <a:spLocks noGrp="1"/>
          </p:cNvSpPr>
          <p:nvPr>
            <p:ph sz="half" idx="1"/>
          </p:nvPr>
        </p:nvSpPr>
        <p:spPr>
          <a:xfrm>
            <a:off x="2052711" y="2060848"/>
            <a:ext cx="4038600" cy="3989388"/>
          </a:xfrm>
        </p:spPr>
        <p:txBody>
          <a:bodyPr/>
          <a:lstStyle/>
          <a:p>
            <a:pPr lvl="0"/>
            <a:r>
              <a:rPr lang="cy-GB" altLang="en-US" dirty="0">
                <a:solidFill>
                  <a:prstClr val="black"/>
                </a:solidFill>
              </a:rPr>
              <a:t>Dylai rhieni ac ymarferwyr weithio gyda’i gilydd</a:t>
            </a:r>
          </a:p>
          <a:p>
            <a:endParaRPr lang="en-GB" altLang="en-US" dirty="0"/>
          </a:p>
        </p:txBody>
      </p:sp>
      <p:sp>
        <p:nvSpPr>
          <p:cNvPr id="48132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60848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Parents and practitioners should work together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>
                <a:solidFill>
                  <a:prstClr val="black"/>
                </a:solidFill>
              </a:rPr>
              <a:t>Syniadau Cyfredol </a:t>
            </a:r>
            <a:br>
              <a:rPr lang="en-GB" altLang="en-US" sz="4800" dirty="0">
                <a:solidFill>
                  <a:prstClr val="black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sz="half" idx="1"/>
          </p:nvPr>
        </p:nvSpPr>
        <p:spPr>
          <a:xfrm>
            <a:off x="1232874" y="1959666"/>
            <a:ext cx="4038600" cy="3989388"/>
          </a:xfrm>
        </p:spPr>
        <p:txBody>
          <a:bodyPr/>
          <a:lstStyle/>
          <a:p>
            <a:r>
              <a:rPr lang="cy-GB" altLang="en-US" dirty="0"/>
              <a:t>Dylai fod cyfleodd i blant wneud gweithgareddau a gynlluniwyd gan oedolion yn ogystal </a:t>
            </a:r>
            <a:r>
              <a:rPr lang="cy-GB" altLang="en-US" noProof="1"/>
              <a:t>â’r </a:t>
            </a:r>
            <a:r>
              <a:rPr lang="cy-GB" altLang="en-US" dirty="0"/>
              <a:t>rheini maen </a:t>
            </a:r>
            <a:r>
              <a:rPr lang="cy-GB" altLang="en-US" noProof="1"/>
              <a:t>nhw’n</a:t>
            </a:r>
            <a:r>
              <a:rPr lang="cy-GB" altLang="en-US" dirty="0"/>
              <a:t> eu cynllunio neu’n eu cychwyn eu hunain</a:t>
            </a:r>
          </a:p>
        </p:txBody>
      </p:sp>
      <p:sp>
        <p:nvSpPr>
          <p:cNvPr id="50180" name="Content Placeholder 3"/>
          <p:cNvSpPr>
            <a:spLocks noGrp="1"/>
          </p:cNvSpPr>
          <p:nvPr>
            <p:ph sz="half" idx="2"/>
          </p:nvPr>
        </p:nvSpPr>
        <p:spPr>
          <a:xfrm>
            <a:off x="6920526" y="1959666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There should be opportunities for children to engage in activities planned by adults and also those that they plan or initiate themselves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>
                <a:solidFill>
                  <a:prstClr val="black"/>
                </a:solidFill>
              </a:rPr>
              <a:t>Syniadau Cyfredol </a:t>
            </a:r>
            <a:br>
              <a:rPr lang="en-GB" altLang="en-US" sz="4800" dirty="0">
                <a:solidFill>
                  <a:prstClr val="black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51203" name="Content Placeholder 2"/>
          <p:cNvSpPr>
            <a:spLocks noGrp="1"/>
          </p:cNvSpPr>
          <p:nvPr>
            <p:ph sz="half" idx="1"/>
          </p:nvPr>
        </p:nvSpPr>
        <p:spPr>
          <a:xfrm>
            <a:off x="1953778" y="2204864"/>
            <a:ext cx="4038600" cy="3989388"/>
          </a:xfrm>
        </p:spPr>
        <p:txBody>
          <a:bodyPr/>
          <a:lstStyle/>
          <a:p>
            <a:r>
              <a:rPr lang="cy-GB" altLang="en-US" dirty="0">
                <a:solidFill>
                  <a:schemeClr val="accent1">
                    <a:lumMod val="50000"/>
                  </a:schemeClr>
                </a:solidFill>
              </a:rPr>
              <a:t>Rhaid bod ymarferwyr yn gallu arsylwi ac ymateb yn briodol i blant</a:t>
            </a:r>
          </a:p>
          <a:p>
            <a:endParaRPr lang="en-GB" altLang="en-US" dirty="0"/>
          </a:p>
        </p:txBody>
      </p:sp>
      <p:sp>
        <p:nvSpPr>
          <p:cNvPr id="5120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2204864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Practitioners must be able to observe and respond appropriately to children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en-US" sz="4800" dirty="0">
                <a:solidFill>
                  <a:prstClr val="black"/>
                </a:solidFill>
              </a:rPr>
              <a:t>Syniadau Cyfredol </a:t>
            </a:r>
            <a:br>
              <a:rPr lang="en-GB" altLang="en-US" sz="4800" dirty="0">
                <a:solidFill>
                  <a:prstClr val="black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Current Ideas</a:t>
            </a:r>
          </a:p>
        </p:txBody>
      </p:sp>
      <p:sp>
        <p:nvSpPr>
          <p:cNvPr id="53251" name="Content Placeholder 2"/>
          <p:cNvSpPr>
            <a:spLocks noGrp="1"/>
          </p:cNvSpPr>
          <p:nvPr>
            <p:ph sz="half" idx="1"/>
          </p:nvPr>
        </p:nvSpPr>
        <p:spPr>
          <a:xfrm>
            <a:off x="982654" y="1988840"/>
            <a:ext cx="4038600" cy="3989388"/>
          </a:xfrm>
        </p:spPr>
        <p:txBody>
          <a:bodyPr/>
          <a:lstStyle/>
          <a:p>
            <a:r>
              <a:rPr lang="cy-GB" altLang="en-US" dirty="0"/>
              <a:t>Er mwyn i blant gael profiadau cyfoethog ac ysgogol, dylai’r amgylchedd dysgu fod wedi’i gynllunio’n dda ac yn drefnus</a:t>
            </a:r>
          </a:p>
        </p:txBody>
      </p:sp>
      <p:sp>
        <p:nvSpPr>
          <p:cNvPr id="53252" name="Content Placeholder 3"/>
          <p:cNvSpPr>
            <a:spLocks noGrp="1"/>
          </p:cNvSpPr>
          <p:nvPr>
            <p:ph sz="half" idx="2"/>
          </p:nvPr>
        </p:nvSpPr>
        <p:spPr>
          <a:xfrm>
            <a:off x="7170746" y="1988840"/>
            <a:ext cx="4038600" cy="3989388"/>
          </a:xfrm>
        </p:spPr>
        <p:txBody>
          <a:bodyPr/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For children to have rich and stimulating experiences, the learning environment should be well planned and well organised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3634459" y="87213"/>
            <a:ext cx="4923081" cy="1325563"/>
          </a:xfrm>
        </p:spPr>
        <p:txBody>
          <a:bodyPr/>
          <a:lstStyle/>
          <a:p>
            <a:pPr algn="ctr"/>
            <a:r>
              <a:rPr lang="cy-GB" altLang="en-US" dirty="0"/>
              <a:t>Cyfeiriadau</a:t>
            </a:r>
            <a:br>
              <a:rPr lang="cy-GB" altLang="en-US" dirty="0"/>
            </a:b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2772" name="Content Placeholder 3"/>
          <p:cNvSpPr>
            <a:spLocks noGrp="1"/>
          </p:cNvSpPr>
          <p:nvPr>
            <p:ph sz="half" idx="1"/>
          </p:nvPr>
        </p:nvSpPr>
        <p:spPr>
          <a:xfrm>
            <a:off x="779764" y="1412776"/>
            <a:ext cx="10131328" cy="41768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cy-GB" altLang="en-US" sz="2000" b="1" dirty="0"/>
              <a:t>Adran Plant, Addysg, Dysgu Gydol Oes a Sgiliau. </a:t>
            </a:r>
            <a:r>
              <a:rPr lang="cy-GB" altLang="en-US" sz="2000" dirty="0"/>
              <a:t>(2008) </a:t>
            </a:r>
            <a:r>
              <a:rPr lang="cy-GB" altLang="en-US" sz="2000" i="1" dirty="0"/>
              <a:t>Y Cyfnod Sylfaen: Fframwaith ar gyfer Dysgu Plant 3 – 7 oed yng Nghymru</a:t>
            </a:r>
            <a:r>
              <a:rPr lang="cy-GB" altLang="en-US" sz="2000" dirty="0"/>
              <a:t>. Caerdydd: Llywodraeth Cynulliad Cymru</a:t>
            </a:r>
            <a:endParaRPr lang="en-GB" altLang="en-US" sz="2000" b="1" dirty="0"/>
          </a:p>
          <a:p>
            <a:pPr marL="0" indent="0">
              <a:buNone/>
              <a:defRPr/>
            </a:pPr>
            <a:r>
              <a:rPr lang="en-GB" altLang="en-US" sz="2000" b="1" dirty="0"/>
              <a:t>Department for Children, Education, Lifelong Learning and Skills</a:t>
            </a:r>
            <a:r>
              <a:rPr lang="en-GB" altLang="en-US" sz="2000" dirty="0"/>
              <a:t>. (2008) </a:t>
            </a:r>
            <a:r>
              <a:rPr lang="en-GB" altLang="en-US" sz="2000" i="1" dirty="0"/>
              <a:t>Foundation Phase: Framework for Children’s Learning for 3 to 7-year-olds in Wales</a:t>
            </a:r>
            <a:r>
              <a:rPr lang="en-GB" altLang="en-US" sz="2000" dirty="0"/>
              <a:t>. Cardiff: Welsh Assembly Government. </a:t>
            </a:r>
          </a:p>
          <a:p>
            <a:pPr marL="0" indent="0">
              <a:buNone/>
              <a:defRPr/>
            </a:pPr>
            <a:r>
              <a:rPr lang="en-GB" altLang="en-US" sz="2000" u="sng" dirty="0" err="1">
                <a:hlinkClick r:id="rId3"/>
              </a:rPr>
              <a:t>Malaguzzi</a:t>
            </a:r>
            <a:r>
              <a:rPr lang="en-GB" altLang="en-US" sz="2000" u="sng" dirty="0">
                <a:hlinkClick r:id="rId3"/>
              </a:rPr>
              <a:t>, L (1998).No Way the Hundred is there. </a:t>
            </a:r>
            <a:r>
              <a:rPr lang="en-GB" altLang="en-US" sz="2000" dirty="0">
                <a:hlinkClick r:id="rId3"/>
              </a:rPr>
              <a:t>https://www.cdd.unm.edu/ecln/PSN/common/pdfs/the%20child%20is%20made%20of%20100.pdf</a:t>
            </a:r>
            <a:r>
              <a:rPr lang="en-GB" altLang="en-US" sz="2000" dirty="0"/>
              <a:t> (</a:t>
            </a:r>
            <a:r>
              <a:rPr lang="cy-GB" altLang="en-US" sz="2000" dirty="0"/>
              <a:t>Darllenwyd</a:t>
            </a:r>
            <a:r>
              <a:rPr lang="en-GB" altLang="en-US" sz="2000" dirty="0"/>
              <a:t> / Accessed on 19/10/2016)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Ministry of Education (2017). </a:t>
            </a:r>
            <a:r>
              <a:rPr lang="en-GB" altLang="en-US" sz="2000" dirty="0" err="1"/>
              <a:t>Te</a:t>
            </a:r>
            <a:r>
              <a:rPr lang="en-GB" altLang="en-US" sz="2000" dirty="0"/>
              <a:t> </a:t>
            </a:r>
            <a:r>
              <a:rPr lang="en-GB" altLang="en-US" sz="2000" dirty="0" err="1"/>
              <a:t>Whāriki</a:t>
            </a:r>
            <a:r>
              <a:rPr lang="en-GB" altLang="en-US" sz="2000" dirty="0"/>
              <a:t>: Early Education Curriculum. Wellington: Ministry of Education.</a:t>
            </a:r>
          </a:p>
          <a:p>
            <a:pPr marL="0" indent="0">
              <a:buNone/>
              <a:defRPr/>
            </a:pPr>
            <a:r>
              <a:rPr lang="en-GB" altLang="en-US" sz="2000" dirty="0" err="1"/>
              <a:t>Nutkins</a:t>
            </a:r>
            <a:r>
              <a:rPr lang="en-GB" altLang="en-US" sz="2000" dirty="0"/>
              <a:t>, S, </a:t>
            </a:r>
            <a:r>
              <a:rPr lang="en-GB" altLang="en-US" sz="2000" dirty="0" err="1"/>
              <a:t>Mcdonald</a:t>
            </a:r>
            <a:r>
              <a:rPr lang="en-GB" altLang="en-US" sz="2000" dirty="0"/>
              <a:t>, C, and Stephen, S. (2013). Early Childhood Education and care. London: Sage.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Welsh Government (2019) Curriculum for Wales 2022 </a:t>
            </a:r>
            <a:r>
              <a:rPr lang="en-GB" sz="2000" dirty="0">
                <a:hlinkClick r:id="rId4"/>
              </a:rPr>
              <a:t>https://gov.wales/curriculum-wales-2022</a:t>
            </a:r>
            <a:endParaRPr lang="en-US" sz="2000" dirty="0"/>
          </a:p>
          <a:p>
            <a:pPr marL="0" indent="0">
              <a:buNone/>
              <a:defRPr/>
            </a:pPr>
            <a:endParaRPr lang="en-GB" altLang="en-US" sz="1600" dirty="0"/>
          </a:p>
          <a:p>
            <a:pPr>
              <a:defRPr/>
            </a:pPr>
            <a:endParaRPr lang="en-GB" altLang="en-US" sz="1600" dirty="0"/>
          </a:p>
          <a:p>
            <a:pPr>
              <a:defRPr/>
            </a:pPr>
            <a:endParaRPr lang="en-GB" alt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1552</Words>
  <Application>Microsoft Office PowerPoint</Application>
  <PresentationFormat>Widescreen</PresentationFormat>
  <Paragraphs>210</Paragraphs>
  <Slides>33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Wingdings</vt:lpstr>
      <vt:lpstr>UWTSD PP Template (Cream background)</vt:lpstr>
      <vt:lpstr>PowerPoint Presentation</vt:lpstr>
      <vt:lpstr>ECEY4001/C Datblygiad Dynol Human Development  Darlith 9 – Modelau Addysgol   Lecture 9 – Educational Models </vt:lpstr>
      <vt:lpstr>Cyfnod Sylfaen Foundation Phase</vt:lpstr>
      <vt:lpstr>Cyfnod Sylfaen  Foundation Phase</vt:lpstr>
      <vt:lpstr>Cyfnod Sylfaen  Foundation Phase</vt:lpstr>
      <vt:lpstr>Cyfnod Sylfaen  Foundation Phase</vt:lpstr>
      <vt:lpstr>Cyfnod Sylfaen  Foundation Phase</vt:lpstr>
      <vt:lpstr>Cyfnod Sylfaen  Foundation Phase</vt:lpstr>
      <vt:lpstr>Cwricwlwm Newydd i Gymru New Curriculum For Wales</vt:lpstr>
      <vt:lpstr> Y Pedwar Pwrpas  The Four Purposes </vt:lpstr>
      <vt:lpstr>Y Chwech Maes Dysgu a Profiad The Six Areas of Learning and Experience</vt:lpstr>
      <vt:lpstr>‘Agor Llwybrau’ ‘Enabling Pathways’ </vt:lpstr>
      <vt:lpstr>Cwricwlwm i Leoliadau Nas Gynhelir Curriculum For Non Maintained Settings</vt:lpstr>
      <vt:lpstr>Reggio Emilia</vt:lpstr>
      <vt:lpstr>Reggio Emilia</vt:lpstr>
      <vt:lpstr>Reggio Emilia</vt:lpstr>
      <vt:lpstr>Te Whariki</vt:lpstr>
      <vt:lpstr>Te Whariki</vt:lpstr>
      <vt:lpstr>Te Whariki</vt:lpstr>
      <vt:lpstr>HighScope</vt:lpstr>
      <vt:lpstr>Sgandinafia  Scandanavia </vt:lpstr>
      <vt:lpstr>Dull Cyfannol Holistic Approach</vt:lpstr>
      <vt:lpstr>Beth sydd angen arno plant i ddatblygu? What do children need to develop?</vt:lpstr>
      <vt:lpstr>PowerPoint Presentation</vt:lpstr>
      <vt:lpstr>Syniadau Cyfredol  Current Ideas</vt:lpstr>
      <vt:lpstr>Syniadau Cyfredol  Current Ideas</vt:lpstr>
      <vt:lpstr>Syniadau Cyfredol  Current Ideas</vt:lpstr>
      <vt:lpstr>Syniadau Cyfredol  Current Ideas</vt:lpstr>
      <vt:lpstr>Syniadau Cyfredol  Current Ideas</vt:lpstr>
      <vt:lpstr>Syniadau Cyfredol  Current Ideas</vt:lpstr>
      <vt:lpstr>Syniadau Cyfredol  Current Ideas</vt:lpstr>
      <vt:lpstr>Syniadau Cyfredol  Current Ideas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1</cp:revision>
  <dcterms:created xsi:type="dcterms:W3CDTF">2022-09-01T18:03:01Z</dcterms:created>
  <dcterms:modified xsi:type="dcterms:W3CDTF">2022-09-22T16:30:46Z</dcterms:modified>
</cp:coreProperties>
</file>