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46"/>
  </p:notesMasterIdLst>
  <p:handoutMasterIdLst>
    <p:handoutMasterId r:id="rId47"/>
  </p:handoutMasterIdLst>
  <p:sldIdLst>
    <p:sldId id="256" r:id="rId10"/>
    <p:sldId id="274" r:id="rId11"/>
    <p:sldId id="293" r:id="rId12"/>
    <p:sldId id="292" r:id="rId13"/>
    <p:sldId id="275" r:id="rId14"/>
    <p:sldId id="290" r:id="rId15"/>
    <p:sldId id="309" r:id="rId16"/>
    <p:sldId id="310" r:id="rId17"/>
    <p:sldId id="311" r:id="rId18"/>
    <p:sldId id="312" r:id="rId19"/>
    <p:sldId id="313" r:id="rId20"/>
    <p:sldId id="314" r:id="rId21"/>
    <p:sldId id="276" r:id="rId22"/>
    <p:sldId id="291" r:id="rId23"/>
    <p:sldId id="315" r:id="rId24"/>
    <p:sldId id="317" r:id="rId25"/>
    <p:sldId id="321" r:id="rId26"/>
    <p:sldId id="318" r:id="rId27"/>
    <p:sldId id="319" r:id="rId28"/>
    <p:sldId id="316" r:id="rId29"/>
    <p:sldId id="320" r:id="rId30"/>
    <p:sldId id="277" r:id="rId31"/>
    <p:sldId id="294" r:id="rId32"/>
    <p:sldId id="322" r:id="rId33"/>
    <p:sldId id="323" r:id="rId34"/>
    <p:sldId id="324" r:id="rId35"/>
    <p:sldId id="295" r:id="rId36"/>
    <p:sldId id="296" r:id="rId37"/>
    <p:sldId id="325" r:id="rId38"/>
    <p:sldId id="326" r:id="rId39"/>
    <p:sldId id="327" r:id="rId40"/>
    <p:sldId id="328" r:id="rId41"/>
    <p:sldId id="297" r:id="rId42"/>
    <p:sldId id="298" r:id="rId43"/>
    <p:sldId id="329" r:id="rId44"/>
    <p:sldId id="330" r:id="rId45"/>
  </p:sldIdLst>
  <p:sldSz cx="9144000" cy="6858000" type="screen4x3"/>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009A46"/>
    <a:srgbClr val="00CC00"/>
    <a:srgbClr val="FF9900"/>
    <a:srgbClr val="FFFF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4510" autoAdjust="0"/>
  </p:normalViewPr>
  <p:slideViewPr>
    <p:cSldViewPr>
      <p:cViewPr varScale="1">
        <p:scale>
          <a:sx n="74" d="100"/>
          <a:sy n="74" d="100"/>
        </p:scale>
        <p:origin x="1858" y="77"/>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tags" Target="tags/tag1.xml"/><Relationship Id="rId8" Type="http://schemas.openxmlformats.org/officeDocument/2006/relationships/slideMaster" Target="slideMasters/slideMaster8.xml"/><Relationship Id="rId51"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notesMaster" Target="notesMasters/notesMaster1.xml"/><Relationship Id="rId20" Type="http://schemas.openxmlformats.org/officeDocument/2006/relationships/slide" Target="slides/slide11.xml"/><Relationship Id="rId41" Type="http://schemas.openxmlformats.org/officeDocument/2006/relationships/slide" Target="slides/slide32.xml"/><Relationship Id="rId1" Type="http://schemas.openxmlformats.org/officeDocument/2006/relationships/slideMaster" Target="slideMasters/slideMaster1.xml"/><Relationship Id="rId6" Type="http://schemas.openxmlformats.org/officeDocument/2006/relationships/slideMaster" Target="slideMasters/slideMaster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01/12/2025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01/12/2025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94F88D-5672-4D13-9F93-5210D3BC47F3}" type="slidenum">
              <a:rPr lang="en-GB" smtClean="0"/>
              <a:t>12</a:t>
            </a:fld>
            <a:endParaRPr lang="en-GB"/>
          </a:p>
        </p:txBody>
      </p:sp>
    </p:spTree>
    <p:extLst>
      <p:ext uri="{BB962C8B-B14F-4D97-AF65-F5344CB8AC3E}">
        <p14:creationId xmlns:p14="http://schemas.microsoft.com/office/powerpoint/2010/main" val="365909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December 1,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December 1,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December 1,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December 1,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01/12/2025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December 1,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December 1,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01/12/2025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01/12/2025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01/12/2025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01/12/2025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01/12/2025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December 1,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December 1,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December 1,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December 1,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December 1,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December 1,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December 1,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December 1,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December 1,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December 1,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December 1,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December 1,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December 1,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December 1,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01/12/2025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December 1,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01/12/2025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December 1,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December 1,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December 1,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December 1,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90.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90.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9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The Price of Leadership: Decoding Executive Compensation</a:t>
            </a:r>
          </a:p>
        </p:txBody>
      </p:sp>
      <p:sp>
        <p:nvSpPr>
          <p:cNvPr id="6" name="Subtitle 2"/>
          <p:cNvSpPr>
            <a:spLocks noGrp="1"/>
          </p:cNvSpPr>
          <p:nvPr>
            <p:ph type="subTitle" idx="1"/>
          </p:nvPr>
        </p:nvSpPr>
        <p:spPr>
          <a:xfrm>
            <a:off x="1295400" y="3200400"/>
            <a:ext cx="6400800" cy="2892896"/>
          </a:xfrm>
        </p:spPr>
        <p:txBody>
          <a:bodyPr>
            <a:normAutofit/>
          </a:bodyPr>
          <a:lstStyle/>
          <a:p>
            <a:r>
              <a:rPr lang="en-GB" dirty="0"/>
              <a:t>From Stock Options to Golden Handshakes: Exploring the Complexities of CEO Pay</a:t>
            </a:r>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007AF3-B4C7-9F30-51FD-C5393D17F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238835-0968-2975-1BAD-7207A623AE5B}"/>
              </a:ext>
            </a:extLst>
          </p:cNvPr>
          <p:cNvSpPr>
            <a:spLocks noGrp="1"/>
          </p:cNvSpPr>
          <p:nvPr>
            <p:ph type="title"/>
          </p:nvPr>
        </p:nvSpPr>
        <p:spPr/>
        <p:txBody>
          <a:bodyPr>
            <a:normAutofit/>
          </a:bodyPr>
          <a:lstStyle/>
          <a:p>
            <a:r>
              <a:rPr lang="en-GB" b="1" dirty="0"/>
              <a:t>1. Introduction: Setting the Stage</a:t>
            </a:r>
          </a:p>
        </p:txBody>
      </p:sp>
      <p:sp>
        <p:nvSpPr>
          <p:cNvPr id="3" name="Text Placeholder 2">
            <a:extLst>
              <a:ext uri="{FF2B5EF4-FFF2-40B4-BE49-F238E27FC236}">
                <a16:creationId xmlns:a16="http://schemas.microsoft.com/office/drawing/2014/main" id="{D106BEDB-2589-3242-AA1B-DC7546FD78AB}"/>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12D60C85-CC04-BB85-D2D1-5494258431C3}"/>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558870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270F8-93FA-AF32-4840-0875BFAEC6E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EA3F68-79F9-3C38-931F-A9811DC0D8ED}"/>
              </a:ext>
            </a:extLst>
          </p:cNvPr>
          <p:cNvSpPr>
            <a:spLocks noGrp="1"/>
          </p:cNvSpPr>
          <p:nvPr>
            <p:ph type="title"/>
          </p:nvPr>
        </p:nvSpPr>
        <p:spPr/>
        <p:txBody>
          <a:bodyPr/>
          <a:lstStyle/>
          <a:p>
            <a:r>
              <a:rPr lang="en-GB" dirty="0"/>
              <a:t>How Much is a CEO Worth?</a:t>
            </a:r>
          </a:p>
        </p:txBody>
      </p:sp>
      <p:sp>
        <p:nvSpPr>
          <p:cNvPr id="3" name="Slide Number Placeholder 2">
            <a:extLst>
              <a:ext uri="{FF2B5EF4-FFF2-40B4-BE49-F238E27FC236}">
                <a16:creationId xmlns:a16="http://schemas.microsoft.com/office/drawing/2014/main" id="{E1FBFBC3-4D36-F03A-315F-7EADC86EDD86}"/>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9B572CEC-A92E-A71F-E02B-710BD18C31B0}"/>
              </a:ext>
            </a:extLst>
          </p:cNvPr>
          <p:cNvSpPr>
            <a:spLocks noGrp="1"/>
          </p:cNvSpPr>
          <p:nvPr>
            <p:ph sz="quarter" idx="1"/>
          </p:nvPr>
        </p:nvSpPr>
        <p:spPr/>
        <p:txBody>
          <a:bodyPr/>
          <a:lstStyle/>
          <a:p>
            <a:r>
              <a:rPr lang="en-GB" dirty="0"/>
              <a:t>Discussion: What factors do you think should determine a CEO’s pay?</a:t>
            </a:r>
          </a:p>
          <a:p>
            <a:endParaRPr lang="en-GB" dirty="0"/>
          </a:p>
        </p:txBody>
      </p:sp>
      <p:sp>
        <p:nvSpPr>
          <p:cNvPr id="5" name="Cloud 4">
            <a:extLst>
              <a:ext uri="{FF2B5EF4-FFF2-40B4-BE49-F238E27FC236}">
                <a16:creationId xmlns:a16="http://schemas.microsoft.com/office/drawing/2014/main" id="{7EAFF17E-D30C-2919-84F2-FB1D207BC2D3}"/>
              </a:ext>
            </a:extLst>
          </p:cNvPr>
          <p:cNvSpPr/>
          <p:nvPr/>
        </p:nvSpPr>
        <p:spPr>
          <a:xfrm>
            <a:off x="4214009" y="4940424"/>
            <a:ext cx="1512168" cy="136815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Ethics</a:t>
            </a:r>
            <a:endParaRPr lang="en-GB" b="1" dirty="0"/>
          </a:p>
        </p:txBody>
      </p:sp>
      <p:sp>
        <p:nvSpPr>
          <p:cNvPr id="6" name="Cloud 5">
            <a:extLst>
              <a:ext uri="{FF2B5EF4-FFF2-40B4-BE49-F238E27FC236}">
                <a16:creationId xmlns:a16="http://schemas.microsoft.com/office/drawing/2014/main" id="{0864B4D6-9078-33FF-31D1-0911AF7E38CF}"/>
              </a:ext>
            </a:extLst>
          </p:cNvPr>
          <p:cNvSpPr/>
          <p:nvPr/>
        </p:nvSpPr>
        <p:spPr>
          <a:xfrm>
            <a:off x="3734336" y="2939053"/>
            <a:ext cx="1800200" cy="16644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Market value</a:t>
            </a:r>
          </a:p>
        </p:txBody>
      </p:sp>
      <p:sp>
        <p:nvSpPr>
          <p:cNvPr id="7" name="Cloud 6">
            <a:extLst>
              <a:ext uri="{FF2B5EF4-FFF2-40B4-BE49-F238E27FC236}">
                <a16:creationId xmlns:a16="http://schemas.microsoft.com/office/drawing/2014/main" id="{FA4E24AB-5A30-11F5-8244-0FCE30707F72}"/>
              </a:ext>
            </a:extLst>
          </p:cNvPr>
          <p:cNvSpPr/>
          <p:nvPr/>
        </p:nvSpPr>
        <p:spPr>
          <a:xfrm>
            <a:off x="5855204" y="2173640"/>
            <a:ext cx="2927032" cy="16644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Performance</a:t>
            </a:r>
          </a:p>
        </p:txBody>
      </p:sp>
      <p:sp>
        <p:nvSpPr>
          <p:cNvPr id="8" name="Cloud 7">
            <a:extLst>
              <a:ext uri="{FF2B5EF4-FFF2-40B4-BE49-F238E27FC236}">
                <a16:creationId xmlns:a16="http://schemas.microsoft.com/office/drawing/2014/main" id="{FFD4AD5C-69FD-C346-4AB4-ECEAA5401BF6}"/>
              </a:ext>
            </a:extLst>
          </p:cNvPr>
          <p:cNvSpPr/>
          <p:nvPr/>
        </p:nvSpPr>
        <p:spPr>
          <a:xfrm rot="1100687">
            <a:off x="228234" y="2646709"/>
            <a:ext cx="3273568" cy="165618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Responsibility</a:t>
            </a:r>
          </a:p>
        </p:txBody>
      </p:sp>
      <p:sp>
        <p:nvSpPr>
          <p:cNvPr id="9" name="Cloud 8">
            <a:extLst>
              <a:ext uri="{FF2B5EF4-FFF2-40B4-BE49-F238E27FC236}">
                <a16:creationId xmlns:a16="http://schemas.microsoft.com/office/drawing/2014/main" id="{95E1FC21-0FB4-DB28-6FD2-18CD854B5B3A}"/>
              </a:ext>
            </a:extLst>
          </p:cNvPr>
          <p:cNvSpPr/>
          <p:nvPr/>
        </p:nvSpPr>
        <p:spPr>
          <a:xfrm rot="517595">
            <a:off x="571828" y="4646887"/>
            <a:ext cx="2517391" cy="188113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Experience</a:t>
            </a:r>
          </a:p>
        </p:txBody>
      </p:sp>
      <p:sp>
        <p:nvSpPr>
          <p:cNvPr id="10" name="Cloud 9">
            <a:extLst>
              <a:ext uri="{FF2B5EF4-FFF2-40B4-BE49-F238E27FC236}">
                <a16:creationId xmlns:a16="http://schemas.microsoft.com/office/drawing/2014/main" id="{6363EA1C-86C2-8013-A117-C48E88697CCE}"/>
              </a:ext>
            </a:extLst>
          </p:cNvPr>
          <p:cNvSpPr/>
          <p:nvPr/>
        </p:nvSpPr>
        <p:spPr>
          <a:xfrm>
            <a:off x="6589791" y="4651124"/>
            <a:ext cx="1601912" cy="136815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Risk</a:t>
            </a:r>
          </a:p>
        </p:txBody>
      </p:sp>
    </p:spTree>
    <p:extLst>
      <p:ext uri="{BB962C8B-B14F-4D97-AF65-F5344CB8AC3E}">
        <p14:creationId xmlns:p14="http://schemas.microsoft.com/office/powerpoint/2010/main" val="18433455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2407EE-9E8A-6622-8E28-031A2B975E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C77C1C-A282-9CCA-636B-588366773DE3}"/>
              </a:ext>
            </a:extLst>
          </p:cNvPr>
          <p:cNvSpPr>
            <a:spLocks noGrp="1"/>
          </p:cNvSpPr>
          <p:nvPr>
            <p:ph type="title"/>
          </p:nvPr>
        </p:nvSpPr>
        <p:spPr/>
        <p:txBody>
          <a:bodyPr/>
          <a:lstStyle/>
          <a:p>
            <a:r>
              <a:rPr lang="en-GB" dirty="0"/>
              <a:t>The Agency Problem Revisited</a:t>
            </a:r>
          </a:p>
        </p:txBody>
      </p:sp>
      <p:sp>
        <p:nvSpPr>
          <p:cNvPr id="3" name="Slide Number Placeholder 2">
            <a:extLst>
              <a:ext uri="{FF2B5EF4-FFF2-40B4-BE49-F238E27FC236}">
                <a16:creationId xmlns:a16="http://schemas.microsoft.com/office/drawing/2014/main" id="{9022EC5D-1081-6E16-D278-669D9DF91083}"/>
              </a:ext>
            </a:extLst>
          </p:cNvPr>
          <p:cNvSpPr>
            <a:spLocks noGrp="1"/>
          </p:cNvSpPr>
          <p:nvPr>
            <p:ph type="sldNum" sz="quarter" idx="12"/>
          </p:nvPr>
        </p:nvSpPr>
        <p:spPr/>
        <p:txBody>
          <a:bodyPr/>
          <a:lstStyle/>
          <a:p>
            <a:fld id="{F38DF745-7D3F-47F4-83A3-874385CFAA69}" type="slidenum">
              <a:rPr lang="en-US" smtClean="0"/>
              <a:pPr/>
              <a:t>4</a:t>
            </a:fld>
            <a:endParaRPr lang="en-US"/>
          </a:p>
        </p:txBody>
      </p:sp>
      <p:sp>
        <p:nvSpPr>
          <p:cNvPr id="4" name="Content Placeholder 3">
            <a:extLst>
              <a:ext uri="{FF2B5EF4-FFF2-40B4-BE49-F238E27FC236}">
                <a16:creationId xmlns:a16="http://schemas.microsoft.com/office/drawing/2014/main" id="{F5EB0303-FDE2-0F66-42FE-31B036AE2132}"/>
              </a:ext>
            </a:extLst>
          </p:cNvPr>
          <p:cNvSpPr>
            <a:spLocks noGrp="1"/>
          </p:cNvSpPr>
          <p:nvPr>
            <p:ph sz="quarter" idx="1"/>
          </p:nvPr>
        </p:nvSpPr>
        <p:spPr/>
        <p:txBody>
          <a:bodyPr/>
          <a:lstStyle/>
          <a:p>
            <a:r>
              <a:rPr lang="en-GB" dirty="0"/>
              <a:t>Review of Agency Theory:</a:t>
            </a:r>
          </a:p>
          <a:p>
            <a:pPr lvl="1"/>
            <a:r>
              <a:rPr lang="en-GB" dirty="0"/>
              <a:t>Shareholders (principals) vs. CEOs (agents)</a:t>
            </a:r>
          </a:p>
          <a:p>
            <a:r>
              <a:rPr lang="en-GB" dirty="0"/>
              <a:t>A CEO's Temptation</a:t>
            </a:r>
          </a:p>
          <a:p>
            <a:r>
              <a:rPr lang="en-GB" dirty="0"/>
              <a:t>A CEO owning 0% of his company's equity knows that, by purchasing a private jet with shareholders' money, he can enjoy 100% of the benefit but bear zero cost. Meanwhile, shareholders may not get to use the private jet. Will the CEO proceed to make the purchase? What is the effect on shareholders' wealth?</a:t>
            </a:r>
          </a:p>
        </p:txBody>
      </p:sp>
      <p:pic>
        <p:nvPicPr>
          <p:cNvPr id="8" name="Picture 7">
            <a:extLst>
              <a:ext uri="{FF2B5EF4-FFF2-40B4-BE49-F238E27FC236}">
                <a16:creationId xmlns:a16="http://schemas.microsoft.com/office/drawing/2014/main" id="{5240C75A-9990-4CB1-0C6C-987F5179DFB3}"/>
              </a:ext>
            </a:extLst>
          </p:cNvPr>
          <p:cNvPicPr>
            <a:picLocks noChangeAspect="1"/>
          </p:cNvPicPr>
          <p:nvPr/>
        </p:nvPicPr>
        <p:blipFill>
          <a:blip r:embed="rId2"/>
          <a:srcRect t="15956" b="24048"/>
          <a:stretch>
            <a:fillRect/>
          </a:stretch>
        </p:blipFill>
        <p:spPr>
          <a:xfrm>
            <a:off x="4089648" y="5013176"/>
            <a:ext cx="4139952" cy="1582688"/>
          </a:xfrm>
          <a:prstGeom prst="rect">
            <a:avLst/>
          </a:prstGeom>
        </p:spPr>
      </p:pic>
    </p:spTree>
    <p:extLst>
      <p:ext uri="{BB962C8B-B14F-4D97-AF65-F5344CB8AC3E}">
        <p14:creationId xmlns:p14="http://schemas.microsoft.com/office/powerpoint/2010/main" val="1669124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B16C3F-6D48-E918-C867-C5B78F3E20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1EC171-4732-BABF-0777-DDDDC8EF2E94}"/>
              </a:ext>
            </a:extLst>
          </p:cNvPr>
          <p:cNvSpPr>
            <a:spLocks noGrp="1"/>
          </p:cNvSpPr>
          <p:nvPr>
            <p:ph type="title"/>
          </p:nvPr>
        </p:nvSpPr>
        <p:spPr/>
        <p:txBody>
          <a:bodyPr>
            <a:normAutofit/>
          </a:bodyPr>
          <a:lstStyle/>
          <a:p>
            <a:r>
              <a:rPr lang="en-GB" b="1" dirty="0"/>
              <a:t>2. Aligning Interests: Equity Ownership</a:t>
            </a:r>
          </a:p>
        </p:txBody>
      </p:sp>
      <p:sp>
        <p:nvSpPr>
          <p:cNvPr id="3" name="Text Placeholder 2">
            <a:extLst>
              <a:ext uri="{FF2B5EF4-FFF2-40B4-BE49-F238E27FC236}">
                <a16:creationId xmlns:a16="http://schemas.microsoft.com/office/drawing/2014/main" id="{76C300A7-134B-BE27-5619-511E98F2B563}"/>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47CE56CB-AA39-FA36-ED0D-864972611719}"/>
              </a:ext>
            </a:extLst>
          </p:cNvPr>
          <p:cNvSpPr>
            <a:spLocks noGrp="1"/>
          </p:cNvSpPr>
          <p:nvPr>
            <p:ph type="sldNum" sz="quarter" idx="12"/>
          </p:nvPr>
        </p:nvSpPr>
        <p:spPr/>
        <p:txBody>
          <a:bodyPr/>
          <a:lstStyle/>
          <a:p>
            <a:fld id="{F38DF745-7D3F-47F4-83A3-874385CFAA69}" type="slidenum">
              <a:rPr lang="en-US" smtClean="0"/>
              <a:pPr/>
              <a:t>5</a:t>
            </a:fld>
            <a:endParaRPr lang="en-US" dirty="0"/>
          </a:p>
        </p:txBody>
      </p:sp>
    </p:spTree>
    <p:extLst>
      <p:ext uri="{BB962C8B-B14F-4D97-AF65-F5344CB8AC3E}">
        <p14:creationId xmlns:p14="http://schemas.microsoft.com/office/powerpoint/2010/main" val="1290954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0CA53F-D9A1-06CF-E5AA-43FD4CC044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C8BD57-77C4-B868-0E5B-2AB0AF820156}"/>
              </a:ext>
            </a:extLst>
          </p:cNvPr>
          <p:cNvSpPr>
            <a:spLocks noGrp="1"/>
          </p:cNvSpPr>
          <p:nvPr>
            <p:ph type="title"/>
          </p:nvPr>
        </p:nvSpPr>
        <p:spPr/>
        <p:txBody>
          <a:bodyPr>
            <a:normAutofit/>
          </a:bodyPr>
          <a:lstStyle/>
          <a:p>
            <a:r>
              <a:rPr lang="en-GB" dirty="0"/>
              <a:t>Skin in the Game: Making CEOs Owners</a:t>
            </a:r>
          </a:p>
        </p:txBody>
      </p:sp>
      <p:sp>
        <p:nvSpPr>
          <p:cNvPr id="3" name="Slide Number Placeholder 2">
            <a:extLst>
              <a:ext uri="{FF2B5EF4-FFF2-40B4-BE49-F238E27FC236}">
                <a16:creationId xmlns:a16="http://schemas.microsoft.com/office/drawing/2014/main" id="{E558B9A4-2936-2556-B805-EDA00FB51D4C}"/>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FE064FC9-04E0-29A8-ABF0-B257028654E9}"/>
              </a:ext>
            </a:extLst>
          </p:cNvPr>
          <p:cNvSpPr>
            <a:spLocks noGrp="1"/>
          </p:cNvSpPr>
          <p:nvPr>
            <p:ph sz="quarter" idx="1"/>
          </p:nvPr>
        </p:nvSpPr>
        <p:spPr/>
        <p:txBody>
          <a:bodyPr/>
          <a:lstStyle/>
          <a:p>
            <a:r>
              <a:rPr lang="en-GB" dirty="0"/>
              <a:t>The Logic of Equity Ownership</a:t>
            </a:r>
          </a:p>
          <a:p>
            <a:pPr lvl="1"/>
            <a:r>
              <a:rPr lang="en-GB" dirty="0"/>
              <a:t>Tying CEO wealth to company performance.</a:t>
            </a:r>
          </a:p>
        </p:txBody>
      </p:sp>
      <p:pic>
        <p:nvPicPr>
          <p:cNvPr id="1030" name="Picture 6" descr="Jeff Bezos Becomes The First Person Ever Worth $200 Billion">
            <a:extLst>
              <a:ext uri="{FF2B5EF4-FFF2-40B4-BE49-F238E27FC236}">
                <a16:creationId xmlns:a16="http://schemas.microsoft.com/office/drawing/2014/main" id="{F20293EB-08AE-971D-E678-AE824462280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9472" r="12381"/>
          <a:stretch>
            <a:fillRect/>
          </a:stretch>
        </p:blipFill>
        <p:spPr bwMode="auto">
          <a:xfrm>
            <a:off x="683568" y="3284984"/>
            <a:ext cx="2376264" cy="215838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s Amazon Prime Worth It for Prime Day 2024?">
            <a:extLst>
              <a:ext uri="{FF2B5EF4-FFF2-40B4-BE49-F238E27FC236}">
                <a16:creationId xmlns:a16="http://schemas.microsoft.com/office/drawing/2014/main" id="{53B20E48-5D73-84BA-8938-3C65B743FCDE}"/>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9680" t="36141" r="9680" b="36140"/>
          <a:stretch>
            <a:fillRect/>
          </a:stretch>
        </p:blipFill>
        <p:spPr bwMode="auto">
          <a:xfrm>
            <a:off x="1041346" y="2606368"/>
            <a:ext cx="1675823" cy="576064"/>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Frederick W. Smith">
            <a:extLst>
              <a:ext uri="{FF2B5EF4-FFF2-40B4-BE49-F238E27FC236}">
                <a16:creationId xmlns:a16="http://schemas.microsoft.com/office/drawing/2014/main" id="{E7F168DD-3BE1-8BC7-164A-D461EEBCA0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2240" y="3284984"/>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FedEx - YouTube">
            <a:extLst>
              <a:ext uri="{FF2B5EF4-FFF2-40B4-BE49-F238E27FC236}">
                <a16:creationId xmlns:a16="http://schemas.microsoft.com/office/drawing/2014/main" id="{C2FCAEB6-B331-1EE2-0554-F9D9A5E5668F}"/>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6401" t="39495" r="16401" b="37795"/>
          <a:stretch>
            <a:fillRect/>
          </a:stretch>
        </p:blipFill>
        <p:spPr bwMode="auto">
          <a:xfrm>
            <a:off x="6991602" y="2606368"/>
            <a:ext cx="1624400" cy="548968"/>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Casino mogul Steve Wynn resigns as top GOP finance chairman | PBS News">
            <a:extLst>
              <a:ext uri="{FF2B5EF4-FFF2-40B4-BE49-F238E27FC236}">
                <a16:creationId xmlns:a16="http://schemas.microsoft.com/office/drawing/2014/main" id="{0AF125C0-4594-74D1-2468-EF29203C557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9999" r="10001"/>
          <a:stretch>
            <a:fillRect/>
          </a:stretch>
        </p:blipFill>
        <p:spPr bwMode="auto">
          <a:xfrm>
            <a:off x="3621404" y="3295459"/>
            <a:ext cx="2549263" cy="2122173"/>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Wynn Resorts Achieves the Most Forbes Travel Guide Five-Star Awards of Any  Independent Hotel Company in the World">
            <a:extLst>
              <a:ext uri="{FF2B5EF4-FFF2-40B4-BE49-F238E27FC236}">
                <a16:creationId xmlns:a16="http://schemas.microsoft.com/office/drawing/2014/main" id="{0AB66BED-7748-1627-E7F2-2B019A04B477}"/>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3434" t="25253" r="15045" b="26116"/>
          <a:stretch>
            <a:fillRect/>
          </a:stretch>
        </p:blipFill>
        <p:spPr bwMode="auto">
          <a:xfrm>
            <a:off x="4128202" y="2557480"/>
            <a:ext cx="1534409" cy="6352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B7B03AB-CD17-FA3E-0278-25C650466F6B}"/>
              </a:ext>
            </a:extLst>
          </p:cNvPr>
          <p:cNvSpPr txBox="1"/>
          <p:nvPr/>
        </p:nvSpPr>
        <p:spPr>
          <a:xfrm>
            <a:off x="949819" y="5545916"/>
            <a:ext cx="1858874" cy="1200329"/>
          </a:xfrm>
          <a:prstGeom prst="rect">
            <a:avLst/>
          </a:prstGeom>
          <a:noFill/>
        </p:spPr>
        <p:txBody>
          <a:bodyPr wrap="square" rtlCol="0">
            <a:spAutoFit/>
          </a:bodyPr>
          <a:lstStyle/>
          <a:p>
            <a:pPr algn="ctr"/>
            <a:r>
              <a:rPr lang="en-GB" sz="2400" dirty="0"/>
              <a:t>Jeff Bezos owns 9% of Amazon</a:t>
            </a:r>
          </a:p>
        </p:txBody>
      </p:sp>
      <p:sp>
        <p:nvSpPr>
          <p:cNvPr id="8" name="TextBox 7">
            <a:extLst>
              <a:ext uri="{FF2B5EF4-FFF2-40B4-BE49-F238E27FC236}">
                <a16:creationId xmlns:a16="http://schemas.microsoft.com/office/drawing/2014/main" id="{88D23B40-CD1F-FD19-E973-9BDD2234C1BE}"/>
              </a:ext>
            </a:extLst>
          </p:cNvPr>
          <p:cNvSpPr txBox="1"/>
          <p:nvPr/>
        </p:nvSpPr>
        <p:spPr>
          <a:xfrm>
            <a:off x="3873026" y="5548931"/>
            <a:ext cx="2044761" cy="1200329"/>
          </a:xfrm>
          <a:prstGeom prst="rect">
            <a:avLst/>
          </a:prstGeom>
          <a:noFill/>
        </p:spPr>
        <p:txBody>
          <a:bodyPr wrap="square" rtlCol="0">
            <a:spAutoFit/>
          </a:bodyPr>
          <a:lstStyle/>
          <a:p>
            <a:pPr algn="ctr"/>
            <a:r>
              <a:rPr lang="en-GB" sz="2400" dirty="0"/>
              <a:t>Steve Wynn owned 12% of Wynn Resorts</a:t>
            </a:r>
          </a:p>
        </p:txBody>
      </p:sp>
      <p:sp>
        <p:nvSpPr>
          <p:cNvPr id="9" name="TextBox 8">
            <a:extLst>
              <a:ext uri="{FF2B5EF4-FFF2-40B4-BE49-F238E27FC236}">
                <a16:creationId xmlns:a16="http://schemas.microsoft.com/office/drawing/2014/main" id="{E1DD4650-C625-6B69-E000-2090AE1AD2E1}"/>
              </a:ext>
            </a:extLst>
          </p:cNvPr>
          <p:cNvSpPr txBox="1"/>
          <p:nvPr/>
        </p:nvSpPr>
        <p:spPr>
          <a:xfrm>
            <a:off x="6874365" y="5545915"/>
            <a:ext cx="1858874" cy="1200329"/>
          </a:xfrm>
          <a:prstGeom prst="rect">
            <a:avLst/>
          </a:prstGeom>
          <a:noFill/>
        </p:spPr>
        <p:txBody>
          <a:bodyPr wrap="square" rtlCol="0">
            <a:spAutoFit/>
          </a:bodyPr>
          <a:lstStyle/>
          <a:p>
            <a:pPr algn="ctr"/>
            <a:r>
              <a:rPr lang="en-GB" sz="2400" dirty="0"/>
              <a:t>Federick Smith owns 8% of FedEx</a:t>
            </a:r>
          </a:p>
        </p:txBody>
      </p:sp>
    </p:spTree>
    <p:extLst>
      <p:ext uri="{BB962C8B-B14F-4D97-AF65-F5344CB8AC3E}">
        <p14:creationId xmlns:p14="http://schemas.microsoft.com/office/powerpoint/2010/main" val="26749036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80D940-8C66-99C0-9686-4586B99A28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CC13D8-EF8B-F006-7EFD-3676159B37D8}"/>
              </a:ext>
            </a:extLst>
          </p:cNvPr>
          <p:cNvSpPr>
            <a:spLocks noGrp="1"/>
          </p:cNvSpPr>
          <p:nvPr>
            <p:ph type="title"/>
          </p:nvPr>
        </p:nvSpPr>
        <p:spPr/>
        <p:txBody>
          <a:bodyPr>
            <a:normAutofit/>
          </a:bodyPr>
          <a:lstStyle/>
          <a:p>
            <a:r>
              <a:rPr lang="en-GB" dirty="0"/>
              <a:t>Skin in the Game: Making CEOs Owners</a:t>
            </a:r>
          </a:p>
        </p:txBody>
      </p:sp>
      <p:sp>
        <p:nvSpPr>
          <p:cNvPr id="4" name="Content Placeholder 3">
            <a:extLst>
              <a:ext uri="{FF2B5EF4-FFF2-40B4-BE49-F238E27FC236}">
                <a16:creationId xmlns:a16="http://schemas.microsoft.com/office/drawing/2014/main" id="{EA05F22A-3961-F8A4-449F-DFA4CC766C1F}"/>
              </a:ext>
            </a:extLst>
          </p:cNvPr>
          <p:cNvSpPr>
            <a:spLocks noGrp="1"/>
          </p:cNvSpPr>
          <p:nvPr>
            <p:ph sz="quarter" idx="1"/>
          </p:nvPr>
        </p:nvSpPr>
        <p:spPr/>
        <p:txBody>
          <a:bodyPr/>
          <a:lstStyle/>
          <a:p>
            <a:r>
              <a:rPr lang="en-GB" dirty="0"/>
              <a:t>Counter the separation between ownership and control</a:t>
            </a:r>
          </a:p>
          <a:p>
            <a:pPr lvl="1"/>
            <a:r>
              <a:rPr lang="en-GB" dirty="0"/>
              <a:t>What if the CEO owns 100% of the company?</a:t>
            </a:r>
          </a:p>
          <a:p>
            <a:r>
              <a:rPr lang="en-GB" dirty="0"/>
              <a:t>The hope is:</a:t>
            </a:r>
          </a:p>
        </p:txBody>
      </p:sp>
      <p:pic>
        <p:nvPicPr>
          <p:cNvPr id="6" name="Picture 5">
            <a:extLst>
              <a:ext uri="{FF2B5EF4-FFF2-40B4-BE49-F238E27FC236}">
                <a16:creationId xmlns:a16="http://schemas.microsoft.com/office/drawing/2014/main" id="{5C0133D3-A6D4-E21B-6F6C-9BBABF246A46}"/>
              </a:ext>
            </a:extLst>
          </p:cNvPr>
          <p:cNvPicPr>
            <a:picLocks noChangeAspect="1"/>
          </p:cNvPicPr>
          <p:nvPr/>
        </p:nvPicPr>
        <p:blipFill>
          <a:blip r:embed="rId2"/>
          <a:stretch>
            <a:fillRect/>
          </a:stretch>
        </p:blipFill>
        <p:spPr>
          <a:xfrm>
            <a:off x="2069444" y="2853824"/>
            <a:ext cx="5005111" cy="3024336"/>
          </a:xfrm>
          <a:prstGeom prst="rect">
            <a:avLst/>
          </a:prstGeom>
        </p:spPr>
      </p:pic>
      <p:pic>
        <p:nvPicPr>
          <p:cNvPr id="11" name="Picture 10">
            <a:extLst>
              <a:ext uri="{FF2B5EF4-FFF2-40B4-BE49-F238E27FC236}">
                <a16:creationId xmlns:a16="http://schemas.microsoft.com/office/drawing/2014/main" id="{9C5E515A-BEC7-6474-A5E3-7CAD6947F54C}"/>
              </a:ext>
            </a:extLst>
          </p:cNvPr>
          <p:cNvPicPr>
            <a:picLocks noChangeAspect="1"/>
          </p:cNvPicPr>
          <p:nvPr/>
        </p:nvPicPr>
        <p:blipFill>
          <a:blip r:embed="rId3"/>
          <a:stretch>
            <a:fillRect/>
          </a:stretch>
        </p:blipFill>
        <p:spPr>
          <a:xfrm>
            <a:off x="1424633" y="5949280"/>
            <a:ext cx="6751935" cy="303196"/>
          </a:xfrm>
          <a:prstGeom prst="rect">
            <a:avLst/>
          </a:prstGeom>
        </p:spPr>
      </p:pic>
    </p:spTree>
    <p:extLst>
      <p:ext uri="{BB962C8B-B14F-4D97-AF65-F5344CB8AC3E}">
        <p14:creationId xmlns:p14="http://schemas.microsoft.com/office/powerpoint/2010/main" val="173874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9395F5-8B17-18D2-D2BF-CA153CF7AB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A4EDB2-90D6-A89A-BAEF-EC36CDAD4D01}"/>
              </a:ext>
            </a:extLst>
          </p:cNvPr>
          <p:cNvSpPr>
            <a:spLocks noGrp="1"/>
          </p:cNvSpPr>
          <p:nvPr>
            <p:ph type="title"/>
          </p:nvPr>
        </p:nvSpPr>
        <p:spPr/>
        <p:txBody>
          <a:bodyPr>
            <a:normAutofit/>
          </a:bodyPr>
          <a:lstStyle/>
          <a:p>
            <a:r>
              <a:rPr lang="en-GB" dirty="0"/>
              <a:t>An Empirical Investigation</a:t>
            </a:r>
          </a:p>
        </p:txBody>
      </p:sp>
      <p:sp>
        <p:nvSpPr>
          <p:cNvPr id="4" name="Content Placeholder 3">
            <a:extLst>
              <a:ext uri="{FF2B5EF4-FFF2-40B4-BE49-F238E27FC236}">
                <a16:creationId xmlns:a16="http://schemas.microsoft.com/office/drawing/2014/main" id="{46B60F5A-7A64-6557-E069-52AD4EAC1BCA}"/>
              </a:ext>
            </a:extLst>
          </p:cNvPr>
          <p:cNvSpPr>
            <a:spLocks noGrp="1"/>
          </p:cNvSpPr>
          <p:nvPr>
            <p:ph sz="quarter" idx="1"/>
          </p:nvPr>
        </p:nvSpPr>
        <p:spPr/>
        <p:txBody>
          <a:bodyPr/>
          <a:lstStyle/>
          <a:p>
            <a:r>
              <a:rPr lang="en-GB" dirty="0"/>
              <a:t>Morck et al. (1988)</a:t>
            </a:r>
          </a:p>
          <a:p>
            <a:pPr lvl="1"/>
            <a:r>
              <a:rPr lang="en-GB" dirty="0"/>
              <a:t>A cross-section of 371 Fortune 500 firms</a:t>
            </a:r>
          </a:p>
          <a:p>
            <a:pPr lvl="1"/>
            <a:r>
              <a:rPr lang="en-GB" dirty="0"/>
              <a:t>Firm performance variable: Tobin’s Q (the ratio of the firm's market value to the replacement cost of its physical assets).</a:t>
            </a:r>
          </a:p>
          <a:p>
            <a:endParaRPr lang="en-GB" dirty="0"/>
          </a:p>
        </p:txBody>
      </p:sp>
      <p:pic>
        <p:nvPicPr>
          <p:cNvPr id="12" name="Picture 11">
            <a:extLst>
              <a:ext uri="{FF2B5EF4-FFF2-40B4-BE49-F238E27FC236}">
                <a16:creationId xmlns:a16="http://schemas.microsoft.com/office/drawing/2014/main" id="{5D9DC2B5-E343-E4AA-F81A-D237ECD1EA47}"/>
              </a:ext>
            </a:extLst>
          </p:cNvPr>
          <p:cNvPicPr>
            <a:picLocks noChangeAspect="1"/>
          </p:cNvPicPr>
          <p:nvPr/>
        </p:nvPicPr>
        <p:blipFill>
          <a:blip r:embed="rId2"/>
          <a:stretch>
            <a:fillRect/>
          </a:stretch>
        </p:blipFill>
        <p:spPr>
          <a:xfrm>
            <a:off x="1763688" y="3194094"/>
            <a:ext cx="4661209" cy="3512706"/>
          </a:xfrm>
          <a:prstGeom prst="rect">
            <a:avLst/>
          </a:prstGeom>
        </p:spPr>
      </p:pic>
      <p:sp>
        <p:nvSpPr>
          <p:cNvPr id="13" name="TextBox 12">
            <a:extLst>
              <a:ext uri="{FF2B5EF4-FFF2-40B4-BE49-F238E27FC236}">
                <a16:creationId xmlns:a16="http://schemas.microsoft.com/office/drawing/2014/main" id="{7724A687-BADB-0174-FEC7-A0B672968FF2}"/>
              </a:ext>
            </a:extLst>
          </p:cNvPr>
          <p:cNvSpPr txBox="1"/>
          <p:nvPr/>
        </p:nvSpPr>
        <p:spPr>
          <a:xfrm>
            <a:off x="4932040" y="5670802"/>
            <a:ext cx="3096344" cy="461665"/>
          </a:xfrm>
          <a:prstGeom prst="rect">
            <a:avLst/>
          </a:prstGeom>
          <a:noFill/>
        </p:spPr>
        <p:txBody>
          <a:bodyPr wrap="square" rtlCol="0">
            <a:spAutoFit/>
          </a:bodyPr>
          <a:lstStyle/>
          <a:p>
            <a:r>
              <a:rPr lang="en-US" altLang="zh-CN" sz="2400" b="1" dirty="0">
                <a:solidFill>
                  <a:srgbClr val="FF0000"/>
                </a:solidFill>
              </a:rPr>
              <a:t>What happened here?</a:t>
            </a:r>
            <a:endParaRPr lang="en-GB" sz="2400" b="1" dirty="0">
              <a:solidFill>
                <a:srgbClr val="FF0000"/>
              </a:solidFill>
            </a:endParaRPr>
          </a:p>
        </p:txBody>
      </p:sp>
      <p:cxnSp>
        <p:nvCxnSpPr>
          <p:cNvPr id="15" name="Straight Arrow Connector 14">
            <a:extLst>
              <a:ext uri="{FF2B5EF4-FFF2-40B4-BE49-F238E27FC236}">
                <a16:creationId xmlns:a16="http://schemas.microsoft.com/office/drawing/2014/main" id="{10F271CA-1415-E6C1-557E-D13A4BC5252D}"/>
              </a:ext>
            </a:extLst>
          </p:cNvPr>
          <p:cNvCxnSpPr>
            <a:cxnSpLocks/>
            <a:stCxn id="13" idx="1"/>
          </p:cNvCxnSpPr>
          <p:nvPr/>
        </p:nvCxnSpPr>
        <p:spPr>
          <a:xfrm rot="10800000">
            <a:off x="2987824" y="4725145"/>
            <a:ext cx="1944216" cy="1176491"/>
          </a:xfrm>
          <a:prstGeom prst="curvedConnector3">
            <a:avLst>
              <a:gd name="adj1" fmla="val 114277"/>
            </a:avLst>
          </a:prstGeom>
          <a:ln w="381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020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8C422-FD3C-9DFD-B73B-5DE8168C1F2B}"/>
              </a:ext>
            </a:extLst>
          </p:cNvPr>
          <p:cNvSpPr>
            <a:spLocks noGrp="1"/>
          </p:cNvSpPr>
          <p:nvPr>
            <p:ph type="title"/>
          </p:nvPr>
        </p:nvSpPr>
        <p:spPr/>
        <p:txBody>
          <a:bodyPr/>
          <a:lstStyle/>
          <a:p>
            <a:r>
              <a:rPr lang="en-GB" b="1" dirty="0"/>
              <a:t>The Entrenchment Effect: Too Much of a Good Thing?</a:t>
            </a:r>
            <a:endParaRPr lang="en-GB" dirty="0"/>
          </a:p>
        </p:txBody>
      </p:sp>
      <p:sp>
        <p:nvSpPr>
          <p:cNvPr id="3" name="Slide Number Placeholder 2">
            <a:extLst>
              <a:ext uri="{FF2B5EF4-FFF2-40B4-BE49-F238E27FC236}">
                <a16:creationId xmlns:a16="http://schemas.microsoft.com/office/drawing/2014/main" id="{E2AF756B-35C0-C7DA-CDDB-3F7E7048028C}"/>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D23AF5D5-6EBF-FD87-DE56-6A2A3C0D2054}"/>
              </a:ext>
            </a:extLst>
          </p:cNvPr>
          <p:cNvSpPr>
            <a:spLocks noGrp="1"/>
          </p:cNvSpPr>
          <p:nvPr>
            <p:ph sz="quarter" idx="1"/>
          </p:nvPr>
        </p:nvSpPr>
        <p:spPr/>
        <p:txBody>
          <a:bodyPr/>
          <a:lstStyle/>
          <a:p>
            <a:r>
              <a:rPr lang="en-GB" dirty="0"/>
              <a:t>The Non-Monotonic Relationship found by Morck et al. (1988)</a:t>
            </a:r>
          </a:p>
          <a:p>
            <a:pPr lvl="1"/>
            <a:r>
              <a:rPr lang="en-GB" dirty="0"/>
              <a:t>The double-edged sword of executive ownership</a:t>
            </a:r>
          </a:p>
          <a:p>
            <a:r>
              <a:rPr lang="en-GB" dirty="0"/>
              <a:t>Similar findings in Weston (1979)</a:t>
            </a:r>
          </a:p>
          <a:p>
            <a:pPr lvl="1"/>
            <a:r>
              <a:rPr lang="en-GB" dirty="0"/>
              <a:t>Fewer successful takeovers when insiders own more than 30%.</a:t>
            </a:r>
          </a:p>
          <a:p>
            <a:r>
              <a:rPr lang="en-GB" dirty="0"/>
              <a:t>What is happening to the conflict of interest when insider ownership is high?</a:t>
            </a:r>
          </a:p>
        </p:txBody>
      </p:sp>
    </p:spTree>
    <p:extLst>
      <p:ext uri="{BB962C8B-B14F-4D97-AF65-F5344CB8AC3E}">
        <p14:creationId xmlns:p14="http://schemas.microsoft.com/office/powerpoint/2010/main" val="11420544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44328-12A3-724F-4114-928043E24B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BF756B7-62AA-CE81-FEEA-6226A4B0E3A5}"/>
              </a:ext>
            </a:extLst>
          </p:cNvPr>
          <p:cNvSpPr>
            <a:spLocks noGrp="1"/>
          </p:cNvSpPr>
          <p:nvPr>
            <p:ph type="title"/>
          </p:nvPr>
        </p:nvSpPr>
        <p:spPr/>
        <p:txBody>
          <a:bodyPr/>
          <a:lstStyle/>
          <a:p>
            <a:r>
              <a:rPr lang="en-GB" b="1" dirty="0"/>
              <a:t>The Entrenchment Effect: Too Much of a Good Thing?</a:t>
            </a:r>
            <a:endParaRPr lang="en-GB" dirty="0"/>
          </a:p>
        </p:txBody>
      </p:sp>
      <p:sp>
        <p:nvSpPr>
          <p:cNvPr id="3" name="Slide Number Placeholder 2">
            <a:extLst>
              <a:ext uri="{FF2B5EF4-FFF2-40B4-BE49-F238E27FC236}">
                <a16:creationId xmlns:a16="http://schemas.microsoft.com/office/drawing/2014/main" id="{D3DEDD85-04F3-FD7C-B867-0CD0B5E6D43E}"/>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2E245E5F-50FB-6D99-D721-FE2A62F59720}"/>
              </a:ext>
            </a:extLst>
          </p:cNvPr>
          <p:cNvSpPr>
            <a:spLocks noGrp="1"/>
          </p:cNvSpPr>
          <p:nvPr>
            <p:ph sz="quarter" idx="1"/>
          </p:nvPr>
        </p:nvSpPr>
        <p:spPr>
          <a:xfrm>
            <a:off x="914400" y="1522800"/>
            <a:ext cx="7772400" cy="5335200"/>
          </a:xfrm>
        </p:spPr>
        <p:txBody>
          <a:bodyPr>
            <a:normAutofit/>
          </a:bodyPr>
          <a:lstStyle/>
          <a:p>
            <a:r>
              <a:rPr lang="en-GB" b="1" dirty="0"/>
              <a:t>McConnell and Servaes (1990)</a:t>
            </a:r>
            <a:r>
              <a:rPr lang="en-GB" dirty="0"/>
              <a:t> use an expanded sample: 1,173 firms for 1976 and 1,093 firms for 1986</a:t>
            </a:r>
          </a:p>
          <a:p>
            <a:r>
              <a:rPr lang="en-GB" dirty="0"/>
              <a:t>Testing strategy</a:t>
            </a:r>
          </a:p>
          <a:p>
            <a:pPr lvl="1"/>
            <a:r>
              <a:rPr lang="en-GB" dirty="0"/>
              <a:t>Regression that includes both a linear term and a squared term of </a:t>
            </a:r>
            <a:r>
              <a:rPr lang="en-GB" i="1" dirty="0"/>
              <a:t>Executive Ownership</a:t>
            </a:r>
            <a:r>
              <a:rPr lang="en-GB" dirty="0"/>
              <a:t> to capture a turning point.</a:t>
            </a:r>
          </a:p>
          <a:p>
            <a:pPr lvl="1"/>
            <a:endParaRPr lang="en-GB" dirty="0"/>
          </a:p>
          <a:p>
            <a:pPr lvl="1"/>
            <a:endParaRPr lang="en-GB" dirty="0"/>
          </a:p>
          <a:p>
            <a:pPr lvl="1"/>
            <a:endParaRPr lang="en-GB" dirty="0"/>
          </a:p>
          <a:p>
            <a:pPr lvl="1"/>
            <a:r>
              <a:rPr lang="en-GB" b="1" dirty="0"/>
              <a:t>Linear term</a:t>
            </a:r>
            <a:r>
              <a:rPr lang="en-GB" dirty="0"/>
              <a:t>: Represents a constant rate of change in the Tobin’s Q for each unit increase in executive ownership.</a:t>
            </a:r>
          </a:p>
          <a:p>
            <a:pPr lvl="1"/>
            <a:r>
              <a:rPr lang="en-GB" b="1" dirty="0"/>
              <a:t>Squared term</a:t>
            </a:r>
            <a:r>
              <a:rPr lang="en-GB" dirty="0"/>
              <a:t> (quadratic term): Introduces a curve into the model, allowing the effect of executive ownership to change as its value changes.</a:t>
            </a:r>
          </a:p>
        </p:txBody>
      </p:sp>
      <p:pic>
        <p:nvPicPr>
          <p:cNvPr id="10" name="Picture 9">
            <a:extLst>
              <a:ext uri="{FF2B5EF4-FFF2-40B4-BE49-F238E27FC236}">
                <a16:creationId xmlns:a16="http://schemas.microsoft.com/office/drawing/2014/main" id="{DFE43A2D-8837-950B-34C5-3AAD0C7B31D7}"/>
              </a:ext>
            </a:extLst>
          </p:cNvPr>
          <p:cNvPicPr>
            <a:picLocks noChangeAspect="1"/>
          </p:cNvPicPr>
          <p:nvPr/>
        </p:nvPicPr>
        <p:blipFill>
          <a:blip r:embed="rId2"/>
          <a:stretch>
            <a:fillRect/>
          </a:stretch>
        </p:blipFill>
        <p:spPr>
          <a:xfrm>
            <a:off x="1763688" y="3871382"/>
            <a:ext cx="5616624" cy="719906"/>
          </a:xfrm>
          <a:prstGeom prst="rect">
            <a:avLst/>
          </a:prstGeom>
        </p:spPr>
      </p:pic>
    </p:spTree>
    <p:extLst>
      <p:ext uri="{BB962C8B-B14F-4D97-AF65-F5344CB8AC3E}">
        <p14:creationId xmlns:p14="http://schemas.microsoft.com/office/powerpoint/2010/main" val="2764450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70F5-4E53-5564-7EA7-89024F99F0DF}"/>
              </a:ext>
            </a:extLst>
          </p:cNvPr>
          <p:cNvSpPr>
            <a:spLocks noGrp="1"/>
          </p:cNvSpPr>
          <p:nvPr>
            <p:ph type="title"/>
          </p:nvPr>
        </p:nvSpPr>
        <p:spPr/>
        <p:txBody>
          <a:bodyPr/>
          <a:lstStyle/>
          <a:p>
            <a:r>
              <a:rPr lang="en-GB" b="1" dirty="0"/>
              <a:t>The Entrenchment Effect: Too Much of a Good Thing?</a:t>
            </a:r>
            <a:endParaRPr lang="en-GB" dirty="0"/>
          </a:p>
        </p:txBody>
      </p:sp>
      <p:sp>
        <p:nvSpPr>
          <p:cNvPr id="3" name="Slide Number Placeholder 2">
            <a:extLst>
              <a:ext uri="{FF2B5EF4-FFF2-40B4-BE49-F238E27FC236}">
                <a16:creationId xmlns:a16="http://schemas.microsoft.com/office/drawing/2014/main" id="{0F9899EB-648B-DB54-B788-9363A2C288C5}"/>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8" name="Content Placeholder 7">
            <a:extLst>
              <a:ext uri="{FF2B5EF4-FFF2-40B4-BE49-F238E27FC236}">
                <a16:creationId xmlns:a16="http://schemas.microsoft.com/office/drawing/2014/main" id="{4A2D60BF-A01D-1A13-4283-A46E9ED9FF4A}"/>
              </a:ext>
            </a:extLst>
          </p:cNvPr>
          <p:cNvSpPr>
            <a:spLocks noGrp="1"/>
          </p:cNvSpPr>
          <p:nvPr>
            <p:ph sz="quarter" idx="1"/>
          </p:nvPr>
        </p:nvSpPr>
        <p:spPr/>
        <p:txBody>
          <a:bodyPr/>
          <a:lstStyle/>
          <a:p>
            <a:r>
              <a:rPr lang="en-GB" dirty="0"/>
              <a:t>Findings: an inverted U-shape relation between Tobin’s Q and executive equity ownership</a:t>
            </a:r>
          </a:p>
        </p:txBody>
      </p:sp>
      <p:pic>
        <p:nvPicPr>
          <p:cNvPr id="11" name="Picture 10">
            <a:extLst>
              <a:ext uri="{FF2B5EF4-FFF2-40B4-BE49-F238E27FC236}">
                <a16:creationId xmlns:a16="http://schemas.microsoft.com/office/drawing/2014/main" id="{766EE8A1-57EB-055B-3ECA-9124080715FE}"/>
              </a:ext>
            </a:extLst>
          </p:cNvPr>
          <p:cNvPicPr>
            <a:picLocks noChangeAspect="1"/>
          </p:cNvPicPr>
          <p:nvPr/>
        </p:nvPicPr>
        <p:blipFill>
          <a:blip r:embed="rId2"/>
          <a:stretch>
            <a:fillRect/>
          </a:stretch>
        </p:blipFill>
        <p:spPr>
          <a:xfrm>
            <a:off x="1799692" y="2718319"/>
            <a:ext cx="5544616" cy="3491981"/>
          </a:xfrm>
          <a:prstGeom prst="rect">
            <a:avLst/>
          </a:prstGeom>
        </p:spPr>
      </p:pic>
    </p:spTree>
    <p:extLst>
      <p:ext uri="{BB962C8B-B14F-4D97-AF65-F5344CB8AC3E}">
        <p14:creationId xmlns:p14="http://schemas.microsoft.com/office/powerpoint/2010/main" val="3261878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6DAC5A-A9D7-1B12-0EAA-667F2A5A72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17BD69-CBD6-2DDA-11DC-789105E8ADF9}"/>
              </a:ext>
            </a:extLst>
          </p:cNvPr>
          <p:cNvSpPr>
            <a:spLocks noGrp="1"/>
          </p:cNvSpPr>
          <p:nvPr>
            <p:ph type="title"/>
          </p:nvPr>
        </p:nvSpPr>
        <p:spPr/>
        <p:txBody>
          <a:bodyPr/>
          <a:lstStyle/>
          <a:p>
            <a:r>
              <a:rPr lang="en-GB" b="1" dirty="0"/>
              <a:t>The Entrenchment Effect: Too Much of a Good Thing?</a:t>
            </a:r>
            <a:endParaRPr lang="en-GB" dirty="0"/>
          </a:p>
        </p:txBody>
      </p:sp>
      <p:sp>
        <p:nvSpPr>
          <p:cNvPr id="3" name="Slide Number Placeholder 2">
            <a:extLst>
              <a:ext uri="{FF2B5EF4-FFF2-40B4-BE49-F238E27FC236}">
                <a16:creationId xmlns:a16="http://schemas.microsoft.com/office/drawing/2014/main" id="{30F44DD8-1069-2F2E-4354-536542E78E40}"/>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4BE299E9-1C64-AB54-793A-9BB9A3D1E1C6}"/>
              </a:ext>
            </a:extLst>
          </p:cNvPr>
          <p:cNvSpPr>
            <a:spLocks noGrp="1"/>
          </p:cNvSpPr>
          <p:nvPr>
            <p:ph sz="quarter" idx="1"/>
          </p:nvPr>
        </p:nvSpPr>
        <p:spPr>
          <a:xfrm>
            <a:off x="914400" y="1522800"/>
            <a:ext cx="7772400" cy="5335200"/>
          </a:xfrm>
        </p:spPr>
        <p:txBody>
          <a:bodyPr>
            <a:normAutofit/>
          </a:bodyPr>
          <a:lstStyle/>
          <a:p>
            <a:r>
              <a:rPr lang="en-GB" b="1" dirty="0"/>
              <a:t>Lilienfeld-Toal and </a:t>
            </a:r>
            <a:r>
              <a:rPr lang="en-GB" b="1" dirty="0" err="1"/>
              <a:t>Ruenzi</a:t>
            </a:r>
            <a:r>
              <a:rPr lang="en-GB" b="1" dirty="0"/>
              <a:t> (2014) </a:t>
            </a:r>
            <a:r>
              <a:rPr lang="en-GB" dirty="0"/>
              <a:t>find that the positive performance effect of executive ownership is more pronounced in the following samples:</a:t>
            </a:r>
          </a:p>
          <a:p>
            <a:pPr lvl="1"/>
            <a:r>
              <a:rPr lang="en-GB" dirty="0"/>
              <a:t>Firms with weak external governance</a:t>
            </a:r>
          </a:p>
          <a:p>
            <a:pPr lvl="1"/>
            <a:r>
              <a:rPr lang="en-GB" dirty="0"/>
              <a:t>Firms with weak product market competition</a:t>
            </a:r>
          </a:p>
          <a:p>
            <a:pPr lvl="1"/>
            <a:r>
              <a:rPr lang="en-GB" dirty="0"/>
              <a:t>Firms with large managerial discretion</a:t>
            </a:r>
          </a:p>
        </p:txBody>
      </p:sp>
      <p:sp>
        <p:nvSpPr>
          <p:cNvPr id="8" name="Thought Bubble: Cloud 7">
            <a:extLst>
              <a:ext uri="{FF2B5EF4-FFF2-40B4-BE49-F238E27FC236}">
                <a16:creationId xmlns:a16="http://schemas.microsoft.com/office/drawing/2014/main" id="{0C8CE7A0-59E3-EFA3-FFC0-DEBC81EFC532}"/>
              </a:ext>
            </a:extLst>
          </p:cNvPr>
          <p:cNvSpPr/>
          <p:nvPr/>
        </p:nvSpPr>
        <p:spPr>
          <a:xfrm>
            <a:off x="1185922" y="4151438"/>
            <a:ext cx="6833356" cy="2140142"/>
          </a:xfrm>
          <a:prstGeom prst="cloudCallout">
            <a:avLst>
              <a:gd name="adj1" fmla="val -32534"/>
              <a:gd name="adj2" fmla="val 6380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Why do external governance and product market competition matter to CEO behaviour?</a:t>
            </a:r>
          </a:p>
        </p:txBody>
      </p:sp>
    </p:spTree>
    <p:extLst>
      <p:ext uri="{BB962C8B-B14F-4D97-AF65-F5344CB8AC3E}">
        <p14:creationId xmlns:p14="http://schemas.microsoft.com/office/powerpoint/2010/main" val="16976805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6CBAC0C-9C05-417D-6521-A2BD8CC84FD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2B4DCC-017E-42AD-1F64-E50D940384BF}"/>
              </a:ext>
            </a:extLst>
          </p:cNvPr>
          <p:cNvSpPr>
            <a:spLocks noGrp="1"/>
          </p:cNvSpPr>
          <p:nvPr>
            <p:ph type="title"/>
          </p:nvPr>
        </p:nvSpPr>
        <p:spPr/>
        <p:txBody>
          <a:bodyPr>
            <a:normAutofit/>
          </a:bodyPr>
          <a:lstStyle/>
          <a:p>
            <a:r>
              <a:rPr lang="en-GB" b="1" dirty="0"/>
              <a:t>3. Equity-Based Compensation: Paying for Performance</a:t>
            </a:r>
          </a:p>
        </p:txBody>
      </p:sp>
      <p:sp>
        <p:nvSpPr>
          <p:cNvPr id="3" name="Text Placeholder 2">
            <a:extLst>
              <a:ext uri="{FF2B5EF4-FFF2-40B4-BE49-F238E27FC236}">
                <a16:creationId xmlns:a16="http://schemas.microsoft.com/office/drawing/2014/main" id="{70C391EE-8AE0-1010-D9D9-EF3FBCDB2A80}"/>
              </a:ext>
            </a:extLst>
          </p:cNvPr>
          <p:cNvSpPr>
            <a:spLocks noGrp="1"/>
          </p:cNvSpPr>
          <p:nvPr>
            <p:ph type="body" idx="1"/>
          </p:nvPr>
        </p:nvSpPr>
        <p:spPr/>
        <p:txBody>
          <a:bodyPr/>
          <a:lstStyle/>
          <a:p>
            <a:pPr algn="ctr"/>
            <a:r>
              <a:rPr lang="en-GB" dirty="0"/>
              <a:t>The Arm’s-Length Contracting View</a:t>
            </a:r>
          </a:p>
        </p:txBody>
      </p:sp>
      <p:sp>
        <p:nvSpPr>
          <p:cNvPr id="4" name="Slide Number Placeholder 3">
            <a:extLst>
              <a:ext uri="{FF2B5EF4-FFF2-40B4-BE49-F238E27FC236}">
                <a16:creationId xmlns:a16="http://schemas.microsoft.com/office/drawing/2014/main" id="{F7A05D91-C1BF-784D-0C76-67B74A979317}"/>
              </a:ext>
            </a:extLst>
          </p:cNvPr>
          <p:cNvSpPr>
            <a:spLocks noGrp="1"/>
          </p:cNvSpPr>
          <p:nvPr>
            <p:ph type="sldNum" sz="quarter" idx="12"/>
          </p:nvPr>
        </p:nvSpPr>
        <p:spPr/>
        <p:txBody>
          <a:bodyPr/>
          <a:lstStyle/>
          <a:p>
            <a:fld id="{F38DF745-7D3F-47F4-83A3-874385CFAA69}" type="slidenum">
              <a:rPr lang="en-US" smtClean="0"/>
              <a:pPr/>
              <a:t>13</a:t>
            </a:fld>
            <a:endParaRPr lang="en-US" dirty="0"/>
          </a:p>
        </p:txBody>
      </p:sp>
    </p:spTree>
    <p:extLst>
      <p:ext uri="{BB962C8B-B14F-4D97-AF65-F5344CB8AC3E}">
        <p14:creationId xmlns:p14="http://schemas.microsoft.com/office/powerpoint/2010/main" val="3793351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A9104-6D71-85F7-0F0D-A79B65661F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61E85B-0CC7-A3F0-96BD-5361681EF362}"/>
              </a:ext>
            </a:extLst>
          </p:cNvPr>
          <p:cNvSpPr>
            <a:spLocks noGrp="1"/>
          </p:cNvSpPr>
          <p:nvPr>
            <p:ph type="title"/>
          </p:nvPr>
        </p:nvSpPr>
        <p:spPr/>
        <p:txBody>
          <a:bodyPr/>
          <a:lstStyle/>
          <a:p>
            <a:r>
              <a:rPr lang="en-GB" dirty="0"/>
              <a:t>Tying Pay to Results</a:t>
            </a:r>
          </a:p>
        </p:txBody>
      </p:sp>
      <p:sp>
        <p:nvSpPr>
          <p:cNvPr id="3" name="Slide Number Placeholder 2">
            <a:extLst>
              <a:ext uri="{FF2B5EF4-FFF2-40B4-BE49-F238E27FC236}">
                <a16:creationId xmlns:a16="http://schemas.microsoft.com/office/drawing/2014/main" id="{1C25F351-7B9B-89D8-79D6-0981F9232807}"/>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31AA9E1A-EB2A-9651-A533-E32CDB21C551}"/>
              </a:ext>
            </a:extLst>
          </p:cNvPr>
          <p:cNvSpPr>
            <a:spLocks noGrp="1"/>
          </p:cNvSpPr>
          <p:nvPr>
            <p:ph sz="quarter" idx="1"/>
          </p:nvPr>
        </p:nvSpPr>
        <p:spPr/>
        <p:txBody>
          <a:bodyPr/>
          <a:lstStyle/>
          <a:p>
            <a:r>
              <a:rPr lang="en-GB" dirty="0"/>
              <a:t>Types of Equity-Based Compensation:</a:t>
            </a:r>
          </a:p>
          <a:p>
            <a:pPr lvl="1"/>
            <a:r>
              <a:rPr lang="en-GB" dirty="0"/>
              <a:t>Stock options</a:t>
            </a:r>
          </a:p>
          <a:p>
            <a:pPr lvl="1"/>
            <a:r>
              <a:rPr lang="en-GB" dirty="0"/>
              <a:t>Restricted Stock Unites (RSUs)</a:t>
            </a:r>
          </a:p>
          <a:p>
            <a:pPr lvl="1"/>
            <a:r>
              <a:rPr lang="en-GB" dirty="0"/>
              <a:t>performance shares</a:t>
            </a:r>
          </a:p>
          <a:p>
            <a:pPr lvl="1"/>
            <a:r>
              <a:rPr lang="en-GB" dirty="0"/>
              <a:t>Long-Term Incentive Plans (LTIPs)</a:t>
            </a:r>
          </a:p>
        </p:txBody>
      </p:sp>
    </p:spTree>
    <p:extLst>
      <p:ext uri="{BB962C8B-B14F-4D97-AF65-F5344CB8AC3E}">
        <p14:creationId xmlns:p14="http://schemas.microsoft.com/office/powerpoint/2010/main" val="12950479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F50C89-DC37-E422-A27C-5CB4A1AF9B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88D123-5C2D-BC10-CDF9-08032607EA53}"/>
              </a:ext>
            </a:extLst>
          </p:cNvPr>
          <p:cNvSpPr>
            <a:spLocks noGrp="1"/>
          </p:cNvSpPr>
          <p:nvPr>
            <p:ph type="title"/>
          </p:nvPr>
        </p:nvSpPr>
        <p:spPr/>
        <p:txBody>
          <a:bodyPr/>
          <a:lstStyle/>
          <a:p>
            <a:r>
              <a:rPr lang="en-GB" dirty="0"/>
              <a:t>Tying Pay to Results</a:t>
            </a:r>
          </a:p>
        </p:txBody>
      </p:sp>
      <p:sp>
        <p:nvSpPr>
          <p:cNvPr id="3" name="Slide Number Placeholder 2">
            <a:extLst>
              <a:ext uri="{FF2B5EF4-FFF2-40B4-BE49-F238E27FC236}">
                <a16:creationId xmlns:a16="http://schemas.microsoft.com/office/drawing/2014/main" id="{3A42CE3C-D72F-72D9-2B51-A8542100771D}"/>
              </a:ext>
            </a:extLst>
          </p:cNvPr>
          <p:cNvSpPr>
            <a:spLocks noGrp="1"/>
          </p:cNvSpPr>
          <p:nvPr>
            <p:ph type="sldNum" sz="quarter" idx="12"/>
          </p:nvPr>
        </p:nvSpPr>
        <p:spPr/>
        <p:txBody>
          <a:bodyPr/>
          <a:lstStyle/>
          <a:p>
            <a:fld id="{F38DF745-7D3F-47F4-83A3-874385CFAA69}" type="slidenum">
              <a:rPr lang="en-US" smtClean="0"/>
              <a:pPr/>
              <a:t>15</a:t>
            </a:fld>
            <a:endParaRPr lang="en-US"/>
          </a:p>
        </p:txBody>
      </p:sp>
      <p:graphicFrame>
        <p:nvGraphicFramePr>
          <p:cNvPr id="13" name="Table 12">
            <a:extLst>
              <a:ext uri="{FF2B5EF4-FFF2-40B4-BE49-F238E27FC236}">
                <a16:creationId xmlns:a16="http://schemas.microsoft.com/office/drawing/2014/main" id="{21CEF2FA-E114-3255-49C1-3D856DD52A15}"/>
              </a:ext>
            </a:extLst>
          </p:cNvPr>
          <p:cNvGraphicFramePr>
            <a:graphicFrameLocks noGrp="1"/>
          </p:cNvGraphicFramePr>
          <p:nvPr>
            <p:extLst>
              <p:ext uri="{D42A27DB-BD31-4B8C-83A1-F6EECF244321}">
                <p14:modId xmlns:p14="http://schemas.microsoft.com/office/powerpoint/2010/main" val="384263532"/>
              </p:ext>
            </p:extLst>
          </p:nvPr>
        </p:nvGraphicFramePr>
        <p:xfrm>
          <a:off x="624577" y="1438452"/>
          <a:ext cx="8314127" cy="5252308"/>
        </p:xfrm>
        <a:graphic>
          <a:graphicData uri="http://schemas.openxmlformats.org/drawingml/2006/table">
            <a:tbl>
              <a:tblPr/>
              <a:tblGrid>
                <a:gridCol w="2079613">
                  <a:extLst>
                    <a:ext uri="{9D8B030D-6E8A-4147-A177-3AD203B41FA5}">
                      <a16:colId xmlns:a16="http://schemas.microsoft.com/office/drawing/2014/main" val="3616055153"/>
                    </a:ext>
                  </a:extLst>
                </a:gridCol>
                <a:gridCol w="3117257">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1151136">
                <a:tc>
                  <a:txBody>
                    <a:bodyPr/>
                    <a:lstStyle/>
                    <a:p>
                      <a:r>
                        <a:rPr lang="en-GB" sz="1900" b="1" dirty="0">
                          <a:effectLst/>
                        </a:rPr>
                        <a:t>Examples of equity-based compensations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900" b="1" dirty="0">
                          <a:effectLst/>
                        </a:rPr>
                        <a:t>How it works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kumimoji="0" lang="en-GB" sz="1900" b="1" i="0" kern="1200" dirty="0">
                          <a:solidFill>
                            <a:schemeClr val="tx1"/>
                          </a:solidFill>
                          <a:effectLst/>
                          <a:latin typeface="+mn-lt"/>
                          <a:ea typeface="+mn-ea"/>
                          <a:cs typeface="+mn-cs"/>
                        </a:rPr>
                        <a:t>Incentives created</a:t>
                      </a:r>
                      <a:endParaRPr lang="en-GB" sz="1900" dirty="0">
                        <a:effectLst/>
                      </a:endParaRP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969088">
                <a:tc>
                  <a:txBody>
                    <a:bodyPr/>
                    <a:lstStyle/>
                    <a:p>
                      <a:r>
                        <a:rPr lang="en-GB" sz="1900" b="1" dirty="0">
                          <a:effectLst/>
                        </a:rPr>
                        <a:t>Stock Options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900" dirty="0">
                          <a:effectLst/>
                        </a:rPr>
                        <a:t>Grants the CEO the right to buy company stock at a fixed price ("exercise price") in the future.</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900" dirty="0">
                          <a:effectLst/>
                        </a:rPr>
                        <a:t>Motivates CEOs to boost stock price </a:t>
                      </a:r>
                      <a:r>
                        <a:rPr lang="en-GB" sz="1900" i="1" dirty="0">
                          <a:effectLst/>
                        </a:rPr>
                        <a:t>above</a:t>
                      </a:r>
                      <a:r>
                        <a:rPr lang="en-GB" sz="1900" dirty="0">
                          <a:effectLst/>
                        </a:rPr>
                        <a:t> the option’s exercise price.</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r h="881494">
                <a:tc>
                  <a:txBody>
                    <a:bodyPr/>
                    <a:lstStyle/>
                    <a:p>
                      <a:r>
                        <a:rPr lang="en-GB" sz="1900" b="1" dirty="0">
                          <a:effectLst/>
                        </a:rPr>
                        <a:t>Restricted Stock Units (RSUs)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900" dirty="0">
                          <a:effectLst/>
                        </a:rPr>
                        <a:t>Free shares given after time/performance milestones.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900" dirty="0">
                          <a:effectLst/>
                        </a:rPr>
                        <a:t>Encourages staying at the company (retention). Ties rewards to specific outcomes.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2575883923"/>
                  </a:ext>
                </a:extLst>
              </a:tr>
              <a:tr h="1149641">
                <a:tc>
                  <a:txBody>
                    <a:bodyPr/>
                    <a:lstStyle/>
                    <a:p>
                      <a:r>
                        <a:rPr lang="en-GB" sz="1900" b="1" dirty="0">
                          <a:effectLst/>
                        </a:rPr>
                        <a:t>Performance Shares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kumimoji="0" lang="en-GB" sz="1900" b="0" i="0" kern="1200" dirty="0">
                          <a:solidFill>
                            <a:schemeClr val="tx1"/>
                          </a:solidFill>
                          <a:effectLst/>
                          <a:latin typeface="+mn-lt"/>
                          <a:ea typeface="+mn-ea"/>
                          <a:cs typeface="+mn-cs"/>
                        </a:rPr>
                        <a:t>Stock awards contingent on meeting financial/strategic goals (e.g., revenue growth, ESG targets).</a:t>
                      </a:r>
                      <a:endParaRPr lang="en-GB" sz="1900" dirty="0">
                        <a:effectLst/>
                      </a:endParaRP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900" dirty="0">
                          <a:effectLst/>
                        </a:rPr>
                        <a:t>Ties rewards to specific outcomes.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250520888"/>
                  </a:ext>
                </a:extLst>
              </a:tr>
              <a:tr h="881494">
                <a:tc>
                  <a:txBody>
                    <a:bodyPr/>
                    <a:lstStyle/>
                    <a:p>
                      <a:r>
                        <a:rPr lang="en-GB" sz="1900" b="1" dirty="0">
                          <a:effectLst/>
                        </a:rPr>
                        <a:t>Long-Term Incentive Plans (LTIPs)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900" dirty="0">
                          <a:effectLst/>
                        </a:rPr>
                        <a:t>Shares awarded only if strict performance hurdles (e.g., EPS, TSR) are met over 3–5 years.</a:t>
                      </a: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kumimoji="0" lang="en-GB" sz="1900" b="0" i="0" kern="1200" dirty="0">
                          <a:solidFill>
                            <a:schemeClr val="tx1"/>
                          </a:solidFill>
                          <a:effectLst/>
                          <a:latin typeface="+mn-lt"/>
                          <a:ea typeface="+mn-ea"/>
                          <a:cs typeface="+mn-cs"/>
                        </a:rPr>
                        <a:t>Encourages staying at the company (retention). Ties rewards to specific outcomes.</a:t>
                      </a:r>
                      <a:endParaRPr lang="en-GB" sz="1900" dirty="0">
                        <a:effectLst/>
                      </a:endParaRPr>
                    </a:p>
                  </a:txBody>
                  <a:tcPr marL="85397" marR="85397" marT="39414" marB="3941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2791602629"/>
                  </a:ext>
                </a:extLst>
              </a:tr>
            </a:tbl>
          </a:graphicData>
        </a:graphic>
      </p:graphicFrame>
    </p:spTree>
    <p:extLst>
      <p:ext uri="{BB962C8B-B14F-4D97-AF65-F5344CB8AC3E}">
        <p14:creationId xmlns:p14="http://schemas.microsoft.com/office/powerpoint/2010/main" val="38404866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2845B5-DFB1-BF84-6653-DD79C6C3D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73503B-B6D8-D961-3FB6-AD0E96DFFC1A}"/>
              </a:ext>
            </a:extLst>
          </p:cNvPr>
          <p:cNvSpPr>
            <a:spLocks noGrp="1"/>
          </p:cNvSpPr>
          <p:nvPr>
            <p:ph type="title"/>
          </p:nvPr>
        </p:nvSpPr>
        <p:spPr/>
        <p:txBody>
          <a:bodyPr/>
          <a:lstStyle/>
          <a:p>
            <a:r>
              <a:rPr lang="en-GB" dirty="0"/>
              <a:t>Tying Pay to Results</a:t>
            </a:r>
          </a:p>
        </p:txBody>
      </p:sp>
      <p:sp>
        <p:nvSpPr>
          <p:cNvPr id="3" name="Slide Number Placeholder 2">
            <a:extLst>
              <a:ext uri="{FF2B5EF4-FFF2-40B4-BE49-F238E27FC236}">
                <a16:creationId xmlns:a16="http://schemas.microsoft.com/office/drawing/2014/main" id="{1BD80E40-4C41-BAED-6223-09E6D1837E18}"/>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A528C79E-2953-D19C-CD84-1BCD3B62C19A}"/>
              </a:ext>
            </a:extLst>
          </p:cNvPr>
          <p:cNvSpPr>
            <a:spLocks noGrp="1"/>
          </p:cNvSpPr>
          <p:nvPr>
            <p:ph sz="quarter" idx="1"/>
          </p:nvPr>
        </p:nvSpPr>
        <p:spPr/>
        <p:txBody>
          <a:bodyPr/>
          <a:lstStyle/>
          <a:p>
            <a:r>
              <a:rPr lang="en-GB" dirty="0"/>
              <a:t>Key Difference From Straight Equity Ownership</a:t>
            </a:r>
          </a:p>
        </p:txBody>
      </p:sp>
      <p:graphicFrame>
        <p:nvGraphicFramePr>
          <p:cNvPr id="5" name="Table 4">
            <a:extLst>
              <a:ext uri="{FF2B5EF4-FFF2-40B4-BE49-F238E27FC236}">
                <a16:creationId xmlns:a16="http://schemas.microsoft.com/office/drawing/2014/main" id="{310E5512-670D-ED1B-8AC2-361960B28BDF}"/>
              </a:ext>
            </a:extLst>
          </p:cNvPr>
          <p:cNvGraphicFramePr>
            <a:graphicFrameLocks noGrp="1"/>
          </p:cNvGraphicFramePr>
          <p:nvPr>
            <p:extLst>
              <p:ext uri="{D42A27DB-BD31-4B8C-83A1-F6EECF244321}">
                <p14:modId xmlns:p14="http://schemas.microsoft.com/office/powerpoint/2010/main" val="127453210"/>
              </p:ext>
            </p:extLst>
          </p:nvPr>
        </p:nvGraphicFramePr>
        <p:xfrm>
          <a:off x="634409" y="2060848"/>
          <a:ext cx="8314127" cy="4497000"/>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r>
                        <a:rPr lang="en-GB" sz="2000" b="1" dirty="0">
                          <a:effectLst/>
                        </a:rPr>
                        <a:t>Factor</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2000" b="1" dirty="0">
                          <a:effectLst/>
                        </a:rPr>
                        <a:t>CEO Equity Ownership</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2000" b="1">
                          <a:effectLst/>
                        </a:rPr>
                        <a:t>Equity-Based Compensation</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a:effectLst/>
                        </a:rPr>
                        <a:t>Source</a:t>
                      </a:r>
                      <a:endParaRPr lang="en-GB" sz="200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dirty="0">
                          <a:effectLst/>
                        </a:rPr>
                        <a:t>Already-owned shares.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a:effectLst/>
                        </a:rPr>
                        <a:t>Future grants (options/RSUs).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r h="808192">
                <a:tc>
                  <a:txBody>
                    <a:bodyPr/>
                    <a:lstStyle/>
                    <a:p>
                      <a:pPr algn="l"/>
                      <a:r>
                        <a:rPr lang="en-GB" sz="2000" b="1" dirty="0">
                          <a:effectLst/>
                        </a:rPr>
                        <a:t>Risk</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2000">
                          <a:effectLst/>
                        </a:rPr>
                        <a:t>CEO bears full downside risk.</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2000">
                          <a:effectLst/>
                        </a:rPr>
                        <a:t>Less risk (options can expire worthless).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2575883923"/>
                  </a:ext>
                </a:extLst>
              </a:tr>
              <a:tr h="1087859">
                <a:tc>
                  <a:txBody>
                    <a:bodyPr/>
                    <a:lstStyle/>
                    <a:p>
                      <a:pPr algn="l"/>
                      <a:r>
                        <a:rPr lang="en-GB" sz="2000" b="1">
                          <a:effectLst/>
                        </a:rPr>
                        <a:t>Time Horizon</a:t>
                      </a:r>
                      <a:endParaRPr lang="en-GB" sz="200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a:effectLst/>
                        </a:rPr>
                        <a:t>Encourages a very long-term focus.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a:effectLst/>
                        </a:rPr>
                        <a:t>Can encourage short-term boosts (e.g., hitting quarterly targets for options).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250520888"/>
                  </a:ext>
                </a:extLst>
              </a:tr>
              <a:tr h="808192">
                <a:tc>
                  <a:txBody>
                    <a:bodyPr/>
                    <a:lstStyle/>
                    <a:p>
                      <a:pPr algn="l"/>
                      <a:r>
                        <a:rPr lang="en-GB" sz="2000" b="1">
                          <a:effectLst/>
                        </a:rPr>
                        <a:t>Performance Link</a:t>
                      </a:r>
                      <a:endParaRPr lang="en-GB" sz="200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dirty="0">
                          <a:effectLst/>
                        </a:rPr>
                        <a:t>Only general stock price movement.</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dirty="0">
                          <a:effectLst/>
                        </a:rPr>
                        <a:t>Often tied to specific goals (e.g. earnings).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2791602629"/>
                  </a:ext>
                </a:extLst>
              </a:tr>
            </a:tbl>
          </a:graphicData>
        </a:graphic>
      </p:graphicFrame>
    </p:spTree>
    <p:extLst>
      <p:ext uri="{BB962C8B-B14F-4D97-AF65-F5344CB8AC3E}">
        <p14:creationId xmlns:p14="http://schemas.microsoft.com/office/powerpoint/2010/main" val="3756402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14490-9143-43B0-6EBB-1374470479EC}"/>
              </a:ext>
            </a:extLst>
          </p:cNvPr>
          <p:cNvSpPr>
            <a:spLocks noGrp="1"/>
          </p:cNvSpPr>
          <p:nvPr>
            <p:ph type="title"/>
          </p:nvPr>
        </p:nvSpPr>
        <p:spPr/>
        <p:txBody>
          <a:bodyPr/>
          <a:lstStyle/>
          <a:p>
            <a:r>
              <a:rPr lang="en-GB" dirty="0"/>
              <a:t>Tying Pay to Results</a:t>
            </a:r>
          </a:p>
        </p:txBody>
      </p:sp>
      <p:sp>
        <p:nvSpPr>
          <p:cNvPr id="3" name="Slide Number Placeholder 2">
            <a:extLst>
              <a:ext uri="{FF2B5EF4-FFF2-40B4-BE49-F238E27FC236}">
                <a16:creationId xmlns:a16="http://schemas.microsoft.com/office/drawing/2014/main" id="{CA277045-D38B-65AE-A70D-F03070935E26}"/>
              </a:ext>
            </a:extLst>
          </p:cNvPr>
          <p:cNvSpPr>
            <a:spLocks noGrp="1"/>
          </p:cNvSpPr>
          <p:nvPr>
            <p:ph type="sldNum" sz="quarter" idx="12"/>
          </p:nvPr>
        </p:nvSpPr>
        <p:spPr/>
        <p:txBody>
          <a:bodyPr/>
          <a:lstStyle/>
          <a:p>
            <a:fld id="{F38DF745-7D3F-47F4-83A3-874385CFAA69}" type="slidenum">
              <a:rPr lang="en-US" smtClean="0"/>
              <a:pPr/>
              <a:t>17</a:t>
            </a:fld>
            <a:endParaRPr lang="en-US"/>
          </a:p>
        </p:txBody>
      </p:sp>
      <p:sp>
        <p:nvSpPr>
          <p:cNvPr id="4" name="Content Placeholder 3">
            <a:extLst>
              <a:ext uri="{FF2B5EF4-FFF2-40B4-BE49-F238E27FC236}">
                <a16:creationId xmlns:a16="http://schemas.microsoft.com/office/drawing/2014/main" id="{9259B16B-AF94-44A5-F9AB-B344469AF68F}"/>
              </a:ext>
            </a:extLst>
          </p:cNvPr>
          <p:cNvSpPr>
            <a:spLocks noGrp="1"/>
          </p:cNvSpPr>
          <p:nvPr>
            <p:ph sz="quarter" idx="1"/>
          </p:nvPr>
        </p:nvSpPr>
        <p:spPr/>
        <p:txBody>
          <a:bodyPr/>
          <a:lstStyle/>
          <a:p>
            <a:r>
              <a:rPr lang="en-GB" dirty="0"/>
              <a:t>Exercise:</a:t>
            </a:r>
          </a:p>
          <a:p>
            <a:pPr lvl="1"/>
            <a:r>
              <a:rPr lang="en-GB" dirty="0"/>
              <a:t>Based on the 2010 annual report, find out the equity-based compensation components of Reckitt-Benckiser’s CEO, Bart Becht.</a:t>
            </a:r>
          </a:p>
        </p:txBody>
      </p:sp>
    </p:spTree>
    <p:extLst>
      <p:ext uri="{BB962C8B-B14F-4D97-AF65-F5344CB8AC3E}">
        <p14:creationId xmlns:p14="http://schemas.microsoft.com/office/powerpoint/2010/main" val="15310640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BE98A-DD16-FF7F-1108-224A1BDD5181}"/>
              </a:ext>
            </a:extLst>
          </p:cNvPr>
          <p:cNvSpPr>
            <a:spLocks noGrp="1"/>
          </p:cNvSpPr>
          <p:nvPr>
            <p:ph type="title"/>
          </p:nvPr>
        </p:nvSpPr>
        <p:spPr/>
        <p:txBody>
          <a:bodyPr/>
          <a:lstStyle/>
          <a:p>
            <a:r>
              <a:rPr lang="en-GB" dirty="0"/>
              <a:t>Increase in Proportion of Equity-Based Pay</a:t>
            </a:r>
          </a:p>
        </p:txBody>
      </p:sp>
      <p:sp>
        <p:nvSpPr>
          <p:cNvPr id="3" name="Slide Number Placeholder 2">
            <a:extLst>
              <a:ext uri="{FF2B5EF4-FFF2-40B4-BE49-F238E27FC236}">
                <a16:creationId xmlns:a16="http://schemas.microsoft.com/office/drawing/2014/main" id="{6B8D5101-E085-98A6-07D5-E12923137FAB}"/>
              </a:ext>
            </a:extLst>
          </p:cNvPr>
          <p:cNvSpPr>
            <a:spLocks noGrp="1"/>
          </p:cNvSpPr>
          <p:nvPr>
            <p:ph type="sldNum" sz="quarter" idx="12"/>
          </p:nvPr>
        </p:nvSpPr>
        <p:spPr/>
        <p:txBody>
          <a:bodyPr/>
          <a:lstStyle/>
          <a:p>
            <a:fld id="{F38DF745-7D3F-47F4-83A3-874385CFAA69}" type="slidenum">
              <a:rPr lang="en-US" smtClean="0"/>
              <a:pPr/>
              <a:t>18</a:t>
            </a:fld>
            <a:endParaRPr lang="en-US"/>
          </a:p>
        </p:txBody>
      </p:sp>
      <p:pic>
        <p:nvPicPr>
          <p:cNvPr id="6" name="Content Placeholder 5">
            <a:extLst>
              <a:ext uri="{FF2B5EF4-FFF2-40B4-BE49-F238E27FC236}">
                <a16:creationId xmlns:a16="http://schemas.microsoft.com/office/drawing/2014/main" id="{9942EDD1-D9E9-AE85-4512-41B755BC7984}"/>
              </a:ext>
            </a:extLst>
          </p:cNvPr>
          <p:cNvPicPr>
            <a:picLocks noGrp="1" noChangeAspect="1"/>
          </p:cNvPicPr>
          <p:nvPr>
            <p:ph sz="quarter" idx="1"/>
          </p:nvPr>
        </p:nvPicPr>
        <p:blipFill>
          <a:blip r:embed="rId2"/>
          <a:stretch>
            <a:fillRect/>
          </a:stretch>
        </p:blipFill>
        <p:spPr>
          <a:xfrm>
            <a:off x="1446539" y="1772816"/>
            <a:ext cx="6312122" cy="4497387"/>
          </a:xfrm>
        </p:spPr>
      </p:pic>
    </p:spTree>
    <p:extLst>
      <p:ext uri="{BB962C8B-B14F-4D97-AF65-F5344CB8AC3E}">
        <p14:creationId xmlns:p14="http://schemas.microsoft.com/office/powerpoint/2010/main" val="2856028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12803-16C9-5C00-8A0A-E3B369DCBD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E4D1027-684D-87A4-B88F-AD61E02B51C8}"/>
              </a:ext>
            </a:extLst>
          </p:cNvPr>
          <p:cNvSpPr>
            <a:spLocks noGrp="1"/>
          </p:cNvSpPr>
          <p:nvPr>
            <p:ph type="title"/>
          </p:nvPr>
        </p:nvSpPr>
        <p:spPr/>
        <p:txBody>
          <a:bodyPr/>
          <a:lstStyle/>
          <a:p>
            <a:r>
              <a:rPr lang="en-GB" dirty="0"/>
              <a:t>Increase in Performance Sensitivity of CEO Wealth</a:t>
            </a:r>
          </a:p>
        </p:txBody>
      </p:sp>
      <p:sp>
        <p:nvSpPr>
          <p:cNvPr id="3" name="Slide Number Placeholder 2">
            <a:extLst>
              <a:ext uri="{FF2B5EF4-FFF2-40B4-BE49-F238E27FC236}">
                <a16:creationId xmlns:a16="http://schemas.microsoft.com/office/drawing/2014/main" id="{7BB15B42-9338-70FE-A857-D54216CD5E47}"/>
              </a:ext>
            </a:extLst>
          </p:cNvPr>
          <p:cNvSpPr>
            <a:spLocks noGrp="1"/>
          </p:cNvSpPr>
          <p:nvPr>
            <p:ph type="sldNum" sz="quarter" idx="12"/>
          </p:nvPr>
        </p:nvSpPr>
        <p:spPr/>
        <p:txBody>
          <a:bodyPr/>
          <a:lstStyle/>
          <a:p>
            <a:fld id="{F38DF745-7D3F-47F4-83A3-874385CFAA69}" type="slidenum">
              <a:rPr lang="en-US" smtClean="0"/>
              <a:pPr/>
              <a:t>19</a:t>
            </a:fld>
            <a:endParaRPr lang="en-US"/>
          </a:p>
        </p:txBody>
      </p:sp>
      <p:graphicFrame>
        <p:nvGraphicFramePr>
          <p:cNvPr id="7" name="Content Placeholder 6">
            <a:extLst>
              <a:ext uri="{FF2B5EF4-FFF2-40B4-BE49-F238E27FC236}">
                <a16:creationId xmlns:a16="http://schemas.microsoft.com/office/drawing/2014/main" id="{BC0537B3-78C9-89F0-AB6D-971D6449928F}"/>
              </a:ext>
            </a:extLst>
          </p:cNvPr>
          <p:cNvGraphicFramePr>
            <a:graphicFrameLocks noGrp="1"/>
          </p:cNvGraphicFramePr>
          <p:nvPr>
            <p:ph sz="quarter" idx="1"/>
            <p:extLst>
              <p:ext uri="{D42A27DB-BD31-4B8C-83A1-F6EECF244321}">
                <p14:modId xmlns:p14="http://schemas.microsoft.com/office/powerpoint/2010/main" val="3271003340"/>
              </p:ext>
            </p:extLst>
          </p:nvPr>
        </p:nvGraphicFramePr>
        <p:xfrm>
          <a:off x="251520" y="1455659"/>
          <a:ext cx="8784978" cy="4709643"/>
        </p:xfrm>
        <a:graphic>
          <a:graphicData uri="http://schemas.openxmlformats.org/drawingml/2006/table">
            <a:tbl>
              <a:tblPr/>
              <a:tblGrid>
                <a:gridCol w="1464163">
                  <a:extLst>
                    <a:ext uri="{9D8B030D-6E8A-4147-A177-3AD203B41FA5}">
                      <a16:colId xmlns:a16="http://schemas.microsoft.com/office/drawing/2014/main" val="2064190063"/>
                    </a:ext>
                  </a:extLst>
                </a:gridCol>
                <a:gridCol w="1464163">
                  <a:extLst>
                    <a:ext uri="{9D8B030D-6E8A-4147-A177-3AD203B41FA5}">
                      <a16:colId xmlns:a16="http://schemas.microsoft.com/office/drawing/2014/main" val="4160642024"/>
                    </a:ext>
                  </a:extLst>
                </a:gridCol>
                <a:gridCol w="1464163">
                  <a:extLst>
                    <a:ext uri="{9D8B030D-6E8A-4147-A177-3AD203B41FA5}">
                      <a16:colId xmlns:a16="http://schemas.microsoft.com/office/drawing/2014/main" val="1187438176"/>
                    </a:ext>
                  </a:extLst>
                </a:gridCol>
                <a:gridCol w="1464163">
                  <a:extLst>
                    <a:ext uri="{9D8B030D-6E8A-4147-A177-3AD203B41FA5}">
                      <a16:colId xmlns:a16="http://schemas.microsoft.com/office/drawing/2014/main" val="3029011271"/>
                    </a:ext>
                  </a:extLst>
                </a:gridCol>
                <a:gridCol w="1464163">
                  <a:extLst>
                    <a:ext uri="{9D8B030D-6E8A-4147-A177-3AD203B41FA5}">
                      <a16:colId xmlns:a16="http://schemas.microsoft.com/office/drawing/2014/main" val="1876273338"/>
                    </a:ext>
                  </a:extLst>
                </a:gridCol>
                <a:gridCol w="1464163">
                  <a:extLst>
                    <a:ext uri="{9D8B030D-6E8A-4147-A177-3AD203B41FA5}">
                      <a16:colId xmlns:a16="http://schemas.microsoft.com/office/drawing/2014/main" val="824787471"/>
                    </a:ext>
                  </a:extLst>
                </a:gridCol>
              </a:tblGrid>
              <a:tr h="1466937">
                <a:tc>
                  <a:txBody>
                    <a:bodyPr/>
                    <a:lstStyle/>
                    <a:p>
                      <a:r>
                        <a:rPr lang="en-GB" sz="1800" b="1">
                          <a:effectLst/>
                        </a:rPr>
                        <a:t>Firms (Grouped by Size)</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b="1">
                          <a:effectLst/>
                        </a:rPr>
                        <a:t>Median Market Cap ($ mil)</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b="1">
                          <a:effectLst/>
                        </a:rPr>
                        <a:t>Median Total Expected CEO Pay ($)</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b="1">
                          <a:effectLst/>
                        </a:rPr>
                        <a:t>Total CEO Wealth ($)</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b="1">
                          <a:effectLst/>
                        </a:rPr>
                        <a:t>Change in Wealth (For 1% Change in equity Price)</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endParaRPr lang="en-GB" sz="1800" b="1">
                        <a:effectLst/>
                      </a:endParaRP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744513370"/>
                  </a:ext>
                </a:extLst>
              </a:tr>
              <a:tr h="540451">
                <a:tc>
                  <a:txBody>
                    <a:bodyPr/>
                    <a:lstStyle/>
                    <a:p>
                      <a:r>
                        <a:rPr lang="en-GB" sz="1800">
                          <a:effectLst/>
                        </a:rPr>
                        <a:t>Top 100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$111,394</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$17,209,000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$87,337,000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1.45%</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$1,270,000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060570402"/>
                  </a:ext>
                </a:extLst>
              </a:tr>
              <a:tr h="540451">
                <a:tc>
                  <a:txBody>
                    <a:bodyPr/>
                    <a:lstStyle/>
                    <a:p>
                      <a:r>
                        <a:rPr lang="en-GB" sz="1800">
                          <a:effectLst/>
                        </a:rPr>
                        <a:t>101 to 500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$21,819</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$11,125,000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$45,807,000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1.45%</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$665,000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3136082848"/>
                  </a:ext>
                </a:extLst>
              </a:tr>
              <a:tr h="540451">
                <a:tc>
                  <a:txBody>
                    <a:bodyPr/>
                    <a:lstStyle/>
                    <a:p>
                      <a:r>
                        <a:rPr lang="en-GB" sz="1800">
                          <a:effectLst/>
                        </a:rPr>
                        <a:t>501 to 1000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$6,017</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$7,212,000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$29,058,000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1.20%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$349,000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2902609988"/>
                  </a:ext>
                </a:extLst>
              </a:tr>
              <a:tr h="540451">
                <a:tc>
                  <a:txBody>
                    <a:bodyPr/>
                    <a:lstStyle/>
                    <a:p>
                      <a:r>
                        <a:rPr lang="en-GB" sz="1800">
                          <a:effectLst/>
                        </a:rPr>
                        <a:t>1,001 to 2,000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$1,789</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$4,022,000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$15,649,000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1.06%</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$166,000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2906327969"/>
                  </a:ext>
                </a:extLst>
              </a:tr>
              <a:tr h="540451">
                <a:tc>
                  <a:txBody>
                    <a:bodyPr/>
                    <a:lstStyle/>
                    <a:p>
                      <a:r>
                        <a:rPr lang="en-GB" sz="1800">
                          <a:effectLst/>
                        </a:rPr>
                        <a:t>2,001 to 3,000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$378</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$1,849,000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$5,520,000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1.32%</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r>
                        <a:rPr lang="en-GB" sz="1800">
                          <a:effectLst/>
                        </a:rPr>
                        <a:t>$73,000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141529692"/>
                  </a:ext>
                </a:extLst>
              </a:tr>
              <a:tr h="540451">
                <a:tc>
                  <a:txBody>
                    <a:bodyPr/>
                    <a:lstStyle/>
                    <a:p>
                      <a:r>
                        <a:rPr lang="en-GB" sz="1800">
                          <a:effectLst/>
                        </a:rPr>
                        <a:t>1 to 3,000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$1,789</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$4,098,000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$16,223,000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a:effectLst/>
                        </a:rPr>
                        <a:t>1.10%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r>
                        <a:rPr lang="en-GB" sz="1800" dirty="0">
                          <a:effectLst/>
                        </a:rPr>
                        <a:t>$178,000</a:t>
                      </a:r>
                    </a:p>
                  </a:txBody>
                  <a:tcPr marL="79872" marR="79872" marT="36864" marB="36864"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438310991"/>
                  </a:ext>
                </a:extLst>
              </a:tr>
            </a:tbl>
          </a:graphicData>
        </a:graphic>
      </p:graphicFrame>
      <p:sp>
        <p:nvSpPr>
          <p:cNvPr id="9" name="TextBox 8">
            <a:extLst>
              <a:ext uri="{FF2B5EF4-FFF2-40B4-BE49-F238E27FC236}">
                <a16:creationId xmlns:a16="http://schemas.microsoft.com/office/drawing/2014/main" id="{C9039952-04A7-7625-D1BF-8861C9136998}"/>
              </a:ext>
            </a:extLst>
          </p:cNvPr>
          <p:cNvSpPr txBox="1"/>
          <p:nvPr/>
        </p:nvSpPr>
        <p:spPr>
          <a:xfrm>
            <a:off x="539552" y="6148743"/>
            <a:ext cx="8739456" cy="307777"/>
          </a:xfrm>
          <a:prstGeom prst="rect">
            <a:avLst/>
          </a:prstGeom>
          <a:noFill/>
        </p:spPr>
        <p:txBody>
          <a:bodyPr wrap="square">
            <a:spAutoFit/>
          </a:bodyPr>
          <a:lstStyle/>
          <a:p>
            <a:r>
              <a:rPr lang="en-GB" sz="1400" i="1" dirty="0"/>
              <a:t>Source: Equilar, proprietary compensation and equity ownership data information for fiscal years ending January through Fiscal Year End, December 2017.</a:t>
            </a:r>
          </a:p>
        </p:txBody>
      </p:sp>
    </p:spTree>
    <p:extLst>
      <p:ext uri="{BB962C8B-B14F-4D97-AF65-F5344CB8AC3E}">
        <p14:creationId xmlns:p14="http://schemas.microsoft.com/office/powerpoint/2010/main" val="16909923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7FB91E-1359-A147-A801-DEBC2369B2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A6CA20-4ED9-4264-8020-291858FFDF6C}"/>
              </a:ext>
            </a:extLst>
          </p:cNvPr>
          <p:cNvSpPr>
            <a:spLocks noGrp="1"/>
          </p:cNvSpPr>
          <p:nvPr>
            <p:ph type="title"/>
          </p:nvPr>
        </p:nvSpPr>
        <p:spPr/>
        <p:txBody>
          <a:bodyPr/>
          <a:lstStyle/>
          <a:p>
            <a:r>
              <a:rPr lang="en-GB" dirty="0"/>
              <a:t>The Arm’s-Length Contracting View</a:t>
            </a:r>
          </a:p>
        </p:txBody>
      </p:sp>
      <p:sp>
        <p:nvSpPr>
          <p:cNvPr id="3" name="Slide Number Placeholder 2">
            <a:extLst>
              <a:ext uri="{FF2B5EF4-FFF2-40B4-BE49-F238E27FC236}">
                <a16:creationId xmlns:a16="http://schemas.microsoft.com/office/drawing/2014/main" id="{CD5BAB1E-D58E-C0D2-7341-B2A864C6DAB2}"/>
              </a:ext>
            </a:extLst>
          </p:cNvPr>
          <p:cNvSpPr>
            <a:spLocks noGrp="1"/>
          </p:cNvSpPr>
          <p:nvPr>
            <p:ph type="sldNum" sz="quarter" idx="12"/>
          </p:nvPr>
        </p:nvSpPr>
        <p:spPr/>
        <p:txBody>
          <a:bodyPr/>
          <a:lstStyle/>
          <a:p>
            <a:fld id="{F38DF745-7D3F-47F4-83A3-874385CFAA69}" type="slidenum">
              <a:rPr lang="en-US" smtClean="0"/>
              <a:pPr/>
              <a:t>20</a:t>
            </a:fld>
            <a:endParaRPr lang="en-US"/>
          </a:p>
        </p:txBody>
      </p:sp>
      <p:sp>
        <p:nvSpPr>
          <p:cNvPr id="4" name="Content Placeholder 3">
            <a:extLst>
              <a:ext uri="{FF2B5EF4-FFF2-40B4-BE49-F238E27FC236}">
                <a16:creationId xmlns:a16="http://schemas.microsoft.com/office/drawing/2014/main" id="{22358BEA-A74C-9150-8FCB-3157C3AC145B}"/>
              </a:ext>
            </a:extLst>
          </p:cNvPr>
          <p:cNvSpPr>
            <a:spLocks noGrp="1"/>
          </p:cNvSpPr>
          <p:nvPr>
            <p:ph sz="quarter" idx="1"/>
          </p:nvPr>
        </p:nvSpPr>
        <p:spPr/>
        <p:txBody>
          <a:bodyPr/>
          <a:lstStyle/>
          <a:p>
            <a:r>
              <a:rPr lang="en-GB" dirty="0"/>
              <a:t>A Negotiation Between Equals?</a:t>
            </a:r>
          </a:p>
          <a:p>
            <a:r>
              <a:rPr lang="en-GB" dirty="0"/>
              <a:t>The Idealised Scenario: CEO and Board bargaining for optimal pay.</a:t>
            </a:r>
          </a:p>
        </p:txBody>
      </p:sp>
      <p:sp>
        <p:nvSpPr>
          <p:cNvPr id="6" name="TextBox 5">
            <a:extLst>
              <a:ext uri="{FF2B5EF4-FFF2-40B4-BE49-F238E27FC236}">
                <a16:creationId xmlns:a16="http://schemas.microsoft.com/office/drawing/2014/main" id="{4DAD69D3-0005-D9D2-98CE-E6EFCF4D0897}"/>
              </a:ext>
            </a:extLst>
          </p:cNvPr>
          <p:cNvSpPr txBox="1"/>
          <p:nvPr/>
        </p:nvSpPr>
        <p:spPr>
          <a:xfrm>
            <a:off x="812980" y="4892471"/>
            <a:ext cx="1556184" cy="1631216"/>
          </a:xfrm>
          <a:prstGeom prst="rect">
            <a:avLst/>
          </a:prstGeom>
          <a:noFill/>
        </p:spPr>
        <p:txBody>
          <a:bodyPr wrap="square">
            <a:spAutoFit/>
          </a:bodyPr>
          <a:lstStyle/>
          <a:p>
            <a:r>
              <a:rPr lang="en-GB" sz="2000" dirty="0"/>
              <a:t>The CEO wants the highest salary and best perks.</a:t>
            </a:r>
          </a:p>
        </p:txBody>
      </p:sp>
      <p:sp>
        <p:nvSpPr>
          <p:cNvPr id="8" name="TextBox 7">
            <a:extLst>
              <a:ext uri="{FF2B5EF4-FFF2-40B4-BE49-F238E27FC236}">
                <a16:creationId xmlns:a16="http://schemas.microsoft.com/office/drawing/2014/main" id="{D911CF89-8483-3D9C-26B4-F1F8A81288A8}"/>
              </a:ext>
            </a:extLst>
          </p:cNvPr>
          <p:cNvSpPr txBox="1"/>
          <p:nvPr/>
        </p:nvSpPr>
        <p:spPr>
          <a:xfrm>
            <a:off x="7307829" y="3140968"/>
            <a:ext cx="1828378" cy="1938992"/>
          </a:xfrm>
          <a:prstGeom prst="rect">
            <a:avLst/>
          </a:prstGeom>
          <a:noFill/>
        </p:spPr>
        <p:txBody>
          <a:bodyPr wrap="square">
            <a:spAutoFit/>
          </a:bodyPr>
          <a:lstStyle/>
          <a:p>
            <a:r>
              <a:rPr lang="en-GB" sz="2000" dirty="0"/>
              <a:t>The Board of Directors represents shareholders and tries to keep costs fair.</a:t>
            </a:r>
          </a:p>
        </p:txBody>
      </p:sp>
      <p:pic>
        <p:nvPicPr>
          <p:cNvPr id="10" name="Picture 9">
            <a:extLst>
              <a:ext uri="{FF2B5EF4-FFF2-40B4-BE49-F238E27FC236}">
                <a16:creationId xmlns:a16="http://schemas.microsoft.com/office/drawing/2014/main" id="{E253187C-058C-BEC1-0664-F82BB99C9D18}"/>
              </a:ext>
            </a:extLst>
          </p:cNvPr>
          <p:cNvPicPr>
            <a:picLocks noChangeAspect="1"/>
          </p:cNvPicPr>
          <p:nvPr/>
        </p:nvPicPr>
        <p:blipFill>
          <a:blip r:embed="rId2"/>
          <a:stretch>
            <a:fillRect/>
          </a:stretch>
        </p:blipFill>
        <p:spPr>
          <a:xfrm>
            <a:off x="2267744" y="3272030"/>
            <a:ext cx="4897373" cy="3282190"/>
          </a:xfrm>
          <a:prstGeom prst="rect">
            <a:avLst/>
          </a:prstGeom>
        </p:spPr>
      </p:pic>
    </p:spTree>
    <p:extLst>
      <p:ext uri="{BB962C8B-B14F-4D97-AF65-F5344CB8AC3E}">
        <p14:creationId xmlns:p14="http://schemas.microsoft.com/office/powerpoint/2010/main" val="20180697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F41D4A-3BC1-DFCF-6328-E5857FCDC5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B01A82-E012-1093-BBBF-B2673A83C7E6}"/>
              </a:ext>
            </a:extLst>
          </p:cNvPr>
          <p:cNvSpPr>
            <a:spLocks noGrp="1"/>
          </p:cNvSpPr>
          <p:nvPr>
            <p:ph type="title"/>
          </p:nvPr>
        </p:nvSpPr>
        <p:spPr/>
        <p:txBody>
          <a:bodyPr/>
          <a:lstStyle/>
          <a:p>
            <a:r>
              <a:rPr lang="en-GB" dirty="0"/>
              <a:t>The Arm’s-Length Contracting View</a:t>
            </a:r>
          </a:p>
        </p:txBody>
      </p:sp>
      <p:sp>
        <p:nvSpPr>
          <p:cNvPr id="3" name="Slide Number Placeholder 2">
            <a:extLst>
              <a:ext uri="{FF2B5EF4-FFF2-40B4-BE49-F238E27FC236}">
                <a16:creationId xmlns:a16="http://schemas.microsoft.com/office/drawing/2014/main" id="{7DF7E394-93FD-93A8-F314-32563727EA40}"/>
              </a:ext>
            </a:extLst>
          </p:cNvPr>
          <p:cNvSpPr>
            <a:spLocks noGrp="1"/>
          </p:cNvSpPr>
          <p:nvPr>
            <p:ph type="sldNum" sz="quarter" idx="12"/>
          </p:nvPr>
        </p:nvSpPr>
        <p:spPr/>
        <p:txBody>
          <a:bodyPr/>
          <a:lstStyle/>
          <a:p>
            <a:fld id="{F38DF745-7D3F-47F4-83A3-874385CFAA69}" type="slidenum">
              <a:rPr lang="en-US" smtClean="0"/>
              <a:pPr/>
              <a:t>21</a:t>
            </a:fld>
            <a:endParaRPr lang="en-US"/>
          </a:p>
        </p:txBody>
      </p:sp>
      <p:sp>
        <p:nvSpPr>
          <p:cNvPr id="4" name="Content Placeholder 3">
            <a:extLst>
              <a:ext uri="{FF2B5EF4-FFF2-40B4-BE49-F238E27FC236}">
                <a16:creationId xmlns:a16="http://schemas.microsoft.com/office/drawing/2014/main" id="{42D23388-E2ED-0AFE-2E84-8FD06E9DDE7E}"/>
              </a:ext>
            </a:extLst>
          </p:cNvPr>
          <p:cNvSpPr>
            <a:spLocks noGrp="1"/>
          </p:cNvSpPr>
          <p:nvPr>
            <p:ph sz="quarter" idx="1"/>
          </p:nvPr>
        </p:nvSpPr>
        <p:spPr>
          <a:xfrm>
            <a:off x="914400" y="1522800"/>
            <a:ext cx="7978080" cy="5002544"/>
          </a:xfrm>
        </p:spPr>
        <p:txBody>
          <a:bodyPr>
            <a:normAutofit/>
          </a:bodyPr>
          <a:lstStyle/>
          <a:p>
            <a:r>
              <a:rPr lang="en-GB" dirty="0"/>
              <a:t>Basic Assumptions of This View:</a:t>
            </a:r>
          </a:p>
          <a:p>
            <a:pPr lvl="1"/>
            <a:r>
              <a:rPr lang="en-GB" b="1" dirty="0"/>
              <a:t>Market Efficiency</a:t>
            </a:r>
            <a:r>
              <a:rPr lang="en-GB" dirty="0"/>
              <a:t>: CEO pay should reflect competitive </a:t>
            </a:r>
            <a:r>
              <a:rPr lang="en-GB" dirty="0" err="1"/>
              <a:t>labor</a:t>
            </a:r>
            <a:r>
              <a:rPr lang="en-GB" dirty="0"/>
              <a:t> market dynamics.</a:t>
            </a:r>
          </a:p>
          <a:p>
            <a:pPr lvl="1"/>
            <a:r>
              <a:rPr lang="en-GB" b="1" dirty="0"/>
              <a:t>Voluntary Bargaining</a:t>
            </a:r>
            <a:r>
              <a:rPr lang="en-GB" dirty="0"/>
              <a:t>: Boards are free from CEO coercion.</a:t>
            </a:r>
          </a:p>
          <a:p>
            <a:r>
              <a:rPr lang="en-GB" dirty="0"/>
              <a:t>Regulatory Example:</a:t>
            </a:r>
          </a:p>
          <a:p>
            <a:pPr lvl="1"/>
            <a:r>
              <a:rPr lang="en-GB" dirty="0"/>
              <a:t>SEC’s Dodd-Frank Rule (2010) mandates disclosure of CEO-to-worker pay ratios and clawback provisions.</a:t>
            </a:r>
          </a:p>
          <a:p>
            <a:pPr lvl="2"/>
            <a:r>
              <a:rPr lang="en-GB" i="1" dirty="0"/>
              <a:t>ALCV Logic</a:t>
            </a:r>
            <a:r>
              <a:rPr lang="en-GB" dirty="0"/>
              <a:t>: Transparency lets markets judge if pay aligns with performance.</a:t>
            </a:r>
          </a:p>
          <a:p>
            <a:pPr lvl="1"/>
            <a:r>
              <a:rPr lang="en-GB" dirty="0"/>
              <a:t>NYSE/NASDAQ listing rules require independent compensation committees.</a:t>
            </a:r>
          </a:p>
          <a:p>
            <a:pPr lvl="2"/>
            <a:r>
              <a:rPr lang="en-GB" i="1" dirty="0"/>
              <a:t>ALCV Logic</a:t>
            </a:r>
            <a:r>
              <a:rPr lang="en-GB" dirty="0"/>
              <a:t>: Reduces CEO influence over pay decisions, preserving arm’s-length negotiations.</a:t>
            </a:r>
          </a:p>
          <a:p>
            <a:pPr lvl="1"/>
            <a:endParaRPr lang="en-GB" dirty="0"/>
          </a:p>
          <a:p>
            <a:endParaRPr lang="en-GB" dirty="0"/>
          </a:p>
        </p:txBody>
      </p:sp>
    </p:spTree>
    <p:extLst>
      <p:ext uri="{BB962C8B-B14F-4D97-AF65-F5344CB8AC3E}">
        <p14:creationId xmlns:p14="http://schemas.microsoft.com/office/powerpoint/2010/main" val="18322039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C6839-3A9C-9002-A9FB-F8B9B4FAB1E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671A392-13C8-3554-0DDF-4C1C71D27708}"/>
              </a:ext>
            </a:extLst>
          </p:cNvPr>
          <p:cNvSpPr>
            <a:spLocks noGrp="1"/>
          </p:cNvSpPr>
          <p:nvPr>
            <p:ph type="title"/>
          </p:nvPr>
        </p:nvSpPr>
        <p:spPr/>
        <p:txBody>
          <a:bodyPr>
            <a:normAutofit/>
          </a:bodyPr>
          <a:lstStyle/>
          <a:p>
            <a:r>
              <a:rPr lang="en-GB" b="1" dirty="0"/>
              <a:t>4. The Limitations of Arm's-Length Contracting</a:t>
            </a:r>
          </a:p>
        </p:txBody>
      </p:sp>
      <p:sp>
        <p:nvSpPr>
          <p:cNvPr id="3" name="Text Placeholder 2">
            <a:extLst>
              <a:ext uri="{FF2B5EF4-FFF2-40B4-BE49-F238E27FC236}">
                <a16:creationId xmlns:a16="http://schemas.microsoft.com/office/drawing/2014/main" id="{D18D2C9E-492B-A69E-C65A-5493D42741A6}"/>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4ACD3CEF-F918-32EC-3DE3-292D9A66253C}"/>
              </a:ext>
            </a:extLst>
          </p:cNvPr>
          <p:cNvSpPr>
            <a:spLocks noGrp="1"/>
          </p:cNvSpPr>
          <p:nvPr>
            <p:ph type="sldNum" sz="quarter" idx="12"/>
          </p:nvPr>
        </p:nvSpPr>
        <p:spPr/>
        <p:txBody>
          <a:bodyPr/>
          <a:lstStyle/>
          <a:p>
            <a:fld id="{F38DF745-7D3F-47F4-83A3-874385CFAA69}" type="slidenum">
              <a:rPr lang="en-US" smtClean="0"/>
              <a:pPr/>
              <a:t>22</a:t>
            </a:fld>
            <a:endParaRPr lang="en-US" dirty="0"/>
          </a:p>
        </p:txBody>
      </p:sp>
    </p:spTree>
    <p:extLst>
      <p:ext uri="{BB962C8B-B14F-4D97-AF65-F5344CB8AC3E}">
        <p14:creationId xmlns:p14="http://schemas.microsoft.com/office/powerpoint/2010/main" val="10503905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700DE-C8B9-0D5B-B5CE-656BF96EBA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D62FB9-7ECC-B5E1-AF76-CDA8F8B5DF43}"/>
              </a:ext>
            </a:extLst>
          </p:cNvPr>
          <p:cNvSpPr>
            <a:spLocks noGrp="1"/>
          </p:cNvSpPr>
          <p:nvPr>
            <p:ph type="title"/>
          </p:nvPr>
        </p:nvSpPr>
        <p:spPr/>
        <p:txBody>
          <a:bodyPr/>
          <a:lstStyle/>
          <a:p>
            <a:r>
              <a:rPr lang="en-GB" dirty="0"/>
              <a:t>Why Monitoring Fails</a:t>
            </a:r>
          </a:p>
        </p:txBody>
      </p:sp>
      <p:sp>
        <p:nvSpPr>
          <p:cNvPr id="3" name="Slide Number Placeholder 2">
            <a:extLst>
              <a:ext uri="{FF2B5EF4-FFF2-40B4-BE49-F238E27FC236}">
                <a16:creationId xmlns:a16="http://schemas.microsoft.com/office/drawing/2014/main" id="{5C2F049C-8178-E6FF-A0E8-02F2E27CC747}"/>
              </a:ext>
            </a:extLst>
          </p:cNvPr>
          <p:cNvSpPr>
            <a:spLocks noGrp="1"/>
          </p:cNvSpPr>
          <p:nvPr>
            <p:ph type="sldNum" sz="quarter" idx="12"/>
          </p:nvPr>
        </p:nvSpPr>
        <p:spPr/>
        <p:txBody>
          <a:bodyPr/>
          <a:lstStyle/>
          <a:p>
            <a:fld id="{F38DF745-7D3F-47F4-83A3-874385CFAA69}" type="slidenum">
              <a:rPr lang="en-US" smtClean="0"/>
              <a:pPr/>
              <a:t>23</a:t>
            </a:fld>
            <a:endParaRPr lang="en-US"/>
          </a:p>
        </p:txBody>
      </p:sp>
      <p:sp>
        <p:nvSpPr>
          <p:cNvPr id="4" name="Content Placeholder 3">
            <a:extLst>
              <a:ext uri="{FF2B5EF4-FFF2-40B4-BE49-F238E27FC236}">
                <a16:creationId xmlns:a16="http://schemas.microsoft.com/office/drawing/2014/main" id="{DB6781B2-6A9D-D729-5A7A-BC299943F1F0}"/>
              </a:ext>
            </a:extLst>
          </p:cNvPr>
          <p:cNvSpPr>
            <a:spLocks noGrp="1"/>
          </p:cNvSpPr>
          <p:nvPr>
            <p:ph sz="quarter" idx="1"/>
          </p:nvPr>
        </p:nvSpPr>
        <p:spPr/>
        <p:txBody>
          <a:bodyPr/>
          <a:lstStyle/>
          <a:p>
            <a:r>
              <a:rPr lang="en-GB" b="1" dirty="0"/>
              <a:t>Time/Information Constraints</a:t>
            </a:r>
            <a:r>
              <a:rPr lang="en-GB" dirty="0"/>
              <a:t>:</a:t>
            </a:r>
          </a:p>
          <a:p>
            <a:pPr lvl="1"/>
            <a:r>
              <a:rPr lang="en-GB" dirty="0"/>
              <a:t>Directors can’t track all CEO actions.</a:t>
            </a:r>
          </a:p>
          <a:p>
            <a:r>
              <a:rPr lang="en-GB" b="1" dirty="0"/>
              <a:t>CEO Discretion</a:t>
            </a:r>
            <a:r>
              <a:rPr lang="en-GB" dirty="0"/>
              <a:t>:</a:t>
            </a:r>
          </a:p>
          <a:p>
            <a:pPr lvl="1"/>
            <a:r>
              <a:rPr lang="en-GB" dirty="0"/>
              <a:t>Executives make complex, unobservable decisions.</a:t>
            </a:r>
          </a:p>
          <a:p>
            <a:endParaRPr lang="en-GB" dirty="0"/>
          </a:p>
        </p:txBody>
      </p:sp>
    </p:spTree>
    <p:extLst>
      <p:ext uri="{BB962C8B-B14F-4D97-AF65-F5344CB8AC3E}">
        <p14:creationId xmlns:p14="http://schemas.microsoft.com/office/powerpoint/2010/main" val="35768127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D0F5A-75DE-70E7-5A77-77B41A969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45B776-3B5F-D915-CDBC-34134A7C561E}"/>
              </a:ext>
            </a:extLst>
          </p:cNvPr>
          <p:cNvSpPr>
            <a:spLocks noGrp="1"/>
          </p:cNvSpPr>
          <p:nvPr>
            <p:ph type="title"/>
          </p:nvPr>
        </p:nvSpPr>
        <p:spPr/>
        <p:txBody>
          <a:bodyPr/>
          <a:lstStyle/>
          <a:p>
            <a:r>
              <a:rPr lang="en-GB" dirty="0"/>
              <a:t>Managerial Power Problem</a:t>
            </a:r>
          </a:p>
        </p:txBody>
      </p:sp>
      <p:sp>
        <p:nvSpPr>
          <p:cNvPr id="3" name="Slide Number Placeholder 2">
            <a:extLst>
              <a:ext uri="{FF2B5EF4-FFF2-40B4-BE49-F238E27FC236}">
                <a16:creationId xmlns:a16="http://schemas.microsoft.com/office/drawing/2014/main" id="{ABAA8955-D68E-BA13-E60E-92B4BB3D1EC9}"/>
              </a:ext>
            </a:extLst>
          </p:cNvPr>
          <p:cNvSpPr>
            <a:spLocks noGrp="1"/>
          </p:cNvSpPr>
          <p:nvPr>
            <p:ph type="sldNum" sz="quarter" idx="12"/>
          </p:nvPr>
        </p:nvSpPr>
        <p:spPr/>
        <p:txBody>
          <a:bodyPr/>
          <a:lstStyle/>
          <a:p>
            <a:fld id="{F38DF745-7D3F-47F4-83A3-874385CFAA69}" type="slidenum">
              <a:rPr lang="en-US" smtClean="0"/>
              <a:pPr/>
              <a:t>24</a:t>
            </a:fld>
            <a:endParaRPr lang="en-US"/>
          </a:p>
        </p:txBody>
      </p:sp>
      <p:sp>
        <p:nvSpPr>
          <p:cNvPr id="4" name="Content Placeholder 3">
            <a:extLst>
              <a:ext uri="{FF2B5EF4-FFF2-40B4-BE49-F238E27FC236}">
                <a16:creationId xmlns:a16="http://schemas.microsoft.com/office/drawing/2014/main" id="{69C664D6-3451-5096-3626-BF91E73FDFB7}"/>
              </a:ext>
            </a:extLst>
          </p:cNvPr>
          <p:cNvSpPr>
            <a:spLocks noGrp="1"/>
          </p:cNvSpPr>
          <p:nvPr>
            <p:ph sz="quarter" idx="1"/>
          </p:nvPr>
        </p:nvSpPr>
        <p:spPr/>
        <p:txBody>
          <a:bodyPr/>
          <a:lstStyle/>
          <a:p>
            <a:r>
              <a:rPr lang="en-GB" dirty="0"/>
              <a:t>CEOs extract </a:t>
            </a:r>
            <a:r>
              <a:rPr lang="en-GB" b="1" dirty="0"/>
              <a:t>excessive pay</a:t>
            </a:r>
            <a:r>
              <a:rPr lang="en-GB" dirty="0"/>
              <a:t> beyond arm’s-length bargaining.</a:t>
            </a:r>
          </a:p>
          <a:p>
            <a:r>
              <a:rPr lang="en-GB" b="1" dirty="0"/>
              <a:t>Pay without performance</a:t>
            </a:r>
            <a:r>
              <a:rPr lang="en-GB" dirty="0"/>
              <a:t>: Weakens incentives (e.g., golden parachutes, stock option backdating).</a:t>
            </a:r>
          </a:p>
        </p:txBody>
      </p:sp>
    </p:spTree>
    <p:extLst>
      <p:ext uri="{BB962C8B-B14F-4D97-AF65-F5344CB8AC3E}">
        <p14:creationId xmlns:p14="http://schemas.microsoft.com/office/powerpoint/2010/main" val="42262407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C690C-D3E2-C243-50D7-4B2A2D635FD2}"/>
              </a:ext>
            </a:extLst>
          </p:cNvPr>
          <p:cNvSpPr>
            <a:spLocks noGrp="1"/>
          </p:cNvSpPr>
          <p:nvPr>
            <p:ph type="title"/>
          </p:nvPr>
        </p:nvSpPr>
        <p:spPr/>
        <p:txBody>
          <a:bodyPr/>
          <a:lstStyle/>
          <a:p>
            <a:r>
              <a:rPr lang="en-GB" dirty="0"/>
              <a:t>Examples of Decoupling Pay from Performance</a:t>
            </a:r>
          </a:p>
        </p:txBody>
      </p:sp>
      <p:sp>
        <p:nvSpPr>
          <p:cNvPr id="3" name="Slide Number Placeholder 2">
            <a:extLst>
              <a:ext uri="{FF2B5EF4-FFF2-40B4-BE49-F238E27FC236}">
                <a16:creationId xmlns:a16="http://schemas.microsoft.com/office/drawing/2014/main" id="{5F1727D3-2B32-763E-27ED-5C66AC5486B7}"/>
              </a:ext>
            </a:extLst>
          </p:cNvPr>
          <p:cNvSpPr>
            <a:spLocks noGrp="1"/>
          </p:cNvSpPr>
          <p:nvPr>
            <p:ph type="sldNum" sz="quarter" idx="12"/>
          </p:nvPr>
        </p:nvSpPr>
        <p:spPr/>
        <p:txBody>
          <a:bodyPr/>
          <a:lstStyle/>
          <a:p>
            <a:fld id="{F38DF745-7D3F-47F4-83A3-874385CFAA69}" type="slidenum">
              <a:rPr lang="en-US" smtClean="0"/>
              <a:pPr/>
              <a:t>25</a:t>
            </a:fld>
            <a:endParaRPr lang="en-US"/>
          </a:p>
        </p:txBody>
      </p:sp>
      <p:graphicFrame>
        <p:nvGraphicFramePr>
          <p:cNvPr id="9" name="Table 8">
            <a:extLst>
              <a:ext uri="{FF2B5EF4-FFF2-40B4-BE49-F238E27FC236}">
                <a16:creationId xmlns:a16="http://schemas.microsoft.com/office/drawing/2014/main" id="{B14C9A83-4D2C-41FC-8936-6D69D0A45967}"/>
              </a:ext>
            </a:extLst>
          </p:cNvPr>
          <p:cNvGraphicFramePr>
            <a:graphicFrameLocks noGrp="1"/>
          </p:cNvGraphicFramePr>
          <p:nvPr>
            <p:extLst>
              <p:ext uri="{D42A27DB-BD31-4B8C-83A1-F6EECF244321}">
                <p14:modId xmlns:p14="http://schemas.microsoft.com/office/powerpoint/2010/main" val="3926468334"/>
              </p:ext>
            </p:extLst>
          </p:nvPr>
        </p:nvGraphicFramePr>
        <p:xfrm>
          <a:off x="623169" y="1543776"/>
          <a:ext cx="8354864" cy="4942855"/>
        </p:xfrm>
        <a:graphic>
          <a:graphicData uri="http://schemas.openxmlformats.org/drawingml/2006/table">
            <a:tbl>
              <a:tblPr/>
              <a:tblGrid>
                <a:gridCol w="1723579">
                  <a:extLst>
                    <a:ext uri="{9D8B030D-6E8A-4147-A177-3AD203B41FA5}">
                      <a16:colId xmlns:a16="http://schemas.microsoft.com/office/drawing/2014/main" val="3616055153"/>
                    </a:ext>
                  </a:extLst>
                </a:gridCol>
                <a:gridCol w="3498754">
                  <a:extLst>
                    <a:ext uri="{9D8B030D-6E8A-4147-A177-3AD203B41FA5}">
                      <a16:colId xmlns:a16="http://schemas.microsoft.com/office/drawing/2014/main" val="855005895"/>
                    </a:ext>
                  </a:extLst>
                </a:gridCol>
                <a:gridCol w="3132531">
                  <a:extLst>
                    <a:ext uri="{9D8B030D-6E8A-4147-A177-3AD203B41FA5}">
                      <a16:colId xmlns:a16="http://schemas.microsoft.com/office/drawing/2014/main" val="2027378037"/>
                    </a:ext>
                  </a:extLst>
                </a:gridCol>
              </a:tblGrid>
              <a:tr h="904255">
                <a:tc>
                  <a:txBody>
                    <a:bodyPr/>
                    <a:lstStyle/>
                    <a:p>
                      <a:pPr algn="l"/>
                      <a:r>
                        <a:rPr lang="en-GB" sz="1900" b="1" dirty="0">
                          <a:effectLst/>
                        </a:rPr>
                        <a:t>Examples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1900" b="1" dirty="0">
                          <a:effectLst/>
                        </a:rPr>
                        <a:t>Details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1900" b="1" dirty="0">
                          <a:effectLst/>
                        </a:rPr>
                        <a:t>Problem</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1900" b="1" dirty="0">
                          <a:effectLst/>
                        </a:rPr>
                        <a:t>Golden Hellos</a:t>
                      </a:r>
                      <a:endParaRPr lang="en-GB" sz="19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1900" b="0" i="0" kern="1200" dirty="0">
                          <a:solidFill>
                            <a:schemeClr val="tx1"/>
                          </a:solidFill>
                          <a:effectLst/>
                          <a:latin typeface="+mn-lt"/>
                          <a:ea typeface="+mn-ea"/>
                          <a:cs typeface="+mn-cs"/>
                        </a:rPr>
                        <a:t>A large initial payment, almost all of them contain a substantial cash component.</a:t>
                      </a:r>
                      <a:endParaRPr lang="en-GB" sz="19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1900" dirty="0">
                          <a:effectLst/>
                        </a:rPr>
                        <a:t>Completely detached from managerial performance</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r h="808192">
                <a:tc>
                  <a:txBody>
                    <a:bodyPr/>
                    <a:lstStyle/>
                    <a:p>
                      <a:pPr algn="l"/>
                      <a:r>
                        <a:rPr lang="en-GB" sz="1900" b="1" dirty="0">
                          <a:effectLst/>
                        </a:rPr>
                        <a:t>Soft Landing</a:t>
                      </a:r>
                      <a:endParaRPr lang="en-GB" sz="19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1900" dirty="0">
                          <a:effectLst/>
                        </a:rPr>
                        <a:t>In cases where executives are asked to leave because of poor performance, boards often provide large gratuitous goodbye payments on top of the already substantial severance payments.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lang="en-GB" sz="1900" dirty="0">
                          <a:effectLst/>
                        </a:rPr>
                        <a:t>The large amounts paid to ﬁred executives considerably reduce the cost of failure</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2575883923"/>
                  </a:ext>
                </a:extLst>
              </a:tr>
              <a:tr h="1087859">
                <a:tc>
                  <a:txBody>
                    <a:bodyPr/>
                    <a:lstStyle/>
                    <a:p>
                      <a:pPr algn="l"/>
                      <a:r>
                        <a:rPr kumimoji="0" lang="en-GB" sz="1900" b="1" i="0" kern="1200" dirty="0">
                          <a:solidFill>
                            <a:schemeClr val="tx1"/>
                          </a:solidFill>
                          <a:effectLst/>
                          <a:latin typeface="+mn-lt"/>
                          <a:ea typeface="+mn-ea"/>
                          <a:cs typeface="+mn-cs"/>
                        </a:rPr>
                        <a:t>Freedom to Unwind Equity Incentives</a:t>
                      </a:r>
                      <a:endParaRPr lang="en-GB" sz="19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1900" b="0" i="0" kern="1200" dirty="0">
                          <a:solidFill>
                            <a:schemeClr val="tx1"/>
                          </a:solidFill>
                          <a:effectLst/>
                          <a:latin typeface="+mn-lt"/>
                          <a:ea typeface="+mn-ea"/>
                          <a:cs typeface="+mn-cs"/>
                        </a:rPr>
                        <a:t>Managers enjoy broad freedom to unload their options and shares.</a:t>
                      </a:r>
                      <a:endParaRPr lang="en-GB" sz="19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1900" dirty="0">
                          <a:effectLst/>
                        </a:rPr>
                        <a:t>Weakens managers’ incentives or forces the ﬁrm to provide additional options or shares to restore incentives.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250520888"/>
                  </a:ext>
                </a:extLst>
              </a:tr>
            </a:tbl>
          </a:graphicData>
        </a:graphic>
      </p:graphicFrame>
    </p:spTree>
    <p:extLst>
      <p:ext uri="{BB962C8B-B14F-4D97-AF65-F5344CB8AC3E}">
        <p14:creationId xmlns:p14="http://schemas.microsoft.com/office/powerpoint/2010/main" val="21426790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03BDF7-F106-E727-7498-9E84A039077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44ADE8-3335-35C9-4BB2-D396B2607CB3}"/>
              </a:ext>
            </a:extLst>
          </p:cNvPr>
          <p:cNvSpPr>
            <a:spLocks noGrp="1"/>
          </p:cNvSpPr>
          <p:nvPr>
            <p:ph type="title"/>
          </p:nvPr>
        </p:nvSpPr>
        <p:spPr/>
        <p:txBody>
          <a:bodyPr/>
          <a:lstStyle/>
          <a:p>
            <a:r>
              <a:rPr lang="en-GB" dirty="0"/>
              <a:t>Managerial Power Problem</a:t>
            </a:r>
          </a:p>
        </p:txBody>
      </p:sp>
      <p:sp>
        <p:nvSpPr>
          <p:cNvPr id="3" name="Slide Number Placeholder 2">
            <a:extLst>
              <a:ext uri="{FF2B5EF4-FFF2-40B4-BE49-F238E27FC236}">
                <a16:creationId xmlns:a16="http://schemas.microsoft.com/office/drawing/2014/main" id="{D0470A12-AC58-148C-0EBB-175459975633}"/>
              </a:ext>
            </a:extLst>
          </p:cNvPr>
          <p:cNvSpPr>
            <a:spLocks noGrp="1"/>
          </p:cNvSpPr>
          <p:nvPr>
            <p:ph type="sldNum" sz="quarter" idx="12"/>
          </p:nvPr>
        </p:nvSpPr>
        <p:spPr/>
        <p:txBody>
          <a:bodyPr/>
          <a:lstStyle/>
          <a:p>
            <a:fld id="{F38DF745-7D3F-47F4-83A3-874385CFAA69}" type="slidenum">
              <a:rPr lang="en-US" smtClean="0"/>
              <a:pPr/>
              <a:t>26</a:t>
            </a:fld>
            <a:endParaRPr lang="en-US"/>
          </a:p>
        </p:txBody>
      </p:sp>
      <p:sp>
        <p:nvSpPr>
          <p:cNvPr id="4" name="Content Placeholder 3">
            <a:extLst>
              <a:ext uri="{FF2B5EF4-FFF2-40B4-BE49-F238E27FC236}">
                <a16:creationId xmlns:a16="http://schemas.microsoft.com/office/drawing/2014/main" id="{2F52009A-0F42-B98A-151B-A9F0072333C8}"/>
              </a:ext>
            </a:extLst>
          </p:cNvPr>
          <p:cNvSpPr>
            <a:spLocks noGrp="1"/>
          </p:cNvSpPr>
          <p:nvPr>
            <p:ph sz="quarter" idx="1"/>
          </p:nvPr>
        </p:nvSpPr>
        <p:spPr/>
        <p:txBody>
          <a:bodyPr/>
          <a:lstStyle/>
          <a:p>
            <a:r>
              <a:rPr lang="en-GB" dirty="0"/>
              <a:t>Read </a:t>
            </a:r>
            <a:r>
              <a:rPr lang="en-GB" i="1" dirty="0"/>
              <a:t>Pay Without Performance: The Unfulfilled Promise Of Executive Compensation</a:t>
            </a:r>
            <a:r>
              <a:rPr lang="en-GB" dirty="0"/>
              <a:t> by Bebchuk and Fried (chapter 2)</a:t>
            </a:r>
          </a:p>
          <a:p>
            <a:r>
              <a:rPr lang="en-GB" dirty="0"/>
              <a:t>Why does the board permit decoupling pay from performance?</a:t>
            </a:r>
          </a:p>
          <a:p>
            <a:pPr lvl="1"/>
            <a:r>
              <a:rPr lang="en-GB" dirty="0"/>
              <a:t>CEO’s power to benefit directors</a:t>
            </a:r>
          </a:p>
          <a:p>
            <a:pPr lvl="1"/>
            <a:r>
              <a:rPr lang="en-GB" dirty="0"/>
              <a:t>Friendship and loyalty to the CEO</a:t>
            </a:r>
          </a:p>
          <a:p>
            <a:pPr lvl="1"/>
            <a:r>
              <a:rPr lang="en-GB" dirty="0"/>
              <a:t>The small cost of favouring executives</a:t>
            </a:r>
          </a:p>
          <a:p>
            <a:pPr lvl="1"/>
            <a:r>
              <a:rPr lang="en-GB" dirty="0"/>
              <a:t>Etc.</a:t>
            </a:r>
          </a:p>
        </p:txBody>
      </p:sp>
    </p:spTree>
    <p:extLst>
      <p:ext uri="{BB962C8B-B14F-4D97-AF65-F5344CB8AC3E}">
        <p14:creationId xmlns:p14="http://schemas.microsoft.com/office/powerpoint/2010/main" val="28182448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878EF4-F02B-B2B1-6CDD-2AAE55AF13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E68F6C-18DB-3C07-10F1-17D5FDCAB941}"/>
              </a:ext>
            </a:extLst>
          </p:cNvPr>
          <p:cNvSpPr>
            <a:spLocks noGrp="1"/>
          </p:cNvSpPr>
          <p:nvPr>
            <p:ph type="title"/>
          </p:nvPr>
        </p:nvSpPr>
        <p:spPr/>
        <p:txBody>
          <a:bodyPr>
            <a:normAutofit/>
          </a:bodyPr>
          <a:lstStyle/>
          <a:p>
            <a:r>
              <a:rPr lang="en-GB" b="1" dirty="0"/>
              <a:t>5. Is High CEO Compensation Always Against the Public Interest?</a:t>
            </a:r>
          </a:p>
        </p:txBody>
      </p:sp>
      <p:sp>
        <p:nvSpPr>
          <p:cNvPr id="3" name="Text Placeholder 2">
            <a:extLst>
              <a:ext uri="{FF2B5EF4-FFF2-40B4-BE49-F238E27FC236}">
                <a16:creationId xmlns:a16="http://schemas.microsoft.com/office/drawing/2014/main" id="{6CD5B0C5-BA1F-EC64-0E6A-66B311FCC2CC}"/>
              </a:ext>
            </a:extLst>
          </p:cNvPr>
          <p:cNvSpPr>
            <a:spLocks noGrp="1"/>
          </p:cNvSpPr>
          <p:nvPr>
            <p:ph type="body" idx="1"/>
          </p:nvPr>
        </p:nvSpPr>
        <p:spPr/>
        <p:txBody>
          <a:bodyPr/>
          <a:lstStyle/>
          <a:p>
            <a:r>
              <a:rPr lang="en-GB" dirty="0"/>
              <a:t> A Case Study</a:t>
            </a:r>
          </a:p>
        </p:txBody>
      </p:sp>
      <p:sp>
        <p:nvSpPr>
          <p:cNvPr id="4" name="Slide Number Placeholder 3">
            <a:extLst>
              <a:ext uri="{FF2B5EF4-FFF2-40B4-BE49-F238E27FC236}">
                <a16:creationId xmlns:a16="http://schemas.microsoft.com/office/drawing/2014/main" id="{50D1C081-590D-189E-3A4F-B875A93CA6FB}"/>
              </a:ext>
            </a:extLst>
          </p:cNvPr>
          <p:cNvSpPr>
            <a:spLocks noGrp="1"/>
          </p:cNvSpPr>
          <p:nvPr>
            <p:ph type="sldNum" sz="quarter" idx="12"/>
          </p:nvPr>
        </p:nvSpPr>
        <p:spPr/>
        <p:txBody>
          <a:bodyPr/>
          <a:lstStyle/>
          <a:p>
            <a:fld id="{F38DF745-7D3F-47F4-83A3-874385CFAA69}" type="slidenum">
              <a:rPr lang="en-US" smtClean="0"/>
              <a:pPr/>
              <a:t>27</a:t>
            </a:fld>
            <a:endParaRPr lang="en-US" dirty="0"/>
          </a:p>
        </p:txBody>
      </p:sp>
    </p:spTree>
    <p:extLst>
      <p:ext uri="{BB962C8B-B14F-4D97-AF65-F5344CB8AC3E}">
        <p14:creationId xmlns:p14="http://schemas.microsoft.com/office/powerpoint/2010/main" val="3438710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D38A10-0BBF-189E-DD41-AD4A2513A7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D22548B-73B4-9D4D-97DC-087537C77711}"/>
              </a:ext>
            </a:extLst>
          </p:cNvPr>
          <p:cNvSpPr>
            <a:spLocks noGrp="1"/>
          </p:cNvSpPr>
          <p:nvPr>
            <p:ph type="title"/>
          </p:nvPr>
        </p:nvSpPr>
        <p:spPr/>
        <p:txBody>
          <a:bodyPr/>
          <a:lstStyle/>
          <a:p>
            <a:r>
              <a:rPr lang="en-GB" dirty="0"/>
              <a:t>The Story</a:t>
            </a:r>
          </a:p>
        </p:txBody>
      </p:sp>
      <p:sp>
        <p:nvSpPr>
          <p:cNvPr id="3" name="Slide Number Placeholder 2">
            <a:extLst>
              <a:ext uri="{FF2B5EF4-FFF2-40B4-BE49-F238E27FC236}">
                <a16:creationId xmlns:a16="http://schemas.microsoft.com/office/drawing/2014/main" id="{553FBA47-4504-53F8-EB8A-D82B47594D12}"/>
              </a:ext>
            </a:extLst>
          </p:cNvPr>
          <p:cNvSpPr>
            <a:spLocks noGrp="1"/>
          </p:cNvSpPr>
          <p:nvPr>
            <p:ph type="sldNum" sz="quarter" idx="12"/>
          </p:nvPr>
        </p:nvSpPr>
        <p:spPr/>
        <p:txBody>
          <a:bodyPr/>
          <a:lstStyle/>
          <a:p>
            <a:fld id="{F38DF745-7D3F-47F4-83A3-874385CFAA69}" type="slidenum">
              <a:rPr lang="en-US" smtClean="0"/>
              <a:pPr/>
              <a:t>28</a:t>
            </a:fld>
            <a:endParaRPr lang="en-US"/>
          </a:p>
        </p:txBody>
      </p:sp>
      <p:sp>
        <p:nvSpPr>
          <p:cNvPr id="5" name="Scroll: Horizontal 4">
            <a:extLst>
              <a:ext uri="{FF2B5EF4-FFF2-40B4-BE49-F238E27FC236}">
                <a16:creationId xmlns:a16="http://schemas.microsoft.com/office/drawing/2014/main" id="{964A598D-3997-621C-F914-D349BCCB167B}"/>
              </a:ext>
            </a:extLst>
          </p:cNvPr>
          <p:cNvSpPr/>
          <p:nvPr/>
        </p:nvSpPr>
        <p:spPr>
          <a:xfrm>
            <a:off x="684032" y="1556792"/>
            <a:ext cx="7920416" cy="4680520"/>
          </a:xfrm>
          <a:prstGeom prst="horizontalScroll">
            <a:avLst>
              <a:gd name="adj" fmla="val 5358"/>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In April 2010, </a:t>
            </a:r>
            <a:r>
              <a:rPr lang="en-GB" sz="2400" b="1" dirty="0"/>
              <a:t>Bart Becht</a:t>
            </a:r>
            <a:r>
              <a:rPr lang="en-GB" sz="2400" dirty="0"/>
              <a:t> became the UK’s public enemy number one. Not because of any fraud, customer harm or worker mistreatment he’d committed as CEO of </a:t>
            </a:r>
            <a:r>
              <a:rPr lang="en-GB" sz="2400" b="1" dirty="0"/>
              <a:t>Reckitt Benckiser</a:t>
            </a:r>
            <a:r>
              <a:rPr lang="en-GB" sz="2400" dirty="0"/>
              <a:t>. His crime was, in many people’s eyes, far worse. News broke out that, last year, he’d been paid £92 million – shattering British records for executive pay. Bart’s pay was linked to banker bonuses that allegedly caused the 2007 financial crisis. Bart loathed every ounce of shame. A year later, on 14 April 2011, he resigned without warning.</a:t>
            </a:r>
          </a:p>
        </p:txBody>
      </p:sp>
    </p:spTree>
    <p:extLst>
      <p:ext uri="{BB962C8B-B14F-4D97-AF65-F5344CB8AC3E}">
        <p14:creationId xmlns:p14="http://schemas.microsoft.com/office/powerpoint/2010/main" val="10396911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28C0-812A-B0CC-04F6-F20B1C4EAB5B}"/>
              </a:ext>
            </a:extLst>
          </p:cNvPr>
          <p:cNvSpPr>
            <a:spLocks noGrp="1"/>
          </p:cNvSpPr>
          <p:nvPr>
            <p:ph type="title"/>
          </p:nvPr>
        </p:nvSpPr>
        <p:spPr/>
        <p:txBody>
          <a:bodyPr/>
          <a:lstStyle/>
          <a:p>
            <a:r>
              <a:rPr lang="en-GB" dirty="0"/>
              <a:t>Exercise</a:t>
            </a:r>
          </a:p>
        </p:txBody>
      </p:sp>
      <p:sp>
        <p:nvSpPr>
          <p:cNvPr id="3" name="Slide Number Placeholder 2">
            <a:extLst>
              <a:ext uri="{FF2B5EF4-FFF2-40B4-BE49-F238E27FC236}">
                <a16:creationId xmlns:a16="http://schemas.microsoft.com/office/drawing/2014/main" id="{474377DD-570E-C904-AA57-30E0C1DD5819}"/>
              </a:ext>
            </a:extLst>
          </p:cNvPr>
          <p:cNvSpPr>
            <a:spLocks noGrp="1"/>
          </p:cNvSpPr>
          <p:nvPr>
            <p:ph type="sldNum" sz="quarter" idx="12"/>
          </p:nvPr>
        </p:nvSpPr>
        <p:spPr/>
        <p:txBody>
          <a:bodyPr/>
          <a:lstStyle/>
          <a:p>
            <a:fld id="{F38DF745-7D3F-47F4-83A3-874385CFAA69}" type="slidenum">
              <a:rPr lang="en-US" smtClean="0"/>
              <a:pPr/>
              <a:t>29</a:t>
            </a:fld>
            <a:endParaRPr lang="en-US"/>
          </a:p>
        </p:txBody>
      </p:sp>
      <p:sp>
        <p:nvSpPr>
          <p:cNvPr id="4" name="Content Placeholder 3">
            <a:extLst>
              <a:ext uri="{FF2B5EF4-FFF2-40B4-BE49-F238E27FC236}">
                <a16:creationId xmlns:a16="http://schemas.microsoft.com/office/drawing/2014/main" id="{C371D9B0-F629-7239-B640-3D67EEC3A8E4}"/>
              </a:ext>
            </a:extLst>
          </p:cNvPr>
          <p:cNvSpPr>
            <a:spLocks noGrp="1"/>
          </p:cNvSpPr>
          <p:nvPr>
            <p:ph sz="quarter" idx="1"/>
          </p:nvPr>
        </p:nvSpPr>
        <p:spPr/>
        <p:txBody>
          <a:bodyPr/>
          <a:lstStyle/>
          <a:p>
            <a:r>
              <a:rPr lang="en-GB" dirty="0"/>
              <a:t>What is your initial feeling towards Bart Becht’s £92 million pay?</a:t>
            </a:r>
          </a:p>
          <a:p>
            <a:r>
              <a:rPr lang="en-GB" dirty="0"/>
              <a:t>Find out the following:</a:t>
            </a:r>
          </a:p>
          <a:p>
            <a:pPr lvl="1"/>
            <a:r>
              <a:rPr lang="en-GB" dirty="0"/>
              <a:t>The media reaction upon Bar Becht’s departure</a:t>
            </a:r>
          </a:p>
          <a:p>
            <a:pPr lvl="1"/>
            <a:r>
              <a:rPr lang="en-GB" dirty="0"/>
              <a:t>What happened to Reckitt’s stock grade? (keyword search: Investec, Reckitt stock, Becht, resignation)</a:t>
            </a:r>
          </a:p>
          <a:p>
            <a:pPr lvl="1"/>
            <a:r>
              <a:rPr lang="en-GB" dirty="0"/>
              <a:t>What happened to Reckitt’s stock price upon Becht’s departure?</a:t>
            </a:r>
          </a:p>
          <a:p>
            <a:r>
              <a:rPr lang="en-GB" dirty="0"/>
              <a:t>Remember the composition of Becht’s £92m pay?</a:t>
            </a:r>
          </a:p>
        </p:txBody>
      </p:sp>
    </p:spTree>
    <p:extLst>
      <p:ext uri="{BB962C8B-B14F-4D97-AF65-F5344CB8AC3E}">
        <p14:creationId xmlns:p14="http://schemas.microsoft.com/office/powerpoint/2010/main" val="33827349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6D620-23CF-EC7D-0E8C-82BD8BAA39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BA924D0-ED5D-0A41-30A4-0CCD4831968C}"/>
              </a:ext>
            </a:extLst>
          </p:cNvPr>
          <p:cNvSpPr>
            <a:spLocks noGrp="1"/>
          </p:cNvSpPr>
          <p:nvPr>
            <p:ph type="title"/>
          </p:nvPr>
        </p:nvSpPr>
        <p:spPr/>
        <p:txBody>
          <a:bodyPr/>
          <a:lstStyle/>
          <a:p>
            <a:r>
              <a:rPr lang="en-GB" dirty="0"/>
              <a:t>Reality</a:t>
            </a:r>
          </a:p>
        </p:txBody>
      </p:sp>
      <p:sp>
        <p:nvSpPr>
          <p:cNvPr id="3" name="Slide Number Placeholder 2">
            <a:extLst>
              <a:ext uri="{FF2B5EF4-FFF2-40B4-BE49-F238E27FC236}">
                <a16:creationId xmlns:a16="http://schemas.microsoft.com/office/drawing/2014/main" id="{B336FAA2-9CB8-8CF5-BDE7-8309568B9252}"/>
              </a:ext>
            </a:extLst>
          </p:cNvPr>
          <p:cNvSpPr>
            <a:spLocks noGrp="1"/>
          </p:cNvSpPr>
          <p:nvPr>
            <p:ph type="sldNum" sz="quarter" idx="12"/>
          </p:nvPr>
        </p:nvSpPr>
        <p:spPr/>
        <p:txBody>
          <a:bodyPr/>
          <a:lstStyle/>
          <a:p>
            <a:fld id="{F38DF745-7D3F-47F4-83A3-874385CFAA69}" type="slidenum">
              <a:rPr lang="en-US" smtClean="0"/>
              <a:pPr/>
              <a:t>30</a:t>
            </a:fld>
            <a:endParaRPr lang="en-US"/>
          </a:p>
        </p:txBody>
      </p:sp>
      <p:sp>
        <p:nvSpPr>
          <p:cNvPr id="4" name="Content Placeholder 3">
            <a:extLst>
              <a:ext uri="{FF2B5EF4-FFF2-40B4-BE49-F238E27FC236}">
                <a16:creationId xmlns:a16="http://schemas.microsoft.com/office/drawing/2014/main" id="{26A5D6E7-ED7D-6214-5636-4EB0124720CA}"/>
              </a:ext>
            </a:extLst>
          </p:cNvPr>
          <p:cNvSpPr>
            <a:spLocks noGrp="1"/>
          </p:cNvSpPr>
          <p:nvPr>
            <p:ph sz="quarter" idx="1"/>
          </p:nvPr>
        </p:nvSpPr>
        <p:spPr/>
        <p:txBody>
          <a:bodyPr/>
          <a:lstStyle/>
          <a:p>
            <a:r>
              <a:rPr lang="en-GB" dirty="0"/>
              <a:t>Since 1999, Reckitt’s shares had soared from £7 to over £36 on the day his payout was announced. This represented £22 billion of </a:t>
            </a:r>
            <a:r>
              <a:rPr lang="en-GB" b="1" dirty="0"/>
              <a:t>value created to investors</a:t>
            </a:r>
            <a:r>
              <a:rPr lang="en-GB" dirty="0"/>
              <a:t>, even excluding dividends, and made Reckitt the fourth-best-performing company in the FTSE 100 over the past decade.</a:t>
            </a:r>
          </a:p>
          <a:p>
            <a:r>
              <a:rPr lang="en-GB" b="1" dirty="0"/>
              <a:t>Customers benefited:</a:t>
            </a:r>
          </a:p>
          <a:p>
            <a:pPr lvl="1"/>
            <a:r>
              <a:rPr lang="en-GB" dirty="0"/>
              <a:t>Reckitt became widely recognised for innovation.</a:t>
            </a:r>
          </a:p>
          <a:p>
            <a:pPr lvl="1"/>
            <a:r>
              <a:rPr lang="en-GB" dirty="0"/>
              <a:t>The Economist’s Innovation Award in 2009</a:t>
            </a:r>
          </a:p>
          <a:p>
            <a:pPr lvl="1"/>
            <a:r>
              <a:rPr lang="en-GB" dirty="0"/>
              <a:t>subject of Harvard and INSEAD case studies on innovation.</a:t>
            </a:r>
          </a:p>
        </p:txBody>
      </p:sp>
    </p:spTree>
    <p:extLst>
      <p:ext uri="{BB962C8B-B14F-4D97-AF65-F5344CB8AC3E}">
        <p14:creationId xmlns:p14="http://schemas.microsoft.com/office/powerpoint/2010/main" val="38272693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9DC63-5859-B7F9-3BE5-1E47B73AA0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FB695F-C158-5F0B-0FCE-9C31561E807D}"/>
              </a:ext>
            </a:extLst>
          </p:cNvPr>
          <p:cNvSpPr>
            <a:spLocks noGrp="1"/>
          </p:cNvSpPr>
          <p:nvPr>
            <p:ph type="title"/>
          </p:nvPr>
        </p:nvSpPr>
        <p:spPr/>
        <p:txBody>
          <a:bodyPr/>
          <a:lstStyle/>
          <a:p>
            <a:r>
              <a:rPr lang="en-GB" dirty="0"/>
              <a:t>Reality</a:t>
            </a:r>
          </a:p>
        </p:txBody>
      </p:sp>
      <p:sp>
        <p:nvSpPr>
          <p:cNvPr id="3" name="Slide Number Placeholder 2">
            <a:extLst>
              <a:ext uri="{FF2B5EF4-FFF2-40B4-BE49-F238E27FC236}">
                <a16:creationId xmlns:a16="http://schemas.microsoft.com/office/drawing/2014/main" id="{00DA46CA-1F6F-3454-C7FE-BF68B86A5D76}"/>
              </a:ext>
            </a:extLst>
          </p:cNvPr>
          <p:cNvSpPr>
            <a:spLocks noGrp="1"/>
          </p:cNvSpPr>
          <p:nvPr>
            <p:ph type="sldNum" sz="quarter" idx="12"/>
          </p:nvPr>
        </p:nvSpPr>
        <p:spPr/>
        <p:txBody>
          <a:bodyPr/>
          <a:lstStyle/>
          <a:p>
            <a:fld id="{F38DF745-7D3F-47F4-83A3-874385CFAA69}" type="slidenum">
              <a:rPr lang="en-US" smtClean="0"/>
              <a:pPr/>
              <a:t>31</a:t>
            </a:fld>
            <a:endParaRPr lang="en-US"/>
          </a:p>
        </p:txBody>
      </p:sp>
      <p:sp>
        <p:nvSpPr>
          <p:cNvPr id="4" name="Content Placeholder 3">
            <a:extLst>
              <a:ext uri="{FF2B5EF4-FFF2-40B4-BE49-F238E27FC236}">
                <a16:creationId xmlns:a16="http://schemas.microsoft.com/office/drawing/2014/main" id="{4EA5BFBC-8114-F75B-DA65-860017F992A1}"/>
              </a:ext>
            </a:extLst>
          </p:cNvPr>
          <p:cNvSpPr>
            <a:spLocks noGrp="1"/>
          </p:cNvSpPr>
          <p:nvPr>
            <p:ph sz="quarter" idx="1"/>
          </p:nvPr>
        </p:nvSpPr>
        <p:spPr>
          <a:xfrm>
            <a:off x="914400" y="1522800"/>
            <a:ext cx="8083296" cy="5144700"/>
          </a:xfrm>
        </p:spPr>
        <p:txBody>
          <a:bodyPr>
            <a:normAutofit fontScale="92500" lnSpcReduction="10000"/>
          </a:bodyPr>
          <a:lstStyle/>
          <a:p>
            <a:r>
              <a:rPr lang="en-GB" b="1" dirty="0"/>
              <a:t>Employees benefited:</a:t>
            </a:r>
          </a:p>
          <a:p>
            <a:pPr lvl="1"/>
            <a:r>
              <a:rPr lang="en-GB" dirty="0"/>
              <a:t>Becht created an entrepreneurial culture and ﬂat hierarchy, empowering employees.</a:t>
            </a:r>
          </a:p>
          <a:p>
            <a:pPr lvl="1"/>
            <a:r>
              <a:rPr lang="en-GB" dirty="0"/>
              <a:t>As employees told the Financial Times, “it’s like running your own company”.</a:t>
            </a:r>
          </a:p>
          <a:p>
            <a:r>
              <a:rPr lang="en-GB" b="1" dirty="0"/>
              <a:t>The environment benefited:</a:t>
            </a:r>
          </a:p>
          <a:p>
            <a:pPr lvl="1"/>
            <a:r>
              <a:rPr lang="en-GB" dirty="0"/>
              <a:t>Reckitt launched the Vanish Eco Pack in 2008, reducing plastic packaging by 70% by moving from a round tub to a resealable pouch.</a:t>
            </a:r>
          </a:p>
          <a:p>
            <a:pPr lvl="1"/>
            <a:r>
              <a:rPr lang="en-GB" dirty="0"/>
              <a:t>Between 2000 and 2011, Reckitt planted 5.4 million trees in Canada, reduced its greenhouse gas emissions by 48% and lowered energy use per unit of production by 43%.</a:t>
            </a:r>
          </a:p>
          <a:p>
            <a:pPr lvl="1"/>
            <a:r>
              <a:rPr lang="en-GB" dirty="0"/>
              <a:t>During Bart’s leadership, Reckitt headed the UK’s Business in the Community Corporate Responsibility Index and was awarded top status in the US Environmental Protection Agency’s Safer Detergents Stewardship Initiative.</a:t>
            </a:r>
          </a:p>
        </p:txBody>
      </p:sp>
    </p:spTree>
    <p:extLst>
      <p:ext uri="{BB962C8B-B14F-4D97-AF65-F5344CB8AC3E}">
        <p14:creationId xmlns:p14="http://schemas.microsoft.com/office/powerpoint/2010/main" val="19041120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26CB11-2D09-A30C-FB31-672267DF5E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A4DCA7-D8FA-DC0B-8329-4F881B35FEF3}"/>
              </a:ext>
            </a:extLst>
          </p:cNvPr>
          <p:cNvSpPr>
            <a:spLocks noGrp="1"/>
          </p:cNvSpPr>
          <p:nvPr>
            <p:ph type="title"/>
          </p:nvPr>
        </p:nvSpPr>
        <p:spPr/>
        <p:txBody>
          <a:bodyPr/>
          <a:lstStyle/>
          <a:p>
            <a:r>
              <a:rPr lang="en-GB" dirty="0"/>
              <a:t>Reality</a:t>
            </a:r>
          </a:p>
        </p:txBody>
      </p:sp>
      <p:sp>
        <p:nvSpPr>
          <p:cNvPr id="3" name="Slide Number Placeholder 2">
            <a:extLst>
              <a:ext uri="{FF2B5EF4-FFF2-40B4-BE49-F238E27FC236}">
                <a16:creationId xmlns:a16="http://schemas.microsoft.com/office/drawing/2014/main" id="{D3EE82D1-74EE-B6C7-26C3-DA8682FC9F16}"/>
              </a:ext>
            </a:extLst>
          </p:cNvPr>
          <p:cNvSpPr>
            <a:spLocks noGrp="1"/>
          </p:cNvSpPr>
          <p:nvPr>
            <p:ph type="sldNum" sz="quarter" idx="12"/>
          </p:nvPr>
        </p:nvSpPr>
        <p:spPr/>
        <p:txBody>
          <a:bodyPr/>
          <a:lstStyle/>
          <a:p>
            <a:fld id="{F38DF745-7D3F-47F4-83A3-874385CFAA69}" type="slidenum">
              <a:rPr lang="en-US" smtClean="0"/>
              <a:pPr/>
              <a:t>32</a:t>
            </a:fld>
            <a:endParaRPr lang="en-US"/>
          </a:p>
        </p:txBody>
      </p:sp>
      <p:sp>
        <p:nvSpPr>
          <p:cNvPr id="4" name="Content Placeholder 3">
            <a:extLst>
              <a:ext uri="{FF2B5EF4-FFF2-40B4-BE49-F238E27FC236}">
                <a16:creationId xmlns:a16="http://schemas.microsoft.com/office/drawing/2014/main" id="{0D04142D-DE16-D0E7-3610-2BB7E84EC2D7}"/>
              </a:ext>
            </a:extLst>
          </p:cNvPr>
          <p:cNvSpPr>
            <a:spLocks noGrp="1"/>
          </p:cNvSpPr>
          <p:nvPr>
            <p:ph sz="quarter" idx="1"/>
          </p:nvPr>
        </p:nvSpPr>
        <p:spPr>
          <a:xfrm>
            <a:off x="914400" y="1522800"/>
            <a:ext cx="8083296" cy="5144700"/>
          </a:xfrm>
        </p:spPr>
        <p:txBody>
          <a:bodyPr>
            <a:normAutofit fontScale="92500" lnSpcReduction="10000"/>
          </a:bodyPr>
          <a:lstStyle/>
          <a:p>
            <a:r>
              <a:rPr lang="en-GB" b="1" dirty="0"/>
              <a:t>Employees benefited:</a:t>
            </a:r>
          </a:p>
          <a:p>
            <a:pPr lvl="1"/>
            <a:r>
              <a:rPr lang="en-GB" dirty="0"/>
              <a:t>Becht created an entrepreneurial culture and ﬂat hierarchy, empowering employees.</a:t>
            </a:r>
          </a:p>
          <a:p>
            <a:pPr lvl="1"/>
            <a:r>
              <a:rPr lang="en-GB" dirty="0"/>
              <a:t>As employees told the Financial Times, “it’s like running your own company”.</a:t>
            </a:r>
          </a:p>
          <a:p>
            <a:r>
              <a:rPr lang="en-GB" b="1" dirty="0"/>
              <a:t>The environment benefited:</a:t>
            </a:r>
          </a:p>
          <a:p>
            <a:pPr lvl="1"/>
            <a:r>
              <a:rPr lang="en-GB" dirty="0"/>
              <a:t>Reckitt launched the Vanish Eco Pack in 2008, reducing plastic packaging by 70% by moving from a round tub to a resealable pouch.</a:t>
            </a:r>
          </a:p>
          <a:p>
            <a:pPr lvl="1"/>
            <a:r>
              <a:rPr lang="en-GB" dirty="0"/>
              <a:t>Between 2000 and 2011, Reckitt planted 5.4 million trees in Canada, reduced its greenhouse gas emissions by 48% and lowered energy use per unit of production by 43%.</a:t>
            </a:r>
          </a:p>
          <a:p>
            <a:pPr lvl="1"/>
            <a:r>
              <a:rPr lang="en-GB" dirty="0"/>
              <a:t>During Bart’s leadership, Reckitt headed the UK’s Business in the Community Corporate Responsibility Index and was awarded top status in the US Environmental Protection Agency’s Safer Detergents Stewardship Initiative.</a:t>
            </a:r>
          </a:p>
        </p:txBody>
      </p:sp>
    </p:spTree>
    <p:extLst>
      <p:ext uri="{BB962C8B-B14F-4D97-AF65-F5344CB8AC3E}">
        <p14:creationId xmlns:p14="http://schemas.microsoft.com/office/powerpoint/2010/main" val="6458154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01A527-F340-796B-EC94-F07440AA52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D4F93-CE0C-74CB-1CA2-C19DAE10FB18}"/>
              </a:ext>
            </a:extLst>
          </p:cNvPr>
          <p:cNvSpPr>
            <a:spLocks noGrp="1"/>
          </p:cNvSpPr>
          <p:nvPr>
            <p:ph type="title"/>
          </p:nvPr>
        </p:nvSpPr>
        <p:spPr/>
        <p:txBody>
          <a:bodyPr>
            <a:normAutofit/>
          </a:bodyPr>
          <a:lstStyle/>
          <a:p>
            <a:r>
              <a:rPr lang="en-GB" b="1" dirty="0"/>
              <a:t>The Harmony Between Shareholder Primacy and Stakeholder Benefits</a:t>
            </a:r>
          </a:p>
        </p:txBody>
      </p:sp>
      <p:sp>
        <p:nvSpPr>
          <p:cNvPr id="3" name="Text Placeholder 2">
            <a:extLst>
              <a:ext uri="{FF2B5EF4-FFF2-40B4-BE49-F238E27FC236}">
                <a16:creationId xmlns:a16="http://schemas.microsoft.com/office/drawing/2014/main" id="{974CE075-424E-9AAE-5807-D1CF60630D9F}"/>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B995B99E-E6C1-E519-A8D2-DB46077BB668}"/>
              </a:ext>
            </a:extLst>
          </p:cNvPr>
          <p:cNvSpPr>
            <a:spLocks noGrp="1"/>
          </p:cNvSpPr>
          <p:nvPr>
            <p:ph type="sldNum" sz="quarter" idx="12"/>
          </p:nvPr>
        </p:nvSpPr>
        <p:spPr/>
        <p:txBody>
          <a:bodyPr/>
          <a:lstStyle/>
          <a:p>
            <a:fld id="{F38DF745-7D3F-47F4-83A3-874385CFAA69}" type="slidenum">
              <a:rPr lang="en-US" smtClean="0"/>
              <a:pPr/>
              <a:t>33</a:t>
            </a:fld>
            <a:endParaRPr lang="en-US" dirty="0"/>
          </a:p>
        </p:txBody>
      </p:sp>
    </p:spTree>
    <p:extLst>
      <p:ext uri="{BB962C8B-B14F-4D97-AF65-F5344CB8AC3E}">
        <p14:creationId xmlns:p14="http://schemas.microsoft.com/office/powerpoint/2010/main" val="25882906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C1836B-0C74-3373-7230-9E4A953C950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1841D2-4360-8999-E512-9C06E9A9795A}"/>
              </a:ext>
            </a:extLst>
          </p:cNvPr>
          <p:cNvSpPr>
            <a:spLocks noGrp="1"/>
          </p:cNvSpPr>
          <p:nvPr>
            <p:ph type="title"/>
          </p:nvPr>
        </p:nvSpPr>
        <p:spPr/>
        <p:txBody>
          <a:bodyPr/>
          <a:lstStyle/>
          <a:p>
            <a:r>
              <a:rPr lang="en-GB" dirty="0"/>
              <a:t>Remember the Pie?</a:t>
            </a:r>
          </a:p>
        </p:txBody>
      </p:sp>
      <p:sp>
        <p:nvSpPr>
          <p:cNvPr id="3" name="Slide Number Placeholder 2">
            <a:extLst>
              <a:ext uri="{FF2B5EF4-FFF2-40B4-BE49-F238E27FC236}">
                <a16:creationId xmlns:a16="http://schemas.microsoft.com/office/drawing/2014/main" id="{349B1767-49BE-C3C2-6E0B-6B31E888386B}"/>
              </a:ext>
            </a:extLst>
          </p:cNvPr>
          <p:cNvSpPr>
            <a:spLocks noGrp="1"/>
          </p:cNvSpPr>
          <p:nvPr>
            <p:ph type="sldNum" sz="quarter" idx="12"/>
          </p:nvPr>
        </p:nvSpPr>
        <p:spPr/>
        <p:txBody>
          <a:bodyPr/>
          <a:lstStyle/>
          <a:p>
            <a:fld id="{F38DF745-7D3F-47F4-83A3-874385CFAA69}" type="slidenum">
              <a:rPr lang="en-US" smtClean="0"/>
              <a:pPr/>
              <a:t>34</a:t>
            </a:fld>
            <a:endParaRPr lang="en-US"/>
          </a:p>
        </p:txBody>
      </p:sp>
      <p:pic>
        <p:nvPicPr>
          <p:cNvPr id="5" name="Picture 4">
            <a:extLst>
              <a:ext uri="{FF2B5EF4-FFF2-40B4-BE49-F238E27FC236}">
                <a16:creationId xmlns:a16="http://schemas.microsoft.com/office/drawing/2014/main" id="{97C40931-F609-18A7-3304-04BCEC037237}"/>
              </a:ext>
            </a:extLst>
          </p:cNvPr>
          <p:cNvPicPr>
            <a:picLocks noChangeAspect="1"/>
          </p:cNvPicPr>
          <p:nvPr/>
        </p:nvPicPr>
        <p:blipFill>
          <a:blip r:embed="rId2"/>
          <a:stretch>
            <a:fillRect/>
          </a:stretch>
        </p:blipFill>
        <p:spPr>
          <a:xfrm>
            <a:off x="1378598" y="1835182"/>
            <a:ext cx="6448003" cy="3872236"/>
          </a:xfrm>
          <a:prstGeom prst="rect">
            <a:avLst/>
          </a:prstGeom>
        </p:spPr>
      </p:pic>
    </p:spTree>
    <p:extLst>
      <p:ext uri="{BB962C8B-B14F-4D97-AF65-F5344CB8AC3E}">
        <p14:creationId xmlns:p14="http://schemas.microsoft.com/office/powerpoint/2010/main" val="23281127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1C190-751A-3555-72EC-138085A9B053}"/>
              </a:ext>
            </a:extLst>
          </p:cNvPr>
          <p:cNvSpPr>
            <a:spLocks noGrp="1"/>
          </p:cNvSpPr>
          <p:nvPr>
            <p:ph type="title"/>
          </p:nvPr>
        </p:nvSpPr>
        <p:spPr/>
        <p:txBody>
          <a:bodyPr/>
          <a:lstStyle/>
          <a:p>
            <a:r>
              <a:rPr lang="en-GB" dirty="0"/>
              <a:t>Grow the Pie, Not Splitting</a:t>
            </a:r>
          </a:p>
        </p:txBody>
      </p:sp>
      <p:sp>
        <p:nvSpPr>
          <p:cNvPr id="3" name="Slide Number Placeholder 2">
            <a:extLst>
              <a:ext uri="{FF2B5EF4-FFF2-40B4-BE49-F238E27FC236}">
                <a16:creationId xmlns:a16="http://schemas.microsoft.com/office/drawing/2014/main" id="{8357D788-B195-4A59-59FD-12AFEEF2651C}"/>
              </a:ext>
            </a:extLst>
          </p:cNvPr>
          <p:cNvSpPr>
            <a:spLocks noGrp="1"/>
          </p:cNvSpPr>
          <p:nvPr>
            <p:ph type="sldNum" sz="quarter" idx="12"/>
          </p:nvPr>
        </p:nvSpPr>
        <p:spPr/>
        <p:txBody>
          <a:bodyPr/>
          <a:lstStyle/>
          <a:p>
            <a:fld id="{F38DF745-7D3F-47F4-83A3-874385CFAA69}" type="slidenum">
              <a:rPr lang="en-US" smtClean="0"/>
              <a:pPr/>
              <a:t>35</a:t>
            </a:fld>
            <a:endParaRPr lang="en-US"/>
          </a:p>
        </p:txBody>
      </p:sp>
      <p:sp>
        <p:nvSpPr>
          <p:cNvPr id="4" name="Content Placeholder 3">
            <a:extLst>
              <a:ext uri="{FF2B5EF4-FFF2-40B4-BE49-F238E27FC236}">
                <a16:creationId xmlns:a16="http://schemas.microsoft.com/office/drawing/2014/main" id="{DC6D8DC4-9C4C-6F64-D054-0DC7DF0FC301}"/>
              </a:ext>
            </a:extLst>
          </p:cNvPr>
          <p:cNvSpPr>
            <a:spLocks noGrp="1"/>
          </p:cNvSpPr>
          <p:nvPr>
            <p:ph sz="quarter" idx="1"/>
          </p:nvPr>
        </p:nvSpPr>
        <p:spPr/>
        <p:txBody>
          <a:bodyPr/>
          <a:lstStyle/>
          <a:p>
            <a:r>
              <a:rPr lang="en-GB" dirty="0"/>
              <a:t>A CEO can create value for both shareholders and the rest of society.</a:t>
            </a:r>
          </a:p>
          <a:p>
            <a:r>
              <a:rPr lang="en-GB" dirty="0"/>
              <a:t>Since companies cannot succeed without the support of and resources from the rest of the society, in order to help themselves, it is logical to help the society too.</a:t>
            </a:r>
          </a:p>
        </p:txBody>
      </p:sp>
      <p:pic>
        <p:nvPicPr>
          <p:cNvPr id="5" name="Picture 4">
            <a:extLst>
              <a:ext uri="{FF2B5EF4-FFF2-40B4-BE49-F238E27FC236}">
                <a16:creationId xmlns:a16="http://schemas.microsoft.com/office/drawing/2014/main" id="{8D9353CF-6955-1994-4D23-563AE9516AF9}"/>
              </a:ext>
            </a:extLst>
          </p:cNvPr>
          <p:cNvPicPr>
            <a:picLocks noChangeAspect="1"/>
          </p:cNvPicPr>
          <p:nvPr/>
        </p:nvPicPr>
        <p:blipFill>
          <a:blip r:embed="rId2"/>
          <a:srcRect l="8206" t="3968" r="34840" b="3052"/>
          <a:stretch>
            <a:fillRect/>
          </a:stretch>
        </p:blipFill>
        <p:spPr>
          <a:xfrm>
            <a:off x="1763688" y="5452552"/>
            <a:ext cx="1239248" cy="1214948"/>
          </a:xfrm>
          <a:prstGeom prst="rect">
            <a:avLst/>
          </a:prstGeom>
        </p:spPr>
      </p:pic>
      <p:pic>
        <p:nvPicPr>
          <p:cNvPr id="6" name="Picture 5">
            <a:extLst>
              <a:ext uri="{FF2B5EF4-FFF2-40B4-BE49-F238E27FC236}">
                <a16:creationId xmlns:a16="http://schemas.microsoft.com/office/drawing/2014/main" id="{AB6306F9-5C77-5BB2-51ED-10C1E925D013}"/>
              </a:ext>
            </a:extLst>
          </p:cNvPr>
          <p:cNvPicPr>
            <a:picLocks noChangeAspect="1"/>
          </p:cNvPicPr>
          <p:nvPr/>
        </p:nvPicPr>
        <p:blipFill>
          <a:blip r:embed="rId2"/>
          <a:srcRect l="8206" t="3968" r="34840" b="3052"/>
          <a:stretch>
            <a:fillRect/>
          </a:stretch>
        </p:blipFill>
        <p:spPr>
          <a:xfrm>
            <a:off x="5333119" y="3674601"/>
            <a:ext cx="2919082" cy="2861844"/>
          </a:xfrm>
          <a:prstGeom prst="rect">
            <a:avLst/>
          </a:prstGeom>
        </p:spPr>
      </p:pic>
      <p:pic>
        <p:nvPicPr>
          <p:cNvPr id="6146" name="Picture 2" descr="Arrow Up Growth Directional PNG Images &amp; PSDs for Download ...">
            <a:extLst>
              <a:ext uri="{FF2B5EF4-FFF2-40B4-BE49-F238E27FC236}">
                <a16:creationId xmlns:a16="http://schemas.microsoft.com/office/drawing/2014/main" id="{9127A7CE-3679-DF28-41B1-EF2C227FAB8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8889" t="17874" r="18307" b="10632"/>
          <a:stretch>
            <a:fillRect/>
          </a:stretch>
        </p:blipFill>
        <p:spPr bwMode="auto">
          <a:xfrm>
            <a:off x="3386984" y="5219937"/>
            <a:ext cx="1809080" cy="1440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6354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D4A077-F2FB-A799-592F-4019C645C5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2A17C52-0375-9308-5085-47A2C72C9925}"/>
              </a:ext>
            </a:extLst>
          </p:cNvPr>
          <p:cNvSpPr>
            <a:spLocks noGrp="1"/>
          </p:cNvSpPr>
          <p:nvPr>
            <p:ph type="title"/>
          </p:nvPr>
        </p:nvSpPr>
        <p:spPr/>
        <p:txBody>
          <a:bodyPr/>
          <a:lstStyle/>
          <a:p>
            <a:r>
              <a:rPr lang="en-GB" dirty="0"/>
              <a:t>A Closer Look at the Friedman Doctrine</a:t>
            </a:r>
          </a:p>
        </p:txBody>
      </p:sp>
      <p:sp>
        <p:nvSpPr>
          <p:cNvPr id="3" name="Slide Number Placeholder 2">
            <a:extLst>
              <a:ext uri="{FF2B5EF4-FFF2-40B4-BE49-F238E27FC236}">
                <a16:creationId xmlns:a16="http://schemas.microsoft.com/office/drawing/2014/main" id="{48C8C373-546A-557D-DC27-82A1B696C05C}"/>
              </a:ext>
            </a:extLst>
          </p:cNvPr>
          <p:cNvSpPr>
            <a:spLocks noGrp="1"/>
          </p:cNvSpPr>
          <p:nvPr>
            <p:ph type="sldNum" sz="quarter" idx="12"/>
          </p:nvPr>
        </p:nvSpPr>
        <p:spPr/>
        <p:txBody>
          <a:bodyPr/>
          <a:lstStyle/>
          <a:p>
            <a:fld id="{F38DF745-7D3F-47F4-83A3-874385CFAA69}" type="slidenum">
              <a:rPr lang="en-US" smtClean="0"/>
              <a:pPr/>
              <a:t>36</a:t>
            </a:fld>
            <a:endParaRPr lang="en-US"/>
          </a:p>
        </p:txBody>
      </p:sp>
      <p:sp>
        <p:nvSpPr>
          <p:cNvPr id="4" name="Content Placeholder 3">
            <a:extLst>
              <a:ext uri="{FF2B5EF4-FFF2-40B4-BE49-F238E27FC236}">
                <a16:creationId xmlns:a16="http://schemas.microsoft.com/office/drawing/2014/main" id="{6C840A29-ED56-59A3-0AD9-3A903B420424}"/>
              </a:ext>
            </a:extLst>
          </p:cNvPr>
          <p:cNvSpPr>
            <a:spLocks noGrp="1"/>
          </p:cNvSpPr>
          <p:nvPr>
            <p:ph sz="quarter" idx="1"/>
          </p:nvPr>
        </p:nvSpPr>
        <p:spPr>
          <a:xfrm>
            <a:off x="914400" y="1522800"/>
            <a:ext cx="7772400" cy="3058328"/>
          </a:xfrm>
        </p:spPr>
        <p:txBody>
          <a:bodyPr>
            <a:normAutofit/>
          </a:bodyPr>
          <a:lstStyle/>
          <a:p>
            <a:r>
              <a:rPr lang="en-GB" dirty="0"/>
              <a:t>Reviewing Milton Friedman’s shareholder primacy theory, we can say that the only way an enterprise can make profit - at least in the long term - is if it serves society.</a:t>
            </a:r>
          </a:p>
          <a:p>
            <a:r>
              <a:rPr lang="en-GB" dirty="0"/>
              <a:t>Hence, contrary to common understanding, profit maximisation is socially desirable as it leads to companies to invest in their stakeholders.</a:t>
            </a:r>
          </a:p>
        </p:txBody>
      </p:sp>
      <p:sp>
        <p:nvSpPr>
          <p:cNvPr id="8" name="Scroll: Horizontal 7">
            <a:extLst>
              <a:ext uri="{FF2B5EF4-FFF2-40B4-BE49-F238E27FC236}">
                <a16:creationId xmlns:a16="http://schemas.microsoft.com/office/drawing/2014/main" id="{A6B43DAE-D80B-7166-BA20-AEA70A02F392}"/>
              </a:ext>
            </a:extLst>
          </p:cNvPr>
          <p:cNvSpPr/>
          <p:nvPr/>
        </p:nvSpPr>
        <p:spPr>
          <a:xfrm>
            <a:off x="1060704" y="3828368"/>
            <a:ext cx="7687296" cy="2878460"/>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200" dirty="0"/>
              <a:t>“It may well be in the long-run interest of a corporation that is a major employer in a small community to devote resources to providing amenities to that community or to improving its government. That may make it easier to attract desirable employees”. </a:t>
            </a:r>
          </a:p>
          <a:p>
            <a:pPr algn="r"/>
            <a:r>
              <a:rPr lang="en-GB" sz="2200" dirty="0"/>
              <a:t>------ Milton Friedman</a:t>
            </a:r>
          </a:p>
        </p:txBody>
      </p:sp>
    </p:spTree>
    <p:extLst>
      <p:ext uri="{BB962C8B-B14F-4D97-AF65-F5344CB8AC3E}">
        <p14:creationId xmlns:p14="http://schemas.microsoft.com/office/powerpoint/2010/main" val="389131119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31876</TotalTime>
  <Words>2046</Words>
  <Application>Microsoft Office PowerPoint</Application>
  <PresentationFormat>On-screen Show (4:3)</PresentationFormat>
  <Paragraphs>271</Paragraphs>
  <Slides>36</Slides>
  <Notes>1</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36</vt:i4>
      </vt:variant>
    </vt:vector>
  </HeadingPairs>
  <TitlesOfParts>
    <vt:vector size="54"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The Price of Leadership: Decoding Executive Compensation</vt:lpstr>
      <vt:lpstr>1. Introduction: Setting the Stage</vt:lpstr>
      <vt:lpstr>How Much is a CEO Worth?</vt:lpstr>
      <vt:lpstr>The Agency Problem Revisited</vt:lpstr>
      <vt:lpstr>2. Aligning Interests: Equity Ownership</vt:lpstr>
      <vt:lpstr>Skin in the Game: Making CEOs Owners</vt:lpstr>
      <vt:lpstr>Skin in the Game: Making CEOs Owners</vt:lpstr>
      <vt:lpstr>An Empirical Investigation</vt:lpstr>
      <vt:lpstr>The Entrenchment Effect: Too Much of a Good Thing?</vt:lpstr>
      <vt:lpstr>The Entrenchment Effect: Too Much of a Good Thing?</vt:lpstr>
      <vt:lpstr>The Entrenchment Effect: Too Much of a Good Thing?</vt:lpstr>
      <vt:lpstr>The Entrenchment Effect: Too Much of a Good Thing?</vt:lpstr>
      <vt:lpstr>3. Equity-Based Compensation: Paying for Performance</vt:lpstr>
      <vt:lpstr>Tying Pay to Results</vt:lpstr>
      <vt:lpstr>Tying Pay to Results</vt:lpstr>
      <vt:lpstr>Tying Pay to Results</vt:lpstr>
      <vt:lpstr>Tying Pay to Results</vt:lpstr>
      <vt:lpstr>Increase in Proportion of Equity-Based Pay</vt:lpstr>
      <vt:lpstr>Increase in Performance Sensitivity of CEO Wealth</vt:lpstr>
      <vt:lpstr>The Arm’s-Length Contracting View</vt:lpstr>
      <vt:lpstr>The Arm’s-Length Contracting View</vt:lpstr>
      <vt:lpstr>4. The Limitations of Arm's-Length Contracting</vt:lpstr>
      <vt:lpstr>Why Monitoring Fails</vt:lpstr>
      <vt:lpstr>Managerial Power Problem</vt:lpstr>
      <vt:lpstr>Examples of Decoupling Pay from Performance</vt:lpstr>
      <vt:lpstr>Managerial Power Problem</vt:lpstr>
      <vt:lpstr>5. Is High CEO Compensation Always Against the Public Interest?</vt:lpstr>
      <vt:lpstr>The Story</vt:lpstr>
      <vt:lpstr>Exercise</vt:lpstr>
      <vt:lpstr>Reality</vt:lpstr>
      <vt:lpstr>Reality</vt:lpstr>
      <vt:lpstr>Reality</vt:lpstr>
      <vt:lpstr>The Harmony Between Shareholder Primacy and Stakeholder Benefits</vt:lpstr>
      <vt:lpstr>Remember the Pie?</vt:lpstr>
      <vt:lpstr>Grow the Pie, Not Splitting</vt:lpstr>
      <vt:lpstr>A Closer Look at the Friedman Doctrine</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2237</cp:revision>
  <dcterms:created xsi:type="dcterms:W3CDTF">2014-09-10T15:36:00Z</dcterms:created>
  <dcterms:modified xsi:type="dcterms:W3CDTF">2025-12-01T16:12:37Z</dcterms:modified>
</cp:coreProperties>
</file>