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embeddedFontLst>
    <p:embeddedFont>
      <p:font typeface="Calibri" panose="020F0502020204030204" pitchFamily="34" charset="0"/>
      <p:regular r:id="rId19"/>
      <p:bold r:id="rId20"/>
      <p:italic r:id="rId21"/>
      <p:boldItalic r:id="rId22"/>
    </p:embeddedFont>
    <p:embeddedFont>
      <p:font typeface="Inter" panose="020B0604020202020204" charset="0"/>
      <p:regular r:id="rId23"/>
      <p:bold r:id="rId24"/>
      <p:italic r:id="rId25"/>
      <p:boldItalic r:id="rId26"/>
    </p:embeddedFont>
    <p:embeddedFont>
      <p:font typeface="Plus Jakarta Sans SemiBold" panose="020B0604020202020204" charset="0"/>
      <p:regular r:id="rId27"/>
      <p:bold r:id="rId28"/>
      <p:italic r:id="rId29"/>
      <p:boldItalic r:id="rId30"/>
    </p:embeddedFont>
    <p:embeddedFont>
      <p:font typeface="Plus Jakarta Sans" panose="020B0604020202020204" charset="0"/>
      <p:regular r:id="rId31"/>
      <p:bold r:id="rId32"/>
      <p:italic r:id="rId33"/>
      <p:boldItalic r:id="rId3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707B0D58-D558-4CA8-9382-159CED1D3038}">
  <a:tblStyle styleId="{707B0D58-D558-4CA8-9382-159CED1D3038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8ECF4"/>
          </a:solidFill>
        </a:fill>
      </a:tcStyle>
    </a:wholeTbl>
    <a:band1H>
      <a:tcTxStyle/>
      <a:tcStyle>
        <a:tcBdr/>
        <a:fill>
          <a:solidFill>
            <a:srgbClr val="CFD7E7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CFD7E7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1" d="100"/>
          <a:sy n="61" d="100"/>
        </p:scale>
        <p:origin x="78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26" Type="http://schemas.openxmlformats.org/officeDocument/2006/relationships/font" Target="fonts/font8.fntdata"/><Relationship Id="rId21" Type="http://schemas.openxmlformats.org/officeDocument/2006/relationships/font" Target="fonts/font3.fntdata"/><Relationship Id="rId34" Type="http://schemas.openxmlformats.org/officeDocument/2006/relationships/font" Target="fonts/font1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7.fntdata"/><Relationship Id="rId33" Type="http://schemas.openxmlformats.org/officeDocument/2006/relationships/font" Target="fonts/font15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29" Type="http://schemas.openxmlformats.org/officeDocument/2006/relationships/font" Target="fonts/font1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6.fntdata"/><Relationship Id="rId32" Type="http://schemas.openxmlformats.org/officeDocument/2006/relationships/font" Target="fonts/font14.fntdata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28" Type="http://schemas.openxmlformats.org/officeDocument/2006/relationships/font" Target="fonts/font10.fntdata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31" Type="http://schemas.openxmlformats.org/officeDocument/2006/relationships/font" Target="fonts/font1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font" Target="fonts/font9.fntdata"/><Relationship Id="rId30" Type="http://schemas.openxmlformats.org/officeDocument/2006/relationships/font" Target="fonts/font12.fntdata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1" name="Google Shape;121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2" name="Google Shape;142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5" name="Google Shape;165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" name="Google Shape;186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7" name="Google Shape;207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3" name="Google Shape;233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8" name="Google Shape;258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Google Shape;279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" name="Google Shape;280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4" name="Google Shape;304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Google Shape;324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5" name="Google Shape;325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" name="Google Shape;347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8" name="Google Shape;348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" name="Google Shape;386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7" name="Google Shape;387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Google Shape;400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1" name="Google Shape;401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6" name="Google Shape;426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7" name="Google Shape;427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G"/><Relationship Id="rId3" Type="http://schemas.openxmlformats.org/officeDocument/2006/relationships/image" Target="../media/image3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6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G"/><Relationship Id="rId3" Type="http://schemas.openxmlformats.org/officeDocument/2006/relationships/image" Target="../media/image3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6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G"/><Relationship Id="rId3" Type="http://schemas.openxmlformats.org/officeDocument/2006/relationships/image" Target="../media/image3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6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3.png"/><Relationship Id="rId7" Type="http://schemas.openxmlformats.org/officeDocument/2006/relationships/image" Target="../media/image24.png"/><Relationship Id="rId12" Type="http://schemas.openxmlformats.org/officeDocument/2006/relationships/image" Target="../media/image29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6.png"/><Relationship Id="rId10" Type="http://schemas.openxmlformats.org/officeDocument/2006/relationships/image" Target="../media/image27.png"/><Relationship Id="rId4" Type="http://schemas.openxmlformats.org/officeDocument/2006/relationships/image" Target="../media/image10.png"/><Relationship Id="rId9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png"/><Relationship Id="rId3" Type="http://schemas.openxmlformats.org/officeDocument/2006/relationships/image" Target="../media/image3.png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.pn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0.png"/><Relationship Id="rId5" Type="http://schemas.openxmlformats.org/officeDocument/2006/relationships/image" Target="../media/image6.png"/><Relationship Id="rId4" Type="http://schemas.openxmlformats.org/officeDocument/2006/relationships/image" Target="../media/image10.png"/><Relationship Id="rId9" Type="http://schemas.openxmlformats.org/officeDocument/2006/relationships/image" Target="../media/image43.JP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JPG"/><Relationship Id="rId3" Type="http://schemas.openxmlformats.org/officeDocument/2006/relationships/image" Target="../media/image3.pn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JPG"/><Relationship Id="rId3" Type="http://schemas.openxmlformats.org/officeDocument/2006/relationships/image" Target="../media/image3.png"/><Relationship Id="rId7" Type="http://schemas.openxmlformats.org/officeDocument/2006/relationships/image" Target="../media/image4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7.png"/><Relationship Id="rId5" Type="http://schemas.openxmlformats.org/officeDocument/2006/relationships/image" Target="../media/image6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2.JP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3.png"/><Relationship Id="rId7" Type="http://schemas.openxmlformats.org/officeDocument/2006/relationships/image" Target="../media/image5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6.png"/><Relationship Id="rId9" Type="http://schemas.openxmlformats.org/officeDocument/2006/relationships/image" Target="../media/image5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9.png"/><Relationship Id="rId5" Type="http://schemas.openxmlformats.org/officeDocument/2006/relationships/image" Target="../media/image6.png"/><Relationship Id="rId4" Type="http://schemas.openxmlformats.org/officeDocument/2006/relationships/image" Target="../media/image58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png"/><Relationship Id="rId3" Type="http://schemas.openxmlformats.org/officeDocument/2006/relationships/image" Target="../media/image3.png"/><Relationship Id="rId7" Type="http://schemas.openxmlformats.org/officeDocument/2006/relationships/image" Target="../media/image6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image" Target="../media/image6.png"/><Relationship Id="rId9" Type="http://schemas.openxmlformats.org/officeDocument/2006/relationships/image" Target="../media/image6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" name="Picture 19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3500" y="3997523"/>
            <a:ext cx="9525000" cy="1009650"/>
          </a:xfrm>
          <a:prstGeom prst="rect">
            <a:avLst/>
          </a:prstGeom>
        </p:spPr>
      </p:pic>
      <p:sp>
        <p:nvSpPr>
          <p:cNvPr id="21" name="TextBox 20"/>
          <p:cNvSpPr txBox="1"/>
          <p:nvPr/>
        </p:nvSpPr>
        <p:spPr>
          <a:xfrm>
            <a:off x="1095375" y="1850677"/>
            <a:ext cx="10001250" cy="64120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4950"/>
              </a:lnSpc>
            </a:pPr>
            <a:r>
              <a:rPr lang="en-GB" sz="4500" b="1" i="0" u="none" dirty="0" smtClean="0">
                <a:solidFill>
                  <a:srgbClr val="0F172A"/>
                </a:solidFill>
                <a:latin typeface="Outfit"/>
              </a:rPr>
              <a:t>Enterprise Network Security</a:t>
            </a:r>
            <a:endParaRPr sz="4500" b="1" i="0" u="none" dirty="0">
              <a:solidFill>
                <a:srgbClr val="0F172A"/>
              </a:solidFill>
              <a:latin typeface="Outfit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1333500" y="4245173"/>
            <a:ext cx="4667250" cy="7620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75" b="1" i="0" u="none" dirty="0">
                <a:solidFill>
                  <a:srgbClr val="475569"/>
                </a:solidFill>
                <a:latin typeface="Inter"/>
              </a:rPr>
              <a:t>Candidate: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</a:t>
            </a:r>
            <a:r>
              <a:rPr sz="1275" b="0" i="0" u="none" dirty="0" err="1">
                <a:solidFill>
                  <a:srgbClr val="475569"/>
                </a:solidFill>
                <a:latin typeface="Inter"/>
              </a:rPr>
              <a:t>Md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</a:t>
            </a:r>
            <a:r>
              <a:rPr sz="1275" b="0" i="0" u="none" dirty="0" err="1">
                <a:solidFill>
                  <a:srgbClr val="475569"/>
                </a:solidFill>
                <a:latin typeface="Inter"/>
              </a:rPr>
              <a:t>Shiblu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Hossain</a:t>
            </a:r>
            <a:r>
              <a:rPr dirty="0"/>
              <a:t>
</a:t>
            </a:r>
            <a:r>
              <a:rPr sz="1275" b="1" i="0" u="none" dirty="0">
                <a:solidFill>
                  <a:srgbClr val="475569"/>
                </a:solidFill>
                <a:latin typeface="Inter"/>
              </a:rPr>
              <a:t>Student ID: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2517990</a:t>
            </a:r>
            <a:r>
              <a:rPr dirty="0"/>
              <a:t>
</a:t>
            </a:r>
            <a:r>
              <a:rPr sz="1275" b="1" i="0" u="none" dirty="0" err="1">
                <a:solidFill>
                  <a:srgbClr val="475569"/>
                </a:solidFill>
                <a:latin typeface="Inter"/>
              </a:rPr>
              <a:t>Programme</a:t>
            </a:r>
            <a:r>
              <a:rPr sz="1275" b="1" i="0" u="none" dirty="0">
                <a:solidFill>
                  <a:srgbClr val="475569"/>
                </a:solidFill>
                <a:latin typeface="Inter"/>
              </a:rPr>
              <a:t>: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MSc Cybersecurity and Digital Forensic Analysis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191250" y="4245173"/>
            <a:ext cx="4667250" cy="41165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sz="1275" b="1" i="0" u="none" dirty="0">
                <a:solidFill>
                  <a:srgbClr val="475569"/>
                </a:solidFill>
                <a:latin typeface="Inter"/>
              </a:rPr>
              <a:t>Module:</a:t>
            </a:r>
            <a:r>
              <a:rPr sz="1275" b="0" i="0" u="none" dirty="0">
                <a:solidFill>
                  <a:srgbClr val="475569"/>
                </a:solidFill>
                <a:latin typeface="Inter"/>
              </a:rPr>
              <a:t> </a:t>
            </a:r>
            <a:r>
              <a:rPr lang="en-US" sz="1200" dirty="0"/>
              <a:t>Enterprise Network Security </a:t>
            </a:r>
            <a:r>
              <a:rPr sz="1275" b="0" i="0" u="none" dirty="0" smtClean="0">
                <a:solidFill>
                  <a:srgbClr val="475569"/>
                </a:solidFill>
                <a:latin typeface="Inter"/>
              </a:rPr>
              <a:t>(</a:t>
            </a:r>
            <a:r>
              <a:rPr lang="en-US" sz="1200" dirty="0"/>
              <a:t>ACCA7032</a:t>
            </a:r>
            <a:r>
              <a:rPr sz="1275" b="0" i="0" u="none" dirty="0" smtClean="0">
                <a:solidFill>
                  <a:srgbClr val="475569"/>
                </a:solidFill>
                <a:latin typeface="Inter"/>
              </a:rPr>
              <a:t>)</a:t>
            </a:r>
            <a:r>
              <a:rPr dirty="0"/>
              <a:t>
</a:t>
            </a:r>
            <a:r>
              <a:rPr sz="1275" b="1" i="0" u="none" dirty="0" smtClean="0">
                <a:solidFill>
                  <a:srgbClr val="475569"/>
                </a:solidFill>
                <a:latin typeface="Inter"/>
              </a:rPr>
              <a:t>Lecturer</a:t>
            </a:r>
            <a:r>
              <a:rPr lang="en-GB" sz="1275" b="1" i="0" u="none" smtClean="0">
                <a:solidFill>
                  <a:srgbClr val="475569"/>
                </a:solidFill>
                <a:latin typeface="Inter"/>
              </a:rPr>
              <a:t>: </a:t>
            </a:r>
            <a:r>
              <a:rPr lang="en-US" sz="1200" smtClean="0"/>
              <a:t>Renuga</a:t>
            </a:r>
            <a:r>
              <a:rPr lang="en-US" sz="1200" dirty="0" smtClean="0"/>
              <a:t> </a:t>
            </a:r>
            <a:r>
              <a:rPr lang="en-US" sz="1200" dirty="0" err="1" smtClean="0"/>
              <a:t>Jayakumar</a:t>
            </a:r>
            <a:endParaRPr sz="1275" b="0" i="0" u="none" dirty="0">
              <a:solidFill>
                <a:srgbClr val="475569"/>
              </a:solidFill>
              <a:latin typeface="Inter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" name="Google Shape;105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81025" y="2376636"/>
            <a:ext cx="5324475" cy="2800052"/>
          </a:xfrm>
          <a:prstGeom prst="rect">
            <a:avLst/>
          </a:prstGeom>
          <a:noFill/>
          <a:ln>
            <a:noFill/>
          </a:ln>
        </p:spPr>
      </p:pic>
      <p:pic>
        <p:nvPicPr>
          <p:cNvPr id="107" name="Google Shape;107;p1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286500" y="2376636"/>
            <a:ext cx="5324475" cy="2800052"/>
          </a:xfrm>
          <a:prstGeom prst="rect">
            <a:avLst/>
          </a:prstGeom>
          <a:noFill/>
          <a:ln>
            <a:noFill/>
          </a:ln>
        </p:spPr>
      </p:pic>
      <p:pic>
        <p:nvPicPr>
          <p:cNvPr id="108" name="Google Shape;108;p14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81025" y="6343650"/>
            <a:ext cx="11029950" cy="314325"/>
          </a:xfrm>
          <a:prstGeom prst="rect">
            <a:avLst/>
          </a:prstGeom>
          <a:noFill/>
          <a:ln>
            <a:noFill/>
          </a:ln>
        </p:spPr>
      </p:pic>
      <p:sp>
        <p:nvSpPr>
          <p:cNvPr id="109" name="Google Shape;109;p14"/>
          <p:cNvSpPr txBox="1"/>
          <p:nvPr/>
        </p:nvSpPr>
        <p:spPr>
          <a:xfrm>
            <a:off x="581025" y="6491287"/>
            <a:ext cx="2495550" cy="142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Check Point R81.20 Management Architecture</a:t>
            </a:r>
            <a:endParaRPr/>
          </a:p>
        </p:txBody>
      </p:sp>
      <p:pic>
        <p:nvPicPr>
          <p:cNvPr id="110" name="Google Shape;110;p14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1068050" y="6467475"/>
            <a:ext cx="542925" cy="190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1" name="Google Shape;111;p14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895350" y="2690961"/>
            <a:ext cx="381000" cy="304800"/>
          </a:xfrm>
          <a:prstGeom prst="rect">
            <a:avLst/>
          </a:prstGeom>
          <a:noFill/>
          <a:ln>
            <a:noFill/>
          </a:ln>
        </p:spPr>
      </p:pic>
      <p:sp>
        <p:nvSpPr>
          <p:cNvPr id="112" name="Google Shape;112;p14"/>
          <p:cNvSpPr txBox="1"/>
          <p:nvPr/>
        </p:nvSpPr>
        <p:spPr>
          <a:xfrm>
            <a:off x="895350" y="3148161"/>
            <a:ext cx="4930616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0369A1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Infrastructure &amp; Management</a:t>
            </a:r>
            <a:endParaRPr/>
          </a:p>
        </p:txBody>
      </p:sp>
      <p:sp>
        <p:nvSpPr>
          <p:cNvPr id="113" name="Google Shape;113;p14"/>
          <p:cNvSpPr txBox="1"/>
          <p:nvPr/>
        </p:nvSpPr>
        <p:spPr>
          <a:xfrm>
            <a:off x="895350" y="3529161"/>
            <a:ext cx="4695825" cy="12189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Deployment of Check Point Security Management Server (A-SMS) and Quantum Gateway (A-GW) running Gaia OS R81.20. </a:t>
            </a:r>
            <a:r>
              <a:rPr lang="en-US" sz="1200" b="0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Centralized policy control is enforced via </a:t>
            </a:r>
            <a:r>
              <a:rPr lang="en-US" sz="1200" b="0" i="0" u="none" strike="noStrike" cap="none" dirty="0" err="1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SmartConsole</a:t>
            </a:r>
            <a:r>
              <a:rPr lang="en-US" sz="1200" b="0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, ensuring full visibility and active blade synchronization across the network.</a:t>
            </a:r>
            <a:endParaRPr dirty="0"/>
          </a:p>
        </p:txBody>
      </p:sp>
      <p:pic>
        <p:nvPicPr>
          <p:cNvPr id="114" name="Google Shape;114;p14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6600825" y="2690961"/>
            <a:ext cx="266700" cy="304800"/>
          </a:xfrm>
          <a:prstGeom prst="rect">
            <a:avLst/>
          </a:prstGeom>
          <a:noFill/>
          <a:ln>
            <a:noFill/>
          </a:ln>
        </p:spPr>
      </p:pic>
      <p:sp>
        <p:nvSpPr>
          <p:cNvPr id="115" name="Google Shape;115;p14"/>
          <p:cNvSpPr txBox="1"/>
          <p:nvPr/>
        </p:nvSpPr>
        <p:spPr>
          <a:xfrm>
            <a:off x="6600825" y="3148161"/>
            <a:ext cx="4930616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0369A1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Policy &amp; Enforcement Integrity</a:t>
            </a:r>
            <a:endParaRPr/>
          </a:p>
        </p:txBody>
      </p:sp>
      <p:sp>
        <p:nvSpPr>
          <p:cNvPr id="116" name="Google Shape;116;p14"/>
          <p:cNvSpPr txBox="1"/>
          <p:nvPr/>
        </p:nvSpPr>
        <p:spPr>
          <a:xfrm>
            <a:off x="6600825" y="3529161"/>
            <a:ext cx="4695825" cy="12189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Access Control Policies are active to drop unauthorized management protocols (SSH Rule 1 Drop) while allowing compliant administrative access (Telnet Rule 2, HTTP/HTTPS Rule 3). Real-time telemetry is verified via Logs &amp; Monitor and Gaia API readiness tools.</a:t>
            </a:r>
            <a:endParaRPr/>
          </a:p>
        </p:txBody>
      </p:sp>
      <p:sp>
        <p:nvSpPr>
          <p:cNvPr id="117" name="Google Shape;117;p14"/>
          <p:cNvSpPr txBox="1"/>
          <p:nvPr/>
        </p:nvSpPr>
        <p:spPr>
          <a:xfrm>
            <a:off x="581025" y="485775"/>
            <a:ext cx="11581447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Executive Overview</a:t>
            </a:r>
            <a:endParaRPr/>
          </a:p>
        </p:txBody>
      </p:sp>
      <p:sp>
        <p:nvSpPr>
          <p:cNvPr id="118" name="Google Shape;118;p14"/>
          <p:cNvSpPr/>
          <p:nvPr/>
        </p:nvSpPr>
        <p:spPr>
          <a:xfrm>
            <a:off x="581025" y="914400"/>
            <a:ext cx="7619552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" name="Google Shape;123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4" name="Google Shape;124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1966912"/>
            <a:ext cx="5324475" cy="361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7" name="Google Shape;127;p1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1068050" y="6467475"/>
            <a:ext cx="542925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128" name="Google Shape;128;p15"/>
          <p:cNvSpPr txBox="1"/>
          <p:nvPr/>
        </p:nvSpPr>
        <p:spPr>
          <a:xfrm>
            <a:off x="581025" y="1966912"/>
            <a:ext cx="5590698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0369A1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SmartConsole Gateways &amp; Servers</a:t>
            </a:r>
            <a:endParaRPr/>
          </a:p>
        </p:txBody>
      </p:sp>
      <p:sp>
        <p:nvSpPr>
          <p:cNvPr id="129" name="Google Shape;129;p15"/>
          <p:cNvSpPr txBox="1"/>
          <p:nvPr/>
        </p:nvSpPr>
        <p:spPr>
          <a:xfrm>
            <a:off x="581025" y="2347912"/>
            <a:ext cx="53244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Centralized view of managed network elements in SmartConsole R81.20:</a:t>
            </a:r>
            <a:endParaRPr/>
          </a:p>
        </p:txBody>
      </p:sp>
      <p:sp>
        <p:nvSpPr>
          <p:cNvPr id="130" name="Google Shape;130;p15"/>
          <p:cNvSpPr txBox="1"/>
          <p:nvPr/>
        </p:nvSpPr>
        <p:spPr>
          <a:xfrm>
            <a:off x="581025" y="4587775"/>
            <a:ext cx="532447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All software blades and license statuses are monitored continuously from this unified interface.</a:t>
            </a:r>
            <a:endParaRPr/>
          </a:p>
        </p:txBody>
      </p:sp>
      <p:sp>
        <p:nvSpPr>
          <p:cNvPr id="131" name="Google Shape;131;p15"/>
          <p:cNvSpPr txBox="1"/>
          <p:nvPr/>
        </p:nvSpPr>
        <p:spPr>
          <a:xfrm>
            <a:off x="685800" y="2742187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32" name="Google Shape;132;p15"/>
          <p:cNvSpPr txBox="1"/>
          <p:nvPr/>
        </p:nvSpPr>
        <p:spPr>
          <a:xfrm>
            <a:off x="771525" y="2744092"/>
            <a:ext cx="513397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A-GW (10.1.1.1):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Quantum Security Gateway enforcing Access Control Policy.</a:t>
            </a:r>
            <a:endParaRPr/>
          </a:p>
        </p:txBody>
      </p:sp>
      <p:sp>
        <p:nvSpPr>
          <p:cNvPr id="133" name="Google Shape;133;p15"/>
          <p:cNvSpPr txBox="1"/>
          <p:nvPr/>
        </p:nvSpPr>
        <p:spPr>
          <a:xfrm>
            <a:off x="685800" y="3324998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34" name="Google Shape;134;p15"/>
          <p:cNvSpPr txBox="1"/>
          <p:nvPr/>
        </p:nvSpPr>
        <p:spPr>
          <a:xfrm>
            <a:off x="771525" y="3326903"/>
            <a:ext cx="513397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A-SMS (10.1.1.101):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Primary Security Management Server with CPU at 9% and Memory at 98%.</a:t>
            </a:r>
            <a:endParaRPr/>
          </a:p>
        </p:txBody>
      </p:sp>
      <p:sp>
        <p:nvSpPr>
          <p:cNvPr id="135" name="Google Shape;135;p15"/>
          <p:cNvSpPr txBox="1"/>
          <p:nvPr/>
        </p:nvSpPr>
        <p:spPr>
          <a:xfrm>
            <a:off x="685800" y="3907809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36" name="Google Shape;136;p15"/>
          <p:cNvSpPr txBox="1"/>
          <p:nvPr/>
        </p:nvSpPr>
        <p:spPr>
          <a:xfrm>
            <a:off x="771525" y="3909714"/>
            <a:ext cx="513397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Hardware Profile: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Open Server deployment running 64-bit Gaia R81.20 OS.</a:t>
            </a:r>
            <a:endParaRPr/>
          </a:p>
        </p:txBody>
      </p:sp>
      <p:pic>
        <p:nvPicPr>
          <p:cNvPr id="137" name="Google Shape;137;p1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296025" y="1976437"/>
            <a:ext cx="3543300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138" name="Google Shape;138;p15"/>
          <p:cNvSpPr txBox="1"/>
          <p:nvPr/>
        </p:nvSpPr>
        <p:spPr>
          <a:xfrm>
            <a:off x="581025" y="485775"/>
            <a:ext cx="11581447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Management Topology Overview</a:t>
            </a:r>
            <a:endParaRPr/>
          </a:p>
        </p:txBody>
      </p:sp>
      <p:sp>
        <p:nvSpPr>
          <p:cNvPr id="139" name="Google Shape;139;p15"/>
          <p:cNvSpPr/>
          <p:nvPr/>
        </p:nvSpPr>
        <p:spPr>
          <a:xfrm>
            <a:off x="581025" y="914400"/>
            <a:ext cx="5506935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0003" y="1400175"/>
            <a:ext cx="6148253" cy="4626768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4" name="Google Shape;144;p1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" name="Google Shape;145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1966912"/>
            <a:ext cx="5324475" cy="361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Google Shape;146;p1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81025" y="6343650"/>
            <a:ext cx="11029950" cy="314325"/>
          </a:xfrm>
          <a:prstGeom prst="rect">
            <a:avLst/>
          </a:prstGeom>
          <a:noFill/>
          <a:ln>
            <a:noFill/>
          </a:ln>
        </p:spPr>
      </p:pic>
      <p:sp>
        <p:nvSpPr>
          <p:cNvPr id="147" name="Google Shape;147;p16"/>
          <p:cNvSpPr txBox="1"/>
          <p:nvPr/>
        </p:nvSpPr>
        <p:spPr>
          <a:xfrm>
            <a:off x="581025" y="6491287"/>
            <a:ext cx="1914525" cy="142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Check Point Gateway Performance</a:t>
            </a:r>
            <a:endParaRPr/>
          </a:p>
        </p:txBody>
      </p:sp>
      <p:pic>
        <p:nvPicPr>
          <p:cNvPr id="148" name="Google Shape;148;p16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1068050" y="6467475"/>
            <a:ext cx="542925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149" name="Google Shape;149;p16"/>
          <p:cNvSpPr txBox="1"/>
          <p:nvPr/>
        </p:nvSpPr>
        <p:spPr>
          <a:xfrm>
            <a:off x="581025" y="1966912"/>
            <a:ext cx="5590698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0369A1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Gateway Object Detail (A-GW)</a:t>
            </a:r>
            <a:endParaRPr/>
          </a:p>
        </p:txBody>
      </p:sp>
      <p:sp>
        <p:nvSpPr>
          <p:cNvPr id="150" name="Google Shape;150;p16"/>
          <p:cNvSpPr txBox="1"/>
          <p:nvPr/>
        </p:nvSpPr>
        <p:spPr>
          <a:xfrm>
            <a:off x="581025" y="2347912"/>
            <a:ext cx="532447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Comprehensive health and software blade status for Security Gateway A-GW (10.1.1.1):</a:t>
            </a:r>
            <a:endParaRPr/>
          </a:p>
        </p:txBody>
      </p:sp>
      <p:sp>
        <p:nvSpPr>
          <p:cNvPr id="151" name="Google Shape;151;p16"/>
          <p:cNvSpPr txBox="1"/>
          <p:nvPr/>
        </p:nvSpPr>
        <p:spPr>
          <a:xfrm>
            <a:off x="581025" y="4334470"/>
            <a:ext cx="532447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Secure Internal Communication (SIC) is established and verified with the management server.</a:t>
            </a:r>
            <a:endParaRPr/>
          </a:p>
        </p:txBody>
      </p:sp>
      <p:sp>
        <p:nvSpPr>
          <p:cNvPr id="152" name="Google Shape;152;p16"/>
          <p:cNvSpPr txBox="1"/>
          <p:nvPr/>
        </p:nvSpPr>
        <p:spPr>
          <a:xfrm>
            <a:off x="685800" y="2985968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53" name="Google Shape;153;p16"/>
          <p:cNvSpPr txBox="1"/>
          <p:nvPr/>
        </p:nvSpPr>
        <p:spPr>
          <a:xfrm>
            <a:off x="771525" y="2987873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Active Blades: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Firewall, Monitoring.</a:t>
            </a:r>
            <a:endParaRPr/>
          </a:p>
        </p:txBody>
      </p:sp>
      <p:sp>
        <p:nvSpPr>
          <p:cNvPr id="154" name="Google Shape;154;p16"/>
          <p:cNvSpPr txBox="1"/>
          <p:nvPr/>
        </p:nvSpPr>
        <p:spPr>
          <a:xfrm>
            <a:off x="685800" y="3305948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55" name="Google Shape;155;p16"/>
          <p:cNvSpPr txBox="1"/>
          <p:nvPr/>
        </p:nvSpPr>
        <p:spPr>
          <a:xfrm>
            <a:off x="771525" y="3307853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CPU Load: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10% (Stable runtime performance).</a:t>
            </a:r>
            <a:endParaRPr/>
          </a:p>
        </p:txBody>
      </p:sp>
      <p:sp>
        <p:nvSpPr>
          <p:cNvPr id="156" name="Google Shape;156;p16"/>
          <p:cNvSpPr txBox="1"/>
          <p:nvPr/>
        </p:nvSpPr>
        <p:spPr>
          <a:xfrm>
            <a:off x="685800" y="3625929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57" name="Google Shape;157;p16"/>
          <p:cNvSpPr txBox="1"/>
          <p:nvPr/>
        </p:nvSpPr>
        <p:spPr>
          <a:xfrm>
            <a:off x="771525" y="3627834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Memory Usage: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42% of allocated physical RAM.</a:t>
            </a:r>
            <a:endParaRPr/>
          </a:p>
        </p:txBody>
      </p:sp>
      <p:sp>
        <p:nvSpPr>
          <p:cNvPr id="158" name="Google Shape;158;p16"/>
          <p:cNvSpPr txBox="1"/>
          <p:nvPr/>
        </p:nvSpPr>
        <p:spPr>
          <a:xfrm>
            <a:off x="685800" y="3945909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59" name="Google Shape;159;p16"/>
          <p:cNvSpPr txBox="1"/>
          <p:nvPr/>
        </p:nvSpPr>
        <p:spPr>
          <a:xfrm>
            <a:off x="771525" y="3947814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OS Build: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Gaia R81.20 standard kernel.</a:t>
            </a:r>
            <a:endParaRPr/>
          </a:p>
        </p:txBody>
      </p:sp>
      <p:pic>
        <p:nvPicPr>
          <p:cNvPr id="160" name="Google Shape;160;p16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296025" y="1976437"/>
            <a:ext cx="3552825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161" name="Google Shape;161;p16"/>
          <p:cNvSpPr txBox="1"/>
          <p:nvPr/>
        </p:nvSpPr>
        <p:spPr>
          <a:xfrm>
            <a:off x="581025" y="485775"/>
            <a:ext cx="11581447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Security Gateway Health</a:t>
            </a:r>
            <a:endParaRPr/>
          </a:p>
        </p:txBody>
      </p:sp>
      <p:sp>
        <p:nvSpPr>
          <p:cNvPr id="162" name="Google Shape;162;p16"/>
          <p:cNvSpPr/>
          <p:nvPr/>
        </p:nvSpPr>
        <p:spPr>
          <a:xfrm>
            <a:off x="581025" y="914400"/>
            <a:ext cx="6844160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0673" y="1173956"/>
            <a:ext cx="5992543" cy="451008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8534400" y="4441628"/>
            <a:ext cx="1240221" cy="38040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7" name="Google Shape;167;p1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8" name="Google Shape;168;p1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1977422"/>
            <a:ext cx="5324475" cy="361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9" name="Google Shape;169;p17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81025" y="6343650"/>
            <a:ext cx="11029950" cy="314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1" name="Google Shape;171;p17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1068050" y="6467475"/>
            <a:ext cx="542925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172" name="Google Shape;172;p17"/>
          <p:cNvSpPr txBox="1"/>
          <p:nvPr/>
        </p:nvSpPr>
        <p:spPr>
          <a:xfrm>
            <a:off x="581025" y="1966912"/>
            <a:ext cx="5590698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0369A1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Centralized Licensing &amp; Contracts</a:t>
            </a:r>
            <a:endParaRPr/>
          </a:p>
        </p:txBody>
      </p:sp>
      <p:sp>
        <p:nvSpPr>
          <p:cNvPr id="173" name="Google Shape;173;p17"/>
          <p:cNvSpPr txBox="1"/>
          <p:nvPr/>
        </p:nvSpPr>
        <p:spPr>
          <a:xfrm>
            <a:off x="581025" y="2347912"/>
            <a:ext cx="532447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Management of software licenses and support contracts via SmartUpdate R81.20:</a:t>
            </a:r>
            <a:endParaRPr/>
          </a:p>
        </p:txBody>
      </p:sp>
      <p:sp>
        <p:nvSpPr>
          <p:cNvPr id="174" name="Google Shape;174;p17"/>
          <p:cNvSpPr txBox="1"/>
          <p:nvPr/>
        </p:nvSpPr>
        <p:spPr>
          <a:xfrm>
            <a:off x="581025" y="4014489"/>
            <a:ext cx="532447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Ensures compliance across all deployed blades and enables seamless Jumbo Hotfix updates.</a:t>
            </a:r>
            <a:endParaRPr/>
          </a:p>
        </p:txBody>
      </p:sp>
      <p:sp>
        <p:nvSpPr>
          <p:cNvPr id="175" name="Google Shape;175;p17"/>
          <p:cNvSpPr txBox="1"/>
          <p:nvPr/>
        </p:nvSpPr>
        <p:spPr>
          <a:xfrm>
            <a:off x="685800" y="2985968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76" name="Google Shape;176;p17"/>
          <p:cNvSpPr txBox="1"/>
          <p:nvPr/>
        </p:nvSpPr>
        <p:spPr>
          <a:xfrm>
            <a:off x="771525" y="2987873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A-GW (10.1.1.1):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Active Container license attached and verified.</a:t>
            </a:r>
            <a:endParaRPr/>
          </a:p>
        </p:txBody>
      </p:sp>
      <p:sp>
        <p:nvSpPr>
          <p:cNvPr id="177" name="Google Shape;177;p17"/>
          <p:cNvSpPr txBox="1"/>
          <p:nvPr/>
        </p:nvSpPr>
        <p:spPr>
          <a:xfrm>
            <a:off x="685800" y="3305948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78" name="Google Shape;178;p17"/>
          <p:cNvSpPr txBox="1"/>
          <p:nvPr/>
        </p:nvSpPr>
        <p:spPr>
          <a:xfrm>
            <a:off x="771525" y="3307853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A-SMS (10.1.1.101):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Management Server central license active.</a:t>
            </a:r>
            <a:endParaRPr/>
          </a:p>
        </p:txBody>
      </p:sp>
      <p:sp>
        <p:nvSpPr>
          <p:cNvPr id="179" name="Google Shape;179;p17"/>
          <p:cNvSpPr txBox="1"/>
          <p:nvPr/>
        </p:nvSpPr>
        <p:spPr>
          <a:xfrm>
            <a:off x="685800" y="3625929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80" name="Google Shape;180;p17"/>
          <p:cNvSpPr txBox="1"/>
          <p:nvPr/>
        </p:nvSpPr>
        <p:spPr>
          <a:xfrm>
            <a:off x="771525" y="3627834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Contract Repository: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Software subscription and updates valid.</a:t>
            </a:r>
            <a:endParaRPr/>
          </a:p>
        </p:txBody>
      </p:sp>
      <p:pic>
        <p:nvPicPr>
          <p:cNvPr id="181" name="Google Shape;181;p17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296025" y="1976437"/>
            <a:ext cx="3638550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182" name="Google Shape;182;p17"/>
          <p:cNvSpPr txBox="1"/>
          <p:nvPr/>
        </p:nvSpPr>
        <p:spPr>
          <a:xfrm>
            <a:off x="581025" y="485775"/>
            <a:ext cx="11581447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SmartUpdate License Management</a:t>
            </a:r>
            <a:endParaRPr/>
          </a:p>
        </p:txBody>
      </p:sp>
      <p:sp>
        <p:nvSpPr>
          <p:cNvPr id="183" name="Google Shape;183;p17"/>
          <p:cNvSpPr/>
          <p:nvPr/>
        </p:nvSpPr>
        <p:spPr>
          <a:xfrm>
            <a:off x="581025" y="914400"/>
            <a:ext cx="5139632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6256" y="1622708"/>
            <a:ext cx="5569423" cy="4230414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8" name="Google Shape;188;p18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9" name="Google Shape;189;p1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1966912"/>
            <a:ext cx="5324475" cy="361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0" name="Google Shape;190;p18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81025" y="6343650"/>
            <a:ext cx="11029950" cy="314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2" name="Google Shape;192;p18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1068050" y="6467475"/>
            <a:ext cx="542925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193" name="Google Shape;193;p18"/>
          <p:cNvSpPr txBox="1"/>
          <p:nvPr/>
        </p:nvSpPr>
        <p:spPr>
          <a:xfrm>
            <a:off x="581025" y="1966912"/>
            <a:ext cx="5590698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0369A1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SmartUpdate Remote Session</a:t>
            </a:r>
            <a:endParaRPr/>
          </a:p>
        </p:txBody>
      </p:sp>
      <p:sp>
        <p:nvSpPr>
          <p:cNvPr id="194" name="Google Shape;194;p18"/>
          <p:cNvSpPr txBox="1"/>
          <p:nvPr/>
        </p:nvSpPr>
        <p:spPr>
          <a:xfrm>
            <a:off x="581025" y="2347912"/>
            <a:ext cx="532447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Secure administrator authentication process for SmartUpdate remote utility:</a:t>
            </a:r>
            <a:endParaRPr/>
          </a:p>
        </p:txBody>
      </p:sp>
      <p:sp>
        <p:nvSpPr>
          <p:cNvPr id="195" name="Google Shape;195;p18"/>
          <p:cNvSpPr txBox="1"/>
          <p:nvPr/>
        </p:nvSpPr>
        <p:spPr>
          <a:xfrm>
            <a:off x="581025" y="4258270"/>
            <a:ext cx="532447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Protects against database lock conflicts and ensures auditability across administrative changes.</a:t>
            </a:r>
            <a:endParaRPr/>
          </a:p>
        </p:txBody>
      </p:sp>
      <p:sp>
        <p:nvSpPr>
          <p:cNvPr id="196" name="Google Shape;196;p18"/>
          <p:cNvSpPr txBox="1"/>
          <p:nvPr/>
        </p:nvSpPr>
        <p:spPr>
          <a:xfrm>
            <a:off x="685800" y="2985968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97" name="Google Shape;197;p18"/>
          <p:cNvSpPr txBox="1"/>
          <p:nvPr/>
        </p:nvSpPr>
        <p:spPr>
          <a:xfrm>
            <a:off x="771525" y="2987873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Target Server: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Management Host 10.1.1.101.</a:t>
            </a:r>
            <a:endParaRPr/>
          </a:p>
        </p:txBody>
      </p:sp>
      <p:sp>
        <p:nvSpPr>
          <p:cNvPr id="198" name="Google Shape;198;p18"/>
          <p:cNvSpPr txBox="1"/>
          <p:nvPr/>
        </p:nvSpPr>
        <p:spPr>
          <a:xfrm>
            <a:off x="685800" y="3305948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99" name="Google Shape;199;p18"/>
          <p:cNvSpPr txBox="1"/>
          <p:nvPr/>
        </p:nvSpPr>
        <p:spPr>
          <a:xfrm>
            <a:off x="771525" y="3307853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Admin User: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Authorized administrator `Shiblu-2517990`.</a:t>
            </a:r>
            <a:endParaRPr/>
          </a:p>
        </p:txBody>
      </p:sp>
      <p:sp>
        <p:nvSpPr>
          <p:cNvPr id="200" name="Google Shape;200;p18"/>
          <p:cNvSpPr txBox="1"/>
          <p:nvPr/>
        </p:nvSpPr>
        <p:spPr>
          <a:xfrm>
            <a:off x="685800" y="3625929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201" name="Google Shape;201;p18"/>
          <p:cNvSpPr txBox="1"/>
          <p:nvPr/>
        </p:nvSpPr>
        <p:spPr>
          <a:xfrm>
            <a:off x="771525" y="3627834"/>
            <a:ext cx="513397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Session Isolation: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Concurrent read/write management lock enforcement.</a:t>
            </a:r>
            <a:endParaRPr/>
          </a:p>
        </p:txBody>
      </p:sp>
      <p:pic>
        <p:nvPicPr>
          <p:cNvPr id="202" name="Google Shape;202;p18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296025" y="1976437"/>
            <a:ext cx="3124200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203" name="Google Shape;203;p18"/>
          <p:cNvSpPr txBox="1"/>
          <p:nvPr/>
        </p:nvSpPr>
        <p:spPr>
          <a:xfrm>
            <a:off x="581025" y="485775"/>
            <a:ext cx="11581447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Session Authentication</a:t>
            </a:r>
            <a:endParaRPr/>
          </a:p>
        </p:txBody>
      </p:sp>
      <p:sp>
        <p:nvSpPr>
          <p:cNvPr id="204" name="Google Shape;204;p18"/>
          <p:cNvSpPr/>
          <p:nvPr/>
        </p:nvSpPr>
        <p:spPr>
          <a:xfrm>
            <a:off x="581025" y="914400"/>
            <a:ext cx="7113536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5500" y="1426968"/>
            <a:ext cx="5865453" cy="445100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" name="Google Shape;209;p19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0" name="Google Shape;210;p19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1966912"/>
            <a:ext cx="5324475" cy="361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1" name="Google Shape;211;p19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81025" y="6343650"/>
            <a:ext cx="11029950" cy="314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13" name="Google Shape;213;p19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1077575" y="6467475"/>
            <a:ext cx="533400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214" name="Google Shape;214;p19"/>
          <p:cNvSpPr txBox="1"/>
          <p:nvPr/>
        </p:nvSpPr>
        <p:spPr>
          <a:xfrm>
            <a:off x="581025" y="1966912"/>
            <a:ext cx="5590698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0369A1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Standard Access Policy Architecture</a:t>
            </a:r>
            <a:endParaRPr/>
          </a:p>
        </p:txBody>
      </p:sp>
      <p:sp>
        <p:nvSpPr>
          <p:cNvPr id="215" name="Google Shape;215;p19"/>
          <p:cNvSpPr txBox="1"/>
          <p:nvPr/>
        </p:nvSpPr>
        <p:spPr>
          <a:xfrm>
            <a:off x="581025" y="2347912"/>
            <a:ext cx="53244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Active Access Control policy deployed to Security Gateway A-GW:</a:t>
            </a:r>
            <a:endParaRPr/>
          </a:p>
        </p:txBody>
      </p:sp>
      <p:sp>
        <p:nvSpPr>
          <p:cNvPr id="216" name="Google Shape;216;p19"/>
          <p:cNvSpPr txBox="1"/>
          <p:nvPr/>
        </p:nvSpPr>
        <p:spPr>
          <a:xfrm>
            <a:off x="685800" y="2742187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217" name="Google Shape;217;p19"/>
          <p:cNvSpPr txBox="1"/>
          <p:nvPr/>
        </p:nvSpPr>
        <p:spPr>
          <a:xfrm>
            <a:off x="771525" y="2744092"/>
            <a:ext cx="5133975" cy="5027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Rule 1 (SSH Block):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Services `ssh` &amp; `ssh_version_2` set to with logging.</a:t>
            </a:r>
            <a:endParaRPr/>
          </a:p>
        </p:txBody>
      </p:sp>
      <p:sp>
        <p:nvSpPr>
          <p:cNvPr id="218" name="Google Shape;218;p19"/>
          <p:cNvSpPr txBox="1"/>
          <p:nvPr/>
        </p:nvSpPr>
        <p:spPr>
          <a:xfrm>
            <a:off x="685800" y="3302079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219" name="Google Shape;219;p19"/>
          <p:cNvSpPr txBox="1"/>
          <p:nvPr/>
        </p:nvSpPr>
        <p:spPr>
          <a:xfrm>
            <a:off x="771525" y="3303984"/>
            <a:ext cx="5133975" cy="5027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Rule 2 (Telnet Accept):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Service `telnet` set to for administrative testing.</a:t>
            </a:r>
            <a:endParaRPr/>
          </a:p>
        </p:txBody>
      </p:sp>
      <p:sp>
        <p:nvSpPr>
          <p:cNvPr id="220" name="Google Shape;220;p19"/>
          <p:cNvSpPr txBox="1"/>
          <p:nvPr/>
        </p:nvSpPr>
        <p:spPr>
          <a:xfrm>
            <a:off x="685800" y="3861970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221" name="Google Shape;221;p19"/>
          <p:cNvSpPr txBox="1"/>
          <p:nvPr/>
        </p:nvSpPr>
        <p:spPr>
          <a:xfrm>
            <a:off x="771525" y="3863875"/>
            <a:ext cx="5133975" cy="258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Rule 3 (Web Traffic):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Services `http` &amp; `https` set to .</a:t>
            </a:r>
            <a:endParaRPr/>
          </a:p>
        </p:txBody>
      </p:sp>
      <p:sp>
        <p:nvSpPr>
          <p:cNvPr id="222" name="Google Shape;222;p19"/>
          <p:cNvSpPr txBox="1"/>
          <p:nvPr/>
        </p:nvSpPr>
        <p:spPr>
          <a:xfrm>
            <a:off x="685800" y="4178081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223" name="Google Shape;223;p19"/>
          <p:cNvSpPr txBox="1"/>
          <p:nvPr/>
        </p:nvSpPr>
        <p:spPr>
          <a:xfrm>
            <a:off x="771525" y="4179986"/>
            <a:ext cx="5133975" cy="258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Rule 4 (Cleanup):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Service `Any` set to .</a:t>
            </a:r>
            <a:endParaRPr/>
          </a:p>
        </p:txBody>
      </p:sp>
      <p:pic>
        <p:nvPicPr>
          <p:cNvPr id="224" name="Google Shape;224;p19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296025" y="1976437"/>
            <a:ext cx="3219450" cy="190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5" name="Google Shape;225;p19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4962525" y="2744092"/>
            <a:ext cx="514350" cy="25896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6" name="Google Shape;226;p19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4095750" y="3303984"/>
            <a:ext cx="657225" cy="25896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7" name="Google Shape;227;p19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4505325" y="3863875"/>
            <a:ext cx="657225" cy="25896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8" name="Google Shape;228;p19" descr="image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3562350" y="4179986"/>
            <a:ext cx="514350" cy="258960"/>
          </a:xfrm>
          <a:prstGeom prst="rect">
            <a:avLst/>
          </a:prstGeom>
          <a:noFill/>
          <a:ln>
            <a:noFill/>
          </a:ln>
        </p:spPr>
      </p:pic>
      <p:sp>
        <p:nvSpPr>
          <p:cNvPr id="229" name="Google Shape;229;p19"/>
          <p:cNvSpPr txBox="1"/>
          <p:nvPr/>
        </p:nvSpPr>
        <p:spPr>
          <a:xfrm>
            <a:off x="581025" y="485775"/>
            <a:ext cx="11581447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Access Control Policy Rulebase</a:t>
            </a:r>
            <a:endParaRPr/>
          </a:p>
        </p:txBody>
      </p:sp>
      <p:sp>
        <p:nvSpPr>
          <p:cNvPr id="230" name="Google Shape;230;p19"/>
          <p:cNvSpPr/>
          <p:nvPr/>
        </p:nvSpPr>
        <p:spPr>
          <a:xfrm>
            <a:off x="581025" y="914400"/>
            <a:ext cx="5796857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0629" y="1215331"/>
            <a:ext cx="5932239" cy="4510088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" name="Google Shape;235;p2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6" name="Google Shape;236;p20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81025" y="2412801"/>
            <a:ext cx="3524250" cy="2727721"/>
          </a:xfrm>
          <a:prstGeom prst="rect">
            <a:avLst/>
          </a:prstGeom>
          <a:noFill/>
          <a:ln>
            <a:noFill/>
          </a:ln>
        </p:spPr>
      </p:pic>
      <p:pic>
        <p:nvPicPr>
          <p:cNvPr id="237" name="Google Shape;237;p20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333875" y="2412801"/>
            <a:ext cx="3524250" cy="2727721"/>
          </a:xfrm>
          <a:prstGeom prst="rect">
            <a:avLst/>
          </a:prstGeom>
          <a:noFill/>
          <a:ln>
            <a:noFill/>
          </a:ln>
        </p:spPr>
      </p:pic>
      <p:pic>
        <p:nvPicPr>
          <p:cNvPr id="238" name="Google Shape;238;p20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086725" y="2412801"/>
            <a:ext cx="3524250" cy="2727721"/>
          </a:xfrm>
          <a:prstGeom prst="rect">
            <a:avLst/>
          </a:prstGeom>
          <a:noFill/>
          <a:ln>
            <a:noFill/>
          </a:ln>
        </p:spPr>
      </p:pic>
      <p:pic>
        <p:nvPicPr>
          <p:cNvPr id="241" name="Google Shape;241;p20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1068050" y="6467475"/>
            <a:ext cx="542925" cy="190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2" name="Google Shape;242;p20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857250" y="2689026"/>
            <a:ext cx="514350" cy="514350"/>
          </a:xfrm>
          <a:prstGeom prst="rect">
            <a:avLst/>
          </a:prstGeom>
          <a:noFill/>
          <a:ln>
            <a:noFill/>
          </a:ln>
        </p:spPr>
      </p:pic>
      <p:sp>
        <p:nvSpPr>
          <p:cNvPr id="243" name="Google Shape;243;p20"/>
          <p:cNvSpPr txBox="1"/>
          <p:nvPr/>
        </p:nvSpPr>
        <p:spPr>
          <a:xfrm>
            <a:off x="857250" y="3393876"/>
            <a:ext cx="1639892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0369A1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Rule 1: SSH Drop</a:t>
            </a:r>
            <a:endParaRPr/>
          </a:p>
        </p:txBody>
      </p:sp>
      <p:sp>
        <p:nvSpPr>
          <p:cNvPr id="244" name="Google Shape;244;p20"/>
          <p:cNvSpPr txBox="1"/>
          <p:nvPr/>
        </p:nvSpPr>
        <p:spPr>
          <a:xfrm>
            <a:off x="857250" y="3774876"/>
            <a:ext cx="2971800" cy="9751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Blocks all SSH port 22 traffic targeting A-GW. Explicitly drop-action logged for audit compliance and testing threat deterrence.</a:t>
            </a:r>
            <a:endParaRPr/>
          </a:p>
        </p:txBody>
      </p:sp>
      <p:pic>
        <p:nvPicPr>
          <p:cNvPr id="245" name="Google Shape;245;p20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4610100" y="2689026"/>
            <a:ext cx="514350" cy="514350"/>
          </a:xfrm>
          <a:prstGeom prst="rect">
            <a:avLst/>
          </a:prstGeom>
          <a:noFill/>
          <a:ln>
            <a:noFill/>
          </a:ln>
        </p:spPr>
      </p:pic>
      <p:sp>
        <p:nvSpPr>
          <p:cNvPr id="246" name="Google Shape;246;p20"/>
          <p:cNvSpPr txBox="1"/>
          <p:nvPr/>
        </p:nvSpPr>
        <p:spPr>
          <a:xfrm>
            <a:off x="4610100" y="3393876"/>
            <a:ext cx="2007907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0369A1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Rule 2: Telnet Permit</a:t>
            </a:r>
            <a:endParaRPr/>
          </a:p>
        </p:txBody>
      </p:sp>
      <p:sp>
        <p:nvSpPr>
          <p:cNvPr id="247" name="Google Shape;247;p20"/>
          <p:cNvSpPr txBox="1"/>
          <p:nvPr/>
        </p:nvSpPr>
        <p:spPr>
          <a:xfrm>
            <a:off x="4610100" y="3774876"/>
            <a:ext cx="2971800" cy="9751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Allows legacy Telnet protocol access for connectivity benchmarking across internal gateway interfaces with full log tracking.</a:t>
            </a:r>
            <a:endParaRPr/>
          </a:p>
        </p:txBody>
      </p:sp>
      <p:pic>
        <p:nvPicPr>
          <p:cNvPr id="248" name="Google Shape;248;p20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8362950" y="2689026"/>
            <a:ext cx="514350" cy="514350"/>
          </a:xfrm>
          <a:prstGeom prst="rect">
            <a:avLst/>
          </a:prstGeom>
          <a:noFill/>
          <a:ln>
            <a:noFill/>
          </a:ln>
        </p:spPr>
      </p:pic>
      <p:sp>
        <p:nvSpPr>
          <p:cNvPr id="249" name="Google Shape;249;p20"/>
          <p:cNvSpPr txBox="1"/>
          <p:nvPr/>
        </p:nvSpPr>
        <p:spPr>
          <a:xfrm>
            <a:off x="8362950" y="3393876"/>
            <a:ext cx="2072290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0369A1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Rule 3: Web Services</a:t>
            </a:r>
            <a:endParaRPr/>
          </a:p>
        </p:txBody>
      </p:sp>
      <p:sp>
        <p:nvSpPr>
          <p:cNvPr id="250" name="Google Shape;250;p20"/>
          <p:cNvSpPr txBox="1"/>
          <p:nvPr/>
        </p:nvSpPr>
        <p:spPr>
          <a:xfrm>
            <a:off x="8362950" y="3774876"/>
            <a:ext cx="2971800" cy="9751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Permits HTTP and HTTPS web protocols through the gateway, facilitating management API calls and web portal traffic.</a:t>
            </a:r>
            <a:endParaRPr/>
          </a:p>
        </p:txBody>
      </p:sp>
      <p:pic>
        <p:nvPicPr>
          <p:cNvPr id="251" name="Google Shape;251;p20" descr="image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1000125" y="2831901"/>
            <a:ext cx="228600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52" name="Google Shape;252;p20" descr="image.png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4752975" y="2831901"/>
            <a:ext cx="228600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53" name="Google Shape;253;p20" descr="image.png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8505825" y="2831901"/>
            <a:ext cx="228600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254" name="Google Shape;254;p20"/>
          <p:cNvSpPr txBox="1"/>
          <p:nvPr/>
        </p:nvSpPr>
        <p:spPr>
          <a:xfrm>
            <a:off x="581025" y="485775"/>
            <a:ext cx="11581447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Rule Base Functional Matrix</a:t>
            </a:r>
            <a:endParaRPr/>
          </a:p>
        </p:txBody>
      </p:sp>
      <p:sp>
        <p:nvSpPr>
          <p:cNvPr id="255" name="Google Shape;255;p20"/>
          <p:cNvSpPr/>
          <p:nvPr/>
        </p:nvSpPr>
        <p:spPr>
          <a:xfrm>
            <a:off x="581025" y="914400"/>
            <a:ext cx="6471646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0" name="Google Shape;260;p21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1" name="Google Shape;261;p21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1966912"/>
            <a:ext cx="5324475" cy="361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2" name="Google Shape;262;p21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81025" y="6343650"/>
            <a:ext cx="11029950" cy="314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64" name="Google Shape;264;p21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1068050" y="6467475"/>
            <a:ext cx="542925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265" name="Google Shape;265;p21"/>
          <p:cNvSpPr txBox="1"/>
          <p:nvPr/>
        </p:nvSpPr>
        <p:spPr>
          <a:xfrm>
            <a:off x="581025" y="1966912"/>
            <a:ext cx="5590698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0369A1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Command Prompt Access Testing</a:t>
            </a:r>
            <a:endParaRPr/>
          </a:p>
        </p:txBody>
      </p:sp>
      <p:sp>
        <p:nvSpPr>
          <p:cNvPr id="266" name="Google Shape;266;p21"/>
          <p:cNvSpPr txBox="1"/>
          <p:nvPr/>
        </p:nvSpPr>
        <p:spPr>
          <a:xfrm>
            <a:off x="581025" y="2347912"/>
            <a:ext cx="53244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Validation of security rule enforcement from client terminal:</a:t>
            </a:r>
            <a:endParaRPr/>
          </a:p>
        </p:txBody>
      </p:sp>
      <p:sp>
        <p:nvSpPr>
          <p:cNvPr id="267" name="Google Shape;267;p21"/>
          <p:cNvSpPr txBox="1"/>
          <p:nvPr/>
        </p:nvSpPr>
        <p:spPr>
          <a:xfrm>
            <a:off x="581025" y="4067770"/>
            <a:ext cx="53244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Silent packet dropping prevents port scanning and reconnaissance.</a:t>
            </a:r>
            <a:endParaRPr/>
          </a:p>
        </p:txBody>
      </p:sp>
      <p:sp>
        <p:nvSpPr>
          <p:cNvPr id="268" name="Google Shape;268;p21"/>
          <p:cNvSpPr txBox="1"/>
          <p:nvPr/>
        </p:nvSpPr>
        <p:spPr>
          <a:xfrm>
            <a:off x="685800" y="2742187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269" name="Google Shape;269;p21"/>
          <p:cNvSpPr txBox="1"/>
          <p:nvPr/>
        </p:nvSpPr>
        <p:spPr>
          <a:xfrm>
            <a:off x="771525" y="2744092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Test Command: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`ssh A-GW@10.1.1.1`</a:t>
            </a:r>
            <a:endParaRPr/>
          </a:p>
        </p:txBody>
      </p:sp>
      <p:sp>
        <p:nvSpPr>
          <p:cNvPr id="270" name="Google Shape;270;p21"/>
          <p:cNvSpPr txBox="1"/>
          <p:nvPr/>
        </p:nvSpPr>
        <p:spPr>
          <a:xfrm>
            <a:off x="685800" y="3081218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271" name="Google Shape;271;p21"/>
          <p:cNvSpPr txBox="1"/>
          <p:nvPr/>
        </p:nvSpPr>
        <p:spPr>
          <a:xfrm>
            <a:off x="771525" y="3083123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Result: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`ssh: connect to host 10.1.1.1 port 22: Connection timed out`</a:t>
            </a:r>
            <a:endParaRPr/>
          </a:p>
        </p:txBody>
      </p:sp>
      <p:sp>
        <p:nvSpPr>
          <p:cNvPr id="272" name="Google Shape;272;p21"/>
          <p:cNvSpPr txBox="1"/>
          <p:nvPr/>
        </p:nvSpPr>
        <p:spPr>
          <a:xfrm>
            <a:off x="685800" y="3420248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273" name="Google Shape;273;p21"/>
          <p:cNvSpPr txBox="1"/>
          <p:nvPr/>
        </p:nvSpPr>
        <p:spPr>
          <a:xfrm>
            <a:off x="771525" y="3422153"/>
            <a:ext cx="5133975" cy="5027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Validation: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Proves Rule 1 () is actively filtering traffic on Gateway A-GW.</a:t>
            </a:r>
            <a:endParaRPr/>
          </a:p>
        </p:txBody>
      </p:sp>
      <p:pic>
        <p:nvPicPr>
          <p:cNvPr id="274" name="Google Shape;274;p21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296025" y="1976437"/>
            <a:ext cx="4333875" cy="190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75" name="Google Shape;275;p21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2667000" y="3422153"/>
            <a:ext cx="781050" cy="258960"/>
          </a:xfrm>
          <a:prstGeom prst="rect">
            <a:avLst/>
          </a:prstGeom>
          <a:noFill/>
          <a:ln>
            <a:noFill/>
          </a:ln>
        </p:spPr>
      </p:pic>
      <p:sp>
        <p:nvSpPr>
          <p:cNvPr id="276" name="Google Shape;276;p21"/>
          <p:cNvSpPr txBox="1"/>
          <p:nvPr/>
        </p:nvSpPr>
        <p:spPr>
          <a:xfrm>
            <a:off x="581025" y="485775"/>
            <a:ext cx="11581447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Policy Enforcement Verification</a:t>
            </a:r>
            <a:endParaRPr/>
          </a:p>
        </p:txBody>
      </p:sp>
      <p:sp>
        <p:nvSpPr>
          <p:cNvPr id="277" name="Google Shape;277;p21"/>
          <p:cNvSpPr/>
          <p:nvPr/>
        </p:nvSpPr>
        <p:spPr>
          <a:xfrm>
            <a:off x="581025" y="914400"/>
            <a:ext cx="5803696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5500" y="1152525"/>
            <a:ext cx="6024236" cy="4812506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2" name="Google Shape;282;p22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83" name="Google Shape;283;p22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1966912"/>
            <a:ext cx="5324475" cy="361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86" name="Google Shape;286;p22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1020425" y="6467475"/>
            <a:ext cx="590550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287" name="Google Shape;287;p22"/>
          <p:cNvSpPr txBox="1"/>
          <p:nvPr/>
        </p:nvSpPr>
        <p:spPr>
          <a:xfrm>
            <a:off x="581025" y="1966912"/>
            <a:ext cx="5590698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0369A1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Logs &amp; Monitor Telemetry</a:t>
            </a:r>
            <a:endParaRPr/>
          </a:p>
        </p:txBody>
      </p:sp>
      <p:sp>
        <p:nvSpPr>
          <p:cNvPr id="288" name="Google Shape;288;p22"/>
          <p:cNvSpPr txBox="1"/>
          <p:nvPr/>
        </p:nvSpPr>
        <p:spPr>
          <a:xfrm>
            <a:off x="581025" y="2347912"/>
            <a:ext cx="53244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Active traffic inspection and logging in SmartConsole:</a:t>
            </a:r>
            <a:endParaRPr/>
          </a:p>
        </p:txBody>
      </p:sp>
      <p:sp>
        <p:nvSpPr>
          <p:cNvPr id="289" name="Google Shape;289;p22"/>
          <p:cNvSpPr txBox="1"/>
          <p:nvPr/>
        </p:nvSpPr>
        <p:spPr>
          <a:xfrm>
            <a:off x="581025" y="4105870"/>
            <a:ext cx="53244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Confirms operational DNS name resolution and real-time log indexing.</a:t>
            </a:r>
            <a:endParaRPr/>
          </a:p>
        </p:txBody>
      </p:sp>
      <p:sp>
        <p:nvSpPr>
          <p:cNvPr id="290" name="Google Shape;290;p22"/>
          <p:cNvSpPr txBox="1"/>
          <p:nvPr/>
        </p:nvSpPr>
        <p:spPr>
          <a:xfrm>
            <a:off x="685800" y="2742187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291" name="Google Shape;291;p22"/>
          <p:cNvSpPr txBox="1"/>
          <p:nvPr/>
        </p:nvSpPr>
        <p:spPr>
          <a:xfrm>
            <a:off x="771525" y="2744092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Source Host: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A-SMS (10.1.1.101)</a:t>
            </a:r>
            <a:endParaRPr/>
          </a:p>
        </p:txBody>
      </p:sp>
      <p:sp>
        <p:nvSpPr>
          <p:cNvPr id="292" name="Google Shape;292;p22"/>
          <p:cNvSpPr txBox="1"/>
          <p:nvPr/>
        </p:nvSpPr>
        <p:spPr>
          <a:xfrm>
            <a:off x="685800" y="3062168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293" name="Google Shape;293;p22"/>
          <p:cNvSpPr txBox="1"/>
          <p:nvPr/>
        </p:nvSpPr>
        <p:spPr>
          <a:xfrm>
            <a:off x="771525" y="3064073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Destinations: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DNS Servers (`4.2.2.2`, `8.8.8.8`, `192.168.1.1`)</a:t>
            </a:r>
            <a:endParaRPr/>
          </a:p>
        </p:txBody>
      </p:sp>
      <p:sp>
        <p:nvSpPr>
          <p:cNvPr id="294" name="Google Shape;294;p22"/>
          <p:cNvSpPr txBox="1"/>
          <p:nvPr/>
        </p:nvSpPr>
        <p:spPr>
          <a:xfrm>
            <a:off x="685800" y="3382148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295" name="Google Shape;295;p22"/>
          <p:cNvSpPr txBox="1"/>
          <p:nvPr/>
        </p:nvSpPr>
        <p:spPr>
          <a:xfrm>
            <a:off x="771525" y="3384053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Service: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`domain-udp` (Port 53 DNS Queries)</a:t>
            </a:r>
            <a:endParaRPr/>
          </a:p>
        </p:txBody>
      </p:sp>
      <p:sp>
        <p:nvSpPr>
          <p:cNvPr id="296" name="Google Shape;296;p22"/>
          <p:cNvSpPr txBox="1"/>
          <p:nvPr/>
        </p:nvSpPr>
        <p:spPr>
          <a:xfrm>
            <a:off x="685800" y="3702129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297" name="Google Shape;297;p22"/>
          <p:cNvSpPr txBox="1"/>
          <p:nvPr/>
        </p:nvSpPr>
        <p:spPr>
          <a:xfrm>
            <a:off x="771525" y="3704034"/>
            <a:ext cx="5133975" cy="258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Action: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logged by Rule enforcement.</a:t>
            </a:r>
            <a:endParaRPr/>
          </a:p>
        </p:txBody>
      </p:sp>
      <p:pic>
        <p:nvPicPr>
          <p:cNvPr id="298" name="Google Shape;298;p22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296025" y="1976437"/>
            <a:ext cx="3533775" cy="190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99" name="Google Shape;299;p22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352550" y="3704034"/>
            <a:ext cx="657225" cy="258960"/>
          </a:xfrm>
          <a:prstGeom prst="rect">
            <a:avLst/>
          </a:prstGeom>
          <a:noFill/>
          <a:ln>
            <a:noFill/>
          </a:ln>
        </p:spPr>
      </p:pic>
      <p:sp>
        <p:nvSpPr>
          <p:cNvPr id="300" name="Google Shape;300;p22"/>
          <p:cNvSpPr txBox="1"/>
          <p:nvPr/>
        </p:nvSpPr>
        <p:spPr>
          <a:xfrm>
            <a:off x="581025" y="485775"/>
            <a:ext cx="11581447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Real-Time Traffic Monitoring</a:t>
            </a:r>
            <a:endParaRPr/>
          </a:p>
        </p:txBody>
      </p:sp>
      <p:sp>
        <p:nvSpPr>
          <p:cNvPr id="301" name="Google Shape;301;p22"/>
          <p:cNvSpPr/>
          <p:nvPr/>
        </p:nvSpPr>
        <p:spPr>
          <a:xfrm>
            <a:off x="581025" y="914400"/>
            <a:ext cx="6278460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7029" y="1643508"/>
            <a:ext cx="5653946" cy="4266308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6" name="Google Shape;306;p2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0510" y="3153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07" name="Google Shape;307;p2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1966912"/>
            <a:ext cx="5324475" cy="3619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08" name="Google Shape;308;p23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81025" y="6343650"/>
            <a:ext cx="11029950" cy="314325"/>
          </a:xfrm>
          <a:prstGeom prst="rect">
            <a:avLst/>
          </a:prstGeom>
          <a:noFill/>
          <a:ln>
            <a:noFill/>
          </a:ln>
        </p:spPr>
      </p:pic>
      <p:sp>
        <p:nvSpPr>
          <p:cNvPr id="309" name="Google Shape;309;p23"/>
          <p:cNvSpPr txBox="1"/>
          <p:nvPr/>
        </p:nvSpPr>
        <p:spPr>
          <a:xfrm>
            <a:off x="581025" y="6491287"/>
            <a:ext cx="1476375" cy="142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Check Point Gaia OS Portal</a:t>
            </a:r>
            <a:endParaRPr/>
          </a:p>
        </p:txBody>
      </p:sp>
      <p:pic>
        <p:nvPicPr>
          <p:cNvPr id="310" name="Google Shape;310;p23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1039475" y="6467475"/>
            <a:ext cx="571500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311" name="Google Shape;311;p23"/>
          <p:cNvSpPr txBox="1"/>
          <p:nvPr/>
        </p:nvSpPr>
        <p:spPr>
          <a:xfrm>
            <a:off x="581025" y="1966912"/>
            <a:ext cx="5590698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0369A1"/>
                </a:solidFill>
                <a:latin typeface="Plus Jakarta Sans SemiBold"/>
                <a:ea typeface="Plus Jakarta Sans SemiBold"/>
                <a:cs typeface="Plus Jakarta Sans SemiBold"/>
                <a:sym typeface="Plus Jakarta Sans SemiBold"/>
              </a:rPr>
              <a:t>Gaia Portal HTTPS Management</a:t>
            </a:r>
            <a:endParaRPr/>
          </a:p>
        </p:txBody>
      </p:sp>
      <p:sp>
        <p:nvSpPr>
          <p:cNvPr id="312" name="Google Shape;312;p23"/>
          <p:cNvSpPr txBox="1"/>
          <p:nvPr/>
        </p:nvSpPr>
        <p:spPr>
          <a:xfrm>
            <a:off x="581025" y="2347912"/>
            <a:ext cx="53244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Web-based operating system configuration on `https://10.1.1.101/`:</a:t>
            </a:r>
            <a:endParaRPr/>
          </a:p>
        </p:txBody>
      </p:sp>
      <p:sp>
        <p:nvSpPr>
          <p:cNvPr id="313" name="Google Shape;313;p23"/>
          <p:cNvSpPr txBox="1"/>
          <p:nvPr/>
        </p:nvSpPr>
        <p:spPr>
          <a:xfrm>
            <a:off x="581025" y="4014489"/>
            <a:ext cx="53244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Complements SmartConsole for hardware and system level maintenance.</a:t>
            </a:r>
            <a:endParaRPr/>
          </a:p>
        </p:txBody>
      </p:sp>
      <p:sp>
        <p:nvSpPr>
          <p:cNvPr id="314" name="Google Shape;314;p23"/>
          <p:cNvSpPr txBox="1"/>
          <p:nvPr/>
        </p:nvSpPr>
        <p:spPr>
          <a:xfrm>
            <a:off x="685800" y="2742187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315" name="Google Shape;315;p23"/>
          <p:cNvSpPr txBox="1"/>
          <p:nvPr/>
        </p:nvSpPr>
        <p:spPr>
          <a:xfrm>
            <a:off x="771525" y="2744092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OS Management:</a:t>
            </a:r>
            <a:r>
              <a:rPr lang="en-US" sz="1200" b="0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Network interfaces, routing, dynamic protocols.</a:t>
            </a:r>
            <a:endParaRPr dirty="0"/>
          </a:p>
        </p:txBody>
      </p:sp>
      <p:sp>
        <p:nvSpPr>
          <p:cNvPr id="316" name="Google Shape;316;p23"/>
          <p:cNvSpPr txBox="1"/>
          <p:nvPr/>
        </p:nvSpPr>
        <p:spPr>
          <a:xfrm>
            <a:off x="685800" y="3062168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317" name="Google Shape;317;p23"/>
          <p:cNvSpPr txBox="1"/>
          <p:nvPr/>
        </p:nvSpPr>
        <p:spPr>
          <a:xfrm>
            <a:off x="771525" y="3064073"/>
            <a:ext cx="513397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User Authentication:</a:t>
            </a:r>
            <a:r>
              <a:rPr lang="en-US" sz="1200" b="0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Role-Based Administration (RBA) access control.</a:t>
            </a:r>
            <a:endParaRPr dirty="0"/>
          </a:p>
        </p:txBody>
      </p:sp>
      <p:sp>
        <p:nvSpPr>
          <p:cNvPr id="318" name="Google Shape;318;p23"/>
          <p:cNvSpPr txBox="1"/>
          <p:nvPr/>
        </p:nvSpPr>
        <p:spPr>
          <a:xfrm>
            <a:off x="685800" y="3382148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319" name="Google Shape;319;p23"/>
          <p:cNvSpPr txBox="1"/>
          <p:nvPr/>
        </p:nvSpPr>
        <p:spPr>
          <a:xfrm>
            <a:off x="636697" y="3557291"/>
            <a:ext cx="513397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Maintenance:</a:t>
            </a:r>
            <a:r>
              <a:rPr lang="en-US" sz="1200" b="0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CPUSE software updates, backup/restore, license status.</a:t>
            </a:r>
            <a:endParaRPr dirty="0"/>
          </a:p>
        </p:txBody>
      </p:sp>
      <p:pic>
        <p:nvPicPr>
          <p:cNvPr id="320" name="Google Shape;320;p23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296025" y="1976437"/>
            <a:ext cx="3362325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321" name="Google Shape;321;p23"/>
          <p:cNvSpPr txBox="1"/>
          <p:nvPr/>
        </p:nvSpPr>
        <p:spPr>
          <a:xfrm>
            <a:off x="581025" y="485775"/>
            <a:ext cx="11581447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Gaia OS Web Administration</a:t>
            </a:r>
            <a:endParaRPr/>
          </a:p>
        </p:txBody>
      </p:sp>
      <p:sp>
        <p:nvSpPr>
          <p:cNvPr id="322" name="Google Shape;322;p23"/>
          <p:cNvSpPr/>
          <p:nvPr/>
        </p:nvSpPr>
        <p:spPr>
          <a:xfrm>
            <a:off x="581025" y="914400"/>
            <a:ext cx="6293348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1224" y="1057275"/>
            <a:ext cx="5817769" cy="44947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" name="Google Shape;327;p2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28" name="Google Shape;328;p24"/>
          <p:cNvSpPr txBox="1"/>
          <p:nvPr/>
        </p:nvSpPr>
        <p:spPr>
          <a:xfrm>
            <a:off x="581025" y="485775"/>
            <a:ext cx="5540692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Gaia Management API Status</a:t>
            </a:r>
            <a:endParaRPr/>
          </a:p>
        </p:txBody>
      </p:sp>
      <p:pic>
        <p:nvPicPr>
          <p:cNvPr id="329" name="Google Shape;329;p2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9525"/>
            <a:ext cx="584835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30" name="Google Shape;330;p24"/>
          <p:cNvSpPr/>
          <p:nvPr/>
        </p:nvSpPr>
        <p:spPr>
          <a:xfrm>
            <a:off x="581025" y="914400"/>
            <a:ext cx="444996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1" name="Google Shape;331;p24"/>
          <p:cNvSpPr txBox="1"/>
          <p:nvPr/>
        </p:nvSpPr>
        <p:spPr>
          <a:xfrm>
            <a:off x="581025" y="1181100"/>
            <a:ext cx="2590800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Management API Readiness Audit:</a:t>
            </a:r>
            <a:endParaRPr/>
          </a:p>
        </p:txBody>
      </p:sp>
      <p:sp>
        <p:nvSpPr>
          <p:cNvPr id="332" name="Google Shape;332;p24"/>
          <p:cNvSpPr txBox="1"/>
          <p:nvPr/>
        </p:nvSpPr>
        <p:spPr>
          <a:xfrm>
            <a:off x="581025" y="1539180"/>
            <a:ext cx="5276850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Automated verification of Gaia REST API services running on Security Management Server A-SMS:</a:t>
            </a:r>
            <a:endParaRPr/>
          </a:p>
        </p:txBody>
      </p:sp>
      <p:sp>
        <p:nvSpPr>
          <p:cNvPr id="334" name="Google Shape;334;p24"/>
          <p:cNvSpPr txBox="1"/>
          <p:nvPr/>
        </p:nvSpPr>
        <p:spPr>
          <a:xfrm>
            <a:off x="685800" y="2282011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335" name="Google Shape;335;p24"/>
          <p:cNvSpPr txBox="1"/>
          <p:nvPr/>
        </p:nvSpPr>
        <p:spPr>
          <a:xfrm>
            <a:off x="771525" y="2283916"/>
            <a:ext cx="3009900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Jetty Internal Port: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56629 (Active)</a:t>
            </a:r>
            <a:endParaRPr/>
          </a:p>
        </p:txBody>
      </p:sp>
      <p:sp>
        <p:nvSpPr>
          <p:cNvPr id="336" name="Google Shape;336;p24"/>
          <p:cNvSpPr txBox="1"/>
          <p:nvPr/>
        </p:nvSpPr>
        <p:spPr>
          <a:xfrm>
            <a:off x="685800" y="2582941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337" name="Google Shape;337;p24"/>
          <p:cNvSpPr txBox="1"/>
          <p:nvPr/>
        </p:nvSpPr>
        <p:spPr>
          <a:xfrm>
            <a:off x="771525" y="2584846"/>
            <a:ext cx="3009900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Jetty Doc Port: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63845 (Active)</a:t>
            </a:r>
            <a:endParaRPr/>
          </a:p>
        </p:txBody>
      </p:sp>
      <p:sp>
        <p:nvSpPr>
          <p:cNvPr id="338" name="Google Shape;338;p24"/>
          <p:cNvSpPr txBox="1"/>
          <p:nvPr/>
        </p:nvSpPr>
        <p:spPr>
          <a:xfrm>
            <a:off x="685800" y="2883872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339" name="Google Shape;339;p24"/>
          <p:cNvSpPr txBox="1"/>
          <p:nvPr/>
        </p:nvSpPr>
        <p:spPr>
          <a:xfrm>
            <a:off x="771525" y="2885777"/>
            <a:ext cx="3009900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Apache Gaia Port: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443 (HTTPS)</a:t>
            </a:r>
            <a:endParaRPr/>
          </a:p>
        </p:txBody>
      </p:sp>
      <p:sp>
        <p:nvSpPr>
          <p:cNvPr id="340" name="Google Shape;340;p24"/>
          <p:cNvSpPr txBox="1"/>
          <p:nvPr/>
        </p:nvSpPr>
        <p:spPr>
          <a:xfrm>
            <a:off x="685800" y="3184802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341" name="Google Shape;341;p24"/>
          <p:cNvSpPr txBox="1"/>
          <p:nvPr/>
        </p:nvSpPr>
        <p:spPr>
          <a:xfrm>
            <a:off x="771525" y="3186707"/>
            <a:ext cx="3009900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CPM Heap Size: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1280 MB Memory Profile</a:t>
            </a:r>
            <a:endParaRPr/>
          </a:p>
        </p:txBody>
      </p:sp>
      <p:sp>
        <p:nvSpPr>
          <p:cNvPr id="342" name="Google Shape;342;p24"/>
          <p:cNvSpPr txBox="1"/>
          <p:nvPr/>
        </p:nvSpPr>
        <p:spPr>
          <a:xfrm>
            <a:off x="685800" y="3485733"/>
            <a:ext cx="85725" cy="2476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343" name="Google Shape;343;p24"/>
          <p:cNvSpPr txBox="1"/>
          <p:nvPr/>
        </p:nvSpPr>
        <p:spPr>
          <a:xfrm>
            <a:off x="1020515" y="3824437"/>
            <a:ext cx="3009900" cy="258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85725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Overall API Status:</a:t>
            </a:r>
            <a:endParaRPr dirty="0"/>
          </a:p>
        </p:txBody>
      </p:sp>
      <p:pic>
        <p:nvPicPr>
          <p:cNvPr id="345" name="Google Shape;345;p2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627471" y="3870127"/>
            <a:ext cx="723900" cy="258960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2527" y="1400175"/>
            <a:ext cx="6336030" cy="483126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3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0" name="Google Shape;350;p2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51" name="Google Shape;351;p2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81025" y="6343650"/>
            <a:ext cx="11029950" cy="314325"/>
          </a:xfrm>
          <a:prstGeom prst="rect">
            <a:avLst/>
          </a:prstGeom>
          <a:noFill/>
          <a:ln>
            <a:noFill/>
          </a:ln>
        </p:spPr>
      </p:pic>
      <p:sp>
        <p:nvSpPr>
          <p:cNvPr id="352" name="Google Shape;352;p25"/>
          <p:cNvSpPr txBox="1"/>
          <p:nvPr/>
        </p:nvSpPr>
        <p:spPr>
          <a:xfrm>
            <a:off x="581025" y="6491287"/>
            <a:ext cx="2238375" cy="142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Check Point Inventory &amp; Status Summary</a:t>
            </a:r>
            <a:endParaRPr/>
          </a:p>
        </p:txBody>
      </p:sp>
      <p:pic>
        <p:nvPicPr>
          <p:cNvPr id="353" name="Google Shape;353;p2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1020425" y="6467475"/>
            <a:ext cx="590550" cy="1905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54" name="Google Shape;354;p25"/>
          <p:cNvGraphicFramePr/>
          <p:nvPr/>
        </p:nvGraphicFramePr>
        <p:xfrm>
          <a:off x="581025" y="2346275"/>
          <a:ext cx="11010875" cy="2860750"/>
        </p:xfrm>
        <a:graphic>
          <a:graphicData uri="http://schemas.openxmlformats.org/drawingml/2006/table">
            <a:tbl>
              <a:tblPr firstRow="1" bandRow="1">
                <a:noFill/>
                <a:tableStyleId>{707B0D58-D558-4CA8-9382-159CED1D3038}</a:tableStyleId>
              </a:tblPr>
              <a:tblGrid>
                <a:gridCol w="14641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678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757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96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0730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1042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5721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0F172A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Node Name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1F5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0F172A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IP Address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1F5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0F172A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Role / Function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1F5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0F172A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OS / Version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1F5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0F172A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Resource Allocation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1F5F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0F172A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Status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1F5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21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A-SMS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10.1.1.101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Security Management Server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Gaia R81.20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CPU: 9% | RAM: 98% (1280M Heap)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ONLINE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21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A-GW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10.1.1.1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Quantum Security Gateway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Gaia R81.20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CPU: 10% | RAM: 42%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ONLINE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21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SmartConsole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Client Station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GUI Admin Client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R81.20 Build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Active Admin Session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CONNECTED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21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Gaia API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10.1.1.101:443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REST Management API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Jetty Engine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Ports 56629 / 63845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>
                          <a:solidFill>
                            <a:srgbClr val="334155"/>
                          </a:solidFill>
                          <a:latin typeface="Inter"/>
                          <a:ea typeface="Inter"/>
                          <a:cs typeface="Inter"/>
                          <a:sym typeface="Inter"/>
                        </a:rPr>
                        <a:t>READY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55" name="Google Shape;355;p25"/>
          <p:cNvSpPr/>
          <p:nvPr/>
        </p:nvSpPr>
        <p:spPr>
          <a:xfrm>
            <a:off x="590550" y="2904380"/>
            <a:ext cx="1464171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6" name="Google Shape;356;p25"/>
          <p:cNvSpPr/>
          <p:nvPr/>
        </p:nvSpPr>
        <p:spPr>
          <a:xfrm>
            <a:off x="2054721" y="2904380"/>
            <a:ext cx="1367879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7" name="Google Shape;357;p25"/>
          <p:cNvSpPr/>
          <p:nvPr/>
        </p:nvSpPr>
        <p:spPr>
          <a:xfrm>
            <a:off x="3422600" y="2904380"/>
            <a:ext cx="2475755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8" name="Google Shape;358;p25"/>
          <p:cNvSpPr/>
          <p:nvPr/>
        </p:nvSpPr>
        <p:spPr>
          <a:xfrm>
            <a:off x="5898356" y="2904380"/>
            <a:ext cx="1319658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9" name="Google Shape;359;p25"/>
          <p:cNvSpPr/>
          <p:nvPr/>
        </p:nvSpPr>
        <p:spPr>
          <a:xfrm>
            <a:off x="7218015" y="2904380"/>
            <a:ext cx="307300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0" name="Google Shape;360;p25"/>
          <p:cNvSpPr/>
          <p:nvPr/>
        </p:nvSpPr>
        <p:spPr>
          <a:xfrm>
            <a:off x="10291018" y="2904380"/>
            <a:ext cx="1310431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1" name="Google Shape;361;p25"/>
          <p:cNvSpPr/>
          <p:nvPr/>
        </p:nvSpPr>
        <p:spPr>
          <a:xfrm>
            <a:off x="590550" y="3477666"/>
            <a:ext cx="1464171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2" name="Google Shape;362;p25"/>
          <p:cNvSpPr/>
          <p:nvPr/>
        </p:nvSpPr>
        <p:spPr>
          <a:xfrm>
            <a:off x="2054721" y="3477666"/>
            <a:ext cx="1367879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3" name="Google Shape;363;p25"/>
          <p:cNvSpPr/>
          <p:nvPr/>
        </p:nvSpPr>
        <p:spPr>
          <a:xfrm>
            <a:off x="3422600" y="3477666"/>
            <a:ext cx="2475755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4" name="Google Shape;364;p25"/>
          <p:cNvSpPr/>
          <p:nvPr/>
        </p:nvSpPr>
        <p:spPr>
          <a:xfrm>
            <a:off x="5898356" y="3477666"/>
            <a:ext cx="1319658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5" name="Google Shape;365;p25"/>
          <p:cNvSpPr/>
          <p:nvPr/>
        </p:nvSpPr>
        <p:spPr>
          <a:xfrm>
            <a:off x="7218015" y="3477666"/>
            <a:ext cx="307300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6" name="Google Shape;366;p25"/>
          <p:cNvSpPr/>
          <p:nvPr/>
        </p:nvSpPr>
        <p:spPr>
          <a:xfrm>
            <a:off x="10291018" y="3477666"/>
            <a:ext cx="1310431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7" name="Google Shape;367;p25"/>
          <p:cNvSpPr/>
          <p:nvPr/>
        </p:nvSpPr>
        <p:spPr>
          <a:xfrm>
            <a:off x="590550" y="4050952"/>
            <a:ext cx="1464171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8" name="Google Shape;368;p25"/>
          <p:cNvSpPr/>
          <p:nvPr/>
        </p:nvSpPr>
        <p:spPr>
          <a:xfrm>
            <a:off x="2054721" y="4050952"/>
            <a:ext cx="1367879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9" name="Google Shape;369;p25"/>
          <p:cNvSpPr/>
          <p:nvPr/>
        </p:nvSpPr>
        <p:spPr>
          <a:xfrm>
            <a:off x="3422600" y="4050952"/>
            <a:ext cx="2475755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0" name="Google Shape;370;p25"/>
          <p:cNvSpPr/>
          <p:nvPr/>
        </p:nvSpPr>
        <p:spPr>
          <a:xfrm>
            <a:off x="5898356" y="4050952"/>
            <a:ext cx="1319658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1" name="Google Shape;371;p25"/>
          <p:cNvSpPr/>
          <p:nvPr/>
        </p:nvSpPr>
        <p:spPr>
          <a:xfrm>
            <a:off x="7218015" y="4050952"/>
            <a:ext cx="307300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2" name="Google Shape;372;p25"/>
          <p:cNvSpPr/>
          <p:nvPr/>
        </p:nvSpPr>
        <p:spPr>
          <a:xfrm>
            <a:off x="10291018" y="4050952"/>
            <a:ext cx="1310431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3" name="Google Shape;373;p25"/>
          <p:cNvSpPr/>
          <p:nvPr/>
        </p:nvSpPr>
        <p:spPr>
          <a:xfrm>
            <a:off x="590550" y="4624238"/>
            <a:ext cx="1464171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4" name="Google Shape;374;p25"/>
          <p:cNvSpPr/>
          <p:nvPr/>
        </p:nvSpPr>
        <p:spPr>
          <a:xfrm>
            <a:off x="2054721" y="4624238"/>
            <a:ext cx="1367879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5" name="Google Shape;375;p25"/>
          <p:cNvSpPr/>
          <p:nvPr/>
        </p:nvSpPr>
        <p:spPr>
          <a:xfrm>
            <a:off x="3422600" y="4624238"/>
            <a:ext cx="2475755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6" name="Google Shape;376;p25"/>
          <p:cNvSpPr/>
          <p:nvPr/>
        </p:nvSpPr>
        <p:spPr>
          <a:xfrm>
            <a:off x="5898356" y="4624238"/>
            <a:ext cx="1319658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7" name="Google Shape;377;p25"/>
          <p:cNvSpPr/>
          <p:nvPr/>
        </p:nvSpPr>
        <p:spPr>
          <a:xfrm>
            <a:off x="7218015" y="4624238"/>
            <a:ext cx="307300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8" name="Google Shape;378;p25"/>
          <p:cNvSpPr/>
          <p:nvPr/>
        </p:nvSpPr>
        <p:spPr>
          <a:xfrm>
            <a:off x="10291018" y="4624238"/>
            <a:ext cx="1310431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79" name="Google Shape;379;p2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0481518" y="3066305"/>
            <a:ext cx="609600" cy="258960"/>
          </a:xfrm>
          <a:prstGeom prst="rect">
            <a:avLst/>
          </a:prstGeom>
          <a:noFill/>
          <a:ln>
            <a:noFill/>
          </a:ln>
        </p:spPr>
      </p:pic>
      <p:pic>
        <p:nvPicPr>
          <p:cNvPr id="380" name="Google Shape;380;p25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0481518" y="3639591"/>
            <a:ext cx="609600" cy="258960"/>
          </a:xfrm>
          <a:prstGeom prst="rect">
            <a:avLst/>
          </a:prstGeom>
          <a:noFill/>
          <a:ln>
            <a:noFill/>
          </a:ln>
        </p:spPr>
      </p:pic>
      <p:pic>
        <p:nvPicPr>
          <p:cNvPr id="381" name="Google Shape;381;p25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10481518" y="4212877"/>
            <a:ext cx="914400" cy="258960"/>
          </a:xfrm>
          <a:prstGeom prst="rect">
            <a:avLst/>
          </a:prstGeom>
          <a:noFill/>
          <a:ln>
            <a:noFill/>
          </a:ln>
        </p:spPr>
      </p:pic>
      <p:pic>
        <p:nvPicPr>
          <p:cNvPr id="382" name="Google Shape;382;p25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10481518" y="4786163"/>
            <a:ext cx="581025" cy="258960"/>
          </a:xfrm>
          <a:prstGeom prst="rect">
            <a:avLst/>
          </a:prstGeom>
          <a:noFill/>
          <a:ln>
            <a:noFill/>
          </a:ln>
        </p:spPr>
      </p:pic>
      <p:sp>
        <p:nvSpPr>
          <p:cNvPr id="383" name="Google Shape;383;p25"/>
          <p:cNvSpPr txBox="1"/>
          <p:nvPr/>
        </p:nvSpPr>
        <p:spPr>
          <a:xfrm>
            <a:off x="581025" y="485775"/>
            <a:ext cx="11581447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Infrastructure System Matrix</a:t>
            </a:r>
            <a:endParaRPr/>
          </a:p>
        </p:txBody>
      </p:sp>
      <p:sp>
        <p:nvSpPr>
          <p:cNvPr id="384" name="Google Shape;384;p25"/>
          <p:cNvSpPr/>
          <p:nvPr/>
        </p:nvSpPr>
        <p:spPr>
          <a:xfrm>
            <a:off x="581025" y="914400"/>
            <a:ext cx="6268935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3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" name="Google Shape;389;p2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90" name="Google Shape;390;p2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81025" y="1181100"/>
            <a:ext cx="11029950" cy="5191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91" name="Google Shape;391;p2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81025" y="6343650"/>
            <a:ext cx="11029950" cy="314325"/>
          </a:xfrm>
          <a:prstGeom prst="rect">
            <a:avLst/>
          </a:prstGeom>
          <a:noFill/>
          <a:ln>
            <a:noFill/>
          </a:ln>
        </p:spPr>
      </p:pic>
      <p:sp>
        <p:nvSpPr>
          <p:cNvPr id="392" name="Google Shape;392;p26"/>
          <p:cNvSpPr/>
          <p:nvPr/>
        </p:nvSpPr>
        <p:spPr>
          <a:xfrm>
            <a:off x="581025" y="4494907"/>
            <a:ext cx="11029950" cy="792360"/>
          </a:xfrm>
          <a:prstGeom prst="rect">
            <a:avLst/>
          </a:prstGeom>
          <a:solidFill>
            <a:srgbClr val="F0F9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3" name="Google Shape;393;p26"/>
          <p:cNvSpPr txBox="1"/>
          <p:nvPr/>
        </p:nvSpPr>
        <p:spPr>
          <a:xfrm>
            <a:off x="771525" y="4647307"/>
            <a:ext cx="10648950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Resource Note: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A-SMS memory retention (98%) is normal for Check Point Security Management caching database objects and CPM Java processes. Gateway A-GW maintains low processing load (10% CPU, 42% RAM).</a:t>
            </a:r>
            <a:endParaRPr/>
          </a:p>
        </p:txBody>
      </p:sp>
      <p:sp>
        <p:nvSpPr>
          <p:cNvPr id="394" name="Google Shape;394;p26"/>
          <p:cNvSpPr/>
          <p:nvPr/>
        </p:nvSpPr>
        <p:spPr>
          <a:xfrm>
            <a:off x="581025" y="4494907"/>
            <a:ext cx="38100" cy="792360"/>
          </a:xfrm>
          <a:prstGeom prst="rect">
            <a:avLst/>
          </a:prstGeom>
          <a:solidFill>
            <a:srgbClr val="0284C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5" name="Google Shape;395;p26"/>
          <p:cNvSpPr txBox="1"/>
          <p:nvPr/>
        </p:nvSpPr>
        <p:spPr>
          <a:xfrm>
            <a:off x="581025" y="6491287"/>
            <a:ext cx="2352675" cy="142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Check Point System Resource Benchmarks</a:t>
            </a:r>
            <a:endParaRPr/>
          </a:p>
        </p:txBody>
      </p:sp>
      <p:pic>
        <p:nvPicPr>
          <p:cNvPr id="396" name="Google Shape;396;p26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1020425" y="6467475"/>
            <a:ext cx="590550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397" name="Google Shape;397;p26"/>
          <p:cNvSpPr txBox="1"/>
          <p:nvPr/>
        </p:nvSpPr>
        <p:spPr>
          <a:xfrm>
            <a:off x="581025" y="485775"/>
            <a:ext cx="11581447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Resource Utilization Metrics</a:t>
            </a:r>
            <a:endParaRPr/>
          </a:p>
        </p:txBody>
      </p:sp>
      <p:sp>
        <p:nvSpPr>
          <p:cNvPr id="398" name="Google Shape;398;p26"/>
          <p:cNvSpPr/>
          <p:nvPr/>
        </p:nvSpPr>
        <p:spPr>
          <a:xfrm>
            <a:off x="581025" y="914400"/>
            <a:ext cx="6392760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4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3" name="Google Shape;403;p2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04" name="Google Shape;404;p2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81025" y="6343650"/>
            <a:ext cx="11029950" cy="314325"/>
          </a:xfrm>
          <a:prstGeom prst="rect">
            <a:avLst/>
          </a:prstGeom>
          <a:noFill/>
          <a:ln>
            <a:noFill/>
          </a:ln>
        </p:spPr>
      </p:pic>
      <p:sp>
        <p:nvSpPr>
          <p:cNvPr id="405" name="Google Shape;405;p27"/>
          <p:cNvSpPr txBox="1"/>
          <p:nvPr/>
        </p:nvSpPr>
        <p:spPr>
          <a:xfrm>
            <a:off x="581025" y="6491287"/>
            <a:ext cx="2352675" cy="142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Check Point Operational Recommendations</a:t>
            </a:r>
            <a:endParaRPr/>
          </a:p>
        </p:txBody>
      </p:sp>
      <p:pic>
        <p:nvPicPr>
          <p:cNvPr id="406" name="Google Shape;406;p27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1020425" y="6467475"/>
            <a:ext cx="590550" cy="190500"/>
          </a:xfrm>
          <a:prstGeom prst="rect">
            <a:avLst/>
          </a:prstGeom>
          <a:noFill/>
          <a:ln>
            <a:noFill/>
          </a:ln>
        </p:spPr>
      </p:pic>
      <p:sp>
        <p:nvSpPr>
          <p:cNvPr id="407" name="Google Shape;407;p27"/>
          <p:cNvSpPr/>
          <p:nvPr/>
        </p:nvSpPr>
        <p:spPr>
          <a:xfrm>
            <a:off x="581025" y="1696640"/>
            <a:ext cx="11029950" cy="887610"/>
          </a:xfrm>
          <a:prstGeom prst="roundRect">
            <a:avLst>
              <a:gd name="adj" fmla="val 10731"/>
            </a:avLst>
          </a:prstGeom>
          <a:solidFill>
            <a:srgbClr val="F8FAFC"/>
          </a:solidFill>
          <a:ln w="9525" cap="flat" cmpd="sng">
            <a:solidFill>
              <a:srgbClr val="E2E8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8" name="Google Shape;408;p27"/>
          <p:cNvSpPr txBox="1"/>
          <p:nvPr/>
        </p:nvSpPr>
        <p:spPr>
          <a:xfrm>
            <a:off x="1152525" y="1887140"/>
            <a:ext cx="10229850" cy="5066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Protocol Hardening: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Migration from Rule 2 (Telnet Accept) to encrypted SSH/TLS management to protect administrative credentials across internal segments.</a:t>
            </a:r>
            <a:endParaRPr/>
          </a:p>
        </p:txBody>
      </p:sp>
      <p:sp>
        <p:nvSpPr>
          <p:cNvPr id="409" name="Google Shape;409;p27"/>
          <p:cNvSpPr/>
          <p:nvPr/>
        </p:nvSpPr>
        <p:spPr>
          <a:xfrm>
            <a:off x="581025" y="2736651"/>
            <a:ext cx="11029950" cy="887610"/>
          </a:xfrm>
          <a:prstGeom prst="roundRect">
            <a:avLst>
              <a:gd name="adj" fmla="val 10731"/>
            </a:avLst>
          </a:prstGeom>
          <a:solidFill>
            <a:srgbClr val="F8FAFC"/>
          </a:solidFill>
          <a:ln w="9525" cap="flat" cmpd="sng">
            <a:solidFill>
              <a:srgbClr val="E2E8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0" name="Google Shape;410;p27"/>
          <p:cNvSpPr txBox="1"/>
          <p:nvPr/>
        </p:nvSpPr>
        <p:spPr>
          <a:xfrm>
            <a:off x="1152525" y="2927151"/>
            <a:ext cx="10229850" cy="5066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Memory Tuning: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Allocate additional physical RAM to Security Management Server A-SMS to accommodate CPM Java heap expansions beyond 1280MB.</a:t>
            </a:r>
            <a:endParaRPr/>
          </a:p>
        </p:txBody>
      </p:sp>
      <p:sp>
        <p:nvSpPr>
          <p:cNvPr id="411" name="Google Shape;411;p27"/>
          <p:cNvSpPr/>
          <p:nvPr/>
        </p:nvSpPr>
        <p:spPr>
          <a:xfrm>
            <a:off x="581025" y="3776662"/>
            <a:ext cx="11029950" cy="887610"/>
          </a:xfrm>
          <a:prstGeom prst="roundRect">
            <a:avLst>
              <a:gd name="adj" fmla="val 10731"/>
            </a:avLst>
          </a:prstGeom>
          <a:solidFill>
            <a:srgbClr val="F8FAFC"/>
          </a:solidFill>
          <a:ln w="9525" cap="flat" cmpd="sng">
            <a:solidFill>
              <a:srgbClr val="E2E8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2" name="Google Shape;412;p27"/>
          <p:cNvSpPr txBox="1"/>
          <p:nvPr/>
        </p:nvSpPr>
        <p:spPr>
          <a:xfrm>
            <a:off x="1152525" y="3967162"/>
            <a:ext cx="10229850" cy="5066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API Orchestration: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Leverage the validated Gaia Management REST API for automated policy deployment, dynamic object tagging, and CI/CD integration.</a:t>
            </a:r>
            <a:endParaRPr/>
          </a:p>
        </p:txBody>
      </p:sp>
      <p:sp>
        <p:nvSpPr>
          <p:cNvPr id="413" name="Google Shape;413;p27"/>
          <p:cNvSpPr/>
          <p:nvPr/>
        </p:nvSpPr>
        <p:spPr>
          <a:xfrm>
            <a:off x="581025" y="4816673"/>
            <a:ext cx="11029950" cy="887610"/>
          </a:xfrm>
          <a:prstGeom prst="roundRect">
            <a:avLst>
              <a:gd name="adj" fmla="val 10731"/>
            </a:avLst>
          </a:prstGeom>
          <a:solidFill>
            <a:srgbClr val="F8FAFC"/>
          </a:solidFill>
          <a:ln w="9525" cap="flat" cmpd="sng">
            <a:solidFill>
              <a:srgbClr val="E2E8F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4" name="Google Shape;414;p27"/>
          <p:cNvSpPr txBox="1"/>
          <p:nvPr/>
        </p:nvSpPr>
        <p:spPr>
          <a:xfrm>
            <a:off x="1152525" y="5007173"/>
            <a:ext cx="10229850" cy="5066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Automated Backups:</a:t>
            </a:r>
            <a:r>
              <a:rPr lang="en-US" sz="12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Schedule daily Gaia OS revisions and database snapshots via Gaia Web Portal to ensure rapid disaster recovery readiness.</a:t>
            </a:r>
            <a:endParaRPr/>
          </a:p>
        </p:txBody>
      </p:sp>
      <p:sp>
        <p:nvSpPr>
          <p:cNvPr id="415" name="Google Shape;415;p27"/>
          <p:cNvSpPr/>
          <p:nvPr/>
        </p:nvSpPr>
        <p:spPr>
          <a:xfrm>
            <a:off x="581025" y="2574726"/>
            <a:ext cx="1102995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6" name="Google Shape;416;p27"/>
          <p:cNvSpPr/>
          <p:nvPr/>
        </p:nvSpPr>
        <p:spPr>
          <a:xfrm>
            <a:off x="581025" y="3614737"/>
            <a:ext cx="1102995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7" name="Google Shape;417;p27"/>
          <p:cNvSpPr/>
          <p:nvPr/>
        </p:nvSpPr>
        <p:spPr>
          <a:xfrm>
            <a:off x="581025" y="4654748"/>
            <a:ext cx="1102995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8" name="Google Shape;418;p27"/>
          <p:cNvSpPr/>
          <p:nvPr/>
        </p:nvSpPr>
        <p:spPr>
          <a:xfrm>
            <a:off x="581025" y="5694759"/>
            <a:ext cx="1102995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19" name="Google Shape;419;p27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00100" y="1910953"/>
            <a:ext cx="209550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420" name="Google Shape;420;p27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800100" y="2950964"/>
            <a:ext cx="209550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421" name="Google Shape;421;p27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800100" y="3990975"/>
            <a:ext cx="180975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422" name="Google Shape;422;p27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800100" y="5030985"/>
            <a:ext cx="209550" cy="219075"/>
          </a:xfrm>
          <a:prstGeom prst="rect">
            <a:avLst/>
          </a:prstGeom>
          <a:noFill/>
          <a:ln>
            <a:noFill/>
          </a:ln>
        </p:spPr>
      </p:pic>
      <p:sp>
        <p:nvSpPr>
          <p:cNvPr id="423" name="Google Shape;423;p27"/>
          <p:cNvSpPr txBox="1"/>
          <p:nvPr/>
        </p:nvSpPr>
        <p:spPr>
          <a:xfrm>
            <a:off x="581025" y="485775"/>
            <a:ext cx="11581447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700" b="1" i="0" u="none" strike="noStrike" cap="none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Security Best Practices</a:t>
            </a:r>
            <a:endParaRPr/>
          </a:p>
        </p:txBody>
      </p:sp>
      <p:sp>
        <p:nvSpPr>
          <p:cNvPr id="424" name="Google Shape;424;p27"/>
          <p:cNvSpPr/>
          <p:nvPr/>
        </p:nvSpPr>
        <p:spPr>
          <a:xfrm>
            <a:off x="581025" y="914400"/>
            <a:ext cx="7101335" cy="19050"/>
          </a:xfrm>
          <a:prstGeom prst="rect">
            <a:avLst/>
          </a:prstGeom>
          <a:solidFill>
            <a:srgbClr val="F1F5F9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4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1" name="Google Shape;431;p28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81025" y="6343650"/>
            <a:ext cx="11029950" cy="314325"/>
          </a:xfrm>
          <a:prstGeom prst="rect">
            <a:avLst/>
          </a:prstGeom>
          <a:noFill/>
          <a:ln>
            <a:noFill/>
          </a:ln>
        </p:spPr>
      </p:pic>
      <p:sp>
        <p:nvSpPr>
          <p:cNvPr id="432" name="Google Shape;432;p28"/>
          <p:cNvSpPr txBox="1"/>
          <p:nvPr/>
        </p:nvSpPr>
        <p:spPr>
          <a:xfrm>
            <a:off x="305276" y="3039460"/>
            <a:ext cx="11581447" cy="6001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900" b="1" i="0" u="none" strike="noStrike" cap="none" dirty="0" smtClean="0">
                <a:solidFill>
                  <a:srgbClr val="0F172A"/>
                </a:solidFill>
                <a:latin typeface="Plus Jakarta Sans"/>
                <a:ea typeface="Plus Jakarta Sans"/>
                <a:cs typeface="Plus Jakarta Sans"/>
                <a:sym typeface="Plus Jakarta Sans"/>
              </a:rPr>
              <a:t>Thanks </a:t>
            </a:r>
            <a:endParaRPr dirty="0"/>
          </a:p>
        </p:txBody>
      </p:sp>
      <p:sp>
        <p:nvSpPr>
          <p:cNvPr id="434" name="Google Shape;434;p28"/>
          <p:cNvSpPr txBox="1"/>
          <p:nvPr/>
        </p:nvSpPr>
        <p:spPr>
          <a:xfrm>
            <a:off x="581025" y="6491287"/>
            <a:ext cx="1933575" cy="142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94A3B8"/>
                </a:solidFill>
                <a:latin typeface="Inter"/>
                <a:ea typeface="Inter"/>
                <a:cs typeface="Inter"/>
                <a:sym typeface="Inter"/>
              </a:rPr>
              <a:t>Check Point Executive Presentation</a:t>
            </a:r>
            <a:endParaRPr/>
          </a:p>
        </p:txBody>
      </p:sp>
      <p:pic>
        <p:nvPicPr>
          <p:cNvPr id="435" name="Google Shape;435;p2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1020425" y="6467475"/>
            <a:ext cx="590550" cy="190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1045</Words>
  <Application>Microsoft Office PowerPoint</Application>
  <PresentationFormat>Widescreen</PresentationFormat>
  <Paragraphs>159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Calibri</vt:lpstr>
      <vt:lpstr>Outfit</vt:lpstr>
      <vt:lpstr>Inter</vt:lpstr>
      <vt:lpstr>Arial</vt:lpstr>
      <vt:lpstr>Plus Jakarta Sans SemiBold</vt:lpstr>
      <vt:lpstr>Plus Jakarta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Md. Sibli Hossain</dc:creator>
  <cp:lastModifiedBy>City Computer And IT</cp:lastModifiedBy>
  <cp:revision>10</cp:revision>
  <dcterms:modified xsi:type="dcterms:W3CDTF">2026-08-12T08:03:19Z</dcterms:modified>
</cp:coreProperties>
</file>