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91EE2E-0440-E03B-0210-B2D9469EE3BF}" v="1619" dt="2026-03-16T01:31:47.792"/>
    <p1510:client id="{E2193458-C0C7-77AE-F44C-74FA6D3E9A1D}" v="25" dt="2026-03-15T22:35:03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59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342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89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22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7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055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29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687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142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107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98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210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70" y="149767"/>
            <a:ext cx="12190712" cy="3279903"/>
          </a:xfrm>
        </p:spPr>
        <p:txBody>
          <a:bodyPr>
            <a:normAutofit/>
          </a:bodyPr>
          <a:lstStyle/>
          <a:p>
            <a:r>
              <a:rPr lang="en-US" sz="3200" dirty="0">
                <a:highlight>
                  <a:srgbClr val="FFFFFF"/>
                </a:highlight>
                <a:latin typeface="+mn-lt"/>
                <a:ea typeface="+mn-ea"/>
                <a:cs typeface="+mn-cs"/>
              </a:rPr>
              <a:t>Certificate in Higher Education</a:t>
            </a:r>
          </a:p>
          <a:p>
            <a:r>
              <a:rPr lang="en-US" sz="3200">
                <a:highlight>
                  <a:srgbClr val="FFFFFF"/>
                </a:highlight>
                <a:latin typeface="+mn-lt"/>
                <a:ea typeface="+mn-ea"/>
                <a:cs typeface="+mn-cs"/>
              </a:rPr>
              <a:t>(Business Skills for the Workplace)</a:t>
            </a:r>
            <a:endParaRPr lang="en-US" sz="3200" dirty="0">
              <a:highlight>
                <a:srgbClr val="FFFFFF"/>
              </a:highlight>
              <a:latin typeface="+mn-lt"/>
              <a:ea typeface="+mn-ea"/>
              <a:cs typeface="+mn-cs"/>
            </a:endParaRPr>
          </a:p>
          <a:p>
            <a:r>
              <a:rPr lang="en-US" sz="3200" dirty="0">
                <a:highlight>
                  <a:srgbClr val="FFFFFF"/>
                </a:highlight>
                <a:latin typeface="+mn-lt"/>
                <a:ea typeface="+mn-ea"/>
                <a:cs typeface="+mn-cs"/>
              </a:rPr>
              <a:t>LEVEL 4</a:t>
            </a:r>
          </a:p>
          <a:p>
            <a:pPr algn="l"/>
            <a:endParaRPr lang="en-US" sz="5400" dirty="0">
              <a:highlight>
                <a:srgbClr val="FFFFFF"/>
              </a:highlight>
            </a:endParaRPr>
          </a:p>
          <a:p>
            <a:pPr algn="l"/>
            <a:endParaRPr lang="en-US" sz="5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4522" y="2693711"/>
            <a:ext cx="11758040" cy="3699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b="1">
                <a:highlight>
                  <a:srgbClr val="FFFFFF"/>
                </a:highlight>
              </a:rPr>
              <a:t>Enterprise&amp;Entrepreneurship-LCLM4006</a:t>
            </a:r>
            <a:endParaRPr lang="en-US" sz="3200" b="1" dirty="0">
              <a:highlight>
                <a:srgbClr val="FFFFFF"/>
              </a:highlight>
            </a:endParaRPr>
          </a:p>
          <a:p>
            <a:pPr algn="l"/>
            <a:r>
              <a:rPr lang="en-US" sz="3200" b="1" dirty="0">
                <a:highlight>
                  <a:srgbClr val="FFFFFF"/>
                </a:highlight>
              </a:rPr>
              <a:t>Assignment Title: Part 2, Individual </a:t>
            </a:r>
            <a:r>
              <a:rPr lang="en-US" sz="3200" b="1">
                <a:highlight>
                  <a:srgbClr val="FFFFFF"/>
                </a:highlight>
              </a:rPr>
              <a:t>Presentation Pitch</a:t>
            </a:r>
            <a:endParaRPr lang="en-US"/>
          </a:p>
          <a:p>
            <a:pPr algn="l"/>
            <a:r>
              <a:rPr lang="en-US" sz="3200" b="1" dirty="0">
                <a:highlight>
                  <a:srgbClr val="FFFFFF"/>
                </a:highlight>
              </a:rPr>
              <a:t>Module Lead: Dr Chung Lai </a:t>
            </a:r>
            <a:r>
              <a:rPr lang="en-US" sz="3200" b="1">
                <a:highlight>
                  <a:srgbClr val="FFFFFF"/>
                </a:highlight>
              </a:rPr>
              <a:t>Johnny Wan </a:t>
            </a:r>
            <a:endParaRPr lang="en-US" sz="3200" b="1" dirty="0">
              <a:highlight>
                <a:srgbClr val="FFFFFF"/>
              </a:highlight>
            </a:endParaRPr>
          </a:p>
          <a:p>
            <a:pPr algn="l"/>
            <a:endParaRPr lang="en-US" sz="3200" b="1" dirty="0">
              <a:highlight>
                <a:srgbClr val="FFFFFF"/>
              </a:highlight>
            </a:endParaRPr>
          </a:p>
          <a:p>
            <a:pPr algn="l"/>
            <a:endParaRPr lang="en-US" sz="5400" b="1" dirty="0">
              <a:highlight>
                <a:srgbClr val="FFFFFF"/>
              </a:highlight>
            </a:endParaRPr>
          </a:p>
          <a:p>
            <a:pPr algn="l"/>
            <a:endParaRPr lang="en-US" sz="5400" b="1" dirty="0">
              <a:highlight>
                <a:srgbClr val="FFFFFF"/>
              </a:highlight>
            </a:endParaRPr>
          </a:p>
          <a:p>
            <a:pPr algn="l"/>
            <a:endParaRPr lang="en-US" sz="5400" b="1" dirty="0">
              <a:highlight>
                <a:srgbClr val="FFFFFF"/>
              </a:highlight>
            </a:endParaRPr>
          </a:p>
          <a:p>
            <a:pPr algn="l"/>
            <a:endParaRPr lang="en-US" sz="5400" b="1" dirty="0">
              <a:highlight>
                <a:srgbClr val="FFFFFF"/>
              </a:highlight>
            </a:endParaRPr>
          </a:p>
          <a:p>
            <a:pPr algn="l"/>
            <a:endParaRPr lang="en-US" sz="5400" b="1" dirty="0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E6E3-44D6-BA5C-378F-05DEF80C7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2-Business Idea Overview: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11937-C2B5-2594-3F58-2C17316DA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86225"/>
            <a:ext cx="10653579" cy="462313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>
                <a:highlight>
                  <a:srgbClr val="FFFFFF"/>
                </a:highlight>
                <a:latin typeface="Aptos"/>
              </a:rPr>
              <a:t>Alpha Natural Products</a:t>
            </a:r>
            <a:r>
              <a:rPr lang="en-US" sz="2800">
                <a:highlight>
                  <a:srgbClr val="FFFFFF"/>
                </a:highlight>
                <a:latin typeface="Aptos"/>
              </a:rPr>
              <a:t> is an Online retailer designed to provide healthy and natural products to a wide range of customers in the United Kingdom.</a:t>
            </a:r>
            <a:endParaRPr lang="en-US">
              <a:latin typeface="Neue Haas Grotesk Text Pro"/>
            </a:endParaRPr>
          </a:p>
          <a:p>
            <a:r>
              <a:rPr lang="en-US" sz="2800" b="1" dirty="0">
                <a:highlight>
                  <a:srgbClr val="FFFFFF"/>
                </a:highlight>
                <a:latin typeface="Aptos"/>
              </a:rPr>
              <a:t>Our mission</a:t>
            </a:r>
            <a:r>
              <a:rPr lang="en-US" sz="2800" dirty="0">
                <a:highlight>
                  <a:srgbClr val="FFFFFF"/>
                </a:highlight>
                <a:latin typeface="Aptos"/>
              </a:rPr>
              <a:t> is to Improve people’s health by promoting healthy </a:t>
            </a:r>
            <a:r>
              <a:rPr lang="en-US" sz="2800">
                <a:highlight>
                  <a:srgbClr val="FFFFFF"/>
                </a:highlight>
                <a:latin typeface="Aptos"/>
              </a:rPr>
              <a:t>living and wellbeing through natural remedies and products. </a:t>
            </a:r>
          </a:p>
          <a:p>
            <a:r>
              <a:rPr lang="en-US" sz="2800" dirty="0">
                <a:highlight>
                  <a:srgbClr val="FFFFFF"/>
                </a:highlight>
                <a:latin typeface="Aptos"/>
              </a:rPr>
              <a:t>We offer a dozen of exotic and natural </a:t>
            </a:r>
            <a:r>
              <a:rPr lang="en-US" sz="2800">
                <a:highlight>
                  <a:srgbClr val="FFFFFF"/>
                </a:highlight>
                <a:latin typeface="Aptos"/>
              </a:rPr>
              <a:t>superfood products</a:t>
            </a:r>
            <a:r>
              <a:rPr lang="en-US" sz="2800" dirty="0">
                <a:highlight>
                  <a:srgbClr val="FFFFFF"/>
                </a:highlight>
                <a:latin typeface="Aptos"/>
              </a:rPr>
              <a:t> which have been used traditionally for hundreds of years.</a:t>
            </a:r>
          </a:p>
          <a:p>
            <a:pPr marL="0" indent="0">
              <a:buNone/>
            </a:pPr>
            <a:endParaRPr lang="en-US" sz="2800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US" sz="2800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US" sz="2800" dirty="0">
              <a:highlight>
                <a:srgbClr val="FFFFFF"/>
              </a:highlight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872539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528-4F5A-A597-5918-8877F5E1A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5757174"/>
          </a:xfrm>
        </p:spPr>
        <p:txBody>
          <a:bodyPr/>
          <a:lstStyle/>
          <a:p>
            <a:r>
              <a:rPr lang="en-US"/>
              <a:t>2-Business Idea Overview:</a:t>
            </a:r>
          </a:p>
        </p:txBody>
      </p:sp>
      <p:pic>
        <p:nvPicPr>
          <p:cNvPr id="4" name="Content Placeholder 3" descr="A wooden spoon full of flour and food&#10;&#10;AI-generated content may be incorrect.">
            <a:extLst>
              <a:ext uri="{FF2B5EF4-FFF2-40B4-BE49-F238E27FC236}">
                <a16:creationId xmlns:a16="http://schemas.microsoft.com/office/drawing/2014/main" id="{4A912F32-6BCD-8133-793B-CDE7E0EBF6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665" y="1563132"/>
            <a:ext cx="4398161" cy="4593828"/>
          </a:xfrm>
          <a:prstGeom prst="rect">
            <a:avLst/>
          </a:prstGeom>
        </p:spPr>
      </p:pic>
      <p:pic>
        <p:nvPicPr>
          <p:cNvPr id="5" name="Picture 4" descr="A close-up of a seed pod&#10;&#10;AI-generated content may be incorrect.">
            <a:extLst>
              <a:ext uri="{FF2B5EF4-FFF2-40B4-BE49-F238E27FC236}">
                <a16:creationId xmlns:a16="http://schemas.microsoft.com/office/drawing/2014/main" id="{275C0803-0ECD-87CB-E7D3-51B7DEAB73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7977" y="1567729"/>
            <a:ext cx="3467100" cy="2447925"/>
          </a:xfrm>
          <a:prstGeom prst="rect">
            <a:avLst/>
          </a:prstGeom>
        </p:spPr>
      </p:pic>
      <p:pic>
        <p:nvPicPr>
          <p:cNvPr id="6" name="Picture 5" descr="A pile of dried leaves&#10;&#10;AI-generated content may be incorrect.">
            <a:extLst>
              <a:ext uri="{FF2B5EF4-FFF2-40B4-BE49-F238E27FC236}">
                <a16:creationId xmlns:a16="http://schemas.microsoft.com/office/drawing/2014/main" id="{1088E102-8153-FABD-148D-3CB58850B1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0277" y="1574223"/>
            <a:ext cx="4236028" cy="458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014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AAFC1-4574-74AB-ED37-29A9909F4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2-Business Idea Overview: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5EC9-2F62-7DBE-6D17-1377D5B01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b="1">
                <a:highlight>
                  <a:srgbClr val="FFFFFF"/>
                </a:highlight>
                <a:latin typeface="Aptos"/>
              </a:rPr>
              <a:t>2.1 The unique selling points:</a:t>
            </a:r>
            <a:endParaRPr lang="en-US" sz="2800">
              <a:highlight>
                <a:srgbClr val="FFFFFF"/>
              </a:highlight>
              <a:latin typeface="Aptos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800">
                <a:highlight>
                  <a:srgbClr val="FFFFFF"/>
                </a:highlight>
                <a:latin typeface="Aptos"/>
              </a:rPr>
              <a:t>Exotic and superfood products: We use traditional herbs and </a:t>
            </a:r>
            <a:r>
              <a:rPr lang="en-US" sz="2800" dirty="0">
                <a:highlight>
                  <a:srgbClr val="FFFFFF"/>
                </a:highlight>
                <a:latin typeface="Aptos"/>
              </a:rPr>
              <a:t>superfood products sourced in Africa.</a:t>
            </a:r>
            <a:endParaRPr lang="en-US" sz="2800" dirty="0">
              <a:latin typeface="Aptos"/>
            </a:endParaRPr>
          </a:p>
          <a:p>
            <a:pPr marL="0" indent="0">
              <a:buNone/>
            </a:pPr>
            <a:r>
              <a:rPr lang="en-US" sz="2800" dirty="0">
                <a:highlight>
                  <a:srgbClr val="FFFFFF"/>
                </a:highlight>
                <a:latin typeface="Aptos"/>
              </a:rPr>
              <a:t> Example of products: Baobab, Velvet Tamarind, </a:t>
            </a:r>
            <a:r>
              <a:rPr lang="en-US" sz="2800" dirty="0" err="1">
                <a:highlight>
                  <a:srgbClr val="FFFFFF"/>
                </a:highlight>
                <a:latin typeface="Aptos"/>
              </a:rPr>
              <a:t>Kinkeliba</a:t>
            </a:r>
            <a:r>
              <a:rPr lang="en-US" sz="2800" dirty="0">
                <a:highlight>
                  <a:srgbClr val="FFFFFF"/>
                </a:highlight>
                <a:latin typeface="Aptos"/>
              </a:rPr>
              <a:t> tea, Locust </a:t>
            </a:r>
            <a:r>
              <a:rPr lang="en-US" sz="2800" dirty="0" err="1">
                <a:highlight>
                  <a:srgbClr val="FFFFFF"/>
                </a:highlight>
                <a:latin typeface="Aptos"/>
              </a:rPr>
              <a:t>beans,etc</a:t>
            </a:r>
            <a:endParaRPr lang="en-US" sz="2800" dirty="0" err="1">
              <a:latin typeface="Aptos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800">
                <a:highlight>
                  <a:srgbClr val="FFFFFF"/>
                </a:highlight>
                <a:latin typeface="Aptos"/>
              </a:rPr>
              <a:t>Sustainability: We use 100% organic and ethically sourced </a:t>
            </a:r>
            <a:r>
              <a:rPr lang="en-US" sz="2800" dirty="0">
                <a:highlight>
                  <a:srgbClr val="FFFFFF"/>
                </a:highlight>
                <a:latin typeface="Aptos"/>
              </a:rPr>
              <a:t>ingredients in eco-friendly packages.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206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08CCF-FCF1-B060-F224-45D23E159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5870334"/>
          </a:xfrm>
        </p:spPr>
        <p:txBody>
          <a:bodyPr/>
          <a:lstStyle/>
          <a:p>
            <a:pPr marL="457200" indent="-457200">
              <a:buFont typeface="Wingdings"/>
              <a:buChar char="Ø"/>
            </a:pPr>
            <a:r>
              <a:rPr lang="en-US" sz="2800" dirty="0">
                <a:highlight>
                  <a:srgbClr val="FFFFFF"/>
                </a:highlight>
                <a:latin typeface="Aptos"/>
                <a:ea typeface="+mn-ea"/>
                <a:cs typeface="+mn-cs"/>
              </a:rPr>
              <a:t> </a:t>
            </a:r>
            <a:r>
              <a:rPr lang="en-US" sz="2000" b="0" dirty="0"/>
              <a:t>Easy to consume: Our products are made into teas and powders, which are easily consumable when mixed with water. </a:t>
            </a:r>
            <a:br>
              <a:rPr lang="en-US" sz="2000" b="0" dirty="0"/>
            </a:br>
            <a:br>
              <a:rPr lang="en-US" sz="2000" b="0" dirty="0"/>
            </a:br>
            <a:r>
              <a:rPr lang="en-US" sz="2000" b="0" dirty="0"/>
              <a:t>These products are proven to boost wellbeing, fight depression and fatigue.</a:t>
            </a:r>
            <a:br>
              <a:rPr lang="en-US" sz="2000" b="0" dirty="0"/>
            </a:br>
            <a:br>
              <a:rPr lang="en-US" sz="2000" b="0" dirty="0"/>
            </a:br>
            <a:br>
              <a:rPr lang="en-US" sz="2000" b="0" dirty="0"/>
            </a:br>
            <a:endParaRPr lang="en-US" sz="2000" b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E9C0A-65FF-AAF2-1794-3FCD6BD74E8D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12647" y="6552777"/>
            <a:ext cx="1086246" cy="6690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7924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F4713-9443-FFC0-F8FA-22A63FE5F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>
                <a:highlight>
                  <a:srgbClr val="FFFFFF"/>
                </a:highlight>
                <a:latin typeface="Aptos"/>
                <a:ea typeface="+mn-ea"/>
                <a:cs typeface="+mn-cs"/>
              </a:rPr>
              <a:t>2.2 Management Structure and Legal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195F5-B79A-65CD-110B-2870EBF6A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86366"/>
            <a:ext cx="10653579" cy="51229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Traditional Herbal products: We will comply with the Human Medicines Regulation Act 2012, which require the products to be safe and labelled.</a:t>
            </a:r>
          </a:p>
          <a:p>
            <a:r>
              <a:rPr lang="en-US" dirty="0"/>
              <a:t>Registration Process: We must demonstrate that these products have been used historically in the UK and traditionally in other countries</a:t>
            </a:r>
          </a:p>
          <a:p>
            <a:r>
              <a:rPr lang="en-US" dirty="0"/>
              <a:t>Labelling: We will write labels on the products in English and include comprehensive information for sa</a:t>
            </a:r>
            <a:r>
              <a:rPr lang="en-US"/>
              <a:t>fe and effective use </a:t>
            </a:r>
          </a:p>
          <a:p>
            <a:r>
              <a:rPr lang="en-US"/>
              <a:t>Sustainable Practices: Our company must show the source and sustainable cultivation and harvesting of the </a:t>
            </a:r>
            <a:r>
              <a:rPr lang="en-US" dirty="0"/>
              <a:t>products.</a:t>
            </a:r>
          </a:p>
          <a:p>
            <a:r>
              <a:rPr lang="en-US" dirty="0"/>
              <a:t>Quality control: We must test raw materials for </a:t>
            </a:r>
            <a:r>
              <a:rPr lang="en-US" err="1"/>
              <a:t>indentify</a:t>
            </a:r>
            <a:r>
              <a:rPr lang="en-US" dirty="0"/>
              <a:t> and purity to ensure they contain a consistent level of active compound </a:t>
            </a:r>
          </a:p>
        </p:txBody>
      </p:sp>
    </p:spTree>
    <p:extLst>
      <p:ext uri="{BB962C8B-B14F-4D97-AF65-F5344CB8AC3E}">
        <p14:creationId xmlns:p14="http://schemas.microsoft.com/office/powerpoint/2010/main" val="1456067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8FE14-4222-A70B-D211-170DCEC9A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3-PESTEL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72486-1CBF-1F37-7339-54A3E73C0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Economic: We must be aware of the economic conditions since we are sourcing these products from Africa. For example, foreign </a:t>
            </a:r>
            <a:r>
              <a:rPr lang="en-US"/>
              <a:t>exchange rates which Sales and Profitability.</a:t>
            </a:r>
          </a:p>
          <a:p>
            <a:r>
              <a:rPr lang="en-US" dirty="0"/>
              <a:t>Social: Increasing demand for </a:t>
            </a:r>
            <a:r>
              <a:rPr lang="en-US"/>
              <a:t>natural product is an opportunity for our business.</a:t>
            </a:r>
          </a:p>
          <a:p>
            <a:r>
              <a:rPr lang="en-US" dirty="0"/>
              <a:t>Environmental: Sustainable practices and environmental regulations are very important to our business.</a:t>
            </a:r>
          </a:p>
        </p:txBody>
      </p:sp>
    </p:spTree>
    <p:extLst>
      <p:ext uri="{BB962C8B-B14F-4D97-AF65-F5344CB8AC3E}">
        <p14:creationId xmlns:p14="http://schemas.microsoft.com/office/powerpoint/2010/main" val="152178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CB2CA-9378-DA73-69A7-013AE219B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4- Two Major 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17585-30AD-053D-B78A-6FA99297D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We will use two major Marketing Strategies: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1- </a:t>
            </a:r>
            <a:r>
              <a:rPr lang="en-US" b="1" dirty="0"/>
              <a:t>Content Marketing</a:t>
            </a:r>
            <a:r>
              <a:rPr lang="en-US"/>
              <a:t>: Since our business in based Online, we will focus on</a:t>
            </a: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Updating the website </a:t>
            </a:r>
            <a:r>
              <a:rPr lang="en-US"/>
              <a:t>regularly and send weekly newsletters to potential </a:t>
            </a:r>
            <a:r>
              <a:rPr lang="en-US" dirty="0"/>
              <a:t>customers.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Use of social media platforms like Facebook, Instagram, </a:t>
            </a:r>
            <a:r>
              <a:rPr lang="en-US" dirty="0" err="1"/>
              <a:t>Youtube</a:t>
            </a:r>
            <a:r>
              <a:rPr lang="en-US" dirty="0"/>
              <a:t> etc.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Share </a:t>
            </a:r>
            <a:r>
              <a:rPr lang="en-US"/>
              <a:t>blogs and videos of pour products</a:t>
            </a: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808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65188-A24D-0DEF-5555-49C59490D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4- Two Major 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CA5B9-65A0-3E22-CF8F-47B0B5719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2- </a:t>
            </a:r>
            <a:r>
              <a:rPr lang="en-US" b="1"/>
              <a:t>Guerilla Marketing:</a:t>
            </a:r>
            <a:r>
              <a:rPr lang="en-US" dirty="0"/>
              <a:t> 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We can transform a small public area like a park into a mini </a:t>
            </a:r>
            <a:r>
              <a:rPr lang="en-US"/>
              <a:t>herbal garden for a day</a:t>
            </a: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Offer samples of our </a:t>
            </a:r>
            <a:r>
              <a:rPr lang="en-US"/>
              <a:t>products while explaining the benefits to potential customers</a:t>
            </a:r>
            <a:endParaRPr lang="en-US" dirty="0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013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605EB-349D-2CDB-8C4C-04E4EABA2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5- Funding </a:t>
            </a:r>
            <a:r>
              <a:rPr lang="en-US"/>
              <a:t>Requirement and Allocation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AE6AF-3AE4-394C-DEA5-7D32C285B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/>
              <a:t>Our funding will come from Personal Funding, Government loans and Family and Friends.</a:t>
            </a:r>
          </a:p>
          <a:p>
            <a:pPr marL="0" indent="0">
              <a:buNone/>
            </a:pPr>
            <a:r>
              <a:rPr lang="en-US" dirty="0"/>
              <a:t>We require about and initial fund of £25000.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 dirty="0"/>
              <a:t>Fund </a:t>
            </a:r>
            <a:r>
              <a:rPr lang="en-US"/>
              <a:t>Allocation: </a:t>
            </a:r>
          </a:p>
          <a:p>
            <a:pPr marL="0" indent="0">
              <a:buNone/>
            </a:pPr>
            <a:r>
              <a:rPr lang="en-US"/>
              <a:t>1-Storage for Inventory </a:t>
            </a:r>
          </a:p>
          <a:p>
            <a:pPr marL="0" indent="0">
              <a:buNone/>
            </a:pPr>
            <a:r>
              <a:rPr lang="en-US" dirty="0"/>
              <a:t>2-Machinery to turn raw materials into teas and </a:t>
            </a:r>
            <a:r>
              <a:rPr lang="en-US"/>
              <a:t>powders</a:t>
            </a:r>
            <a:endParaRPr lang="en-US" dirty="0"/>
          </a:p>
          <a:p>
            <a:pPr marL="0" indent="0">
              <a:buNone/>
            </a:pPr>
            <a:r>
              <a:rPr lang="en-US"/>
              <a:t>3-Cost of creating a website</a:t>
            </a:r>
          </a:p>
          <a:p>
            <a:pPr marL="0" indent="0">
              <a:buNone/>
            </a:pPr>
            <a:r>
              <a:rPr lang="en-US"/>
              <a:t>4-Cost for importing raw Materials</a:t>
            </a:r>
          </a:p>
          <a:p>
            <a:pPr marL="0" indent="0">
              <a:buNone/>
            </a:pPr>
            <a:r>
              <a:rPr lang="en-US"/>
              <a:t>5-Legal and Formation Fees.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18245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Certificate in Higher Education (Business Skills for the Workplace) LEVEL 4  </vt:lpstr>
      <vt:lpstr>2-Business Idea Overview: </vt:lpstr>
      <vt:lpstr>2-Business Idea Overview:</vt:lpstr>
      <vt:lpstr>2-Business Idea Overview:</vt:lpstr>
      <vt:lpstr> Easy to consume: Our products are made into teas and powders, which are easily consumable when mixed with water.   These products are proven to boost wellbeing, fight depression and fatigue.   </vt:lpstr>
      <vt:lpstr>2.2 Management Structure and Legal Format</vt:lpstr>
      <vt:lpstr>3-PESTEL Analysis</vt:lpstr>
      <vt:lpstr>4- Two Major Marketing Strategies</vt:lpstr>
      <vt:lpstr>4- Two Major Marketing Strategies</vt:lpstr>
      <vt:lpstr>5- Funding Requirement and Allocation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588</cp:revision>
  <dcterms:created xsi:type="dcterms:W3CDTF">2026-03-15T22:30:25Z</dcterms:created>
  <dcterms:modified xsi:type="dcterms:W3CDTF">2026-03-16T01:37:32Z</dcterms:modified>
</cp:coreProperties>
</file>