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8"/>
  </p:notesMasterIdLst>
  <p:handoutMasterIdLst>
    <p:handoutMasterId r:id="rId39"/>
  </p:handoutMasterIdLst>
  <p:sldIdLst>
    <p:sldId id="256" r:id="rId5"/>
    <p:sldId id="337" r:id="rId6"/>
    <p:sldId id="365" r:id="rId7"/>
    <p:sldId id="366" r:id="rId8"/>
    <p:sldId id="346" r:id="rId9"/>
    <p:sldId id="308" r:id="rId10"/>
    <p:sldId id="338" r:id="rId11"/>
    <p:sldId id="340" r:id="rId12"/>
    <p:sldId id="339" r:id="rId13"/>
    <p:sldId id="345" r:id="rId14"/>
    <p:sldId id="312" r:id="rId15"/>
    <p:sldId id="351" r:id="rId16"/>
    <p:sldId id="352" r:id="rId17"/>
    <p:sldId id="313" r:id="rId18"/>
    <p:sldId id="354" r:id="rId19"/>
    <p:sldId id="355" r:id="rId20"/>
    <p:sldId id="356" r:id="rId21"/>
    <p:sldId id="357" r:id="rId22"/>
    <p:sldId id="358" r:id="rId23"/>
    <p:sldId id="359" r:id="rId24"/>
    <p:sldId id="360" r:id="rId25"/>
    <p:sldId id="361" r:id="rId26"/>
    <p:sldId id="362" r:id="rId27"/>
    <p:sldId id="343" r:id="rId28"/>
    <p:sldId id="341" r:id="rId29"/>
    <p:sldId id="342" r:id="rId30"/>
    <p:sldId id="363" r:id="rId31"/>
    <p:sldId id="344" r:id="rId32"/>
    <p:sldId id="328" r:id="rId33"/>
    <p:sldId id="350" r:id="rId34"/>
    <p:sldId id="275" r:id="rId35"/>
    <p:sldId id="364" r:id="rId36"/>
    <p:sldId id="336" r:id="rId3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1474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E900E7-EA40-486D-A38C-AA6344E9F11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7940B80-2344-478D-B22B-FAC5D70758AF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What is CV</a:t>
          </a:r>
        </a:p>
      </dgm:t>
    </dgm:pt>
    <dgm:pt modelId="{3061B488-0DD5-44AF-B328-DD3F8ACD6960}" type="parTrans" cxnId="{614DC673-6202-46D5-85A9-C243F2FD7C78}">
      <dgm:prSet/>
      <dgm:spPr/>
      <dgm:t>
        <a:bodyPr/>
        <a:lstStyle/>
        <a:p>
          <a:endParaRPr lang="en-GB"/>
        </a:p>
      </dgm:t>
    </dgm:pt>
    <dgm:pt modelId="{3BF6DE2C-9267-46A8-8442-153BD278B0D9}" type="sibTrans" cxnId="{614DC673-6202-46D5-85A9-C243F2FD7C78}">
      <dgm:prSet/>
      <dgm:spPr/>
      <dgm:t>
        <a:bodyPr/>
        <a:lstStyle/>
        <a:p>
          <a:endParaRPr lang="en-GB"/>
        </a:p>
      </dgm:t>
    </dgm:pt>
    <dgm:pt modelId="{AC0C5727-A4BC-4BDB-B4C7-B0025EA44A10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Importance of CV</a:t>
          </a:r>
        </a:p>
      </dgm:t>
    </dgm:pt>
    <dgm:pt modelId="{4958AC2C-9364-4440-985C-1D4E8C0FE421}" type="parTrans" cxnId="{093C4507-31FB-48EC-A662-935427708011}">
      <dgm:prSet/>
      <dgm:spPr/>
      <dgm:t>
        <a:bodyPr/>
        <a:lstStyle/>
        <a:p>
          <a:endParaRPr lang="en-GB"/>
        </a:p>
      </dgm:t>
    </dgm:pt>
    <dgm:pt modelId="{101B217F-8EAF-4744-B3E3-F77790903137}" type="sibTrans" cxnId="{093C4507-31FB-48EC-A662-935427708011}">
      <dgm:prSet/>
      <dgm:spPr/>
      <dgm:t>
        <a:bodyPr/>
        <a:lstStyle/>
        <a:p>
          <a:endParaRPr lang="en-GB"/>
        </a:p>
      </dgm:t>
    </dgm:pt>
    <dgm:pt modelId="{C0F14B5F-760F-4E9B-9D6C-2B6E3057CFF6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Purpose of CV</a:t>
          </a:r>
        </a:p>
      </dgm:t>
    </dgm:pt>
    <dgm:pt modelId="{CB2779F2-F18A-49ED-909A-5F8366D1F3A5}" type="parTrans" cxnId="{E005A550-A05C-47FE-99A6-014A511E21A5}">
      <dgm:prSet/>
      <dgm:spPr/>
      <dgm:t>
        <a:bodyPr/>
        <a:lstStyle/>
        <a:p>
          <a:endParaRPr lang="en-GB"/>
        </a:p>
      </dgm:t>
    </dgm:pt>
    <dgm:pt modelId="{EA5E381B-2523-4744-8A0C-9C41178D30D2}" type="sibTrans" cxnId="{E005A550-A05C-47FE-99A6-014A511E21A5}">
      <dgm:prSet/>
      <dgm:spPr/>
      <dgm:t>
        <a:bodyPr/>
        <a:lstStyle/>
        <a:p>
          <a:endParaRPr lang="en-GB"/>
        </a:p>
      </dgm:t>
    </dgm:pt>
    <dgm:pt modelId="{F81845F0-DB82-4E9C-9892-7841E6866FAA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Component of CV</a:t>
          </a:r>
        </a:p>
      </dgm:t>
    </dgm:pt>
    <dgm:pt modelId="{8ECC7824-8511-4CC7-BE4E-3A757DDB6B4E}" type="parTrans" cxnId="{6B7D6BC7-BC50-409B-A04E-91B0BCD3FC9B}">
      <dgm:prSet/>
      <dgm:spPr/>
      <dgm:t>
        <a:bodyPr/>
        <a:lstStyle/>
        <a:p>
          <a:endParaRPr lang="en-GB"/>
        </a:p>
      </dgm:t>
    </dgm:pt>
    <dgm:pt modelId="{C905A0D0-E1A0-4030-A75C-1AB67BD58DFB}" type="sibTrans" cxnId="{6B7D6BC7-BC50-409B-A04E-91B0BCD3FC9B}">
      <dgm:prSet/>
      <dgm:spPr/>
      <dgm:t>
        <a:bodyPr/>
        <a:lstStyle/>
        <a:p>
          <a:endParaRPr lang="en-GB"/>
        </a:p>
      </dgm:t>
    </dgm:pt>
    <dgm:pt modelId="{E4FC7F64-FA03-4232-9709-5BDD557C1E70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Format and Style</a:t>
          </a:r>
        </a:p>
      </dgm:t>
    </dgm:pt>
    <dgm:pt modelId="{C76BD74E-0980-486A-81A7-595C8D14B9D5}" type="parTrans" cxnId="{1A252D6C-6B8F-4C34-990B-6678E33A6E5A}">
      <dgm:prSet/>
      <dgm:spPr/>
      <dgm:t>
        <a:bodyPr/>
        <a:lstStyle/>
        <a:p>
          <a:endParaRPr lang="en-GB"/>
        </a:p>
      </dgm:t>
    </dgm:pt>
    <dgm:pt modelId="{6678905C-92DC-4687-9451-412486B3AD9B}" type="sibTrans" cxnId="{1A252D6C-6B8F-4C34-990B-6678E33A6E5A}">
      <dgm:prSet/>
      <dgm:spPr/>
      <dgm:t>
        <a:bodyPr/>
        <a:lstStyle/>
        <a:p>
          <a:endParaRPr lang="en-GB"/>
        </a:p>
      </dgm:t>
    </dgm:pt>
    <dgm:pt modelId="{5E208821-6F80-4375-956F-43A1F4D6745B}" type="pres">
      <dgm:prSet presAssocID="{F9E900E7-EA40-486D-A38C-AA6344E9F113}" presName="diagram" presStyleCnt="0">
        <dgm:presLayoutVars>
          <dgm:dir/>
          <dgm:resizeHandles val="exact"/>
        </dgm:presLayoutVars>
      </dgm:prSet>
      <dgm:spPr/>
    </dgm:pt>
    <dgm:pt modelId="{09900F2D-D0FE-4DA5-917C-53183595D96F}" type="pres">
      <dgm:prSet presAssocID="{F7940B80-2344-478D-B22B-FAC5D70758AF}" presName="node" presStyleLbl="node1" presStyleIdx="0" presStyleCnt="5">
        <dgm:presLayoutVars>
          <dgm:bulletEnabled val="1"/>
        </dgm:presLayoutVars>
      </dgm:prSet>
      <dgm:spPr/>
    </dgm:pt>
    <dgm:pt modelId="{8AB475C7-B732-4F1D-B7EE-4A7A2A869E17}" type="pres">
      <dgm:prSet presAssocID="{3BF6DE2C-9267-46A8-8442-153BD278B0D9}" presName="sibTrans" presStyleCnt="0"/>
      <dgm:spPr/>
    </dgm:pt>
    <dgm:pt modelId="{1D4C998A-A619-4FF9-8FD9-4A20E1E6BB16}" type="pres">
      <dgm:prSet presAssocID="{AC0C5727-A4BC-4BDB-B4C7-B0025EA44A10}" presName="node" presStyleLbl="node1" presStyleIdx="1" presStyleCnt="5">
        <dgm:presLayoutVars>
          <dgm:bulletEnabled val="1"/>
        </dgm:presLayoutVars>
      </dgm:prSet>
      <dgm:spPr/>
    </dgm:pt>
    <dgm:pt modelId="{5F506112-BC57-4A81-890B-4F4F352E6076}" type="pres">
      <dgm:prSet presAssocID="{101B217F-8EAF-4744-B3E3-F77790903137}" presName="sibTrans" presStyleCnt="0"/>
      <dgm:spPr/>
    </dgm:pt>
    <dgm:pt modelId="{5D753D96-ABAE-48B1-ACB0-DC1AD1C9D8B3}" type="pres">
      <dgm:prSet presAssocID="{C0F14B5F-760F-4E9B-9D6C-2B6E3057CFF6}" presName="node" presStyleLbl="node1" presStyleIdx="2" presStyleCnt="5" custLinFactNeighborX="5000">
        <dgm:presLayoutVars>
          <dgm:bulletEnabled val="1"/>
        </dgm:presLayoutVars>
      </dgm:prSet>
      <dgm:spPr/>
    </dgm:pt>
    <dgm:pt modelId="{484C4686-5A65-4B38-BB36-1E3D93660CFD}" type="pres">
      <dgm:prSet presAssocID="{EA5E381B-2523-4744-8A0C-9C41178D30D2}" presName="sibTrans" presStyleCnt="0"/>
      <dgm:spPr/>
    </dgm:pt>
    <dgm:pt modelId="{14BD40AB-7263-4D02-BECF-A67507FE5E85}" type="pres">
      <dgm:prSet presAssocID="{F81845F0-DB82-4E9C-9892-7841E6866FAA}" presName="node" presStyleLbl="node1" presStyleIdx="3" presStyleCnt="5">
        <dgm:presLayoutVars>
          <dgm:bulletEnabled val="1"/>
        </dgm:presLayoutVars>
      </dgm:prSet>
      <dgm:spPr/>
    </dgm:pt>
    <dgm:pt modelId="{3A01DF99-C6A1-42EC-AA8F-E2AC6BB07C11}" type="pres">
      <dgm:prSet presAssocID="{C905A0D0-E1A0-4030-A75C-1AB67BD58DFB}" presName="sibTrans" presStyleCnt="0"/>
      <dgm:spPr/>
    </dgm:pt>
    <dgm:pt modelId="{3BEE40B6-BD85-48F1-8180-DA740CB7C708}" type="pres">
      <dgm:prSet presAssocID="{E4FC7F64-FA03-4232-9709-5BDD557C1E70}" presName="node" presStyleLbl="node1" presStyleIdx="4" presStyleCnt="5">
        <dgm:presLayoutVars>
          <dgm:bulletEnabled val="1"/>
        </dgm:presLayoutVars>
      </dgm:prSet>
      <dgm:spPr/>
    </dgm:pt>
  </dgm:ptLst>
  <dgm:cxnLst>
    <dgm:cxn modelId="{093C4507-31FB-48EC-A662-935427708011}" srcId="{F9E900E7-EA40-486D-A38C-AA6344E9F113}" destId="{AC0C5727-A4BC-4BDB-B4C7-B0025EA44A10}" srcOrd="1" destOrd="0" parTransId="{4958AC2C-9364-4440-985C-1D4E8C0FE421}" sibTransId="{101B217F-8EAF-4744-B3E3-F77790903137}"/>
    <dgm:cxn modelId="{038EB917-893F-4208-BAA0-DB5EEE0FAE2C}" type="presOf" srcId="{C0F14B5F-760F-4E9B-9D6C-2B6E3057CFF6}" destId="{5D753D96-ABAE-48B1-ACB0-DC1AD1C9D8B3}" srcOrd="0" destOrd="0" presId="urn:microsoft.com/office/officeart/2005/8/layout/default"/>
    <dgm:cxn modelId="{594CCB19-DAE7-43E8-866D-5E3294DAF78A}" type="presOf" srcId="{F81845F0-DB82-4E9C-9892-7841E6866FAA}" destId="{14BD40AB-7263-4D02-BECF-A67507FE5E85}" srcOrd="0" destOrd="0" presId="urn:microsoft.com/office/officeart/2005/8/layout/default"/>
    <dgm:cxn modelId="{1A252D6C-6B8F-4C34-990B-6678E33A6E5A}" srcId="{F9E900E7-EA40-486D-A38C-AA6344E9F113}" destId="{E4FC7F64-FA03-4232-9709-5BDD557C1E70}" srcOrd="4" destOrd="0" parTransId="{C76BD74E-0980-486A-81A7-595C8D14B9D5}" sibTransId="{6678905C-92DC-4687-9451-412486B3AD9B}"/>
    <dgm:cxn modelId="{E005A550-A05C-47FE-99A6-014A511E21A5}" srcId="{F9E900E7-EA40-486D-A38C-AA6344E9F113}" destId="{C0F14B5F-760F-4E9B-9D6C-2B6E3057CFF6}" srcOrd="2" destOrd="0" parTransId="{CB2779F2-F18A-49ED-909A-5F8366D1F3A5}" sibTransId="{EA5E381B-2523-4744-8A0C-9C41178D30D2}"/>
    <dgm:cxn modelId="{614DC673-6202-46D5-85A9-C243F2FD7C78}" srcId="{F9E900E7-EA40-486D-A38C-AA6344E9F113}" destId="{F7940B80-2344-478D-B22B-FAC5D70758AF}" srcOrd="0" destOrd="0" parTransId="{3061B488-0DD5-44AF-B328-DD3F8ACD6960}" sibTransId="{3BF6DE2C-9267-46A8-8442-153BD278B0D9}"/>
    <dgm:cxn modelId="{0911B577-9E02-45EF-8CB9-E50C34C1D613}" type="presOf" srcId="{E4FC7F64-FA03-4232-9709-5BDD557C1E70}" destId="{3BEE40B6-BD85-48F1-8180-DA740CB7C708}" srcOrd="0" destOrd="0" presId="urn:microsoft.com/office/officeart/2005/8/layout/default"/>
    <dgm:cxn modelId="{F8018386-10CA-4B96-9ED6-8FD40FE0353B}" type="presOf" srcId="{AC0C5727-A4BC-4BDB-B4C7-B0025EA44A10}" destId="{1D4C998A-A619-4FF9-8FD9-4A20E1E6BB16}" srcOrd="0" destOrd="0" presId="urn:microsoft.com/office/officeart/2005/8/layout/default"/>
    <dgm:cxn modelId="{CA495898-B33C-436E-A170-3E9041CE18DB}" type="presOf" srcId="{F7940B80-2344-478D-B22B-FAC5D70758AF}" destId="{09900F2D-D0FE-4DA5-917C-53183595D96F}" srcOrd="0" destOrd="0" presId="urn:microsoft.com/office/officeart/2005/8/layout/default"/>
    <dgm:cxn modelId="{4BA578B8-AA20-4681-8D23-622C2E2636CD}" type="presOf" srcId="{F9E900E7-EA40-486D-A38C-AA6344E9F113}" destId="{5E208821-6F80-4375-956F-43A1F4D6745B}" srcOrd="0" destOrd="0" presId="urn:microsoft.com/office/officeart/2005/8/layout/default"/>
    <dgm:cxn modelId="{6B7D6BC7-BC50-409B-A04E-91B0BCD3FC9B}" srcId="{F9E900E7-EA40-486D-A38C-AA6344E9F113}" destId="{F81845F0-DB82-4E9C-9892-7841E6866FAA}" srcOrd="3" destOrd="0" parTransId="{8ECC7824-8511-4CC7-BE4E-3A757DDB6B4E}" sibTransId="{C905A0D0-E1A0-4030-A75C-1AB67BD58DFB}"/>
    <dgm:cxn modelId="{613FB620-2E75-488F-B4C3-DABB6A91B55B}" type="presParOf" srcId="{5E208821-6F80-4375-956F-43A1F4D6745B}" destId="{09900F2D-D0FE-4DA5-917C-53183595D96F}" srcOrd="0" destOrd="0" presId="urn:microsoft.com/office/officeart/2005/8/layout/default"/>
    <dgm:cxn modelId="{AE4BA6CF-317F-4DA4-8F96-F4830140826F}" type="presParOf" srcId="{5E208821-6F80-4375-956F-43A1F4D6745B}" destId="{8AB475C7-B732-4F1D-B7EE-4A7A2A869E17}" srcOrd="1" destOrd="0" presId="urn:microsoft.com/office/officeart/2005/8/layout/default"/>
    <dgm:cxn modelId="{9131454B-7646-4CF3-A350-F8FBA68D8A13}" type="presParOf" srcId="{5E208821-6F80-4375-956F-43A1F4D6745B}" destId="{1D4C998A-A619-4FF9-8FD9-4A20E1E6BB16}" srcOrd="2" destOrd="0" presId="urn:microsoft.com/office/officeart/2005/8/layout/default"/>
    <dgm:cxn modelId="{3760D3E9-0F21-4003-A848-832A853790F0}" type="presParOf" srcId="{5E208821-6F80-4375-956F-43A1F4D6745B}" destId="{5F506112-BC57-4A81-890B-4F4F352E6076}" srcOrd="3" destOrd="0" presId="urn:microsoft.com/office/officeart/2005/8/layout/default"/>
    <dgm:cxn modelId="{F7BB983D-5EC5-413C-9EF1-E21CC207F716}" type="presParOf" srcId="{5E208821-6F80-4375-956F-43A1F4D6745B}" destId="{5D753D96-ABAE-48B1-ACB0-DC1AD1C9D8B3}" srcOrd="4" destOrd="0" presId="urn:microsoft.com/office/officeart/2005/8/layout/default"/>
    <dgm:cxn modelId="{1122A44D-EA64-4202-B2AF-EE04B9461ADD}" type="presParOf" srcId="{5E208821-6F80-4375-956F-43A1F4D6745B}" destId="{484C4686-5A65-4B38-BB36-1E3D93660CFD}" srcOrd="5" destOrd="0" presId="urn:microsoft.com/office/officeart/2005/8/layout/default"/>
    <dgm:cxn modelId="{C92EB67D-3C28-4283-AFDD-00D415FC00B5}" type="presParOf" srcId="{5E208821-6F80-4375-956F-43A1F4D6745B}" destId="{14BD40AB-7263-4D02-BECF-A67507FE5E85}" srcOrd="6" destOrd="0" presId="urn:microsoft.com/office/officeart/2005/8/layout/default"/>
    <dgm:cxn modelId="{3F47E2C6-8701-4C18-9B73-0002ACBEFEBD}" type="presParOf" srcId="{5E208821-6F80-4375-956F-43A1F4D6745B}" destId="{3A01DF99-C6A1-42EC-AA8F-E2AC6BB07C11}" srcOrd="7" destOrd="0" presId="urn:microsoft.com/office/officeart/2005/8/layout/default"/>
    <dgm:cxn modelId="{85B28D86-2299-413C-A456-F2AC96C91030}" type="presParOf" srcId="{5E208821-6F80-4375-956F-43A1F4D6745B}" destId="{3BEE40B6-BD85-48F1-8180-DA740CB7C708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900F2D-D0FE-4DA5-917C-53183595D96F}">
      <dsp:nvSpPr>
        <dsp:cNvPr id="0" name=""/>
        <dsp:cNvSpPr/>
      </dsp:nvSpPr>
      <dsp:spPr>
        <a:xfrm>
          <a:off x="916483" y="1984"/>
          <a:ext cx="2030015" cy="12180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chemeClr val="tx1"/>
              </a:solidFill>
            </a:rPr>
            <a:t>What is CV</a:t>
          </a:r>
        </a:p>
      </dsp:txBody>
      <dsp:txXfrm>
        <a:off x="916483" y="1984"/>
        <a:ext cx="2030015" cy="1218009"/>
      </dsp:txXfrm>
    </dsp:sp>
    <dsp:sp modelId="{1D4C998A-A619-4FF9-8FD9-4A20E1E6BB16}">
      <dsp:nvSpPr>
        <dsp:cNvPr id="0" name=""/>
        <dsp:cNvSpPr/>
      </dsp:nvSpPr>
      <dsp:spPr>
        <a:xfrm>
          <a:off x="3149500" y="1984"/>
          <a:ext cx="2030015" cy="12180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chemeClr val="tx1"/>
              </a:solidFill>
            </a:rPr>
            <a:t>Importance of CV</a:t>
          </a:r>
        </a:p>
      </dsp:txBody>
      <dsp:txXfrm>
        <a:off x="3149500" y="1984"/>
        <a:ext cx="2030015" cy="1218009"/>
      </dsp:txXfrm>
    </dsp:sp>
    <dsp:sp modelId="{5D753D96-ABAE-48B1-ACB0-DC1AD1C9D8B3}">
      <dsp:nvSpPr>
        <dsp:cNvPr id="0" name=""/>
        <dsp:cNvSpPr/>
      </dsp:nvSpPr>
      <dsp:spPr>
        <a:xfrm>
          <a:off x="1017984" y="1422995"/>
          <a:ext cx="2030015" cy="12180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chemeClr val="tx1"/>
              </a:solidFill>
            </a:rPr>
            <a:t>Purpose of CV</a:t>
          </a:r>
        </a:p>
      </dsp:txBody>
      <dsp:txXfrm>
        <a:off x="1017984" y="1422995"/>
        <a:ext cx="2030015" cy="1218009"/>
      </dsp:txXfrm>
    </dsp:sp>
    <dsp:sp modelId="{14BD40AB-7263-4D02-BECF-A67507FE5E85}">
      <dsp:nvSpPr>
        <dsp:cNvPr id="0" name=""/>
        <dsp:cNvSpPr/>
      </dsp:nvSpPr>
      <dsp:spPr>
        <a:xfrm>
          <a:off x="3149500" y="1422995"/>
          <a:ext cx="2030015" cy="12180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chemeClr val="tx1"/>
              </a:solidFill>
            </a:rPr>
            <a:t>Component of CV</a:t>
          </a:r>
        </a:p>
      </dsp:txBody>
      <dsp:txXfrm>
        <a:off x="3149500" y="1422995"/>
        <a:ext cx="2030015" cy="1218009"/>
      </dsp:txXfrm>
    </dsp:sp>
    <dsp:sp modelId="{3BEE40B6-BD85-48F1-8180-DA740CB7C708}">
      <dsp:nvSpPr>
        <dsp:cNvPr id="0" name=""/>
        <dsp:cNvSpPr/>
      </dsp:nvSpPr>
      <dsp:spPr>
        <a:xfrm>
          <a:off x="2032992" y="2844006"/>
          <a:ext cx="2030015" cy="12180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chemeClr val="tx1"/>
              </a:solidFill>
            </a:rPr>
            <a:t>Format and Style</a:t>
          </a:r>
        </a:p>
      </dsp:txBody>
      <dsp:txXfrm>
        <a:off x="2032992" y="2844006"/>
        <a:ext cx="2030015" cy="12180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6/10/2024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altLang="en-US" dirty="0"/>
              <a:t>A CV is a document  convincing the employer about your suitability.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It’s a simple list of everything you have done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A CV should be accompanied with a covering letter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62217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altLang="en-US" dirty="0"/>
              <a:t>A CV is a document convincing the employer about your suitability.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It’s a simple list of everything you have done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A CV should be accompanied with a covering letter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93588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2213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3475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8931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947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1713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20465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02863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62201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202667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665789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785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21525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74002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14641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72161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Instructions for</a:t>
            </a:r>
            <a:r>
              <a:rPr lang="en-GB" baseline="0" dirty="0"/>
              <a:t> Lecturers:</a:t>
            </a:r>
          </a:p>
          <a:p>
            <a:endParaRPr lang="en-GB" baseline="0" dirty="0"/>
          </a:p>
          <a:p>
            <a:r>
              <a:rPr lang="en-GB" baseline="0" dirty="0"/>
              <a:t>The objective is to identify one candidate out of the 10 applicants.</a:t>
            </a:r>
          </a:p>
          <a:p>
            <a:endParaRPr lang="en-GB" baseline="0" dirty="0"/>
          </a:p>
          <a:p>
            <a:r>
              <a:rPr lang="en-GB" baseline="0" dirty="0"/>
              <a:t>1) Show the job advert provided to the students and give them time to familiarise themselves with the requirements</a:t>
            </a:r>
          </a:p>
          <a:p>
            <a:r>
              <a:rPr lang="en-GB" baseline="0" dirty="0"/>
              <a:t>2) Provide them the sample CV</a:t>
            </a:r>
          </a:p>
          <a:p>
            <a:r>
              <a:rPr lang="en-GB" baseline="0" dirty="0"/>
              <a:t>3) Each student should be given only 30 seconds to evaluate a CV.</a:t>
            </a:r>
          </a:p>
          <a:p>
            <a:r>
              <a:rPr lang="en-GB" baseline="0" dirty="0"/>
              <a:t>4) Get students to swap CVs every 30 seconds until everyone in the group has had a look at all 10 CVs</a:t>
            </a:r>
          </a:p>
          <a:p>
            <a:r>
              <a:rPr lang="en-GB" baseline="0" dirty="0"/>
              <a:t>5) Discuss which candidate has been selected by each student and the reasons for the selection</a:t>
            </a:r>
          </a:p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90636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65629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9714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10/06/2024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ocw.aprende.org/courses/global-studies-and-languages/21g-222-expository-writing-for-bilingual-students-fall-2002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daxiongmao.eu/wiki/index.php?title=File:Cv.png" TargetMode="External"/><Relationship Id="rId4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3bRLCKD-hII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CV360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Certificate of Higher Education in Skills for the Workplace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bg2"/>
                </a:solidFill>
              </a:rPr>
              <a:t>Employability and</a:t>
            </a:r>
            <a:br>
              <a:rPr lang="en-GB" sz="3100" b="1" dirty="0">
                <a:solidFill>
                  <a:schemeClr val="bg2"/>
                </a:solidFill>
              </a:rPr>
            </a:br>
            <a:r>
              <a:rPr lang="en-GB" sz="3100" b="1" dirty="0">
                <a:solidFill>
                  <a:schemeClr val="bg2"/>
                </a:solidFill>
              </a:rPr>
              <a:t> Career Development</a:t>
            </a:r>
            <a:br>
              <a:rPr lang="en-GB" sz="4000" b="1" dirty="0">
                <a:solidFill>
                  <a:schemeClr val="bg2"/>
                </a:solidFill>
              </a:rPr>
            </a:br>
            <a:r>
              <a:rPr lang="en-GB" sz="3100" b="1" dirty="0">
                <a:solidFill>
                  <a:schemeClr val="bg2"/>
                </a:solidFill>
              </a:rPr>
              <a:t>(LCLM 4005)</a:t>
            </a:r>
            <a:br>
              <a:rPr lang="en-GB" sz="3100" b="1" dirty="0">
                <a:solidFill>
                  <a:schemeClr val="bg2"/>
                </a:solidFill>
              </a:rPr>
            </a:br>
            <a:r>
              <a:rPr lang="en-GB" sz="3100" b="1" dirty="0"/>
              <a:t>Session 5a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700" b="1" dirty="0">
                <a:solidFill>
                  <a:schemeClr val="bg2"/>
                </a:solidFill>
              </a:rPr>
              <a:t>CV Writing</a:t>
            </a:r>
            <a:br>
              <a:rPr lang="en-GB" sz="6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endParaRPr lang="en-GB" altLang="en-US" sz="27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Learn how to write your CV</a:t>
            </a:r>
          </a:p>
          <a:p>
            <a:r>
              <a:rPr lang="en-GB" dirty="0"/>
              <a:t>Mid Term module review</a:t>
            </a:r>
          </a:p>
        </p:txBody>
      </p:sp>
    </p:spTree>
    <p:extLst>
      <p:ext uri="{BB962C8B-B14F-4D97-AF65-F5344CB8AC3E}">
        <p14:creationId xmlns:p14="http://schemas.microsoft.com/office/powerpoint/2010/main" val="3211389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ighlight>
                  <a:srgbClr val="00FF00"/>
                </a:highlight>
              </a:rPr>
              <a:t>Mid-Term Module 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                  </a:t>
            </a:r>
          </a:p>
          <a:p>
            <a:pPr marL="0" indent="0">
              <a:buNone/>
            </a:pPr>
            <a:r>
              <a:rPr lang="en-GB" dirty="0"/>
              <a:t>          </a:t>
            </a:r>
          </a:p>
          <a:p>
            <a:pPr marL="0" indent="0">
              <a:buNone/>
            </a:pPr>
            <a:r>
              <a:rPr lang="en-GB" dirty="0"/>
              <a:t>                            </a:t>
            </a:r>
            <a:r>
              <a:rPr lang="en-GB" sz="4800" dirty="0"/>
              <a:t>Start.. </a:t>
            </a:r>
            <a:br>
              <a:rPr lang="en-GB" sz="4800" dirty="0"/>
            </a:br>
            <a:r>
              <a:rPr lang="en-GB" sz="4800" dirty="0"/>
              <a:t>                Continue..</a:t>
            </a:r>
            <a:br>
              <a:rPr lang="en-GB" sz="4800" dirty="0"/>
            </a:br>
            <a:r>
              <a:rPr lang="en-GB" sz="4800" dirty="0"/>
              <a:t>                   Stop..</a:t>
            </a:r>
          </a:p>
        </p:txBody>
      </p:sp>
    </p:spTree>
    <p:extLst>
      <p:ext uri="{BB962C8B-B14F-4D97-AF65-F5344CB8AC3E}">
        <p14:creationId xmlns:p14="http://schemas.microsoft.com/office/powerpoint/2010/main" val="16340760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ighlight>
                  <a:srgbClr val="00FF00"/>
                </a:highlight>
              </a:rPr>
              <a:t>Module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highlight>
                  <a:srgbClr val="00FF00"/>
                </a:highlight>
              </a:rPr>
              <a:t>START:</a:t>
            </a:r>
            <a:br>
              <a:rPr lang="en-GB" dirty="0">
                <a:highlight>
                  <a:srgbClr val="00FF00"/>
                </a:highlight>
              </a:rPr>
            </a:br>
            <a:r>
              <a:rPr lang="en-GB" dirty="0"/>
              <a:t>What are the things you would like to see in the module contents and delivery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>
                <a:highlight>
                  <a:srgbClr val="FF0000"/>
                </a:highlight>
              </a:rPr>
              <a:t>STOP</a:t>
            </a:r>
          </a:p>
          <a:p>
            <a:pPr marL="0" indent="0">
              <a:buNone/>
            </a:pPr>
            <a:r>
              <a:rPr lang="en-GB" dirty="0"/>
              <a:t>What are the things you would love it stops in the module contents, assessment and delivery</a:t>
            </a:r>
            <a:br>
              <a:rPr lang="en-GB" dirty="0"/>
            </a:br>
            <a:br>
              <a:rPr lang="en-GB" dirty="0"/>
            </a:br>
            <a:r>
              <a:rPr lang="en-GB" b="1" dirty="0">
                <a:highlight>
                  <a:srgbClr val="0000FF"/>
                </a:highlight>
              </a:rPr>
              <a:t>CONTINUE: </a:t>
            </a:r>
            <a:br>
              <a:rPr lang="en-GB" dirty="0"/>
            </a:br>
            <a:r>
              <a:rPr lang="en-GB" dirty="0"/>
              <a:t>What did you love most and wish it continues in the delivery and teaching contents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4981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session..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 txBox="1">
            <a:spLocks/>
          </p:cNvSpPr>
          <p:nvPr/>
        </p:nvSpPr>
        <p:spPr>
          <a:xfrm>
            <a:off x="0" y="4653136"/>
            <a:ext cx="9144000" cy="1030674"/>
          </a:xfrm>
          <a:prstGeom prst="rect">
            <a:avLst/>
          </a:prstGeom>
          <a:solidFill>
            <a:srgbClr val="000000">
              <a:alpha val="50196"/>
            </a:srgbClr>
          </a:solidFill>
          <a:ln>
            <a:noFill/>
          </a:ln>
          <a:effectLst>
            <a:softEdge rad="127000"/>
          </a:effectLst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1800"/>
              </a:spcBef>
              <a:buFont typeface="Arial" pitchFamily="34" charset="0"/>
              <a:buNone/>
            </a:pPr>
            <a:r>
              <a:rPr lang="en-GB" sz="6600" b="1" dirty="0">
                <a:solidFill>
                  <a:schemeClr val="bg1"/>
                </a:solidFill>
              </a:rPr>
              <a:t>CV WRITING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C7664D2E-1D35-43DD-989D-8F4C17EF28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3528" y="1142862"/>
            <a:ext cx="7992888" cy="3477558"/>
          </a:xfrm>
        </p:spPr>
      </p:pic>
    </p:spTree>
    <p:extLst>
      <p:ext uri="{BB962C8B-B14F-4D97-AF65-F5344CB8AC3E}">
        <p14:creationId xmlns:p14="http://schemas.microsoft.com/office/powerpoint/2010/main" val="15614067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/>
              <a:t>In this session…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3842455-FB06-4D67-B451-147CBE3E0A8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74995790"/>
              </p:ext>
            </p:extLst>
          </p:nvPr>
        </p:nvGraphicFramePr>
        <p:xfrm>
          <a:off x="1331640" y="16288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5DF6985-CF43-4B7E-98DE-AFF41D8ECDA6}"/>
              </a:ext>
            </a:extLst>
          </p:cNvPr>
          <p:cNvSpPr txBox="1"/>
          <p:nvPr/>
        </p:nvSpPr>
        <p:spPr>
          <a:xfrm>
            <a:off x="179512" y="878086"/>
            <a:ext cx="80648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We will discuss..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73005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What is Curriculum Vitae?</a:t>
            </a:r>
          </a:p>
        </p:txBody>
      </p:sp>
      <p:pic>
        <p:nvPicPr>
          <p:cNvPr id="1026" name="Picture 2" descr="CV Writing Preston | Professional CV Writer | Free Review - CV Writing  Specialists">
            <a:extLst>
              <a:ext uri="{FF2B5EF4-FFF2-40B4-BE49-F238E27FC236}">
                <a16:creationId xmlns:a16="http://schemas.microsoft.com/office/drawing/2014/main" id="{813A6BE6-AD1A-42ED-8F09-7D5CE5E8E5F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010" y="1501330"/>
            <a:ext cx="7449414" cy="4015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51276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What is Curriculum Vitae?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48D48A-400E-4FA1-81B5-4AA24784EA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summary of your education, work </a:t>
            </a:r>
          </a:p>
          <a:p>
            <a:pPr marL="0" indent="0">
              <a:buNone/>
            </a:pPr>
            <a:r>
              <a:rPr lang="en-GB" dirty="0"/>
              <a:t>history, awards, and achievements.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It is a marketing and job-winning tool.</a:t>
            </a:r>
          </a:p>
        </p:txBody>
      </p:sp>
    </p:spTree>
    <p:extLst>
      <p:ext uri="{BB962C8B-B14F-4D97-AF65-F5344CB8AC3E}">
        <p14:creationId xmlns:p14="http://schemas.microsoft.com/office/powerpoint/2010/main" val="36372451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Definition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continue.. Curriculum Vitae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99B2F6-1E82-44A8-8CBF-22991B670B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i="1" dirty="0"/>
              <a:t>‘’A CV is a document aimed at convincing an employer that who you are, your qualifications, work experience and your skills makes it worthwhile for them to offer you either work experience or a chance to move forward in a formal selection process.”</a:t>
            </a:r>
            <a:br>
              <a:rPr lang="en-GB" i="1" dirty="0"/>
            </a:br>
            <a:br>
              <a:rPr lang="en-GB" i="1" dirty="0"/>
            </a:br>
            <a:r>
              <a:rPr lang="en-GB" sz="2800" dirty="0"/>
              <a:t>(Morgan, 2017, p.339)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98B4199-1F52-434F-A139-E8B2B2D1B62D}"/>
              </a:ext>
            </a:extLst>
          </p:cNvPr>
          <p:cNvSpPr/>
          <p:nvPr/>
        </p:nvSpPr>
        <p:spPr>
          <a:xfrm>
            <a:off x="2286000" y="2551837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altLang="en-US" dirty="0">
                <a:solidFill>
                  <a:srgbClr val="7030A0"/>
                </a:solidFill>
              </a:rPr>
              <a:t>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22535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What is Curriculum Vitae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99B2F6-1E82-44A8-8CBF-22991B670B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Employer scans your CV for the first time in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less than 20 seconds</a:t>
            </a:r>
          </a:p>
        </p:txBody>
      </p:sp>
    </p:spTree>
    <p:extLst>
      <p:ext uri="{BB962C8B-B14F-4D97-AF65-F5344CB8AC3E}">
        <p14:creationId xmlns:p14="http://schemas.microsoft.com/office/powerpoint/2010/main" val="21327226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Purpose of CV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altLang="en-US" dirty="0">
                <a:cs typeface="Arial" charset="0"/>
              </a:rPr>
              <a:t>What is a CV designed to do</a:t>
            </a:r>
            <a:r>
              <a:rPr lang="en-GB" altLang="en-US" b="1" dirty="0">
                <a:cs typeface="Arial" charset="0"/>
              </a:rPr>
              <a:t>?</a:t>
            </a:r>
          </a:p>
          <a:p>
            <a:pPr marL="0" indent="0">
              <a:buNone/>
              <a:defRPr/>
            </a:pPr>
            <a:endParaRPr lang="en-GB" altLang="en-US" sz="3200" b="1" dirty="0">
              <a:cs typeface="Arial" charset="0"/>
            </a:endParaRPr>
          </a:p>
          <a:p>
            <a:pPr marL="0" indent="0">
              <a:buNone/>
              <a:defRPr/>
            </a:pPr>
            <a:r>
              <a:rPr lang="en-GB" altLang="en-US" sz="3200" dirty="0">
                <a:cs typeface="Arial" charset="0"/>
              </a:rPr>
              <a:t>To </a:t>
            </a:r>
            <a:r>
              <a:rPr lang="en-GB" altLang="en-US" sz="3200" i="1" dirty="0">
                <a:cs typeface="Arial" charset="0"/>
              </a:rPr>
              <a:t>“ get you an interview</a:t>
            </a:r>
            <a:r>
              <a:rPr lang="en-GB" altLang="en-US" sz="3200" dirty="0">
                <a:cs typeface="Arial" charset="0"/>
              </a:rPr>
              <a:t>”</a:t>
            </a:r>
          </a:p>
          <a:p>
            <a:pPr marL="222250" lvl="0" indent="-222250"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buFontTx/>
              <a:buChar char="•"/>
              <a:defRPr/>
            </a:pPr>
            <a:endParaRPr lang="en-US" sz="2000" kern="0" dirty="0">
              <a:solidFill>
                <a:srgbClr val="996633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/>
              <a:cs typeface="Tahoma"/>
            </a:endParaRPr>
          </a:p>
        </p:txBody>
      </p:sp>
      <p:pic>
        <p:nvPicPr>
          <p:cNvPr id="5" name="Picture 2" descr="http://media-cache-ec0.pinimg.com/736x/85/a4/53/85a4534ba46f4230269057eb3ea6eaf9.jpg">
            <a:extLst>
              <a:ext uri="{FF2B5EF4-FFF2-40B4-BE49-F238E27FC236}">
                <a16:creationId xmlns:a16="http://schemas.microsoft.com/office/drawing/2014/main" id="{207D105C-13AA-4045-9CBF-5F22A061DB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140968"/>
            <a:ext cx="3040062" cy="2198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95268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Creating Your Personal Brand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DE5F6CA-9E7D-4BD3-8523-12D2792081D0}"/>
              </a:ext>
            </a:extLst>
          </p:cNvPr>
          <p:cNvSpPr txBox="1"/>
          <p:nvPr/>
        </p:nvSpPr>
        <p:spPr>
          <a:xfrm>
            <a:off x="4283968" y="2844225"/>
            <a:ext cx="93610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ME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DF8379B-5BB2-4A64-BF68-ABBFE833CFD2}"/>
              </a:ext>
            </a:extLst>
          </p:cNvPr>
          <p:cNvSpPr txBox="1"/>
          <p:nvPr/>
        </p:nvSpPr>
        <p:spPr>
          <a:xfrm>
            <a:off x="6084168" y="1621939"/>
            <a:ext cx="2160240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ATTRIBUTES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F7CF584-EB25-4342-B5CE-DB43E72493DA}"/>
              </a:ext>
            </a:extLst>
          </p:cNvPr>
          <p:cNvSpPr txBox="1"/>
          <p:nvPr/>
        </p:nvSpPr>
        <p:spPr>
          <a:xfrm>
            <a:off x="1331640" y="4122774"/>
            <a:ext cx="1368152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SKILLS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F8CA1A8-1E4C-4111-B364-C520F8DD9461}"/>
              </a:ext>
            </a:extLst>
          </p:cNvPr>
          <p:cNvSpPr txBox="1"/>
          <p:nvPr/>
        </p:nvSpPr>
        <p:spPr>
          <a:xfrm>
            <a:off x="5995494" y="4129464"/>
            <a:ext cx="2536946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OTHER THINGS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00D11809-65C2-4E52-AF4E-FD7958E88CC7}"/>
              </a:ext>
            </a:extLst>
          </p:cNvPr>
          <p:cNvCxnSpPr>
            <a:cxnSpLocks/>
            <a:endCxn id="14" idx="2"/>
          </p:cNvCxnSpPr>
          <p:nvPr/>
        </p:nvCxnSpPr>
        <p:spPr>
          <a:xfrm flipV="1">
            <a:off x="5076056" y="2083604"/>
            <a:ext cx="2088232" cy="760622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791CD568-3B4C-44FC-B7BC-998D186E1BFC}"/>
              </a:ext>
            </a:extLst>
          </p:cNvPr>
          <p:cNvCxnSpPr>
            <a:cxnSpLocks/>
            <a:endCxn id="16" idx="0"/>
          </p:cNvCxnSpPr>
          <p:nvPr/>
        </p:nvCxnSpPr>
        <p:spPr>
          <a:xfrm>
            <a:off x="5076056" y="3429000"/>
            <a:ext cx="2187911" cy="70046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55983895-EB65-42AC-87C0-6580FFA33EA5}"/>
              </a:ext>
            </a:extLst>
          </p:cNvPr>
          <p:cNvCxnSpPr>
            <a:cxnSpLocks/>
            <a:endCxn id="15" idx="0"/>
          </p:cNvCxnSpPr>
          <p:nvPr/>
        </p:nvCxnSpPr>
        <p:spPr>
          <a:xfrm flipH="1">
            <a:off x="2015716" y="3429000"/>
            <a:ext cx="2262386" cy="69377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1678288E-221E-44F0-8707-746D9781AC3B}"/>
              </a:ext>
            </a:extLst>
          </p:cNvPr>
          <p:cNvCxnSpPr>
            <a:cxnSpLocks/>
          </p:cNvCxnSpPr>
          <p:nvPr/>
        </p:nvCxnSpPr>
        <p:spPr>
          <a:xfrm flipH="1" flipV="1">
            <a:off x="2267744" y="2130931"/>
            <a:ext cx="2010356" cy="71329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34B0526B-27E2-4F2C-BE84-20699C0612D9}"/>
              </a:ext>
            </a:extLst>
          </p:cNvPr>
          <p:cNvSpPr txBox="1"/>
          <p:nvPr/>
        </p:nvSpPr>
        <p:spPr>
          <a:xfrm>
            <a:off x="323528" y="1587247"/>
            <a:ext cx="2592288" cy="461665"/>
          </a:xfrm>
          <a:prstGeom prst="rect">
            <a:avLst/>
          </a:prstGeom>
          <a:noFill/>
          <a:ln w="19050"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KNOWLEDGE</a:t>
            </a:r>
          </a:p>
        </p:txBody>
      </p:sp>
    </p:spTree>
    <p:extLst>
      <p:ext uri="{BB962C8B-B14F-4D97-AF65-F5344CB8AC3E}">
        <p14:creationId xmlns:p14="http://schemas.microsoft.com/office/powerpoint/2010/main" val="16497973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Individual Task  1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Using the headlines below make lists that are relevant to you:</a:t>
            </a:r>
          </a:p>
          <a:p>
            <a:r>
              <a:rPr lang="en-GB" sz="2800" b="1" dirty="0"/>
              <a:t>KNOWLEDGE</a:t>
            </a:r>
          </a:p>
          <a:p>
            <a:r>
              <a:rPr lang="en-GB" sz="2800" b="1" dirty="0"/>
              <a:t>SKILLS</a:t>
            </a:r>
          </a:p>
          <a:p>
            <a:r>
              <a:rPr lang="en-GB" sz="2800" b="1" dirty="0"/>
              <a:t>ATTRIBUTES</a:t>
            </a:r>
          </a:p>
          <a:p>
            <a:r>
              <a:rPr lang="en-GB" sz="2800" b="1" dirty="0"/>
              <a:t>OTHER THINGS</a:t>
            </a:r>
          </a:p>
        </p:txBody>
      </p:sp>
    </p:spTree>
    <p:extLst>
      <p:ext uri="{BB962C8B-B14F-4D97-AF65-F5344CB8AC3E}">
        <p14:creationId xmlns:p14="http://schemas.microsoft.com/office/powerpoint/2010/main" val="1800516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638" y="332656"/>
            <a:ext cx="8229600" cy="1143000"/>
          </a:xfrm>
        </p:spPr>
        <p:txBody>
          <a:bodyPr/>
          <a:lstStyle/>
          <a:p>
            <a:r>
              <a:rPr lang="en-US" sz="3200" b="1" kern="0" dirty="0">
                <a:solidFill>
                  <a:srgbClr val="3366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/>
                <a:cs typeface="Tahoma"/>
              </a:rPr>
              <a:t>Components of CV</a:t>
            </a:r>
            <a:endParaRPr lang="en-GB" dirty="0"/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AA428E95-14EF-467F-9543-74CF4B96CAA0}"/>
              </a:ext>
            </a:extLst>
          </p:cNvPr>
          <p:cNvSpPr/>
          <p:nvPr/>
        </p:nvSpPr>
        <p:spPr>
          <a:xfrm>
            <a:off x="1187624" y="1988840"/>
            <a:ext cx="136815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54B7F55-5BA1-4321-9D7E-B372CD090E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0432" y="3239746"/>
            <a:ext cx="1450974" cy="1012024"/>
          </a:xfrm>
          <a:prstGeom prst="rect">
            <a:avLst/>
          </a:prstGeom>
        </p:spPr>
      </p:pic>
      <p:sp>
        <p:nvSpPr>
          <p:cNvPr id="15" name="Arrow: Right 14">
            <a:extLst>
              <a:ext uri="{FF2B5EF4-FFF2-40B4-BE49-F238E27FC236}">
                <a16:creationId xmlns:a16="http://schemas.microsoft.com/office/drawing/2014/main" id="{76F914D4-1DE9-4854-900B-75841ADDA571}"/>
              </a:ext>
            </a:extLst>
          </p:cNvPr>
          <p:cNvSpPr/>
          <p:nvPr/>
        </p:nvSpPr>
        <p:spPr>
          <a:xfrm>
            <a:off x="1871700" y="5044836"/>
            <a:ext cx="1788943" cy="728368"/>
          </a:xfrm>
          <a:prstGeom prst="rightArrow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4631260-76DE-4216-8AE8-38564F879B09}"/>
              </a:ext>
            </a:extLst>
          </p:cNvPr>
          <p:cNvSpPr/>
          <p:nvPr/>
        </p:nvSpPr>
        <p:spPr>
          <a:xfrm>
            <a:off x="1427887" y="4470728"/>
            <a:ext cx="576064" cy="1148216"/>
          </a:xfrm>
          <a:prstGeom prst="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3B3F3BEE-C7B8-423D-9274-9C27A0F144A2}"/>
              </a:ext>
            </a:extLst>
          </p:cNvPr>
          <p:cNvSpPr/>
          <p:nvPr/>
        </p:nvSpPr>
        <p:spPr>
          <a:xfrm rot="16200000">
            <a:off x="6559203" y="4481050"/>
            <a:ext cx="1479642" cy="728368"/>
          </a:xfrm>
          <a:prstGeom prst="rightArrow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517F35-7FA5-47D5-BFA1-4C79C5994EC1}"/>
              </a:ext>
            </a:extLst>
          </p:cNvPr>
          <p:cNvSpPr/>
          <p:nvPr/>
        </p:nvSpPr>
        <p:spPr>
          <a:xfrm rot="16200000">
            <a:off x="6604190" y="4740838"/>
            <a:ext cx="540220" cy="1148216"/>
          </a:xfrm>
          <a:prstGeom prst="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B1C6526-EFA7-4318-935F-2E5C6C27CE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6505404" y="2669476"/>
            <a:ext cx="1450974" cy="101202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4F734030-EB70-4AA0-8C08-B6289CE953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6444208" y="1454329"/>
            <a:ext cx="1450974" cy="1012024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BDB057B4-A816-4067-9705-A555B07C41F8}"/>
              </a:ext>
            </a:extLst>
          </p:cNvPr>
          <p:cNvSpPr txBox="1"/>
          <p:nvPr/>
        </p:nvSpPr>
        <p:spPr>
          <a:xfrm>
            <a:off x="1058294" y="1547582"/>
            <a:ext cx="1580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Personal Data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7BF6F56-E537-4833-9571-836C30A39829}"/>
              </a:ext>
            </a:extLst>
          </p:cNvPr>
          <p:cNvSpPr txBox="1"/>
          <p:nvPr/>
        </p:nvSpPr>
        <p:spPr>
          <a:xfrm>
            <a:off x="1187622" y="2918831"/>
            <a:ext cx="21235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Personal statement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4B3B5DC-4D2C-47BD-B0EC-3E39FC3159CC}"/>
              </a:ext>
            </a:extLst>
          </p:cNvPr>
          <p:cNvSpPr txBox="1"/>
          <p:nvPr/>
        </p:nvSpPr>
        <p:spPr>
          <a:xfrm>
            <a:off x="827585" y="410541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Employment  History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BFA8F6F-4B6A-43F9-9FAE-C4E272D7AB48}"/>
              </a:ext>
            </a:extLst>
          </p:cNvPr>
          <p:cNvSpPr txBox="1"/>
          <p:nvPr/>
        </p:nvSpPr>
        <p:spPr>
          <a:xfrm>
            <a:off x="6529038" y="1084997"/>
            <a:ext cx="1281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589A3B8-76B2-47D5-958E-1317B4F7250E}"/>
              </a:ext>
            </a:extLst>
          </p:cNvPr>
          <p:cNvSpPr txBox="1"/>
          <p:nvPr/>
        </p:nvSpPr>
        <p:spPr>
          <a:xfrm>
            <a:off x="6640797" y="2403455"/>
            <a:ext cx="1316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Certificates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5378BF4-E543-4683-83CF-4271D58AEF5C}"/>
              </a:ext>
            </a:extLst>
          </p:cNvPr>
          <p:cNvSpPr txBox="1"/>
          <p:nvPr/>
        </p:nvSpPr>
        <p:spPr>
          <a:xfrm>
            <a:off x="6692544" y="3739518"/>
            <a:ext cx="11178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Skill Area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D2E0A4A-ED9B-4242-B894-BBA782CC2F6D}"/>
              </a:ext>
            </a:extLst>
          </p:cNvPr>
          <p:cNvSpPr txBox="1"/>
          <p:nvPr/>
        </p:nvSpPr>
        <p:spPr>
          <a:xfrm>
            <a:off x="3998607" y="5215723"/>
            <a:ext cx="1984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Education History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EC928961-480F-43BF-A69D-D241891C987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159511" y="1925015"/>
            <a:ext cx="2670461" cy="2670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85981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Personal Contact Details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8D32D1D-A53E-40B5-9622-68A4C7BB02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Name</a:t>
            </a:r>
          </a:p>
          <a:p>
            <a:r>
              <a:rPr lang="en-GB" dirty="0"/>
              <a:t>Email address – make sure it’s appropriate! </a:t>
            </a:r>
          </a:p>
          <a:p>
            <a:r>
              <a:rPr lang="en-GB" dirty="0"/>
              <a:t>Contact telephone – home or mobile</a:t>
            </a:r>
          </a:p>
          <a:p>
            <a:r>
              <a:rPr lang="en-GB" dirty="0"/>
              <a:t>Address (optional) </a:t>
            </a:r>
          </a:p>
          <a:p>
            <a:r>
              <a:rPr lang="en-GB" dirty="0"/>
              <a:t>Social media (if applicable) </a:t>
            </a:r>
          </a:p>
          <a:p>
            <a:pPr lvl="1"/>
            <a:r>
              <a:rPr lang="en-GB" dirty="0"/>
              <a:t>Twitter</a:t>
            </a:r>
          </a:p>
          <a:p>
            <a:pPr lvl="1"/>
            <a:r>
              <a:rPr lang="en-GB" dirty="0"/>
              <a:t>Instagram (if it promotes your business)</a:t>
            </a:r>
          </a:p>
          <a:p>
            <a:pPr lvl="1"/>
            <a:r>
              <a:rPr lang="en-GB" dirty="0"/>
              <a:t>Facebook page (not your personal account – too informal)</a:t>
            </a:r>
          </a:p>
          <a:p>
            <a:r>
              <a:rPr lang="en-GB" dirty="0"/>
              <a:t>LinkedIn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28621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Personal Statement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8D32D1D-A53E-40B5-9622-68A4C7BB0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75049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/>
              <a:t>Brief</a:t>
            </a:r>
          </a:p>
          <a:p>
            <a:r>
              <a:rPr lang="en-GB" sz="2000" dirty="0"/>
              <a:t>Clear and concise</a:t>
            </a:r>
          </a:p>
          <a:p>
            <a:r>
              <a:rPr lang="en-GB" sz="2000" dirty="0"/>
              <a:t>Should be no longer than three lines, </a:t>
            </a:r>
          </a:p>
          <a:p>
            <a:pPr marL="0" indent="0">
              <a:buNone/>
            </a:pPr>
            <a:r>
              <a:rPr lang="en-GB" sz="2000" dirty="0"/>
              <a:t>or maybe two to three sentences</a:t>
            </a:r>
          </a:p>
          <a:p>
            <a:r>
              <a:rPr lang="en-GB" sz="2000" dirty="0"/>
              <a:t>If you use one, make sure </a:t>
            </a:r>
          </a:p>
          <a:p>
            <a:pPr marL="0" indent="0">
              <a:buNone/>
            </a:pPr>
            <a:r>
              <a:rPr lang="en-GB" sz="2000" dirty="0"/>
              <a:t>you have evidence to support what you’re saying!</a:t>
            </a:r>
          </a:p>
          <a:p>
            <a:endParaRPr lang="en-GB" sz="3000" dirty="0"/>
          </a:p>
          <a:p>
            <a:r>
              <a:rPr lang="en-GB" sz="3000" dirty="0"/>
              <a:t>Ex: </a:t>
            </a:r>
            <a:r>
              <a:rPr lang="en-GB" sz="3000" i="1" dirty="0"/>
              <a:t>I am a highly successful individual who is likely to obtain a </a:t>
            </a:r>
            <a:r>
              <a:rPr lang="en-GB" sz="3000" b="1" i="1" dirty="0"/>
              <a:t>first class honours</a:t>
            </a:r>
            <a:r>
              <a:rPr lang="en-GB" sz="3000" i="1" dirty="0"/>
              <a:t> degree in Business Studies. I have strong </a:t>
            </a:r>
            <a:r>
              <a:rPr lang="en-GB" sz="3000" b="1" i="1" dirty="0"/>
              <a:t>leadership abilities</a:t>
            </a:r>
            <a:r>
              <a:rPr lang="en-GB" sz="3000" i="1" dirty="0"/>
              <a:t>, enjoy </a:t>
            </a:r>
            <a:r>
              <a:rPr lang="en-GB" sz="3000" b="1" i="1" dirty="0"/>
              <a:t>working in teams</a:t>
            </a:r>
            <a:r>
              <a:rPr lang="en-GB" sz="3000" i="1" dirty="0"/>
              <a:t> and am able to </a:t>
            </a:r>
            <a:r>
              <a:rPr lang="en-GB" sz="3000" b="1" i="1" dirty="0"/>
              <a:t>present well</a:t>
            </a:r>
            <a:r>
              <a:rPr lang="en-GB" sz="3000" i="1" dirty="0"/>
              <a:t>.</a:t>
            </a:r>
            <a:endParaRPr lang="en-GB" sz="3000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F67DD6-0CDA-4820-BBB2-046C8C9193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5" y="1508786"/>
            <a:ext cx="2664296" cy="1776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78300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Personal Statement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8D32D1D-A53E-40B5-9622-68A4C7BB0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75049"/>
          </a:xfrm>
        </p:spPr>
        <p:txBody>
          <a:bodyPr>
            <a:normAutofit/>
          </a:bodyPr>
          <a:lstStyle/>
          <a:p>
            <a:r>
              <a:rPr lang="en-US" dirty="0"/>
              <a:t>Watch this video: </a:t>
            </a:r>
          </a:p>
          <a:p>
            <a:pPr marL="0" indent="0">
              <a:buNone/>
            </a:pPr>
            <a:r>
              <a:rPr lang="en-GB" i="1" dirty="0"/>
              <a:t>How to write a CV profile [or personal statement] and get noticed </a:t>
            </a:r>
            <a:r>
              <a:rPr lang="en-GB" dirty="0"/>
              <a:t>(6 mins) </a:t>
            </a:r>
          </a:p>
          <a:p>
            <a:pPr marL="0" indent="0">
              <a:buNone/>
            </a:pPr>
            <a:r>
              <a:rPr lang="en-GB" u="sng" dirty="0">
                <a:hlinkClick r:id="rId3"/>
              </a:rPr>
              <a:t>https://www.youtube.com/watch?v=3bRLCKD-hII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00816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Individual Task  2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8D32D1D-A53E-40B5-9622-68A4C7BB0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7504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Using the </a:t>
            </a:r>
            <a:r>
              <a:rPr lang="en-GB" b="1" dirty="0"/>
              <a:t>Knowledge</a:t>
            </a:r>
            <a:r>
              <a:rPr lang="en-GB" dirty="0"/>
              <a:t>, </a:t>
            </a:r>
            <a:r>
              <a:rPr lang="en-GB" b="1" dirty="0"/>
              <a:t>Skills</a:t>
            </a:r>
            <a:r>
              <a:rPr lang="en-GB" dirty="0"/>
              <a:t>, </a:t>
            </a:r>
            <a:r>
              <a:rPr lang="en-GB" b="1" dirty="0"/>
              <a:t>Attributes </a:t>
            </a:r>
            <a:r>
              <a:rPr lang="en-GB" dirty="0"/>
              <a:t>and </a:t>
            </a:r>
            <a:r>
              <a:rPr lang="en-GB" b="1" dirty="0"/>
              <a:t>Other Things </a:t>
            </a:r>
            <a:r>
              <a:rPr lang="en-GB" dirty="0"/>
              <a:t>that you have prepared earlier, now write a </a:t>
            </a:r>
            <a:r>
              <a:rPr lang="en-GB" b="1" dirty="0"/>
              <a:t>Personal Statement</a:t>
            </a:r>
            <a:r>
              <a:rPr lang="en-GB" dirty="0"/>
              <a:t>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Example: </a:t>
            </a:r>
          </a:p>
          <a:p>
            <a:pPr marL="0" indent="0" algn="just">
              <a:buNone/>
            </a:pPr>
            <a:r>
              <a:rPr lang="en-GB" i="1" dirty="0">
                <a:solidFill>
                  <a:srgbClr val="002060"/>
                </a:solidFill>
              </a:rPr>
              <a:t>Friendly and customer-focused </a:t>
            </a:r>
            <a:r>
              <a:rPr lang="en-GB" b="1" i="1" dirty="0">
                <a:solidFill>
                  <a:srgbClr val="002060"/>
                </a:solidFill>
              </a:rPr>
              <a:t>Sales Assistant </a:t>
            </a:r>
            <a:r>
              <a:rPr lang="en-GB" i="1" dirty="0">
                <a:solidFill>
                  <a:srgbClr val="002060"/>
                </a:solidFill>
              </a:rPr>
              <a:t>with 2+ years of retail experience. Recognised by my supervisors for providing </a:t>
            </a:r>
            <a:r>
              <a:rPr lang="en-GB" b="1" i="1" dirty="0">
                <a:solidFill>
                  <a:srgbClr val="002060"/>
                </a:solidFill>
              </a:rPr>
              <a:t>accurate product knowledge </a:t>
            </a:r>
            <a:r>
              <a:rPr lang="en-GB" i="1" dirty="0">
                <a:solidFill>
                  <a:srgbClr val="002060"/>
                </a:solidFill>
              </a:rPr>
              <a:t>to new and repeat customers and </a:t>
            </a:r>
            <a:r>
              <a:rPr lang="en-GB" b="1" i="1" dirty="0">
                <a:solidFill>
                  <a:srgbClr val="002060"/>
                </a:solidFill>
              </a:rPr>
              <a:t>exceeding monthly sales targets</a:t>
            </a:r>
            <a:r>
              <a:rPr lang="en-GB" i="1" dirty="0">
                <a:solidFill>
                  <a:srgbClr val="002060"/>
                </a:solidFill>
              </a:rPr>
              <a:t>. Seeking a responsible sales position at House of Fraser to help maximise sales and enhance shopping experiences for customers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24445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Education And Qualifications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8D32D1D-A53E-40B5-9622-68A4C7BB0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75049"/>
          </a:xfrm>
        </p:spPr>
        <p:txBody>
          <a:bodyPr>
            <a:normAutofit/>
          </a:bodyPr>
          <a:lstStyle/>
          <a:p>
            <a:r>
              <a:rPr lang="en-GB" dirty="0"/>
              <a:t>Title of qualifications: </a:t>
            </a:r>
            <a:r>
              <a:rPr lang="en-GB" dirty="0" err="1"/>
              <a:t>CertHE</a:t>
            </a:r>
            <a:r>
              <a:rPr lang="en-GB" dirty="0"/>
              <a:t>/GCSE etc.</a:t>
            </a:r>
          </a:p>
          <a:p>
            <a:r>
              <a:rPr lang="en-GB" dirty="0"/>
              <a:t>Dates of qualifications (month and year) – start/end</a:t>
            </a:r>
          </a:p>
          <a:p>
            <a:r>
              <a:rPr lang="en-GB" dirty="0"/>
              <a:t>Your result</a:t>
            </a:r>
          </a:p>
          <a:p>
            <a:r>
              <a:rPr lang="en-GB" dirty="0"/>
              <a:t>Always list most recent qualification first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67138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Work Experience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8D32D1D-A53E-40B5-9622-68A4C7BB0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75049"/>
          </a:xfrm>
        </p:spPr>
        <p:txBody>
          <a:bodyPr>
            <a:normAutofit/>
          </a:bodyPr>
          <a:lstStyle/>
          <a:p>
            <a:r>
              <a:rPr lang="en-GB" dirty="0"/>
              <a:t>Start with most recent work experience first</a:t>
            </a:r>
          </a:p>
          <a:p>
            <a:r>
              <a:rPr lang="en-GB" dirty="0"/>
              <a:t>Give the dates (month and year) of each period of work</a:t>
            </a:r>
          </a:p>
          <a:p>
            <a:r>
              <a:rPr lang="en-GB" dirty="0"/>
              <a:t>Job title</a:t>
            </a:r>
          </a:p>
          <a:p>
            <a:r>
              <a:rPr lang="en-GB" dirty="0"/>
              <a:t>2-3 points outlining what you did and/or your key achievements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05303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Additional Responsibilities And Activities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8D32D1D-A53E-40B5-9622-68A4C7BB0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75049"/>
          </a:xfrm>
        </p:spPr>
        <p:txBody>
          <a:bodyPr>
            <a:normAutofit/>
          </a:bodyPr>
          <a:lstStyle/>
          <a:p>
            <a:r>
              <a:rPr lang="en-GB" dirty="0"/>
              <a:t>Any additional responsibilities i.e. President of a society, Committee member of a group, Student Representative, etc. </a:t>
            </a:r>
          </a:p>
          <a:p>
            <a:r>
              <a:rPr lang="en-GB" dirty="0"/>
              <a:t>You need to show the relevant skills and understanding gained from these activities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48773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Hobbies &amp; Interests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8D32D1D-A53E-40B5-9622-68A4C7BB0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7504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It may not seem the most relevant part of who you are but including these can reveal a great deal about your abilities on occasions. </a:t>
            </a:r>
          </a:p>
          <a:p>
            <a:r>
              <a:rPr lang="en-GB" dirty="0"/>
              <a:t>This section gives you an opportunity to show you do more than work and study!</a:t>
            </a:r>
          </a:p>
          <a:p>
            <a:r>
              <a:rPr lang="en-GB" dirty="0"/>
              <a:t>Tells employers about what motivates you and what you enjoy.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75671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References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8D32D1D-A53E-40B5-9622-68A4C7BB0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75049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NOT on your CV but just to know: </a:t>
            </a:r>
          </a:p>
          <a:p>
            <a:r>
              <a:rPr lang="en-GB" dirty="0"/>
              <a:t>Usually need to give </a:t>
            </a:r>
            <a:r>
              <a:rPr lang="en-GB" b="1" dirty="0"/>
              <a:t>TWO</a:t>
            </a:r>
            <a:r>
              <a:rPr lang="en-GB" dirty="0"/>
              <a:t> referees: one usually academic (personal tutor or lecturer) and one usually from a previous employer.</a:t>
            </a:r>
          </a:p>
          <a:p>
            <a:r>
              <a:rPr lang="en-GB" dirty="0"/>
              <a:t>Referees should </a:t>
            </a:r>
            <a:r>
              <a:rPr lang="en-GB" b="1" dirty="0"/>
              <a:t>ALWAYS</a:t>
            </a:r>
            <a:r>
              <a:rPr lang="en-GB" dirty="0"/>
              <a:t> be asked before being given!</a:t>
            </a:r>
          </a:p>
          <a:p>
            <a:r>
              <a:rPr lang="en-GB" u="sng" dirty="0"/>
              <a:t>Should not be</a:t>
            </a:r>
            <a:r>
              <a:rPr lang="en-GB" dirty="0"/>
              <a:t>: A relative, personal friend, another student or someone who does not know you well.</a:t>
            </a:r>
          </a:p>
          <a:p>
            <a:r>
              <a:rPr lang="en-GB" dirty="0"/>
              <a:t>You can include the sentence: “</a:t>
            </a:r>
            <a:r>
              <a:rPr lang="en-GB" i="1" dirty="0"/>
              <a:t>References available on request” </a:t>
            </a:r>
            <a:r>
              <a:rPr lang="en-GB" dirty="0"/>
              <a:t>on your CV if you’ve got space </a:t>
            </a:r>
          </a:p>
          <a:p>
            <a:r>
              <a:rPr lang="en-GB" i="1" dirty="0"/>
              <a:t>(but know that is it expected you should be able to give references anyway)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23156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44DFD45-64BC-4921-88DA-E8F1F69CC1E0}"/>
              </a:ext>
            </a:extLst>
          </p:cNvPr>
          <p:cNvSpPr/>
          <p:nvPr/>
        </p:nvSpPr>
        <p:spPr>
          <a:xfrm>
            <a:off x="0" y="116632"/>
            <a:ext cx="9036496" cy="72625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900"/>
              </a:spcAft>
            </a:pPr>
            <a:r>
              <a:rPr lang="en-GB" sz="800" b="1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Abi Butler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900"/>
              </a:spcAft>
            </a:pPr>
            <a:r>
              <a:rPr lang="en-GB" sz="800" b="1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96 Black Street, </a:t>
            </a:r>
            <a:r>
              <a:rPr lang="en-GB" sz="800" b="1" dirty="0" err="1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Sometown</a:t>
            </a:r>
            <a:r>
              <a:rPr lang="en-GB" sz="800" b="1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XS9 8AW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900"/>
              </a:spcAft>
            </a:pPr>
            <a:r>
              <a:rPr lang="en-GB" sz="800" b="1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jpsmith99@gmail.com 07777888999 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900"/>
              </a:spcAf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 am a final-year Physics undergraduate with customer service and sales experience in the energy industry. As a tutor and Physics club coordinator I can explain </a:t>
            </a:r>
            <a:r>
              <a:rPr lang="en-GB" sz="800" dirty="0" err="1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physiscss</a:t>
            </a: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concepts to all ages and abilities. I am keen to use my </a:t>
            </a:r>
            <a:r>
              <a:rPr lang="en-GB" sz="800" dirty="0" err="1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physicss</a:t>
            </a: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skills to train as an energy industry analyst.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450"/>
              </a:spcAft>
            </a:pPr>
            <a:r>
              <a:rPr lang="en-GB" sz="800" dirty="0">
                <a:solidFill>
                  <a:srgbClr val="053041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Education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900"/>
              </a:spcAft>
            </a:pPr>
            <a:r>
              <a:rPr lang="en-GB" sz="800" b="1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Birmingham City University (2018-2021)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900"/>
              </a:spcAf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BSc (Hons) Physics. Predicted 2:1.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900"/>
              </a:spcAf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Modules included Quantum physics, contemporary physics, real and analysis the nanoscale and mathematical finance.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900"/>
              </a:spcAft>
            </a:pPr>
            <a:r>
              <a:rPr lang="en-GB" sz="800" b="1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Any Town High School (2010-2017)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900"/>
              </a:spcAf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A-levels: maths, physics, chemistry. AS-level geography.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900"/>
              </a:spcAf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9 GCSEs including English language and English literature.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450"/>
              </a:spcAft>
            </a:pPr>
            <a:r>
              <a:rPr lang="en-GB" sz="800" dirty="0">
                <a:solidFill>
                  <a:srgbClr val="053041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Employment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900"/>
              </a:spcAft>
            </a:pPr>
            <a:r>
              <a:rPr lang="en-GB" sz="800" b="1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Inbound customer service adviser, Energex UK call centre (2018-2020)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Helping customers assess energy costs and tariffs</a:t>
            </a:r>
            <a:endParaRPr lang="en-GB" sz="800" dirty="0">
              <a:solidFill>
                <a:srgbClr val="485D65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Ensuring quality and compliance standards during the switching process</a:t>
            </a:r>
            <a:endParaRPr lang="en-GB" sz="800" dirty="0">
              <a:solidFill>
                <a:srgbClr val="485D65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Meeting and exceeding sales targets consistently</a:t>
            </a:r>
            <a:endParaRPr lang="en-GB" sz="800" dirty="0">
              <a:solidFill>
                <a:srgbClr val="485D65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900"/>
              </a:spcAft>
            </a:pPr>
            <a:r>
              <a:rPr lang="en-GB" sz="800" b="1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Maths tutoring for 11+ (2017-2018)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Assessing pupils level of maths and confidence in their abilities</a:t>
            </a:r>
            <a:endParaRPr lang="en-GB" sz="800" dirty="0">
              <a:solidFill>
                <a:srgbClr val="485D65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Preparing and delivering individual lessons</a:t>
            </a:r>
            <a:endParaRPr lang="en-GB" sz="800" dirty="0">
              <a:solidFill>
                <a:srgbClr val="485D65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100% pass rate of students</a:t>
            </a:r>
            <a:endParaRPr lang="en-GB" sz="800" dirty="0">
              <a:solidFill>
                <a:srgbClr val="485D65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450"/>
              </a:spcAft>
            </a:pPr>
            <a:r>
              <a:rPr lang="en-GB" sz="800" dirty="0">
                <a:solidFill>
                  <a:srgbClr val="053041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Volunteering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900"/>
              </a:spcAft>
            </a:pPr>
            <a:r>
              <a:rPr lang="en-GB" sz="800" b="1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Coordinated Year 7 and 8 lunchtime maths club (2015-2017)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900"/>
              </a:spcAf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 started Maths Buzz so younger pupils could enjoy and succeed at maths. I had to publicise the group and recruit members. I also had to devise a programme of weekly activities. We had a waiting list at the end of the first term and teachers reported that pupils were achieving more in class as a result of the club.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450"/>
              </a:spcAft>
            </a:pPr>
            <a:r>
              <a:rPr lang="en-GB" sz="800" dirty="0">
                <a:solidFill>
                  <a:srgbClr val="053041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Activities and achievements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Anytown High School Heads' Award for School Service for creating and running Maths Buzz</a:t>
            </a:r>
            <a:endParaRPr lang="en-GB" sz="800" dirty="0">
              <a:solidFill>
                <a:srgbClr val="485D65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Duke of Edinburgh Bronze and Silver Awards.</a:t>
            </a:r>
            <a:endParaRPr lang="en-GB" sz="800" dirty="0">
              <a:solidFill>
                <a:srgbClr val="485D65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450"/>
              </a:spcAft>
            </a:pPr>
            <a:r>
              <a:rPr lang="en-GB" sz="800" dirty="0">
                <a:solidFill>
                  <a:srgbClr val="053041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Sports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Member of Birmingham University Cricket 2nd XI</a:t>
            </a:r>
            <a:endParaRPr lang="en-GB" sz="800" dirty="0">
              <a:solidFill>
                <a:srgbClr val="485D65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Captain of Anytown School Cricket 1st XI</a:t>
            </a:r>
            <a:endParaRPr lang="en-GB" sz="800" dirty="0">
              <a:solidFill>
                <a:srgbClr val="485D65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Member of Anytown Rugby Club Under 18's XV</a:t>
            </a:r>
            <a:endParaRPr lang="en-GB" sz="800" dirty="0">
              <a:solidFill>
                <a:srgbClr val="485D65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85730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9C895-A5CB-4395-997A-C42DEB51C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  <a:cs typeface="Arial" panose="020B0604020202020204" pitchFamily="34" charset="0"/>
              </a:rPr>
              <a:t>Two basic types of CV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EFF6C-8334-466E-875C-75E429A8BD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117475" indent="0">
              <a:spcBef>
                <a:spcPct val="0"/>
              </a:spcBef>
              <a:buNone/>
              <a:defRPr/>
            </a:pPr>
            <a:r>
              <a:rPr lang="en-GB" altLang="en-US" b="1" dirty="0">
                <a:cs typeface="Arial" charset="0"/>
              </a:rPr>
              <a:t>A general CV</a:t>
            </a:r>
          </a:p>
          <a:p>
            <a:pPr marL="548640" lvl="1" indent="-201168">
              <a:buFont typeface="Verdana"/>
              <a:buChar char="◦"/>
              <a:defRPr/>
            </a:pPr>
            <a:r>
              <a:rPr lang="en-GB" altLang="en-US" i="1" dirty="0">
                <a:cs typeface="Arial" charset="0"/>
              </a:rPr>
              <a:t>For speculative approaches </a:t>
            </a:r>
          </a:p>
          <a:p>
            <a:pPr marL="548640" lvl="1" indent="-201168">
              <a:buFont typeface="Verdana"/>
              <a:buChar char="◦"/>
              <a:defRPr/>
            </a:pPr>
            <a:r>
              <a:rPr lang="en-GB" altLang="en-US" i="1" dirty="0">
                <a:cs typeface="Arial" charset="0"/>
              </a:rPr>
              <a:t>A CV for your network contacts (friends, family etc)</a:t>
            </a:r>
          </a:p>
          <a:p>
            <a:pPr marL="548640" lvl="1" indent="-201168">
              <a:buFont typeface="Verdana"/>
              <a:buChar char="◦"/>
              <a:defRPr/>
            </a:pPr>
            <a:r>
              <a:rPr lang="en-GB" altLang="en-US" i="1" dirty="0">
                <a:cs typeface="Arial" charset="0"/>
              </a:rPr>
              <a:t>It is a reminder for them to look out, on your behalf, for employment opportunities</a:t>
            </a:r>
          </a:p>
          <a:p>
            <a:pPr marL="457200" lvl="1" indent="0">
              <a:buNone/>
              <a:defRPr/>
            </a:pPr>
            <a:endParaRPr lang="en-GB" altLang="en-US" sz="2000" i="1" dirty="0">
              <a:cs typeface="Arial" charset="0"/>
            </a:endParaRPr>
          </a:p>
          <a:p>
            <a:pPr marL="117475" indent="0">
              <a:spcBef>
                <a:spcPct val="0"/>
              </a:spcBef>
              <a:buNone/>
              <a:defRPr/>
            </a:pPr>
            <a:r>
              <a:rPr lang="en-GB" altLang="en-US" b="1" dirty="0">
                <a:cs typeface="Arial" charset="0"/>
              </a:rPr>
              <a:t>A job focused CV</a:t>
            </a:r>
          </a:p>
          <a:p>
            <a:pPr marL="548640" lvl="1" indent="-201168">
              <a:buFont typeface="Verdana"/>
              <a:buChar char="◦"/>
              <a:defRPr/>
            </a:pPr>
            <a:r>
              <a:rPr lang="en-GB" altLang="en-US" dirty="0">
                <a:cs typeface="Arial" charset="0"/>
              </a:rPr>
              <a:t>It is a one off, uniquely honed and tailored  to suit that particular vacancy.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6535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9C895-A5CB-4395-997A-C42DEB51C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tint val="88000"/>
                    <a:satMod val="150000"/>
                  </a:schemeClr>
                </a:solidFill>
                <a:cs typeface="Arial" panose="020B0604020202020204" pitchFamily="34" charset="0"/>
              </a:rPr>
              <a:t>Format and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EFF6C-8334-466E-875C-75E429A8BD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117475" indent="0">
              <a:spcBef>
                <a:spcPct val="0"/>
              </a:spcBef>
              <a:buNone/>
              <a:defRPr/>
            </a:pPr>
            <a:r>
              <a:rPr lang="en-GB" altLang="en-US" b="1" dirty="0">
                <a:cs typeface="Arial" charset="0"/>
              </a:rPr>
              <a:t>Chronological CV (Recommended)</a:t>
            </a:r>
          </a:p>
          <a:p>
            <a:pPr marL="804672" lvl="1" indent="-457200">
              <a:buFont typeface="Arial" panose="020B0604020202020204" pitchFamily="34" charset="0"/>
              <a:buChar char="•"/>
              <a:defRPr/>
            </a:pPr>
            <a:r>
              <a:rPr lang="en-GB" altLang="en-US" i="1" dirty="0">
                <a:cs typeface="Arial" charset="0"/>
              </a:rPr>
              <a:t>Most common and easiest to prepare </a:t>
            </a:r>
          </a:p>
          <a:p>
            <a:pPr marL="804672" lvl="1" indent="-457200">
              <a:buFont typeface="Arial" panose="020B0604020202020204" pitchFamily="34" charset="0"/>
              <a:buChar char="•"/>
              <a:defRPr/>
            </a:pPr>
            <a:r>
              <a:rPr lang="en-GB" altLang="en-US" i="1" dirty="0">
                <a:cs typeface="Arial" charset="0"/>
              </a:rPr>
              <a:t>List employment history in a chronological order starting with the most recent</a:t>
            </a:r>
          </a:p>
          <a:p>
            <a:pPr marL="804672" lvl="1" indent="-457200">
              <a:buFont typeface="Arial" panose="020B0604020202020204" pitchFamily="34" charset="0"/>
              <a:buChar char="•"/>
              <a:defRPr/>
            </a:pPr>
            <a:r>
              <a:rPr lang="en-GB" altLang="en-US" i="1" dirty="0">
                <a:cs typeface="Arial" charset="0"/>
              </a:rPr>
              <a:t>Demonstrate steady employment record.</a:t>
            </a:r>
          </a:p>
          <a:p>
            <a:pPr marL="347472" lvl="1" indent="0">
              <a:buNone/>
              <a:defRPr/>
            </a:pPr>
            <a:r>
              <a:rPr lang="en-GB" altLang="en-US" sz="3200" b="1" dirty="0">
                <a:latin typeface="+mj-lt"/>
                <a:cs typeface="Arial" charset="0"/>
              </a:rPr>
              <a:t>Functional CV</a:t>
            </a:r>
          </a:p>
          <a:p>
            <a:pPr marL="804672" lvl="1" indent="-457200">
              <a:buFont typeface="Arial" panose="020B0604020202020204" pitchFamily="34" charset="0"/>
              <a:buChar char="•"/>
              <a:defRPr/>
            </a:pPr>
            <a:r>
              <a:rPr lang="en-GB" altLang="en-US" i="1" dirty="0">
                <a:latin typeface="+mj-lt"/>
                <a:cs typeface="Arial" charset="0"/>
              </a:rPr>
              <a:t>Highlight skills and accomplishment vs dates</a:t>
            </a:r>
          </a:p>
          <a:p>
            <a:pPr marL="804672" lvl="1" indent="-457200">
              <a:buFont typeface="Arial" panose="020B0604020202020204" pitchFamily="34" charset="0"/>
              <a:buChar char="•"/>
              <a:defRPr/>
            </a:pPr>
            <a:r>
              <a:rPr lang="en-GB" altLang="en-US" i="1" dirty="0">
                <a:latin typeface="+mj-lt"/>
                <a:cs typeface="Arial" charset="0"/>
              </a:rPr>
              <a:t>Used by people who have had many jobs and those changing careers</a:t>
            </a:r>
          </a:p>
          <a:p>
            <a:pPr marL="347472" lvl="1" indent="0">
              <a:buNone/>
              <a:defRPr/>
            </a:pPr>
            <a:endParaRPr lang="en-GB" altLang="en-US" b="1" dirty="0">
              <a:latin typeface="+mj-lt"/>
              <a:cs typeface="Arial" charset="0"/>
            </a:endParaRPr>
          </a:p>
          <a:p>
            <a:pPr marL="117475" indent="0">
              <a:spcBef>
                <a:spcPct val="0"/>
              </a:spcBef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255712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9C895-A5CB-4395-997A-C42DEB51C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CV Presentation and Formatting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EFF6C-8334-466E-875C-75E429A8BD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No longer than two pages (A4 size)</a:t>
            </a:r>
          </a:p>
          <a:p>
            <a:r>
              <a:rPr lang="en-GB" dirty="0"/>
              <a:t>No spelling mistakes!</a:t>
            </a:r>
          </a:p>
          <a:p>
            <a:r>
              <a:rPr lang="en-GB" b="1" dirty="0"/>
              <a:t>Bold</a:t>
            </a:r>
            <a:r>
              <a:rPr lang="en-GB" dirty="0"/>
              <a:t>, </a:t>
            </a:r>
            <a:r>
              <a:rPr lang="en-GB" i="1" dirty="0"/>
              <a:t>italics</a:t>
            </a:r>
            <a:r>
              <a:rPr lang="en-GB" dirty="0"/>
              <a:t>, or </a:t>
            </a:r>
            <a:r>
              <a:rPr lang="en-GB" u="sng" dirty="0"/>
              <a:t>underlining</a:t>
            </a:r>
            <a:r>
              <a:rPr lang="en-GB" dirty="0"/>
              <a:t> are great ways to ensure keywords in your CV stand out!</a:t>
            </a:r>
          </a:p>
          <a:p>
            <a:r>
              <a:rPr lang="en-GB" dirty="0"/>
              <a:t>Bullet points provide key information rather than full sentences – much more pleasing to read!</a:t>
            </a:r>
          </a:p>
          <a:p>
            <a:r>
              <a:rPr lang="en-GB" dirty="0"/>
              <a:t>Colour – keep it basic; black/dark blue font, light colours for background, you can also use a template</a:t>
            </a:r>
          </a:p>
          <a:p>
            <a:r>
              <a:rPr lang="en-GB" dirty="0"/>
              <a:t>Clutter – you do not need to make use of every bit of space</a:t>
            </a:r>
          </a:p>
          <a:p>
            <a:r>
              <a:rPr lang="en-GB" dirty="0"/>
              <a:t>Consistency – fonts, font sizes etc. </a:t>
            </a:r>
          </a:p>
          <a:p>
            <a:r>
              <a:rPr lang="en-GB" dirty="0"/>
              <a:t>In essence - make sure your CV is easy to read and aesthetically appealing!</a:t>
            </a:r>
          </a:p>
          <a:p>
            <a:pPr marL="347472" lvl="1" indent="0">
              <a:buNone/>
              <a:defRPr/>
            </a:pPr>
            <a:endParaRPr lang="en-GB" altLang="en-US" b="1" dirty="0">
              <a:latin typeface="+mj-lt"/>
              <a:cs typeface="Arial" charset="0"/>
            </a:endParaRPr>
          </a:p>
          <a:p>
            <a:pPr marL="117475" indent="0">
              <a:spcBef>
                <a:spcPct val="0"/>
              </a:spcBef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84757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Don’ts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124744"/>
            <a:ext cx="8363272" cy="4392489"/>
          </a:xfrm>
        </p:spPr>
        <p:txBody>
          <a:bodyPr>
            <a:normAutofit lnSpcReduction="10000"/>
          </a:bodyPr>
          <a:lstStyle/>
          <a:p>
            <a:pPr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defRPr/>
            </a:pPr>
            <a:r>
              <a:rPr lang="en-GB" sz="2400" dirty="0"/>
              <a:t>Do not put photograph of yourself, don't! It's not necessary </a:t>
            </a:r>
          </a:p>
          <a:p>
            <a:pPr marL="0" indent="0"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buNone/>
              <a:defRPr/>
            </a:pPr>
            <a:r>
              <a:rPr lang="en-GB" sz="2400" dirty="0"/>
              <a:t>•  Avoid odd-size paper or loud colours </a:t>
            </a:r>
          </a:p>
          <a:p>
            <a:pPr marL="0" indent="0"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buNone/>
              <a:defRPr/>
            </a:pPr>
            <a:r>
              <a:rPr lang="en-GB" sz="2400" dirty="0"/>
              <a:t>•  Don't include on your CV. – your height, weight, date of birth, place of birth, marital status, ethnicity/race, health,   </a:t>
            </a:r>
          </a:p>
          <a:p>
            <a:pPr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defRPr/>
            </a:pPr>
            <a:r>
              <a:rPr lang="en-GB" sz="2400" dirty="0"/>
              <a:t>Reasons for leaving previous job,</a:t>
            </a:r>
          </a:p>
          <a:p>
            <a:pPr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defRPr/>
            </a:pPr>
            <a:r>
              <a:rPr lang="en-GB" sz="2400" dirty="0"/>
              <a:t>Names of former supervisors, </a:t>
            </a:r>
          </a:p>
          <a:p>
            <a:pPr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defRPr/>
            </a:pPr>
            <a:r>
              <a:rPr lang="en-GB" sz="2400" dirty="0"/>
              <a:t>Specific street addresses or phone numbers of former employers, salary information, – </a:t>
            </a:r>
          </a:p>
          <a:p>
            <a:pPr marL="0" indent="0"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buNone/>
              <a:defRPr/>
            </a:pPr>
            <a:r>
              <a:rPr lang="en-GB" sz="2400" dirty="0"/>
              <a:t>the title “Curriculum Vitae or CV"</a:t>
            </a:r>
            <a:endParaRPr lang="en-US" sz="2400" kern="0" dirty="0">
              <a:solidFill>
                <a:srgbClr val="996633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/>
              <a:cs typeface="Tahoma"/>
            </a:endParaRPr>
          </a:p>
          <a:p>
            <a:pPr marL="0" lvl="0" indent="0"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buNone/>
              <a:defRPr/>
            </a:pPr>
            <a:endParaRPr lang="en-US" sz="2000" kern="0" dirty="0">
              <a:solidFill>
                <a:srgbClr val="996633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/>
              <a:cs typeface="Tahoma"/>
            </a:endParaRPr>
          </a:p>
        </p:txBody>
      </p:sp>
    </p:spTree>
    <p:extLst>
      <p:ext uri="{BB962C8B-B14F-4D97-AF65-F5344CB8AC3E}">
        <p14:creationId xmlns:p14="http://schemas.microsoft.com/office/powerpoint/2010/main" val="9005157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Some observations…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574675" indent="-457200">
              <a:spcBef>
                <a:spcPct val="0"/>
              </a:spcBef>
              <a:buFont typeface="Wingdings 2"/>
              <a:buChar char=""/>
              <a:defRPr/>
            </a:pPr>
            <a:r>
              <a:rPr lang="en-GB" altLang="en-US" dirty="0">
                <a:solidFill>
                  <a:schemeClr val="accent4"/>
                </a:solidFill>
                <a:cs typeface="Arial" charset="0"/>
              </a:rPr>
              <a:t>A survey of 500 employers and 2,000 consumers by the jobsite Foosle.com found that </a:t>
            </a:r>
            <a:r>
              <a:rPr lang="en-GB" altLang="en-US" b="1" i="1" dirty="0">
                <a:solidFill>
                  <a:schemeClr val="accent4"/>
                </a:solidFill>
                <a:cs typeface="Arial" charset="0"/>
              </a:rPr>
              <a:t>60% of employers think CVs don't accurately represent people applying for jobs </a:t>
            </a:r>
            <a:r>
              <a:rPr lang="en-GB" altLang="en-US" dirty="0">
                <a:solidFill>
                  <a:schemeClr val="accent4"/>
                </a:solidFill>
                <a:cs typeface="Arial" charset="0"/>
              </a:rPr>
              <a:t>in their organisations. </a:t>
            </a:r>
          </a:p>
          <a:p>
            <a:pPr marL="288925" indent="-171450">
              <a:spcBef>
                <a:spcPct val="0"/>
              </a:spcBef>
              <a:buFont typeface="Wingdings 2"/>
              <a:buChar char=""/>
              <a:defRPr/>
            </a:pPr>
            <a:endParaRPr lang="en-GB" altLang="en-US" sz="900" dirty="0">
              <a:cs typeface="Arial" charset="0"/>
            </a:endParaRPr>
          </a:p>
          <a:p>
            <a:pPr marL="574675" indent="-457200">
              <a:spcBef>
                <a:spcPct val="0"/>
              </a:spcBef>
              <a:buFont typeface="Wingdings 2"/>
              <a:buChar char=""/>
              <a:defRPr/>
            </a:pPr>
            <a:r>
              <a:rPr lang="en-GB" altLang="en-US" dirty="0">
                <a:solidFill>
                  <a:schemeClr val="tx2"/>
                </a:solidFill>
                <a:cs typeface="Arial" charset="0"/>
              </a:rPr>
              <a:t>Many candidates use buzz words they think employers wish to hear. </a:t>
            </a:r>
            <a:r>
              <a:rPr lang="en-GB" altLang="en-US" b="1" dirty="0">
                <a:solidFill>
                  <a:schemeClr val="tx2"/>
                </a:solidFill>
                <a:cs typeface="Arial" charset="0"/>
              </a:rPr>
              <a:t>‘Hard-working', 'team player' and 'motivated' were the most over-used words on CVs</a:t>
            </a:r>
            <a:r>
              <a:rPr lang="en-GB" altLang="en-US" dirty="0">
                <a:solidFill>
                  <a:schemeClr val="tx2"/>
                </a:solidFill>
                <a:cs typeface="Arial" charset="0"/>
              </a:rPr>
              <a:t> making them meaningless to employers and doing little to make candidates stand out.</a:t>
            </a:r>
          </a:p>
          <a:p>
            <a:pPr marL="117475" indent="0" algn="r">
              <a:spcBef>
                <a:spcPct val="0"/>
              </a:spcBef>
              <a:buNone/>
              <a:defRPr/>
            </a:pPr>
            <a:r>
              <a:rPr lang="en-GB" altLang="en-US" i="1" dirty="0">
                <a:cs typeface="Arial" charset="0"/>
              </a:rPr>
              <a:t>University of Kent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321406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Activity-CV Builder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Go to the career  service website and find a  CV template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University of Wales Trinity Saint David (careercentre.me)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808057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4402832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Can you explain</a:t>
            </a:r>
          </a:p>
          <a:p>
            <a:r>
              <a:rPr lang="en-GB" dirty="0"/>
              <a:t>What is CV?</a:t>
            </a:r>
          </a:p>
          <a:p>
            <a:r>
              <a:rPr lang="en-GB" dirty="0"/>
              <a:t>Purpose of CV?</a:t>
            </a:r>
          </a:p>
          <a:p>
            <a:r>
              <a:rPr lang="en-GB" dirty="0"/>
              <a:t>What to include in a CV.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57A2770E-33FC-4834-AD2A-DCC61B82EA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60032" y="1634481"/>
            <a:ext cx="4135140" cy="3015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1178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579296" cy="4099595"/>
          </a:xfrm>
        </p:spPr>
        <p:txBody>
          <a:bodyPr>
            <a:normAutofit/>
          </a:bodyPr>
          <a:lstStyle/>
          <a:p>
            <a:endParaRPr lang="en-GB" sz="1400" dirty="0"/>
          </a:p>
          <a:p>
            <a:endParaRPr lang="en-GB" sz="1400" dirty="0"/>
          </a:p>
          <a:p>
            <a:r>
              <a:rPr lang="en-GB" sz="1400" dirty="0" err="1"/>
              <a:t>Maund</a:t>
            </a:r>
            <a:r>
              <a:rPr lang="en-GB" sz="1400" dirty="0"/>
              <a:t>, A., </a:t>
            </a:r>
            <a:r>
              <a:rPr lang="en-GB" sz="1400" dirty="0" err="1"/>
              <a:t>Schriek</a:t>
            </a:r>
            <a:r>
              <a:rPr lang="en-GB" sz="1400" dirty="0"/>
              <a:t>, M., and </a:t>
            </a:r>
            <a:r>
              <a:rPr lang="en-GB" sz="1400" dirty="0" err="1"/>
              <a:t>Tinkler</a:t>
            </a:r>
            <a:r>
              <a:rPr lang="en-GB" sz="1400" dirty="0"/>
              <a:t>, P. (2017) </a:t>
            </a:r>
            <a:r>
              <a:rPr lang="en-GB" sz="1400" i="1" dirty="0"/>
              <a:t>Certificate in Higher Education: Skills for the Workplace Student Yearbook</a:t>
            </a:r>
            <a:r>
              <a:rPr lang="en-GB" sz="1400" dirty="0"/>
              <a:t>. London: Sage. </a:t>
            </a:r>
          </a:p>
          <a:p>
            <a:r>
              <a:rPr lang="en-GB" sz="1400" dirty="0"/>
              <a:t>Morgan, P (2017). </a:t>
            </a:r>
            <a:r>
              <a:rPr lang="en-GB" sz="1400" i="1" dirty="0"/>
              <a:t>The Business Student’s Guide to Employability</a:t>
            </a:r>
            <a:r>
              <a:rPr lang="en-GB" sz="1400" dirty="0"/>
              <a:t>. London: Sage.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419888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creating successful cv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733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Next session….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 txBox="1">
            <a:spLocks/>
          </p:cNvSpPr>
          <p:nvPr/>
        </p:nvSpPr>
        <p:spPr>
          <a:xfrm>
            <a:off x="0" y="4869160"/>
            <a:ext cx="9144000" cy="1030674"/>
          </a:xfrm>
          <a:prstGeom prst="rect">
            <a:avLst/>
          </a:prstGeom>
          <a:solidFill>
            <a:srgbClr val="000000">
              <a:alpha val="50196"/>
            </a:srgbClr>
          </a:solidFill>
          <a:ln>
            <a:noFill/>
          </a:ln>
          <a:effectLst>
            <a:softEdge rad="127000"/>
          </a:effectLst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5400"/>
              </a:spcBef>
              <a:buFont typeface="Arial" pitchFamily="34" charset="0"/>
              <a:buNone/>
            </a:pPr>
            <a:r>
              <a:rPr lang="en-GB" sz="6600" b="1" dirty="0">
                <a:solidFill>
                  <a:schemeClr val="bg1"/>
                </a:solidFill>
              </a:rPr>
              <a:t>Cover letter writing</a:t>
            </a:r>
          </a:p>
        </p:txBody>
      </p:sp>
    </p:spTree>
    <p:extLst>
      <p:ext uri="{BB962C8B-B14F-4D97-AF65-F5344CB8AC3E}">
        <p14:creationId xmlns:p14="http://schemas.microsoft.com/office/powerpoint/2010/main" val="83447377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2006/documentManagement/types"/>
    <ds:schemaRef ds:uri="303dbf9b-b85b-46a0-94f1-894078c07ecd"/>
    <ds:schemaRef ds:uri="http://purl.org/dc/elements/1.1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terms/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46020</TotalTime>
  <Words>1813</Words>
  <Application>Microsoft Office PowerPoint</Application>
  <PresentationFormat>On-screen Show (4:3)</PresentationFormat>
  <Paragraphs>228</Paragraphs>
  <Slides>33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4" baseType="lpstr">
      <vt:lpstr>Arial</vt:lpstr>
      <vt:lpstr>Book Antiqua</vt:lpstr>
      <vt:lpstr>Calibri</vt:lpstr>
      <vt:lpstr>Helvetica</vt:lpstr>
      <vt:lpstr>Myriad Pro</vt:lpstr>
      <vt:lpstr>Symbol</vt:lpstr>
      <vt:lpstr>Tahoma</vt:lpstr>
      <vt:lpstr>Times New Roman</vt:lpstr>
      <vt:lpstr>Verdana</vt:lpstr>
      <vt:lpstr>Wingdings 2</vt:lpstr>
      <vt:lpstr>20140311PresentationUWTSDTemplate</vt:lpstr>
      <vt:lpstr>Certificate of Higher Education in Skills for the Workplace   Employability and  Career Development (LCLM 4005) Session 5a CV Writing </vt:lpstr>
      <vt:lpstr>In this session…</vt:lpstr>
      <vt:lpstr>Mid-Term Module  Review</vt:lpstr>
      <vt:lpstr>Module Review</vt:lpstr>
      <vt:lpstr>In this session..</vt:lpstr>
      <vt:lpstr>In this session…</vt:lpstr>
      <vt:lpstr>What is Curriculum Vitae?</vt:lpstr>
      <vt:lpstr>What is Curriculum Vitae?</vt:lpstr>
      <vt:lpstr>Definition continue.. Curriculum Vitae</vt:lpstr>
      <vt:lpstr>What is Curriculum Vitae</vt:lpstr>
      <vt:lpstr>Purpose of CV </vt:lpstr>
      <vt:lpstr>Creating Your Personal Brand</vt:lpstr>
      <vt:lpstr>Individual Task  1</vt:lpstr>
      <vt:lpstr>Components of CV</vt:lpstr>
      <vt:lpstr>Personal Contact Details</vt:lpstr>
      <vt:lpstr>Personal Statement</vt:lpstr>
      <vt:lpstr>Personal Statement</vt:lpstr>
      <vt:lpstr>Individual Task  2</vt:lpstr>
      <vt:lpstr>Education And Qualifications</vt:lpstr>
      <vt:lpstr>Work Experience</vt:lpstr>
      <vt:lpstr>Additional Responsibilities And Activities</vt:lpstr>
      <vt:lpstr>Hobbies &amp; Interests</vt:lpstr>
      <vt:lpstr>References</vt:lpstr>
      <vt:lpstr>PowerPoint Presentation</vt:lpstr>
      <vt:lpstr>Two basic types of CV</vt:lpstr>
      <vt:lpstr>Format and Style</vt:lpstr>
      <vt:lpstr>CV Presentation and Formatting</vt:lpstr>
      <vt:lpstr>Don’ts</vt:lpstr>
      <vt:lpstr>Some observations…</vt:lpstr>
      <vt:lpstr>Activity-CV Builder</vt:lpstr>
      <vt:lpstr>Summary</vt:lpstr>
      <vt:lpstr>Reference list</vt:lpstr>
      <vt:lpstr>Next session….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Olubukola Adegbite</cp:lastModifiedBy>
  <cp:revision>276</cp:revision>
  <dcterms:created xsi:type="dcterms:W3CDTF">2015-04-14T15:21:28Z</dcterms:created>
  <dcterms:modified xsi:type="dcterms:W3CDTF">2024-06-10T19:03:50Z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