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0" r:id="rId1"/>
  </p:sldMasterIdLst>
  <p:notesMasterIdLst>
    <p:notesMasterId r:id="rId12"/>
  </p:notesMasterIdLst>
  <p:sldIdLst>
    <p:sldId id="256" r:id="rId2"/>
    <p:sldId id="257" r:id="rId3"/>
    <p:sldId id="266" r:id="rId4"/>
    <p:sldId id="269" r:id="rId5"/>
    <p:sldId id="268" r:id="rId6"/>
    <p:sldId id="270" r:id="rId7"/>
    <p:sldId id="267" r:id="rId8"/>
    <p:sldId id="271" r:id="rId9"/>
    <p:sldId id="258" r:id="rId10"/>
    <p:sldId id="259"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ezar totora" initials="ct" lastIdx="1" clrIdx="0">
    <p:extLst>
      <p:ext uri="{19B8F6BF-5375-455C-9EA6-DF929625EA0E}">
        <p15:presenceInfo xmlns:p15="http://schemas.microsoft.com/office/powerpoint/2012/main" userId="ea0a96f578895a9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commentAuthors" Target="commentAuthor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283A9C-4F8F-D44E-B624-DB0E28336FE1}" type="datetimeFigureOut">
              <a:rPr lang="en-US" smtClean="0"/>
              <a:t>8/12/2022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1F26DA-AD16-3E42-88D7-2746EE685BBB}" type="slidenum">
              <a:rPr lang="en-US" smtClean="0"/>
              <a:t>‹#›</a:t>
            </a:fld>
            <a:endParaRPr lang="en-US"/>
          </a:p>
        </p:txBody>
      </p:sp>
    </p:spTree>
    <p:extLst>
      <p:ext uri="{BB962C8B-B14F-4D97-AF65-F5344CB8AC3E}">
        <p14:creationId xmlns:p14="http://schemas.microsoft.com/office/powerpoint/2010/main" val="23406368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01F26DA-AD16-3E42-88D7-2746EE685BBB}" type="slidenum">
              <a:rPr lang="en-US" smtClean="0"/>
              <a:t>1</a:t>
            </a:fld>
            <a:endParaRPr lang="en-US"/>
          </a:p>
        </p:txBody>
      </p:sp>
    </p:spTree>
    <p:extLst>
      <p:ext uri="{BB962C8B-B14F-4D97-AF65-F5344CB8AC3E}">
        <p14:creationId xmlns:p14="http://schemas.microsoft.com/office/powerpoint/2010/main" val="21054254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8/12/2022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r>
              <a:rPr lang="en-US"/>
              <a:t>1</a:t>
            </a:r>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23812720"/>
      </p:ext>
    </p:extLst>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8/12/2022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r>
              <a:rPr lang="en-US"/>
              <a:t>1</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6726413"/>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8/12/2022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r>
              <a:rPr lang="en-US"/>
              <a:t>1</a:t>
            </a:r>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242102391"/>
      </p:ext>
    </p:extLst>
  </p:cSld>
  <p:clrMapOvr>
    <a:masterClrMapping/>
  </p:clrMapOvr>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8/12/2022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r>
              <a:rPr lang="en-US"/>
              <a:t>1</a:t>
            </a:r>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89176530"/>
      </p:ext>
    </p:extLst>
  </p:cSld>
  <p:clrMapOvr>
    <a:masterClrMapping/>
  </p:clrMapOvr>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8/12/2022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r>
              <a:rPr lang="en-US"/>
              <a:t>1</a:t>
            </a:r>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00073743"/>
      </p:ext>
    </p:extLst>
  </p:cSld>
  <p:clrMapOvr>
    <a:masterClrMapping/>
  </p:clrMapOvr>
  <p:hf sldNum="0"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8/12/2022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r>
              <a:rPr lang="en-US"/>
              <a:t>1</a:t>
            </a:r>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59518014"/>
      </p:ext>
    </p:extLst>
  </p:cSld>
  <p:clrMapOvr>
    <a:masterClrMapping/>
  </p:clrMapOvr>
  <p:hf sldNum="0"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8/12/2022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r>
              <a:rPr lang="en-US"/>
              <a:t>1</a:t>
            </a:r>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17669164"/>
      </p:ext>
    </p:extLst>
  </p:cSld>
  <p:clrMapOvr>
    <a:masterClrMapping/>
  </p:clrMapOvr>
  <p:hf sldNum="0"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8/12/2022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r>
              <a:rPr lang="en-US"/>
              <a:t>1</a:t>
            </a:r>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43998421"/>
      </p:ext>
    </p:extLst>
  </p:cSld>
  <p:clrMapOvr>
    <a:masterClrMapping/>
  </p:clrMapOvr>
  <p:hf sldNum="0"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8/12/2022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r>
              <a:rPr lang="en-US"/>
              <a:t>1</a:t>
            </a:r>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03307554"/>
      </p:ext>
    </p:extLst>
  </p:cSld>
  <p:clrMapOvr>
    <a:masterClrMapping/>
  </p:clrMapOvr>
  <p:hf sldNum="0"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8/12/2022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r>
              <a:rPr lang="en-US"/>
              <a:t>1</a:t>
            </a:r>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75124895"/>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8/12/2022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r>
              <a:rPr lang="en-US"/>
              <a:t>1</a:t>
            </a:r>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32688006"/>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8/12/2022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r>
              <a:rPr lang="en-US" dirty="0"/>
              <a:t>1</a:t>
            </a:r>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674569427"/>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793" r:id="rId6"/>
    <p:sldLayoutId id="2147483789" r:id="rId7"/>
    <p:sldLayoutId id="2147483790" r:id="rId8"/>
    <p:sldLayoutId id="2147483791" r:id="rId9"/>
    <p:sldLayoutId id="2147483792" r:id="rId10"/>
    <p:sldLayoutId id="2147483794" r:id="rId11"/>
  </p:sldLayoutIdLst>
  <p:hf sldNum="0" hdr="0" dt="0"/>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3.jpeg"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5">
            <a:extLst>
              <a:ext uri="{FF2B5EF4-FFF2-40B4-BE49-F238E27FC236}">
                <a16:creationId xmlns:a16="http://schemas.microsoft.com/office/drawing/2014/main" id="{76906711-0AFB-47DD-A4B6-4E94B38B8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17">
            <a:extLst>
              <a:ext uri="{FF2B5EF4-FFF2-40B4-BE49-F238E27FC236}">
                <a16:creationId xmlns:a16="http://schemas.microsoft.com/office/drawing/2014/main" id="{AA91F649-894C-41F6-A21D-3D1AC558E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638881" y="390525"/>
            <a:ext cx="10909640" cy="1510301"/>
          </a:xfrm>
        </p:spPr>
        <p:txBody>
          <a:bodyPr anchor="ctr">
            <a:normAutofit/>
          </a:bodyPr>
          <a:lstStyle/>
          <a:p>
            <a:pPr algn="ctr">
              <a:lnSpc>
                <a:spcPct val="90000"/>
              </a:lnSpc>
            </a:pPr>
            <a:r>
              <a:rPr lang="en-GB" sz="5100">
                <a:solidFill>
                  <a:srgbClr val="FFFFFF"/>
                </a:solidFill>
                <a:latin typeface="Calibri Light"/>
                <a:cs typeface="Calibri Light"/>
              </a:rPr>
              <a:t>Evaluation of business environment, Task 2</a:t>
            </a:r>
          </a:p>
        </p:txBody>
      </p:sp>
      <p:sp>
        <p:nvSpPr>
          <p:cNvPr id="3" name="Subtitle 2"/>
          <p:cNvSpPr>
            <a:spLocks noGrp="1"/>
          </p:cNvSpPr>
          <p:nvPr>
            <p:ph type="subTitle" idx="1"/>
          </p:nvPr>
        </p:nvSpPr>
        <p:spPr>
          <a:xfrm>
            <a:off x="2895601" y="1900826"/>
            <a:ext cx="6396204" cy="662542"/>
          </a:xfrm>
        </p:spPr>
        <p:txBody>
          <a:bodyPr vert="horz" lIns="91440" tIns="45720" rIns="91440" bIns="45720" rtlCol="0" anchor="ctr">
            <a:noAutofit/>
          </a:bodyPr>
          <a:lstStyle/>
          <a:p>
            <a:pPr algn="ctr"/>
            <a:r>
              <a:rPr lang="en-GB" sz="4000" dirty="0">
                <a:solidFill>
                  <a:srgbClr val="FFFFFF"/>
                </a:solidFill>
                <a:cs typeface="Calibri"/>
              </a:rPr>
              <a:t>GROUP DACIA-RENAULT</a:t>
            </a:r>
            <a:endParaRPr lang="en-GB" sz="4000" dirty="0">
              <a:solidFill>
                <a:srgbClr val="FFFFFF"/>
              </a:solidFill>
            </a:endParaRPr>
          </a:p>
        </p:txBody>
      </p:sp>
      <p:sp>
        <p:nvSpPr>
          <p:cNvPr id="20" name="Rectangle 7">
            <a:extLst>
              <a:ext uri="{FF2B5EF4-FFF2-40B4-BE49-F238E27FC236}">
                <a16:creationId xmlns:a16="http://schemas.microsoft.com/office/drawing/2014/main" id="{56037404-66BD-46B5-9323-1B5313196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1753266"/>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Icon&#10;&#10;Description automatically generated">
            <a:extLst>
              <a:ext uri="{FF2B5EF4-FFF2-40B4-BE49-F238E27FC236}">
                <a16:creationId xmlns:a16="http://schemas.microsoft.com/office/drawing/2014/main" id="{CC334A71-1459-40DD-B9CF-39A3685FF69A}"/>
              </a:ext>
            </a:extLst>
          </p:cNvPr>
          <p:cNvPicPr>
            <a:picLocks noChangeAspect="1"/>
          </p:cNvPicPr>
          <p:nvPr/>
        </p:nvPicPr>
        <p:blipFill>
          <a:blip r:embed="rId3"/>
          <a:stretch>
            <a:fillRect/>
          </a:stretch>
        </p:blipFill>
        <p:spPr>
          <a:xfrm>
            <a:off x="1036608" y="3886016"/>
            <a:ext cx="10118598" cy="2479056"/>
          </a:xfrm>
          <a:prstGeom prst="rect">
            <a:avLst/>
          </a:prstGeom>
        </p:spPr>
      </p:pic>
      <p:sp>
        <p:nvSpPr>
          <p:cNvPr id="9" name="Footer Placeholder 8">
            <a:extLst>
              <a:ext uri="{FF2B5EF4-FFF2-40B4-BE49-F238E27FC236}">
                <a16:creationId xmlns:a16="http://schemas.microsoft.com/office/drawing/2014/main" id="{51230DDE-16B2-44BD-0C93-CFC1CC8756B8}"/>
              </a:ext>
            </a:extLst>
          </p:cNvPr>
          <p:cNvSpPr>
            <a:spLocks noGrp="1"/>
          </p:cNvSpPr>
          <p:nvPr>
            <p:ph type="ftr" sz="quarter" idx="11"/>
          </p:nvPr>
        </p:nvSpPr>
        <p:spPr>
          <a:xfrm>
            <a:off x="214223" y="5939408"/>
            <a:ext cx="822385" cy="782067"/>
          </a:xfrm>
        </p:spPr>
        <p:txBody>
          <a:bodyPr/>
          <a:lstStyle/>
          <a:p>
            <a:r>
              <a:rPr lang="en-GB" sz="2800" dirty="0">
                <a:latin typeface="Arial Nova"/>
              </a:rPr>
              <a:t>1</a:t>
            </a:r>
          </a:p>
        </p:txBody>
      </p:sp>
      <p:sp>
        <p:nvSpPr>
          <p:cNvPr id="5" name="TextBox 4">
            <a:extLst>
              <a:ext uri="{FF2B5EF4-FFF2-40B4-BE49-F238E27FC236}">
                <a16:creationId xmlns:a16="http://schemas.microsoft.com/office/drawing/2014/main" id="{5F6CCEB2-7C67-21FC-52B2-9AFE8003AAA6}"/>
              </a:ext>
            </a:extLst>
          </p:cNvPr>
          <p:cNvSpPr txBox="1"/>
          <p:nvPr/>
        </p:nvSpPr>
        <p:spPr>
          <a:xfrm flipH="1" flipV="1">
            <a:off x="1973046" y="4635451"/>
            <a:ext cx="8465144" cy="1121882"/>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084E69B4-14CF-1EE9-1A57-8DADB41CC34D}"/>
              </a:ext>
            </a:extLst>
          </p:cNvPr>
          <p:cNvSpPr txBox="1"/>
          <p:nvPr/>
        </p:nvSpPr>
        <p:spPr>
          <a:xfrm>
            <a:off x="207317" y="2327127"/>
            <a:ext cx="7644191" cy="2308324"/>
          </a:xfrm>
          <a:prstGeom prst="rect">
            <a:avLst/>
          </a:prstGeom>
          <a:noFill/>
        </p:spPr>
        <p:txBody>
          <a:bodyPr wrap="square">
            <a:spAutoFit/>
          </a:bodyPr>
          <a:lstStyle/>
          <a:p>
            <a:r>
              <a:rPr lang="en-GB" sz="1800" cap="all" dirty="0">
                <a:effectLst/>
                <a:latin typeface="Calibri" panose="020F0502020204030204" pitchFamily="34" charset="0"/>
                <a:ea typeface="Calibri" panose="020F0502020204030204" pitchFamily="34" charset="0"/>
                <a:cs typeface="Calibri" panose="020F0502020204030204" pitchFamily="34" charset="0"/>
              </a:rPr>
              <a:t>student: Cezar-Daniel </a:t>
            </a:r>
            <a:r>
              <a:rPr lang="en-GB" sz="1800" cap="all" dirty="0" err="1">
                <a:effectLst/>
                <a:latin typeface="Calibri" panose="020F0502020204030204" pitchFamily="34" charset="0"/>
                <a:ea typeface="Calibri" panose="020F0502020204030204" pitchFamily="34" charset="0"/>
                <a:cs typeface="Calibri" panose="020F0502020204030204" pitchFamily="34" charset="0"/>
              </a:rPr>
              <a:t>Totora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cap="all" dirty="0">
                <a:effectLst/>
                <a:latin typeface="Calibri" panose="020F0502020204030204" pitchFamily="34" charset="0"/>
                <a:ea typeface="Calibri" panose="020F0502020204030204" pitchFamily="34" charset="0"/>
                <a:cs typeface="Calibri" panose="020F0502020204030204" pitchFamily="34" charset="0"/>
              </a:rPr>
              <a:t>Module code: LCBB4005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cap="all" dirty="0">
                <a:effectLst/>
                <a:latin typeface="Calibri" panose="020F0502020204030204" pitchFamily="34" charset="0"/>
                <a:ea typeface="Calibri" panose="020F0502020204030204" pitchFamily="34" charset="0"/>
                <a:cs typeface="Calibri" panose="020F0502020204030204" pitchFamily="34" charset="0"/>
              </a:rPr>
              <a:t>Module: global business environment,         assessment 1 task 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cap="all" dirty="0">
                <a:effectLst/>
                <a:latin typeface="Calibri" panose="020F0502020204030204" pitchFamily="34" charset="0"/>
                <a:ea typeface="Calibri" panose="020F0502020204030204" pitchFamily="34" charset="0"/>
                <a:cs typeface="Calibri" panose="020F0502020204030204" pitchFamily="34" charset="0"/>
              </a:rPr>
              <a:t>LECTURER: </a:t>
            </a:r>
            <a:r>
              <a:rPr lang="en-GB" sz="1800" cap="all" dirty="0" err="1">
                <a:effectLst/>
                <a:latin typeface="Calibri" panose="020F0502020204030204" pitchFamily="34" charset="0"/>
                <a:ea typeface="Calibri" panose="020F0502020204030204" pitchFamily="34" charset="0"/>
                <a:cs typeface="Calibri" panose="020F0502020204030204" pitchFamily="34" charset="0"/>
              </a:rPr>
              <a:t>Dr.</a:t>
            </a:r>
            <a:r>
              <a:rPr lang="en-GB" sz="1800" cap="all" dirty="0">
                <a:effectLst/>
                <a:latin typeface="Calibri" panose="020F0502020204030204" pitchFamily="34" charset="0"/>
                <a:ea typeface="Calibri" panose="020F0502020204030204" pitchFamily="34" charset="0"/>
                <a:cs typeface="Calibri" panose="020F0502020204030204" pitchFamily="34" charset="0"/>
              </a:rPr>
              <a:t> </a:t>
            </a:r>
            <a:r>
              <a:rPr lang="en-GB" sz="1800" cap="all" dirty="0" err="1">
                <a:effectLst/>
                <a:latin typeface="Calibri" panose="020F0502020204030204" pitchFamily="34" charset="0"/>
                <a:ea typeface="Calibri" panose="020F0502020204030204" pitchFamily="34" charset="0"/>
                <a:cs typeface="Calibri" panose="020F0502020204030204" pitchFamily="34" charset="0"/>
              </a:rPr>
              <a:t>Rexon</a:t>
            </a:r>
            <a:r>
              <a:rPr lang="en-GB" sz="1800" cap="all" dirty="0">
                <a:effectLst/>
                <a:latin typeface="Calibri" panose="020F0502020204030204" pitchFamily="34" charset="0"/>
                <a:ea typeface="Calibri" panose="020F0502020204030204" pitchFamily="34" charset="0"/>
                <a:cs typeface="Calibri" panose="020F0502020204030204" pitchFamily="34" charset="0"/>
              </a:rPr>
              <a:t> </a:t>
            </a:r>
            <a:r>
              <a:rPr lang="en-GB" sz="1800" cap="all" dirty="0" err="1">
                <a:effectLst/>
                <a:latin typeface="Calibri" panose="020F0502020204030204" pitchFamily="34" charset="0"/>
                <a:ea typeface="Calibri" panose="020F0502020204030204" pitchFamily="34" charset="0"/>
                <a:cs typeface="Calibri" panose="020F0502020204030204" pitchFamily="34" charset="0"/>
              </a:rPr>
              <a:t>Nting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cap="all" dirty="0">
                <a:effectLst/>
                <a:latin typeface="Calibri" panose="020F0502020204030204" pitchFamily="34" charset="0"/>
                <a:ea typeface="Calibri" panose="020F0502020204030204" pitchFamily="34" charset="0"/>
                <a:cs typeface="Calibri" panose="020F0502020204030204" pitchFamily="34" charset="0"/>
              </a:rPr>
              <a:t>student: Cezar-Daniel </a:t>
            </a:r>
            <a:r>
              <a:rPr lang="en-GB" sz="1800" cap="all" dirty="0" err="1">
                <a:effectLst/>
                <a:latin typeface="Calibri" panose="020F0502020204030204" pitchFamily="34" charset="0"/>
                <a:ea typeface="Calibri" panose="020F0502020204030204" pitchFamily="34" charset="0"/>
                <a:cs typeface="Calibri" panose="020F0502020204030204" pitchFamily="34" charset="0"/>
              </a:rPr>
              <a:t>Totora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cap="all" dirty="0">
                <a:effectLst/>
                <a:latin typeface="Calibri" panose="020F0502020204030204" pitchFamily="34" charset="0"/>
                <a:ea typeface="Calibri" panose="020F0502020204030204" pitchFamily="34" charset="0"/>
                <a:cs typeface="Calibri" panose="020F0502020204030204" pitchFamily="34" charset="0"/>
              </a:rPr>
              <a:t>Module code: LCBB4005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cap="all" dirty="0">
                <a:effectLst/>
                <a:latin typeface="Calibri" panose="020F0502020204030204" pitchFamily="34" charset="0"/>
                <a:ea typeface="Calibri" panose="020F0502020204030204" pitchFamily="34" charset="0"/>
                <a:cs typeface="Calibri" panose="020F0502020204030204" pitchFamily="34" charset="0"/>
              </a:rPr>
              <a:t>Module: global business environment,         assessment 1 task 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cap="all" dirty="0">
                <a:effectLst/>
                <a:latin typeface="Calibri" panose="020F0502020204030204" pitchFamily="34" charset="0"/>
                <a:ea typeface="Calibri" panose="020F0502020204030204" pitchFamily="34" charset="0"/>
                <a:cs typeface="Calibri" panose="020F0502020204030204" pitchFamily="34" charset="0"/>
              </a:rPr>
              <a:t>LECTURER: </a:t>
            </a:r>
            <a:r>
              <a:rPr lang="en-GB" sz="1800" cap="all" dirty="0" err="1">
                <a:effectLst/>
                <a:latin typeface="Calibri" panose="020F0502020204030204" pitchFamily="34" charset="0"/>
                <a:ea typeface="Calibri" panose="020F0502020204030204" pitchFamily="34" charset="0"/>
                <a:cs typeface="Calibri" panose="020F0502020204030204" pitchFamily="34" charset="0"/>
              </a:rPr>
              <a:t>Dr.</a:t>
            </a:r>
            <a:r>
              <a:rPr lang="en-GB" sz="1800" cap="all" dirty="0">
                <a:effectLst/>
                <a:latin typeface="Calibri" panose="020F0502020204030204" pitchFamily="34" charset="0"/>
                <a:ea typeface="Calibri" panose="020F0502020204030204" pitchFamily="34" charset="0"/>
                <a:cs typeface="Calibri" panose="020F0502020204030204" pitchFamily="34" charset="0"/>
              </a:rPr>
              <a:t> </a:t>
            </a:r>
            <a:r>
              <a:rPr lang="en-GB" sz="1800" cap="all" dirty="0" err="1">
                <a:effectLst/>
                <a:latin typeface="Calibri" panose="020F0502020204030204" pitchFamily="34" charset="0"/>
                <a:ea typeface="Calibri" panose="020F0502020204030204" pitchFamily="34" charset="0"/>
                <a:cs typeface="Calibri" panose="020F0502020204030204" pitchFamily="34" charset="0"/>
              </a:rPr>
              <a:t>Rexon</a:t>
            </a:r>
            <a:r>
              <a:rPr lang="en-GB" sz="1800" cap="all" dirty="0">
                <a:effectLst/>
                <a:latin typeface="Calibri" panose="020F0502020204030204" pitchFamily="34" charset="0"/>
                <a:ea typeface="Calibri" panose="020F0502020204030204" pitchFamily="34" charset="0"/>
                <a:cs typeface="Calibri" panose="020F0502020204030204" pitchFamily="34" charset="0"/>
              </a:rPr>
              <a:t> </a:t>
            </a:r>
            <a:r>
              <a:rPr lang="en-GB" sz="1800" cap="all" dirty="0" err="1">
                <a:effectLst/>
                <a:latin typeface="Calibri" panose="020F0502020204030204" pitchFamily="34" charset="0"/>
                <a:ea typeface="Calibri" panose="020F0502020204030204" pitchFamily="34" charset="0"/>
                <a:cs typeface="Calibri" panose="020F0502020204030204" pitchFamily="34" charset="0"/>
              </a:rPr>
              <a:t>Nting</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ahLst/>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7" name="Rectangle 3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B3A5D6D-86AB-5D5E-6239-A0F450429DF9}"/>
              </a:ext>
            </a:extLst>
          </p:cNvPr>
          <p:cNvSpPr txBox="1"/>
          <p:nvPr/>
        </p:nvSpPr>
        <p:spPr>
          <a:xfrm>
            <a:off x="665673" y="822329"/>
            <a:ext cx="10846277" cy="518648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Aft>
                <a:spcPts val="600"/>
              </a:spcAft>
            </a:pPr>
            <a:r>
              <a:rPr lang="en-US" dirty="0"/>
              <a:t>                                                            </a:t>
            </a:r>
            <a:r>
              <a:rPr lang="en-US" dirty="0">
                <a:latin typeface="The Hand Bold"/>
              </a:rPr>
              <a:t> </a:t>
            </a:r>
            <a:r>
              <a:rPr lang="en-US" sz="2000" b="1" dirty="0">
                <a:latin typeface="Arial Nova"/>
              </a:rPr>
              <a:t>  </a:t>
            </a:r>
            <a:r>
              <a:rPr lang="en-US" sz="3600" b="1" dirty="0">
                <a:latin typeface="Arial Nova"/>
              </a:rPr>
              <a:t> </a:t>
            </a:r>
            <a:r>
              <a:rPr lang="en-US" sz="3200" b="1" dirty="0">
                <a:latin typeface="Arial Nova"/>
              </a:rPr>
              <a:t>Table of content</a:t>
            </a:r>
            <a:endParaRPr lang="en-US"/>
          </a:p>
          <a:p>
            <a:pPr indent="-228600">
              <a:lnSpc>
                <a:spcPct val="110000"/>
              </a:lnSpc>
              <a:spcAft>
                <a:spcPts val="600"/>
              </a:spcAft>
              <a:buFont typeface="Arial" panose="020B0604020202020204" pitchFamily="34" charset="0"/>
              <a:buChar char="•"/>
            </a:pPr>
            <a:endParaRPr lang="en-US" sz="2000" b="1" dirty="0">
              <a:latin typeface="Arial Nova"/>
            </a:endParaRPr>
          </a:p>
          <a:p>
            <a:pPr indent="-228600">
              <a:lnSpc>
                <a:spcPct val="110000"/>
              </a:lnSpc>
              <a:spcAft>
                <a:spcPts val="600"/>
              </a:spcAft>
              <a:buFont typeface="Arial" panose="020B0604020202020204" pitchFamily="34" charset="0"/>
              <a:buChar char="•"/>
            </a:pPr>
            <a:r>
              <a:rPr lang="en-US" sz="2000" b="1" dirty="0">
                <a:latin typeface="Arial Nova"/>
              </a:rPr>
              <a:t>1. </a:t>
            </a:r>
            <a:r>
              <a:rPr lang="en-US" sz="2000" b="1" dirty="0">
                <a:latin typeface="Arial Nova"/>
                <a:ea typeface="+mn-lt"/>
                <a:cs typeface="+mn-lt"/>
              </a:rPr>
              <a:t>Brief introduction into selected developing country</a:t>
            </a:r>
          </a:p>
          <a:p>
            <a:pPr indent="-228600">
              <a:lnSpc>
                <a:spcPct val="110000"/>
              </a:lnSpc>
              <a:spcAft>
                <a:spcPts val="600"/>
              </a:spcAft>
              <a:buFont typeface="Arial" panose="020B0604020202020204" pitchFamily="34" charset="0"/>
              <a:buChar char="•"/>
            </a:pPr>
            <a:r>
              <a:rPr lang="en-US" sz="2000" b="1" dirty="0">
                <a:latin typeface="Arial Nova"/>
              </a:rPr>
              <a:t>2. Romania GDP analysis chart</a:t>
            </a:r>
          </a:p>
          <a:p>
            <a:pPr indent="-228600">
              <a:lnSpc>
                <a:spcPct val="110000"/>
              </a:lnSpc>
              <a:spcAft>
                <a:spcPts val="600"/>
              </a:spcAft>
              <a:buFont typeface="Arial" panose="020B0604020202020204" pitchFamily="34" charset="0"/>
              <a:buChar char="•"/>
            </a:pPr>
            <a:r>
              <a:rPr lang="en-US" sz="2000" b="1" dirty="0">
                <a:latin typeface="Arial Nova"/>
              </a:rPr>
              <a:t>3. Application of PESTLE analysis in Romania</a:t>
            </a:r>
          </a:p>
          <a:p>
            <a:pPr indent="-228600">
              <a:lnSpc>
                <a:spcPct val="110000"/>
              </a:lnSpc>
              <a:spcAft>
                <a:spcPts val="600"/>
              </a:spcAft>
              <a:buFont typeface="Arial" panose="020B0604020202020204" pitchFamily="34" charset="0"/>
              <a:buChar char="•"/>
            </a:pPr>
            <a:r>
              <a:rPr lang="en-US" sz="2000" b="1" dirty="0">
                <a:latin typeface="Arial Nova"/>
              </a:rPr>
              <a:t>4. Critical evaluation of opportunities and challenges</a:t>
            </a:r>
          </a:p>
          <a:p>
            <a:pPr indent="-228600">
              <a:lnSpc>
                <a:spcPct val="110000"/>
              </a:lnSpc>
              <a:spcAft>
                <a:spcPts val="600"/>
              </a:spcAft>
              <a:buFont typeface="Arial" panose="020B0604020202020204" pitchFamily="34" charset="0"/>
              <a:buChar char="•"/>
            </a:pPr>
            <a:r>
              <a:rPr lang="en-US" sz="2000" b="1" dirty="0">
                <a:latin typeface="Arial Nova"/>
              </a:rPr>
              <a:t>5. Discussions and analysis of different barriers experience by foreign business in                  Romania</a:t>
            </a:r>
          </a:p>
          <a:p>
            <a:pPr indent="-228600">
              <a:lnSpc>
                <a:spcPct val="110000"/>
              </a:lnSpc>
              <a:spcAft>
                <a:spcPts val="600"/>
              </a:spcAft>
              <a:buFont typeface="Arial" panose="020B0604020202020204" pitchFamily="34" charset="0"/>
              <a:buChar char="•"/>
            </a:pPr>
            <a:r>
              <a:rPr lang="en-US" sz="2000" b="1" dirty="0">
                <a:latin typeface="Arial Nova"/>
              </a:rPr>
              <a:t>6. </a:t>
            </a:r>
            <a:r>
              <a:rPr lang="en-US" sz="2000" b="1" dirty="0">
                <a:latin typeface="Arial Nova"/>
                <a:ea typeface="+mn-lt"/>
                <a:cs typeface="+mn-lt"/>
              </a:rPr>
              <a:t>Conclusions</a:t>
            </a:r>
          </a:p>
          <a:p>
            <a:pPr>
              <a:lnSpc>
                <a:spcPct val="110000"/>
              </a:lnSpc>
              <a:spcAft>
                <a:spcPts val="600"/>
              </a:spcAft>
            </a:pPr>
            <a:endParaRPr lang="en-US" sz="2000" b="1" dirty="0">
              <a:latin typeface="Arial Nova"/>
            </a:endParaRPr>
          </a:p>
          <a:p>
            <a:pPr indent="-228600">
              <a:lnSpc>
                <a:spcPct val="110000"/>
              </a:lnSpc>
              <a:spcAft>
                <a:spcPts val="600"/>
              </a:spcAft>
              <a:buFont typeface="Arial" panose="020B0604020202020204" pitchFamily="34" charset="0"/>
              <a:buChar char="•"/>
            </a:pPr>
            <a:endParaRPr lang="en-US" b="1"/>
          </a:p>
        </p:txBody>
      </p:sp>
      <p:pic>
        <p:nvPicPr>
          <p:cNvPr id="2" name="Picture 2" descr="Text&#10;&#10;Description automatically generated">
            <a:extLst>
              <a:ext uri="{FF2B5EF4-FFF2-40B4-BE49-F238E27FC236}">
                <a16:creationId xmlns:a16="http://schemas.microsoft.com/office/drawing/2014/main" id="{7D8CE558-6430-BBBC-F3B7-6F92CA66C035}"/>
              </a:ext>
            </a:extLst>
          </p:cNvPr>
          <p:cNvPicPr>
            <a:picLocks noChangeAspect="1"/>
          </p:cNvPicPr>
          <p:nvPr/>
        </p:nvPicPr>
        <p:blipFill>
          <a:blip r:embed="rId2"/>
          <a:stretch>
            <a:fillRect/>
          </a:stretch>
        </p:blipFill>
        <p:spPr>
          <a:xfrm>
            <a:off x="10087155" y="6016360"/>
            <a:ext cx="1952447" cy="777507"/>
          </a:xfrm>
          <a:prstGeom prst="rect">
            <a:avLst/>
          </a:prstGeom>
        </p:spPr>
      </p:pic>
      <p:sp>
        <p:nvSpPr>
          <p:cNvPr id="4" name="TextBox 3">
            <a:extLst>
              <a:ext uri="{FF2B5EF4-FFF2-40B4-BE49-F238E27FC236}">
                <a16:creationId xmlns:a16="http://schemas.microsoft.com/office/drawing/2014/main" id="{2D1DD5D6-FDDC-FC7D-7254-28AD4D87652D}"/>
              </a:ext>
            </a:extLst>
          </p:cNvPr>
          <p:cNvSpPr txBox="1"/>
          <p:nvPr/>
        </p:nvSpPr>
        <p:spPr>
          <a:xfrm>
            <a:off x="1492249" y="2143125"/>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Footer Placeholder 6">
            <a:extLst>
              <a:ext uri="{FF2B5EF4-FFF2-40B4-BE49-F238E27FC236}">
                <a16:creationId xmlns:a16="http://schemas.microsoft.com/office/drawing/2014/main" id="{BF593256-22FD-0FA6-8EA8-A2281E9248DE}"/>
              </a:ext>
            </a:extLst>
          </p:cNvPr>
          <p:cNvSpPr>
            <a:spLocks noGrp="1"/>
          </p:cNvSpPr>
          <p:nvPr>
            <p:ph type="ftr" sz="quarter" idx="11"/>
          </p:nvPr>
        </p:nvSpPr>
        <p:spPr>
          <a:xfrm>
            <a:off x="674299" y="5881898"/>
            <a:ext cx="664233" cy="839577"/>
          </a:xfrm>
        </p:spPr>
        <p:txBody>
          <a:bodyPr/>
          <a:lstStyle/>
          <a:p>
            <a:r>
              <a:rPr lang="en-GB" sz="2800" b="1" dirty="0">
                <a:latin typeface="Arial Nova"/>
              </a:rPr>
              <a:t>2</a:t>
            </a:r>
          </a:p>
        </p:txBody>
      </p:sp>
    </p:spTree>
    <p:extLst>
      <p:ext uri="{BB962C8B-B14F-4D97-AF65-F5344CB8AC3E}">
        <p14:creationId xmlns:p14="http://schemas.microsoft.com/office/powerpoint/2010/main" val="22403744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ahLst/>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7" name="Rectangle 3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B3A5D6D-86AB-5D5E-6239-A0F450429DF9}"/>
              </a:ext>
            </a:extLst>
          </p:cNvPr>
          <p:cNvSpPr txBox="1"/>
          <p:nvPr/>
        </p:nvSpPr>
        <p:spPr>
          <a:xfrm>
            <a:off x="622540" y="520404"/>
            <a:ext cx="10975675" cy="53590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Aft>
                <a:spcPts val="600"/>
              </a:spcAft>
            </a:pPr>
            <a:endParaRPr lang="en-US" dirty="0"/>
          </a:p>
          <a:p>
            <a:r>
              <a:rPr lang="en-GB" sz="3200" b="1" dirty="0">
                <a:latin typeface="Arial Nova"/>
              </a:rPr>
              <a:t>                                  Romania</a:t>
            </a:r>
          </a:p>
          <a:p>
            <a:endParaRPr lang="en-GB" sz="3200" b="1" dirty="0">
              <a:latin typeface="Arial Nova"/>
            </a:endParaRPr>
          </a:p>
          <a:p>
            <a:r>
              <a:rPr lang="en-GB" sz="2000" b="1" dirty="0">
                <a:latin typeface="Arial Nova"/>
              </a:rPr>
              <a:t>   Is a developing country with a high income economy, a population of 19 million people and 92,046 square miles. Romania is member NATO since 2004 and European Union since 2007.This country had an accelerated economic growth after 2008 until present. </a:t>
            </a:r>
          </a:p>
          <a:p>
            <a:r>
              <a:rPr lang="en-GB" sz="2000" b="1" dirty="0">
                <a:latin typeface="Arial Nova"/>
              </a:rPr>
              <a:t>Their economy is based now, the most on services. Reduced taxes for rents, very low taxation for corporations or new businesses make Romania the best choice for moving from abroad or start a brand new business.</a:t>
            </a:r>
            <a:endParaRPr lang="en-GB" dirty="0"/>
          </a:p>
          <a:p>
            <a:endParaRPr lang="en-GB" sz="3200" b="1" dirty="0">
              <a:latin typeface="Arial Nova"/>
            </a:endParaRPr>
          </a:p>
        </p:txBody>
      </p:sp>
      <p:pic>
        <p:nvPicPr>
          <p:cNvPr id="2" name="Picture 2" descr="Text&#10;&#10;Description automatically generated">
            <a:extLst>
              <a:ext uri="{FF2B5EF4-FFF2-40B4-BE49-F238E27FC236}">
                <a16:creationId xmlns:a16="http://schemas.microsoft.com/office/drawing/2014/main" id="{7D8CE558-6430-BBBC-F3B7-6F92CA66C035}"/>
              </a:ext>
            </a:extLst>
          </p:cNvPr>
          <p:cNvPicPr>
            <a:picLocks noChangeAspect="1"/>
          </p:cNvPicPr>
          <p:nvPr/>
        </p:nvPicPr>
        <p:blipFill>
          <a:blip r:embed="rId2"/>
          <a:stretch>
            <a:fillRect/>
          </a:stretch>
        </p:blipFill>
        <p:spPr>
          <a:xfrm>
            <a:off x="10087155" y="6016360"/>
            <a:ext cx="1952447" cy="777507"/>
          </a:xfrm>
          <a:prstGeom prst="rect">
            <a:avLst/>
          </a:prstGeom>
        </p:spPr>
      </p:pic>
      <p:sp>
        <p:nvSpPr>
          <p:cNvPr id="4" name="TextBox 3">
            <a:extLst>
              <a:ext uri="{FF2B5EF4-FFF2-40B4-BE49-F238E27FC236}">
                <a16:creationId xmlns:a16="http://schemas.microsoft.com/office/drawing/2014/main" id="{2D1DD5D6-FDDC-FC7D-7254-28AD4D87652D}"/>
              </a:ext>
            </a:extLst>
          </p:cNvPr>
          <p:cNvSpPr txBox="1"/>
          <p:nvPr/>
        </p:nvSpPr>
        <p:spPr>
          <a:xfrm>
            <a:off x="1492249" y="2143125"/>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Footer Placeholder 6">
            <a:extLst>
              <a:ext uri="{FF2B5EF4-FFF2-40B4-BE49-F238E27FC236}">
                <a16:creationId xmlns:a16="http://schemas.microsoft.com/office/drawing/2014/main" id="{FE647074-5783-C39A-BEBB-20D646551C04}"/>
              </a:ext>
            </a:extLst>
          </p:cNvPr>
          <p:cNvSpPr>
            <a:spLocks noGrp="1"/>
          </p:cNvSpPr>
          <p:nvPr>
            <p:ph type="ftr" sz="quarter" idx="11"/>
          </p:nvPr>
        </p:nvSpPr>
        <p:spPr>
          <a:xfrm>
            <a:off x="616789" y="6054425"/>
            <a:ext cx="793631" cy="350748"/>
          </a:xfrm>
        </p:spPr>
        <p:txBody>
          <a:bodyPr/>
          <a:lstStyle/>
          <a:p>
            <a:r>
              <a:rPr lang="en-GB" sz="2800" b="1" dirty="0">
                <a:latin typeface="Arial Nova"/>
              </a:rPr>
              <a:t>3</a:t>
            </a:r>
          </a:p>
        </p:txBody>
      </p:sp>
    </p:spTree>
    <p:extLst>
      <p:ext uri="{BB962C8B-B14F-4D97-AF65-F5344CB8AC3E}">
        <p14:creationId xmlns:p14="http://schemas.microsoft.com/office/powerpoint/2010/main" val="644929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ahLst/>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6" name="Rectangle 45">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B3A5D6D-86AB-5D5E-6239-A0F450429DF9}"/>
              </a:ext>
            </a:extLst>
          </p:cNvPr>
          <p:cNvSpPr txBox="1"/>
          <p:nvPr/>
        </p:nvSpPr>
        <p:spPr>
          <a:xfrm>
            <a:off x="638881" y="839865"/>
            <a:ext cx="11067790" cy="13938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000" b="1" dirty="0">
                <a:latin typeface="Arial Nova"/>
                <a:ea typeface="+mj-ea"/>
                <a:cs typeface="+mj-cs"/>
              </a:rPr>
              <a:t>GDP 2022</a:t>
            </a:r>
          </a:p>
          <a:p>
            <a:pPr algn="ctr">
              <a:lnSpc>
                <a:spcPct val="90000"/>
              </a:lnSpc>
              <a:spcBef>
                <a:spcPct val="0"/>
              </a:spcBef>
              <a:spcAft>
                <a:spcPts val="600"/>
              </a:spcAft>
            </a:pPr>
            <a:r>
              <a:rPr lang="en-US" sz="2000" b="1" dirty="0">
                <a:latin typeface="Arial Nova"/>
                <a:ea typeface="+mj-ea"/>
                <a:cs typeface="+mj-cs"/>
              </a:rPr>
              <a:t>The Gross Domestic Product (GDP) in 2021 in Romania was worth about 300 billion US dollars, according to official data from the World Bank.</a:t>
            </a:r>
          </a:p>
          <a:p>
            <a:pPr algn="ctr">
              <a:lnSpc>
                <a:spcPct val="90000"/>
              </a:lnSpc>
              <a:spcBef>
                <a:spcPct val="0"/>
              </a:spcBef>
            </a:pPr>
            <a:endParaRPr lang="en-US" sz="2000" b="1">
              <a:latin typeface="+mj-lt"/>
              <a:ea typeface="+mj-ea"/>
              <a:cs typeface="+mj-cs"/>
            </a:endParaRPr>
          </a:p>
          <a:p>
            <a:pPr algn="ctr">
              <a:lnSpc>
                <a:spcPct val="90000"/>
              </a:lnSpc>
              <a:spcBef>
                <a:spcPct val="0"/>
              </a:spcBef>
            </a:pPr>
            <a:endParaRPr lang="en-US" sz="2000" b="1">
              <a:latin typeface="+mj-lt"/>
              <a:ea typeface="+mj-ea"/>
              <a:cs typeface="+mj-cs"/>
            </a:endParaRPr>
          </a:p>
        </p:txBody>
      </p:sp>
      <p:pic>
        <p:nvPicPr>
          <p:cNvPr id="6" name="Picture 6" descr="Chart, bar chart&#10;&#10;Description automatically generated">
            <a:extLst>
              <a:ext uri="{FF2B5EF4-FFF2-40B4-BE49-F238E27FC236}">
                <a16:creationId xmlns:a16="http://schemas.microsoft.com/office/drawing/2014/main" id="{739435D4-C5CC-7126-9499-A57CB664DE53}"/>
              </a:ext>
            </a:extLst>
          </p:cNvPr>
          <p:cNvPicPr>
            <a:picLocks noChangeAspect="1"/>
          </p:cNvPicPr>
          <p:nvPr/>
        </p:nvPicPr>
        <p:blipFill>
          <a:blip r:embed="rId2"/>
          <a:stretch>
            <a:fillRect/>
          </a:stretch>
        </p:blipFill>
        <p:spPr>
          <a:xfrm>
            <a:off x="2749132" y="2101510"/>
            <a:ext cx="6173103" cy="3904488"/>
          </a:xfrm>
          <a:prstGeom prst="rect">
            <a:avLst/>
          </a:prstGeom>
        </p:spPr>
      </p:pic>
      <p:pic>
        <p:nvPicPr>
          <p:cNvPr id="2" name="Picture 2" descr="Text&#10;&#10;Description automatically generated">
            <a:extLst>
              <a:ext uri="{FF2B5EF4-FFF2-40B4-BE49-F238E27FC236}">
                <a16:creationId xmlns:a16="http://schemas.microsoft.com/office/drawing/2014/main" id="{7D8CE558-6430-BBBC-F3B7-6F92CA66C035}"/>
              </a:ext>
            </a:extLst>
          </p:cNvPr>
          <p:cNvPicPr>
            <a:picLocks noChangeAspect="1"/>
          </p:cNvPicPr>
          <p:nvPr/>
        </p:nvPicPr>
        <p:blipFill>
          <a:blip r:embed="rId3"/>
          <a:stretch>
            <a:fillRect/>
          </a:stretch>
        </p:blipFill>
        <p:spPr>
          <a:xfrm>
            <a:off x="10087155" y="6016360"/>
            <a:ext cx="1952447" cy="777507"/>
          </a:xfrm>
          <a:prstGeom prst="rect">
            <a:avLst/>
          </a:prstGeom>
        </p:spPr>
      </p:pic>
      <p:sp>
        <p:nvSpPr>
          <p:cNvPr id="4" name="TextBox 3">
            <a:extLst>
              <a:ext uri="{FF2B5EF4-FFF2-40B4-BE49-F238E27FC236}">
                <a16:creationId xmlns:a16="http://schemas.microsoft.com/office/drawing/2014/main" id="{2D1DD5D6-FDDC-FC7D-7254-28AD4D87652D}"/>
              </a:ext>
            </a:extLst>
          </p:cNvPr>
          <p:cNvSpPr txBox="1"/>
          <p:nvPr/>
        </p:nvSpPr>
        <p:spPr>
          <a:xfrm>
            <a:off x="1492249" y="2143125"/>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Footer Placeholder 7">
            <a:extLst>
              <a:ext uri="{FF2B5EF4-FFF2-40B4-BE49-F238E27FC236}">
                <a16:creationId xmlns:a16="http://schemas.microsoft.com/office/drawing/2014/main" id="{F4501794-C4E1-864D-540E-96D4529AAD41}"/>
              </a:ext>
            </a:extLst>
          </p:cNvPr>
          <p:cNvSpPr>
            <a:spLocks noGrp="1"/>
          </p:cNvSpPr>
          <p:nvPr>
            <p:ph type="ftr" sz="quarter" idx="11"/>
          </p:nvPr>
        </p:nvSpPr>
        <p:spPr>
          <a:xfrm>
            <a:off x="645543" y="6011293"/>
            <a:ext cx="721744" cy="437011"/>
          </a:xfrm>
        </p:spPr>
        <p:txBody>
          <a:bodyPr/>
          <a:lstStyle/>
          <a:p>
            <a:r>
              <a:rPr lang="en-GB" sz="2800" b="1" dirty="0">
                <a:latin typeface="Arial Nova"/>
              </a:rPr>
              <a:t>4</a:t>
            </a:r>
          </a:p>
        </p:txBody>
      </p:sp>
    </p:spTree>
    <p:extLst>
      <p:ext uri="{BB962C8B-B14F-4D97-AF65-F5344CB8AC3E}">
        <p14:creationId xmlns:p14="http://schemas.microsoft.com/office/powerpoint/2010/main" val="3445618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ahLst/>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7" name="Rectangle 3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B3A5D6D-86AB-5D5E-6239-A0F450429DF9}"/>
              </a:ext>
            </a:extLst>
          </p:cNvPr>
          <p:cNvSpPr txBox="1"/>
          <p:nvPr/>
        </p:nvSpPr>
        <p:spPr>
          <a:xfrm>
            <a:off x="838200" y="621046"/>
            <a:ext cx="11176958" cy="617852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Aft>
                <a:spcPts val="600"/>
              </a:spcAft>
            </a:pPr>
            <a:endParaRPr lang="en-US" dirty="0"/>
          </a:p>
          <a:p>
            <a:pPr marL="285750" indent="-285750">
              <a:buFont typeface="Arial" panose="020B0604020202020204" pitchFamily="34" charset="0"/>
              <a:buChar char="•"/>
            </a:pPr>
            <a:r>
              <a:rPr lang="en-GB" sz="3200" b="1" dirty="0">
                <a:latin typeface="Arial Nova"/>
                <a:ea typeface="+mn-lt"/>
                <a:cs typeface="+mn-lt"/>
              </a:rPr>
              <a:t>                             </a:t>
            </a:r>
            <a:r>
              <a:rPr lang="en-GB" sz="3600" b="1" dirty="0">
                <a:latin typeface="Arial Nova"/>
                <a:ea typeface="+mn-lt"/>
                <a:cs typeface="+mn-lt"/>
              </a:rPr>
              <a:t>Dacia</a:t>
            </a:r>
          </a:p>
          <a:p>
            <a:pPr marL="285750" indent="-285750">
              <a:buFont typeface="Arial" panose="020B0604020202020204" pitchFamily="34" charset="0"/>
              <a:buChar char="•"/>
            </a:pPr>
            <a:endParaRPr lang="en-GB" sz="3200" b="1" dirty="0">
              <a:latin typeface="Arial Nova"/>
              <a:ea typeface="+mn-lt"/>
              <a:cs typeface="+mn-lt"/>
            </a:endParaRPr>
          </a:p>
          <a:p>
            <a:pPr marL="285750" indent="-285750">
              <a:buFont typeface="Arial" panose="020B0604020202020204" pitchFamily="34" charset="0"/>
              <a:buChar char="•"/>
            </a:pPr>
            <a:endParaRPr lang="en-GB" dirty="0">
              <a:ea typeface="+mn-lt"/>
              <a:cs typeface="+mn-lt"/>
            </a:endParaRPr>
          </a:p>
          <a:p>
            <a:pPr marL="285750" indent="-285750">
              <a:buFont typeface="Arial" panose="020B0604020202020204" pitchFamily="34" charset="0"/>
              <a:buChar char="•"/>
            </a:pPr>
            <a:r>
              <a:rPr lang="en-GB" b="1" dirty="0">
                <a:ea typeface="+mn-lt"/>
                <a:cs typeface="+mn-lt"/>
              </a:rPr>
              <a:t> </a:t>
            </a:r>
            <a:r>
              <a:rPr lang="en-GB" sz="2000" b="1" dirty="0">
                <a:latin typeface="Arial Nova"/>
                <a:ea typeface="+mn-lt"/>
                <a:cs typeface="+mn-lt"/>
              </a:rPr>
              <a:t>   Is a budget car manufacturer in Romania, still appreciated in the market. They need a reliable business partner to invest and gain together more profit. </a:t>
            </a:r>
            <a:endParaRPr lang="en-US" sz="2000" b="1">
              <a:latin typeface="Arial Nova"/>
              <a:ea typeface="+mn-lt"/>
              <a:cs typeface="+mn-lt"/>
            </a:endParaRPr>
          </a:p>
          <a:p>
            <a:pPr marL="285750" indent="-285750">
              <a:buFont typeface="Arial" panose="020B0604020202020204" pitchFamily="34" charset="0"/>
              <a:buChar char="•"/>
            </a:pPr>
            <a:r>
              <a:rPr lang="en-GB" sz="2000" b="1" dirty="0">
                <a:latin typeface="Arial Nova"/>
                <a:ea typeface="+mn-lt"/>
                <a:cs typeface="+mn-lt"/>
              </a:rPr>
              <a:t>The factory still work since 1966 but is strongly recommended an investment in :</a:t>
            </a:r>
            <a:endParaRPr lang="en-US" sz="2000" b="1">
              <a:latin typeface="Arial Nova"/>
              <a:ea typeface="+mn-lt"/>
              <a:cs typeface="+mn-lt"/>
            </a:endParaRPr>
          </a:p>
          <a:p>
            <a:pPr marL="571500" indent="-571500">
              <a:buFont typeface="Arial,Sans-Serif" panose="020B0604020202020204" pitchFamily="34" charset="0"/>
              <a:buChar char="•"/>
            </a:pPr>
            <a:r>
              <a:rPr lang="en-GB" sz="2000" b="1" dirty="0">
                <a:latin typeface="Arial Nova"/>
                <a:ea typeface="+mn-lt"/>
                <a:cs typeface="+mn-lt"/>
              </a:rPr>
              <a:t>Production</a:t>
            </a:r>
            <a:endParaRPr lang="en-US" sz="2000" b="1">
              <a:latin typeface="Arial Nova"/>
              <a:ea typeface="+mn-lt"/>
              <a:cs typeface="+mn-lt"/>
            </a:endParaRPr>
          </a:p>
          <a:p>
            <a:pPr marL="571500" indent="-571500">
              <a:buFont typeface="Arial,Sans-Serif" panose="020B0604020202020204" pitchFamily="34" charset="0"/>
              <a:buChar char="•"/>
            </a:pPr>
            <a:r>
              <a:rPr lang="en-GB" sz="2000" b="1" dirty="0">
                <a:latin typeface="Arial Nova"/>
                <a:ea typeface="+mn-lt"/>
                <a:cs typeface="+mn-lt"/>
              </a:rPr>
              <a:t>Automatization</a:t>
            </a:r>
            <a:endParaRPr lang="en-US" sz="2000" b="1">
              <a:latin typeface="Arial Nova"/>
              <a:ea typeface="+mn-lt"/>
              <a:cs typeface="+mn-lt"/>
            </a:endParaRPr>
          </a:p>
          <a:p>
            <a:pPr marL="571500" indent="-571500">
              <a:buFont typeface="Arial,Sans-Serif" panose="020B0604020202020204" pitchFamily="34" charset="0"/>
              <a:buChar char="•"/>
            </a:pPr>
            <a:r>
              <a:rPr lang="en-GB" sz="2000" b="1" dirty="0">
                <a:latin typeface="Arial Nova"/>
                <a:ea typeface="+mn-lt"/>
                <a:cs typeface="+mn-lt"/>
              </a:rPr>
              <a:t>Management</a:t>
            </a:r>
            <a:endParaRPr lang="en-US" sz="2000" b="1">
              <a:latin typeface="Arial Nova"/>
              <a:ea typeface="+mn-lt"/>
              <a:cs typeface="+mn-lt"/>
            </a:endParaRPr>
          </a:p>
          <a:p>
            <a:pPr marL="571500" indent="-571500">
              <a:buFont typeface="Arial,Sans-Serif" panose="020B0604020202020204" pitchFamily="34" charset="0"/>
              <a:buChar char="•"/>
            </a:pPr>
            <a:r>
              <a:rPr lang="en-GB" sz="2000" b="1" dirty="0">
                <a:latin typeface="Arial Nova"/>
                <a:ea typeface="+mn-lt"/>
                <a:cs typeface="+mn-lt"/>
              </a:rPr>
              <a:t>Publicity</a:t>
            </a:r>
            <a:endParaRPr lang="en-US" sz="2000" b="1">
              <a:latin typeface="Arial Nova"/>
              <a:ea typeface="+mn-lt"/>
              <a:cs typeface="+mn-lt"/>
            </a:endParaRPr>
          </a:p>
          <a:p>
            <a:pPr marL="571500" indent="-571500">
              <a:buFont typeface="Arial,Sans-Serif" panose="020B0604020202020204" pitchFamily="34" charset="0"/>
              <a:buChar char="•"/>
            </a:pPr>
            <a:r>
              <a:rPr lang="en-GB" sz="2000" b="1" dirty="0">
                <a:latin typeface="Arial Nova"/>
                <a:ea typeface="+mn-lt"/>
                <a:cs typeface="+mn-lt"/>
              </a:rPr>
              <a:t>Good quality raw materials</a:t>
            </a:r>
            <a:endParaRPr lang="en-US" sz="2000" b="1">
              <a:latin typeface="Arial Nova"/>
              <a:ea typeface="+mn-lt"/>
              <a:cs typeface="+mn-lt"/>
            </a:endParaRPr>
          </a:p>
          <a:p>
            <a:pPr marL="571500" indent="-571500">
              <a:buFont typeface="Arial,Sans-Serif" panose="020B0604020202020204" pitchFamily="34" charset="0"/>
              <a:buChar char="•"/>
            </a:pPr>
            <a:r>
              <a:rPr lang="en-GB" sz="2000" b="1" dirty="0">
                <a:latin typeface="Arial Nova"/>
                <a:ea typeface="+mn-lt"/>
                <a:cs typeface="+mn-lt"/>
              </a:rPr>
              <a:t>Well trained and qualified engineers and personnel</a:t>
            </a:r>
            <a:endParaRPr lang="en-US" sz="2000" dirty="0">
              <a:latin typeface="Arial Nova"/>
            </a:endParaRPr>
          </a:p>
        </p:txBody>
      </p:sp>
      <p:pic>
        <p:nvPicPr>
          <p:cNvPr id="2" name="Picture 2" descr="Text&#10;&#10;Description automatically generated">
            <a:extLst>
              <a:ext uri="{FF2B5EF4-FFF2-40B4-BE49-F238E27FC236}">
                <a16:creationId xmlns:a16="http://schemas.microsoft.com/office/drawing/2014/main" id="{7D8CE558-6430-BBBC-F3B7-6F92CA66C035}"/>
              </a:ext>
            </a:extLst>
          </p:cNvPr>
          <p:cNvPicPr>
            <a:picLocks noChangeAspect="1"/>
          </p:cNvPicPr>
          <p:nvPr/>
        </p:nvPicPr>
        <p:blipFill>
          <a:blip r:embed="rId2"/>
          <a:stretch>
            <a:fillRect/>
          </a:stretch>
        </p:blipFill>
        <p:spPr>
          <a:xfrm>
            <a:off x="10087155" y="6016360"/>
            <a:ext cx="1952447" cy="777507"/>
          </a:xfrm>
          <a:prstGeom prst="rect">
            <a:avLst/>
          </a:prstGeom>
        </p:spPr>
      </p:pic>
      <p:sp>
        <p:nvSpPr>
          <p:cNvPr id="4" name="TextBox 3">
            <a:extLst>
              <a:ext uri="{FF2B5EF4-FFF2-40B4-BE49-F238E27FC236}">
                <a16:creationId xmlns:a16="http://schemas.microsoft.com/office/drawing/2014/main" id="{2D1DD5D6-FDDC-FC7D-7254-28AD4D87652D}"/>
              </a:ext>
            </a:extLst>
          </p:cNvPr>
          <p:cNvSpPr txBox="1"/>
          <p:nvPr/>
        </p:nvSpPr>
        <p:spPr>
          <a:xfrm>
            <a:off x="1492249" y="2143125"/>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Footer Placeholder 6">
            <a:extLst>
              <a:ext uri="{FF2B5EF4-FFF2-40B4-BE49-F238E27FC236}">
                <a16:creationId xmlns:a16="http://schemas.microsoft.com/office/drawing/2014/main" id="{BB1C8563-398F-9AFE-D240-3D03A455387B}"/>
              </a:ext>
            </a:extLst>
          </p:cNvPr>
          <p:cNvSpPr>
            <a:spLocks noGrp="1"/>
          </p:cNvSpPr>
          <p:nvPr>
            <p:ph type="ftr" sz="quarter" idx="11"/>
          </p:nvPr>
        </p:nvSpPr>
        <p:spPr>
          <a:xfrm>
            <a:off x="789317" y="5810010"/>
            <a:ext cx="649857" cy="853955"/>
          </a:xfrm>
        </p:spPr>
        <p:txBody>
          <a:bodyPr/>
          <a:lstStyle/>
          <a:p>
            <a:r>
              <a:rPr lang="en-GB" sz="2800" b="1" dirty="0">
                <a:latin typeface="Arial Nova"/>
              </a:rPr>
              <a:t>5</a:t>
            </a:r>
          </a:p>
        </p:txBody>
      </p:sp>
    </p:spTree>
    <p:extLst>
      <p:ext uri="{BB962C8B-B14F-4D97-AF65-F5344CB8AC3E}">
        <p14:creationId xmlns:p14="http://schemas.microsoft.com/office/powerpoint/2010/main" val="584023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ahLst/>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6"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C2B4E1A-153F-1EEC-510B-552E0C038E60}"/>
              </a:ext>
            </a:extLst>
          </p:cNvPr>
          <p:cNvSpPr txBox="1"/>
          <p:nvPr/>
        </p:nvSpPr>
        <p:spPr>
          <a:xfrm>
            <a:off x="7085532" y="1905287"/>
            <a:ext cx="4268818" cy="205653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200" dirty="0">
                <a:latin typeface="Arial Nova"/>
                <a:ea typeface="+mj-ea"/>
                <a:cs typeface="+mj-cs"/>
              </a:rPr>
              <a:t>Application of Porter`s Five Forces theories in automobile  business environment</a:t>
            </a:r>
          </a:p>
        </p:txBody>
      </p:sp>
      <p:pic>
        <p:nvPicPr>
          <p:cNvPr id="2" name="Picture 2" descr="Diagram&#10;&#10;Description automatically generated">
            <a:extLst>
              <a:ext uri="{FF2B5EF4-FFF2-40B4-BE49-F238E27FC236}">
                <a16:creationId xmlns:a16="http://schemas.microsoft.com/office/drawing/2014/main" id="{9419B02C-81BD-EB52-9461-9C1EB7661743}"/>
              </a:ext>
            </a:extLst>
          </p:cNvPr>
          <p:cNvPicPr>
            <a:picLocks noChangeAspect="1"/>
          </p:cNvPicPr>
          <p:nvPr/>
        </p:nvPicPr>
        <p:blipFill rotWithShape="1">
          <a:blip r:embed="rId2"/>
          <a:srcRect t="12168" r="1" b="10031"/>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7"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3815" y="4326382"/>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0ADDF9"/>
          </a:solidFill>
          <a:ln w="38100" cap="rnd">
            <a:solidFill>
              <a:srgbClr val="0ADDF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ooter Placeholder 9">
            <a:extLst>
              <a:ext uri="{FF2B5EF4-FFF2-40B4-BE49-F238E27FC236}">
                <a16:creationId xmlns:a16="http://schemas.microsoft.com/office/drawing/2014/main" id="{1D1175ED-F01D-9840-C03C-C59CC6819EAF}"/>
              </a:ext>
            </a:extLst>
          </p:cNvPr>
          <p:cNvSpPr>
            <a:spLocks noGrp="1"/>
          </p:cNvSpPr>
          <p:nvPr>
            <p:ph type="ftr" sz="quarter" idx="11"/>
          </p:nvPr>
        </p:nvSpPr>
        <p:spPr>
          <a:xfrm>
            <a:off x="214222" y="5781255"/>
            <a:ext cx="1081177" cy="681426"/>
          </a:xfrm>
        </p:spPr>
        <p:txBody>
          <a:bodyPr/>
          <a:lstStyle/>
          <a:p>
            <a:r>
              <a:rPr lang="en-GB" sz="2800" b="1" dirty="0">
                <a:latin typeface="Arial Nova"/>
              </a:rPr>
              <a:t>6</a:t>
            </a:r>
          </a:p>
        </p:txBody>
      </p:sp>
    </p:spTree>
    <p:extLst>
      <p:ext uri="{BB962C8B-B14F-4D97-AF65-F5344CB8AC3E}">
        <p14:creationId xmlns:p14="http://schemas.microsoft.com/office/powerpoint/2010/main" val="797768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ahLst/>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7" name="Rectangle 3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B3A5D6D-86AB-5D5E-6239-A0F450429DF9}"/>
              </a:ext>
            </a:extLst>
          </p:cNvPr>
          <p:cNvSpPr txBox="1"/>
          <p:nvPr/>
        </p:nvSpPr>
        <p:spPr>
          <a:xfrm>
            <a:off x="838200" y="793574"/>
            <a:ext cx="11176958" cy="527275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Aft>
                <a:spcPts val="600"/>
              </a:spcAft>
            </a:pPr>
            <a:endParaRPr lang="en-US" sz="2000" dirty="0">
              <a:latin typeface="Arial Nova"/>
            </a:endParaRPr>
          </a:p>
        </p:txBody>
      </p:sp>
      <p:pic>
        <p:nvPicPr>
          <p:cNvPr id="2" name="Picture 2" descr="Text&#10;&#10;Description automatically generated">
            <a:extLst>
              <a:ext uri="{FF2B5EF4-FFF2-40B4-BE49-F238E27FC236}">
                <a16:creationId xmlns:a16="http://schemas.microsoft.com/office/drawing/2014/main" id="{7D8CE558-6430-BBBC-F3B7-6F92CA66C035}"/>
              </a:ext>
            </a:extLst>
          </p:cNvPr>
          <p:cNvPicPr>
            <a:picLocks noChangeAspect="1"/>
          </p:cNvPicPr>
          <p:nvPr/>
        </p:nvPicPr>
        <p:blipFill>
          <a:blip r:embed="rId2"/>
          <a:stretch>
            <a:fillRect/>
          </a:stretch>
        </p:blipFill>
        <p:spPr>
          <a:xfrm>
            <a:off x="10087155" y="6016360"/>
            <a:ext cx="1952447" cy="777507"/>
          </a:xfrm>
          <a:prstGeom prst="rect">
            <a:avLst/>
          </a:prstGeom>
        </p:spPr>
      </p:pic>
      <p:sp>
        <p:nvSpPr>
          <p:cNvPr id="4" name="TextBox 3">
            <a:extLst>
              <a:ext uri="{FF2B5EF4-FFF2-40B4-BE49-F238E27FC236}">
                <a16:creationId xmlns:a16="http://schemas.microsoft.com/office/drawing/2014/main" id="{2D1DD5D6-FDDC-FC7D-7254-28AD4D87652D}"/>
              </a:ext>
            </a:extLst>
          </p:cNvPr>
          <p:cNvSpPr txBox="1"/>
          <p:nvPr/>
        </p:nvSpPr>
        <p:spPr>
          <a:xfrm>
            <a:off x="1492249" y="2143125"/>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DAD89032-4866-AB82-648E-6376123ED310}"/>
              </a:ext>
            </a:extLst>
          </p:cNvPr>
          <p:cNvSpPr txBox="1"/>
          <p:nvPr/>
        </p:nvSpPr>
        <p:spPr>
          <a:xfrm>
            <a:off x="988143" y="735342"/>
            <a:ext cx="10906484" cy="49552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latin typeface="Arial Nova"/>
              </a:rPr>
              <a:t>   Critical evaluation of opportunities and challenges</a:t>
            </a:r>
          </a:p>
          <a:p>
            <a:endParaRPr lang="en-GB" sz="3200" dirty="0">
              <a:latin typeface="Arial Nova"/>
            </a:endParaRPr>
          </a:p>
          <a:p>
            <a:endParaRPr lang="en-GB" sz="3200" dirty="0">
              <a:latin typeface="Arial Nova"/>
            </a:endParaRPr>
          </a:p>
          <a:p>
            <a:pPr marL="342900" indent="-342900">
              <a:buFont typeface="Arial"/>
              <a:buChar char="•"/>
            </a:pPr>
            <a:r>
              <a:rPr lang="en-GB" sz="2000" dirty="0">
                <a:latin typeface="Arial Nova"/>
              </a:rPr>
              <a:t>Opportunities: </a:t>
            </a:r>
          </a:p>
          <a:p>
            <a:pPr marL="457200" indent="-457200">
              <a:buAutoNum type="arabicPeriod"/>
            </a:pPr>
            <a:r>
              <a:rPr lang="en-GB" sz="2000" dirty="0">
                <a:latin typeface="Arial Nova"/>
              </a:rPr>
              <a:t>Skilled work force and cheap,</a:t>
            </a:r>
          </a:p>
          <a:p>
            <a:pPr marL="457200" indent="-457200">
              <a:buAutoNum type="arabicPeriod"/>
            </a:pPr>
            <a:r>
              <a:rPr lang="en-GB" sz="2000" dirty="0">
                <a:latin typeface="Arial Nova"/>
              </a:rPr>
              <a:t>Low prices on rent and small (10%) corporation tax rate,</a:t>
            </a:r>
          </a:p>
          <a:p>
            <a:pPr marL="457200" indent="-457200">
              <a:buAutoNum type="arabicPeriod"/>
            </a:pPr>
            <a:r>
              <a:rPr lang="en-GB" sz="2000" dirty="0">
                <a:latin typeface="Arial Nova"/>
              </a:rPr>
              <a:t>Transport thru the sea (Black Sea), road network or rail network available.</a:t>
            </a:r>
          </a:p>
          <a:p>
            <a:pPr marL="457200" indent="-457200">
              <a:buFont typeface="Arial"/>
              <a:buChar char="•"/>
            </a:pPr>
            <a:endParaRPr lang="en-GB" sz="2000" dirty="0">
              <a:latin typeface="Arial Nova"/>
            </a:endParaRPr>
          </a:p>
          <a:p>
            <a:pPr marL="457200" indent="-457200">
              <a:buFont typeface="Arial"/>
              <a:buChar char="•"/>
            </a:pPr>
            <a:r>
              <a:rPr lang="en-GB" sz="2000" dirty="0">
                <a:latin typeface="Arial Nova"/>
              </a:rPr>
              <a:t>Challenges: </a:t>
            </a:r>
          </a:p>
          <a:p>
            <a:pPr marL="457200" indent="-457200">
              <a:buAutoNum type="arabicPeriod"/>
            </a:pPr>
            <a:r>
              <a:rPr lang="en-GB" sz="2000" dirty="0">
                <a:latin typeface="Arial Nova"/>
              </a:rPr>
              <a:t>Ukraine (conflict zone with Russia) is the neighbour on north,</a:t>
            </a:r>
          </a:p>
          <a:p>
            <a:pPr marL="457200" indent="-457200">
              <a:buAutoNum type="arabicPeriod"/>
            </a:pPr>
            <a:r>
              <a:rPr lang="en-GB" sz="2000" dirty="0">
                <a:latin typeface="Arial Nova"/>
              </a:rPr>
              <a:t>Instable prices on energy,</a:t>
            </a:r>
          </a:p>
          <a:p>
            <a:pPr marL="457200" indent="-457200">
              <a:buAutoNum type="arabicPeriod"/>
            </a:pPr>
            <a:r>
              <a:rPr lang="en-GB" sz="2000" dirty="0">
                <a:latin typeface="Arial Nova"/>
              </a:rPr>
              <a:t>Ford car factory operating on this market.</a:t>
            </a:r>
          </a:p>
          <a:p>
            <a:pPr marL="457200" indent="-457200">
              <a:buAutoNum type="arabicPeriod"/>
            </a:pPr>
            <a:endParaRPr lang="en-GB" sz="2000" dirty="0">
              <a:latin typeface="Arial Nova"/>
            </a:endParaRPr>
          </a:p>
          <a:p>
            <a:endParaRPr lang="en-GB" sz="2000" dirty="0">
              <a:latin typeface="Arial Nova"/>
            </a:endParaRPr>
          </a:p>
        </p:txBody>
      </p:sp>
      <p:sp>
        <p:nvSpPr>
          <p:cNvPr id="8" name="Footer Placeholder 7">
            <a:extLst>
              <a:ext uri="{FF2B5EF4-FFF2-40B4-BE49-F238E27FC236}">
                <a16:creationId xmlns:a16="http://schemas.microsoft.com/office/drawing/2014/main" id="{02DA3954-B601-BED0-619B-E3433F7FE09D}"/>
              </a:ext>
            </a:extLst>
          </p:cNvPr>
          <p:cNvSpPr>
            <a:spLocks noGrp="1"/>
          </p:cNvSpPr>
          <p:nvPr>
            <p:ph type="ftr" sz="quarter" idx="11"/>
          </p:nvPr>
        </p:nvSpPr>
        <p:spPr>
          <a:xfrm>
            <a:off x="199845" y="5694992"/>
            <a:ext cx="1282461" cy="868332"/>
          </a:xfrm>
        </p:spPr>
        <p:txBody>
          <a:bodyPr/>
          <a:lstStyle/>
          <a:p>
            <a:r>
              <a:rPr lang="en-GB" sz="2800" b="1" dirty="0">
                <a:latin typeface="Arial Nova"/>
              </a:rPr>
              <a:t>7</a:t>
            </a:r>
          </a:p>
        </p:txBody>
      </p:sp>
    </p:spTree>
    <p:extLst>
      <p:ext uri="{BB962C8B-B14F-4D97-AF65-F5344CB8AC3E}">
        <p14:creationId xmlns:p14="http://schemas.microsoft.com/office/powerpoint/2010/main" val="425591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ahLst/>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6" name="Rectangle 45">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1"/>
          </a:solidFill>
          <a:ln w="8199"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DAD89032-4866-AB82-648E-6376123ED310}"/>
              </a:ext>
            </a:extLst>
          </p:cNvPr>
          <p:cNvSpPr txBox="1"/>
          <p:nvPr/>
        </p:nvSpPr>
        <p:spPr>
          <a:xfrm>
            <a:off x="838200" y="473319"/>
            <a:ext cx="10515600" cy="57036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Aft>
                <a:spcPts val="600"/>
              </a:spcAft>
            </a:pPr>
            <a:r>
              <a:rPr lang="en-US" sz="3200" dirty="0">
                <a:latin typeface="Arial Nova"/>
              </a:rPr>
              <a:t>    Analyses of the different barriers experienced by foreign businesses in Romania</a:t>
            </a:r>
            <a:endParaRPr lang="en-US"/>
          </a:p>
          <a:p>
            <a:pPr indent="-228600">
              <a:lnSpc>
                <a:spcPct val="110000"/>
              </a:lnSpc>
              <a:spcAft>
                <a:spcPts val="600"/>
              </a:spcAft>
              <a:buFont typeface="Arial" panose="020B0604020202020204" pitchFamily="34" charset="0"/>
              <a:buChar char="•"/>
            </a:pPr>
            <a:endParaRPr lang="en-US" sz="2000" dirty="0">
              <a:latin typeface="Arial Nova"/>
            </a:endParaRPr>
          </a:p>
          <a:p>
            <a:pPr indent="-228600">
              <a:lnSpc>
                <a:spcPct val="110000"/>
              </a:lnSpc>
              <a:spcAft>
                <a:spcPts val="600"/>
              </a:spcAft>
              <a:buFont typeface="Arial" panose="020B0604020202020204" pitchFamily="34" charset="0"/>
              <a:buChar char="•"/>
            </a:pPr>
            <a:endParaRPr lang="en-US" sz="2000" dirty="0">
              <a:latin typeface="Arial Nova"/>
            </a:endParaRPr>
          </a:p>
          <a:p>
            <a:pPr marL="342900" indent="-228600">
              <a:lnSpc>
                <a:spcPct val="110000"/>
              </a:lnSpc>
              <a:spcAft>
                <a:spcPts val="600"/>
              </a:spcAft>
              <a:buFont typeface="Arial" panose="020B0604020202020204" pitchFamily="34" charset="0"/>
              <a:buChar char="•"/>
            </a:pPr>
            <a:r>
              <a:rPr lang="en-US" sz="2000" dirty="0">
                <a:latin typeface="Arial Nova"/>
              </a:rPr>
              <a:t>The most businesses had a success in Romania.</a:t>
            </a:r>
          </a:p>
          <a:p>
            <a:pPr marL="342900" indent="-228600">
              <a:lnSpc>
                <a:spcPct val="110000"/>
              </a:lnSpc>
              <a:spcAft>
                <a:spcPts val="600"/>
              </a:spcAft>
              <a:buFont typeface="Arial" panose="020B0604020202020204" pitchFamily="34" charset="0"/>
              <a:buChar char="•"/>
            </a:pPr>
            <a:r>
              <a:rPr lang="en-US" sz="2000" dirty="0">
                <a:latin typeface="Arial Nova"/>
              </a:rPr>
              <a:t>The bureaucracy in this country is still a challenge but can be easily avoided using law firms. On this way we can save time and money.</a:t>
            </a:r>
          </a:p>
          <a:p>
            <a:pPr marL="342900" indent="-228600">
              <a:lnSpc>
                <a:spcPct val="110000"/>
              </a:lnSpc>
              <a:spcAft>
                <a:spcPts val="600"/>
              </a:spcAft>
              <a:buFont typeface="Arial" panose="020B0604020202020204" pitchFamily="34" charset="0"/>
              <a:buChar char="•"/>
            </a:pPr>
            <a:r>
              <a:rPr lang="en-US" sz="2000" dirty="0">
                <a:latin typeface="Arial Nova"/>
              </a:rPr>
              <a:t>Romanian banks have a high APR. Is possible to gain a higher profit using partner bank, wick may facilitate the customer experience of buying brand new car with low interest.</a:t>
            </a:r>
          </a:p>
          <a:p>
            <a:pPr marL="342900" indent="-228600">
              <a:lnSpc>
                <a:spcPct val="110000"/>
              </a:lnSpc>
              <a:spcAft>
                <a:spcPts val="600"/>
              </a:spcAft>
              <a:buFont typeface="Arial" panose="020B0604020202020204" pitchFamily="34" charset="0"/>
              <a:buChar char="•"/>
            </a:pPr>
            <a:r>
              <a:rPr lang="en-US" sz="2000" dirty="0">
                <a:latin typeface="Arial Nova"/>
              </a:rPr>
              <a:t>Help the customer to buy brand new cars with big discount paid by Romanian government for every old car recycled. </a:t>
            </a:r>
            <a:r>
              <a:rPr lang="en-US" dirty="0"/>
              <a:t> </a:t>
            </a:r>
          </a:p>
          <a:p>
            <a:pPr indent="-228600">
              <a:lnSpc>
                <a:spcPct val="110000"/>
              </a:lnSpc>
              <a:spcAft>
                <a:spcPts val="600"/>
              </a:spcAft>
              <a:buFont typeface="Arial" panose="020B0604020202020204" pitchFamily="34" charset="0"/>
              <a:buChar char="•"/>
            </a:pPr>
            <a:endParaRPr lang="en-US"/>
          </a:p>
          <a:p>
            <a:pPr indent="-228600">
              <a:lnSpc>
                <a:spcPct val="110000"/>
              </a:lnSpc>
              <a:spcAft>
                <a:spcPts val="600"/>
              </a:spcAft>
              <a:buFont typeface="Arial" panose="020B0604020202020204" pitchFamily="34" charset="0"/>
              <a:buChar char="•"/>
            </a:pPr>
            <a:endParaRPr lang="en-US"/>
          </a:p>
          <a:p>
            <a:pPr marL="457200" indent="-228600">
              <a:lnSpc>
                <a:spcPct val="110000"/>
              </a:lnSpc>
              <a:spcAft>
                <a:spcPts val="600"/>
              </a:spcAft>
              <a:buFont typeface="Arial" panose="020B0604020202020204" pitchFamily="34" charset="0"/>
              <a:buChar char="•"/>
            </a:pPr>
            <a:endParaRPr lang="en-US"/>
          </a:p>
          <a:p>
            <a:pPr indent="-228600">
              <a:lnSpc>
                <a:spcPct val="110000"/>
              </a:lnSpc>
              <a:spcAft>
                <a:spcPts val="600"/>
              </a:spcAft>
              <a:buFont typeface="Arial" panose="020B0604020202020204" pitchFamily="34" charset="0"/>
              <a:buChar char="•"/>
            </a:pPr>
            <a:endParaRPr lang="en-US"/>
          </a:p>
        </p:txBody>
      </p:sp>
      <p:sp>
        <p:nvSpPr>
          <p:cNvPr id="3" name="TextBox 2">
            <a:extLst>
              <a:ext uri="{FF2B5EF4-FFF2-40B4-BE49-F238E27FC236}">
                <a16:creationId xmlns:a16="http://schemas.microsoft.com/office/drawing/2014/main" id="{EB3A5D6D-86AB-5D5E-6239-A0F450429DF9}"/>
              </a:ext>
            </a:extLst>
          </p:cNvPr>
          <p:cNvSpPr txBox="1"/>
          <p:nvPr/>
        </p:nvSpPr>
        <p:spPr>
          <a:xfrm>
            <a:off x="838200" y="793574"/>
            <a:ext cx="11176958" cy="527275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Aft>
                <a:spcPts val="600"/>
              </a:spcAft>
            </a:pPr>
            <a:endParaRPr lang="en-US" sz="2000" dirty="0">
              <a:latin typeface="Arial Nova"/>
            </a:endParaRPr>
          </a:p>
        </p:txBody>
      </p:sp>
      <p:pic>
        <p:nvPicPr>
          <p:cNvPr id="2" name="Picture 2" descr="Text&#10;&#10;Description automatically generated">
            <a:extLst>
              <a:ext uri="{FF2B5EF4-FFF2-40B4-BE49-F238E27FC236}">
                <a16:creationId xmlns:a16="http://schemas.microsoft.com/office/drawing/2014/main" id="{7D8CE558-6430-BBBC-F3B7-6F92CA66C035}"/>
              </a:ext>
            </a:extLst>
          </p:cNvPr>
          <p:cNvPicPr>
            <a:picLocks noChangeAspect="1"/>
          </p:cNvPicPr>
          <p:nvPr/>
        </p:nvPicPr>
        <p:blipFill>
          <a:blip r:embed="rId2"/>
          <a:stretch>
            <a:fillRect/>
          </a:stretch>
        </p:blipFill>
        <p:spPr>
          <a:xfrm>
            <a:off x="10087155" y="6016360"/>
            <a:ext cx="1952447" cy="777507"/>
          </a:xfrm>
          <a:prstGeom prst="rect">
            <a:avLst/>
          </a:prstGeom>
        </p:spPr>
      </p:pic>
      <p:sp>
        <p:nvSpPr>
          <p:cNvPr id="4" name="TextBox 3">
            <a:extLst>
              <a:ext uri="{FF2B5EF4-FFF2-40B4-BE49-F238E27FC236}">
                <a16:creationId xmlns:a16="http://schemas.microsoft.com/office/drawing/2014/main" id="{2D1DD5D6-FDDC-FC7D-7254-28AD4D87652D}"/>
              </a:ext>
            </a:extLst>
          </p:cNvPr>
          <p:cNvSpPr txBox="1"/>
          <p:nvPr/>
        </p:nvSpPr>
        <p:spPr>
          <a:xfrm>
            <a:off x="1492249" y="2143125"/>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Footer Placeholder 7">
            <a:extLst>
              <a:ext uri="{FF2B5EF4-FFF2-40B4-BE49-F238E27FC236}">
                <a16:creationId xmlns:a16="http://schemas.microsoft.com/office/drawing/2014/main" id="{782F1A65-0337-2E0B-E7B7-852F6AD98F5A}"/>
              </a:ext>
            </a:extLst>
          </p:cNvPr>
          <p:cNvSpPr>
            <a:spLocks noGrp="1"/>
          </p:cNvSpPr>
          <p:nvPr>
            <p:ph type="ftr" sz="quarter" idx="11"/>
          </p:nvPr>
        </p:nvSpPr>
        <p:spPr>
          <a:xfrm>
            <a:off x="300486" y="6068804"/>
            <a:ext cx="1081178" cy="480143"/>
          </a:xfrm>
        </p:spPr>
        <p:txBody>
          <a:bodyPr/>
          <a:lstStyle/>
          <a:p>
            <a:r>
              <a:rPr lang="en-GB" sz="2800" b="1" dirty="0">
                <a:latin typeface="Arial Nova"/>
              </a:rPr>
              <a:t>8</a:t>
            </a:r>
          </a:p>
        </p:txBody>
      </p:sp>
    </p:spTree>
    <p:extLst>
      <p:ext uri="{BB962C8B-B14F-4D97-AF65-F5344CB8AC3E}">
        <p14:creationId xmlns:p14="http://schemas.microsoft.com/office/powerpoint/2010/main" val="4267680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ext&#10;&#10;Description automatically generated">
            <a:extLst>
              <a:ext uri="{FF2B5EF4-FFF2-40B4-BE49-F238E27FC236}">
                <a16:creationId xmlns:a16="http://schemas.microsoft.com/office/drawing/2014/main" id="{7D8CE558-6430-BBBC-F3B7-6F92CA66C035}"/>
              </a:ext>
            </a:extLst>
          </p:cNvPr>
          <p:cNvPicPr>
            <a:picLocks noChangeAspect="1"/>
          </p:cNvPicPr>
          <p:nvPr/>
        </p:nvPicPr>
        <p:blipFill>
          <a:blip r:embed="rId2"/>
          <a:stretch>
            <a:fillRect/>
          </a:stretch>
        </p:blipFill>
        <p:spPr>
          <a:xfrm>
            <a:off x="10087155" y="6016360"/>
            <a:ext cx="1952447" cy="777507"/>
          </a:xfrm>
          <a:prstGeom prst="rect">
            <a:avLst/>
          </a:prstGeom>
        </p:spPr>
      </p:pic>
      <p:sp>
        <p:nvSpPr>
          <p:cNvPr id="3" name="TextBox 2">
            <a:extLst>
              <a:ext uri="{FF2B5EF4-FFF2-40B4-BE49-F238E27FC236}">
                <a16:creationId xmlns:a16="http://schemas.microsoft.com/office/drawing/2014/main" id="{5E3183B7-E22D-22B6-D12B-0AB38BC2D80A}"/>
              </a:ext>
            </a:extLst>
          </p:cNvPr>
          <p:cNvSpPr txBox="1"/>
          <p:nvPr/>
        </p:nvSpPr>
        <p:spPr>
          <a:xfrm>
            <a:off x="282155" y="313008"/>
            <a:ext cx="114815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p>
        </p:txBody>
      </p:sp>
      <p:sp>
        <p:nvSpPr>
          <p:cNvPr id="4" name="TextBox 3">
            <a:extLst>
              <a:ext uri="{FF2B5EF4-FFF2-40B4-BE49-F238E27FC236}">
                <a16:creationId xmlns:a16="http://schemas.microsoft.com/office/drawing/2014/main" id="{7B50CBAC-2CCD-435C-3A00-C4D6F4837196}"/>
              </a:ext>
            </a:extLst>
          </p:cNvPr>
          <p:cNvSpPr txBox="1"/>
          <p:nvPr/>
        </p:nvSpPr>
        <p:spPr>
          <a:xfrm>
            <a:off x="416943" y="546340"/>
            <a:ext cx="1134373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latin typeface="Arial Nova"/>
              </a:rPr>
              <a:t>                                </a:t>
            </a:r>
            <a:endParaRPr lang="en-US"/>
          </a:p>
          <a:p>
            <a:pPr marL="571500" indent="-571500">
              <a:buFont typeface="Arial"/>
              <a:buChar char="•"/>
            </a:pPr>
            <a:endParaRPr lang="en-GB" sz="3600" b="1" dirty="0">
              <a:latin typeface="Arial Nova"/>
            </a:endParaRPr>
          </a:p>
        </p:txBody>
      </p:sp>
      <p:sp>
        <p:nvSpPr>
          <p:cNvPr id="5" name="TextBox 4">
            <a:extLst>
              <a:ext uri="{FF2B5EF4-FFF2-40B4-BE49-F238E27FC236}">
                <a16:creationId xmlns:a16="http://schemas.microsoft.com/office/drawing/2014/main" id="{B1FA96AB-0FAC-B792-59C2-C712C055B3CA}"/>
              </a:ext>
            </a:extLst>
          </p:cNvPr>
          <p:cNvSpPr txBox="1"/>
          <p:nvPr/>
        </p:nvSpPr>
        <p:spPr>
          <a:xfrm>
            <a:off x="1089983" y="1196916"/>
            <a:ext cx="9238710" cy="24314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latin typeface="Arial Nova"/>
              </a:rPr>
              <a:t>                               Conclusions</a:t>
            </a:r>
          </a:p>
          <a:p>
            <a:pPr marL="342900" indent="-342900">
              <a:buFont typeface="Arial"/>
              <a:buChar char="•"/>
            </a:pPr>
            <a:r>
              <a:rPr lang="en-GB" sz="2000" dirty="0">
                <a:latin typeface="Arial Nova"/>
              </a:rPr>
              <a:t>Investing in the expansion or Renault Group to acquire 51% of the company shares to have the power of decision .</a:t>
            </a:r>
          </a:p>
          <a:p>
            <a:pPr marL="342900" indent="-342900">
              <a:buFont typeface="Arial"/>
              <a:buChar char="•"/>
            </a:pPr>
            <a:r>
              <a:rPr lang="en-GB" sz="2000" dirty="0">
                <a:latin typeface="Arial Nova"/>
              </a:rPr>
              <a:t>May be more expensive but the risk is very low</a:t>
            </a:r>
          </a:p>
          <a:p>
            <a:pPr marL="342900" indent="-342900">
              <a:buFont typeface="Arial"/>
              <a:buChar char="•"/>
            </a:pPr>
            <a:r>
              <a:rPr lang="en-GB" sz="2000" dirty="0">
                <a:latin typeface="Arial Nova"/>
              </a:rPr>
              <a:t>Dacia is already on the market manufacturing reliable budget cars since 1966</a:t>
            </a:r>
          </a:p>
          <a:p>
            <a:pPr marL="342900" indent="-342900">
              <a:buFont typeface="Arial"/>
              <a:buChar char="•"/>
            </a:pPr>
            <a:r>
              <a:rPr lang="en-GB" sz="2000" dirty="0">
                <a:latin typeface="Arial Nova"/>
              </a:rPr>
              <a:t>Easy to sell Renault car as well in the same branch with Dacia, on this way is easy to gain higher profit. </a:t>
            </a:r>
          </a:p>
        </p:txBody>
      </p:sp>
      <p:sp>
        <p:nvSpPr>
          <p:cNvPr id="8" name="Footer Placeholder 7">
            <a:extLst>
              <a:ext uri="{FF2B5EF4-FFF2-40B4-BE49-F238E27FC236}">
                <a16:creationId xmlns:a16="http://schemas.microsoft.com/office/drawing/2014/main" id="{7B561156-FFCF-2FFC-5113-7A44E5F02A17}"/>
              </a:ext>
            </a:extLst>
          </p:cNvPr>
          <p:cNvSpPr>
            <a:spLocks noGrp="1"/>
          </p:cNvSpPr>
          <p:nvPr>
            <p:ph type="ftr" sz="quarter" idx="11"/>
          </p:nvPr>
        </p:nvSpPr>
        <p:spPr>
          <a:xfrm>
            <a:off x="415506" y="5953784"/>
            <a:ext cx="664234" cy="782068"/>
          </a:xfrm>
        </p:spPr>
        <p:txBody>
          <a:bodyPr/>
          <a:lstStyle/>
          <a:p>
            <a:r>
              <a:rPr lang="en-GB" sz="2800" b="1" dirty="0">
                <a:latin typeface="Arial Nova"/>
              </a:rPr>
              <a:t>9</a:t>
            </a:r>
          </a:p>
        </p:txBody>
      </p:sp>
    </p:spTree>
    <p:extLst>
      <p:ext uri="{BB962C8B-B14F-4D97-AF65-F5344CB8AC3E}">
        <p14:creationId xmlns:p14="http://schemas.microsoft.com/office/powerpoint/2010/main" val="9047117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ahLst/>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 name="Rectangle 9">
            <a:extLst>
              <a:ext uri="{FF2B5EF4-FFF2-40B4-BE49-F238E27FC236}">
                <a16:creationId xmlns:a16="http://schemas.microsoft.com/office/drawing/2014/main" id="{9B6CD22E-2269-419F-9E81-016EA035D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B1E351E-5C39-DF98-E499-4C3726F5E65D}"/>
              </a:ext>
            </a:extLst>
          </p:cNvPr>
          <p:cNvSpPr txBox="1"/>
          <p:nvPr/>
        </p:nvSpPr>
        <p:spPr>
          <a:xfrm>
            <a:off x="704641" y="533231"/>
            <a:ext cx="5837669" cy="492887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8100" b="1">
                <a:latin typeface="+mj-lt"/>
                <a:ea typeface="+mj-ea"/>
                <a:cs typeface="+mj-cs"/>
              </a:rPr>
              <a:t>Thank you so much for your interest and attention!</a:t>
            </a:r>
          </a:p>
          <a:p>
            <a:pPr>
              <a:lnSpc>
                <a:spcPct val="90000"/>
              </a:lnSpc>
              <a:spcBef>
                <a:spcPct val="0"/>
              </a:spcBef>
              <a:spcAft>
                <a:spcPts val="600"/>
              </a:spcAft>
            </a:pPr>
            <a:endParaRPr lang="en-US" sz="8100" b="1">
              <a:latin typeface="+mj-lt"/>
              <a:ea typeface="+mj-ea"/>
              <a:cs typeface="+mj-cs"/>
            </a:endParaRPr>
          </a:p>
        </p:txBody>
      </p:sp>
      <p:sp>
        <p:nvSpPr>
          <p:cNvPr id="12" name="Freeform: Shape 11">
            <a:extLst>
              <a:ext uri="{FF2B5EF4-FFF2-40B4-BE49-F238E27FC236}">
                <a16:creationId xmlns:a16="http://schemas.microsoft.com/office/drawing/2014/main" id="{AA607D34-E2A9-4595-9DB2-5472E077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082" y="0"/>
            <a:ext cx="4884918" cy="6858000"/>
          </a:xfrm>
          <a:custGeom>
            <a:avLst/>
            <a:gdLst>
              <a:gd name="connsiteX0" fmla="*/ 1097203 w 4884918"/>
              <a:gd name="connsiteY0" fmla="*/ 0 h 6858000"/>
              <a:gd name="connsiteX1" fmla="*/ 1154155 w 4884918"/>
              <a:gd name="connsiteY1" fmla="*/ 0 h 6858000"/>
              <a:gd name="connsiteX2" fmla="*/ 972305 w 4884918"/>
              <a:gd name="connsiteY2" fmla="*/ 343212 h 6858000"/>
              <a:gd name="connsiteX3" fmla="*/ 780524 w 4884918"/>
              <a:gd name="connsiteY3" fmla="*/ 761067 h 6858000"/>
              <a:gd name="connsiteX4" fmla="*/ 737045 w 4884918"/>
              <a:gd name="connsiteY4" fmla="*/ 865164 h 6858000"/>
              <a:gd name="connsiteX5" fmla="*/ 762322 w 4884918"/>
              <a:gd name="connsiteY5" fmla="*/ 830676 h 6858000"/>
              <a:gd name="connsiteX6" fmla="*/ 1118805 w 4884918"/>
              <a:gd name="connsiteY6" fmla="*/ 160440 h 6858000"/>
              <a:gd name="connsiteX7" fmla="*/ 1221640 w 4884918"/>
              <a:gd name="connsiteY7" fmla="*/ 0 h 6858000"/>
              <a:gd name="connsiteX8" fmla="*/ 4884918 w 4884918"/>
              <a:gd name="connsiteY8" fmla="*/ 0 h 6858000"/>
              <a:gd name="connsiteX9" fmla="*/ 4884918 w 4884918"/>
              <a:gd name="connsiteY9" fmla="*/ 6857999 h 6858000"/>
              <a:gd name="connsiteX10" fmla="*/ 4884918 w 4884918"/>
              <a:gd name="connsiteY10" fmla="*/ 6858000 h 6858000"/>
              <a:gd name="connsiteX11" fmla="*/ 704817 w 4884918"/>
              <a:gd name="connsiteY11" fmla="*/ 6858000 h 6858000"/>
              <a:gd name="connsiteX12" fmla="*/ 618717 w 4884918"/>
              <a:gd name="connsiteY12" fmla="*/ 6672538 h 6858000"/>
              <a:gd name="connsiteX13" fmla="*/ 309324 w 4884918"/>
              <a:gd name="connsiteY13" fmla="*/ 5833618 h 6858000"/>
              <a:gd name="connsiteX14" fmla="*/ 209850 w 4884918"/>
              <a:gd name="connsiteY14" fmla="*/ 5484180 h 6858000"/>
              <a:gd name="connsiteX15" fmla="*/ 211619 w 4884918"/>
              <a:gd name="connsiteY15" fmla="*/ 5517653 h 6858000"/>
              <a:gd name="connsiteX16" fmla="*/ 361778 w 4884918"/>
              <a:gd name="connsiteY16" fmla="*/ 6145524 h 6858000"/>
              <a:gd name="connsiteX17" fmla="*/ 591356 w 4884918"/>
              <a:gd name="connsiteY17" fmla="*/ 6843306 h 6858000"/>
              <a:gd name="connsiteX18" fmla="*/ 597415 w 4884918"/>
              <a:gd name="connsiteY18" fmla="*/ 6858000 h 6858000"/>
              <a:gd name="connsiteX19" fmla="*/ 545224 w 4884918"/>
              <a:gd name="connsiteY19" fmla="*/ 6858000 h 6858000"/>
              <a:gd name="connsiteX20" fmla="*/ 533604 w 4884918"/>
              <a:gd name="connsiteY20" fmla="*/ 6830072 h 6858000"/>
              <a:gd name="connsiteX21" fmla="*/ 169657 w 4884918"/>
              <a:gd name="connsiteY21" fmla="*/ 5556577 h 6858000"/>
              <a:gd name="connsiteX22" fmla="*/ 12169 w 4884918"/>
              <a:gd name="connsiteY22" fmla="*/ 4362835 h 6858000"/>
              <a:gd name="connsiteX23" fmla="*/ 46168 w 4884918"/>
              <a:gd name="connsiteY23" fmla="*/ 3338487 h 6858000"/>
              <a:gd name="connsiteX24" fmla="*/ 490574 w 4884918"/>
              <a:gd name="connsiteY24" fmla="*/ 1381078 h 6858000"/>
              <a:gd name="connsiteX25" fmla="*/ 984701 w 4884918"/>
              <a:gd name="connsiteY25" fmla="*/ 20824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884918" h="6858000">
                <a:moveTo>
                  <a:pt x="1097203" y="0"/>
                </a:moveTo>
                <a:lnTo>
                  <a:pt x="1154155" y="0"/>
                </a:lnTo>
                <a:lnTo>
                  <a:pt x="972305" y="343212"/>
                </a:lnTo>
                <a:cubicBezTo>
                  <a:pt x="904739" y="480367"/>
                  <a:pt x="840941" y="619727"/>
                  <a:pt x="780524" y="761067"/>
                </a:cubicBezTo>
                <a:cubicBezTo>
                  <a:pt x="765737" y="795681"/>
                  <a:pt x="751579" y="830550"/>
                  <a:pt x="737045" y="865164"/>
                </a:cubicBezTo>
                <a:cubicBezTo>
                  <a:pt x="748306" y="856057"/>
                  <a:pt x="757014" y="844174"/>
                  <a:pt x="762322" y="830676"/>
                </a:cubicBezTo>
                <a:cubicBezTo>
                  <a:pt x="870201" y="600612"/>
                  <a:pt x="988539" y="376889"/>
                  <a:pt x="1118805" y="160440"/>
                </a:cubicBezTo>
                <a:lnTo>
                  <a:pt x="1221640" y="0"/>
                </a:lnTo>
                <a:lnTo>
                  <a:pt x="4884918" y="0"/>
                </a:lnTo>
                <a:lnTo>
                  <a:pt x="4884918" y="6857999"/>
                </a:lnTo>
                <a:lnTo>
                  <a:pt x="4884918" y="6858000"/>
                </a:lnTo>
                <a:lnTo>
                  <a:pt x="704817" y="6858000"/>
                </a:lnTo>
                <a:lnTo>
                  <a:pt x="618717" y="6672538"/>
                </a:lnTo>
                <a:cubicBezTo>
                  <a:pt x="501618" y="6400947"/>
                  <a:pt x="398622" y="6121213"/>
                  <a:pt x="309324" y="5833618"/>
                </a:cubicBezTo>
                <a:cubicBezTo>
                  <a:pt x="275071" y="5723183"/>
                  <a:pt x="246125" y="5611225"/>
                  <a:pt x="209850" y="5484180"/>
                </a:cubicBezTo>
                <a:cubicBezTo>
                  <a:pt x="209859" y="5495363"/>
                  <a:pt x="210448" y="5506534"/>
                  <a:pt x="211619" y="5517653"/>
                </a:cubicBezTo>
                <a:cubicBezTo>
                  <a:pt x="261166" y="5727113"/>
                  <a:pt x="303888" y="5938474"/>
                  <a:pt x="361778" y="6145524"/>
                </a:cubicBezTo>
                <a:cubicBezTo>
                  <a:pt x="428356" y="6383258"/>
                  <a:pt x="504422" y="6616111"/>
                  <a:pt x="591356" y="6843306"/>
                </a:cubicBezTo>
                <a:lnTo>
                  <a:pt x="597415" y="6858000"/>
                </a:lnTo>
                <a:lnTo>
                  <a:pt x="545224" y="6858000"/>
                </a:lnTo>
                <a:lnTo>
                  <a:pt x="533604" y="6830072"/>
                </a:lnTo>
                <a:cubicBezTo>
                  <a:pt x="376384" y="6416985"/>
                  <a:pt x="257344" y="5991917"/>
                  <a:pt x="169657" y="5556577"/>
                </a:cubicBezTo>
                <a:cubicBezTo>
                  <a:pt x="90154" y="5162256"/>
                  <a:pt x="43261" y="4763750"/>
                  <a:pt x="12169" y="4362835"/>
                </a:cubicBezTo>
                <a:cubicBezTo>
                  <a:pt x="-14122" y="4019865"/>
                  <a:pt x="4458" y="3679429"/>
                  <a:pt x="46168" y="3338487"/>
                </a:cubicBezTo>
                <a:cubicBezTo>
                  <a:pt x="125796" y="2672248"/>
                  <a:pt x="274744" y="2016203"/>
                  <a:pt x="490574" y="1381078"/>
                </a:cubicBezTo>
                <a:cubicBezTo>
                  <a:pt x="629230" y="976550"/>
                  <a:pt x="791584" y="584320"/>
                  <a:pt x="984701" y="208241"/>
                </a:cubicBezTo>
                <a:close/>
              </a:path>
            </a:pathLst>
          </a:custGeom>
          <a:solidFill>
            <a:schemeClr val="accent1"/>
          </a:solidFill>
          <a:ln w="6857" cap="flat">
            <a:noFill/>
            <a:prstDash val="solid"/>
            <a:miter/>
          </a:ln>
        </p:spPr>
        <p:txBody>
          <a:bodyPr wrap="square" rtlCol="0" anchor="ctr">
            <a:noAutofit/>
          </a:bodyPr>
          <a:lstStyle/>
          <a:p>
            <a:endParaRPr lang="en-US"/>
          </a:p>
        </p:txBody>
      </p:sp>
      <p:sp>
        <p:nvSpPr>
          <p:cNvPr id="14" name="Rectangle 6">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80" y="5439978"/>
            <a:ext cx="5897880" cy="27432"/>
          </a:xfrm>
          <a:custGeom>
            <a:avLst/>
            <a:gdLst>
              <a:gd name="connsiteX0" fmla="*/ 0 w 5897880"/>
              <a:gd name="connsiteY0" fmla="*/ 0 h 27432"/>
              <a:gd name="connsiteX1" fmla="*/ 537362 w 5897880"/>
              <a:gd name="connsiteY1" fmla="*/ 0 h 27432"/>
              <a:gd name="connsiteX2" fmla="*/ 1133704 w 5897880"/>
              <a:gd name="connsiteY2" fmla="*/ 0 h 27432"/>
              <a:gd name="connsiteX3" fmla="*/ 1671066 w 5897880"/>
              <a:gd name="connsiteY3" fmla="*/ 0 h 27432"/>
              <a:gd name="connsiteX4" fmla="*/ 2385365 w 5897880"/>
              <a:gd name="connsiteY4" fmla="*/ 0 h 27432"/>
              <a:gd name="connsiteX5" fmla="*/ 3040685 w 5897880"/>
              <a:gd name="connsiteY5" fmla="*/ 0 h 27432"/>
              <a:gd name="connsiteX6" fmla="*/ 3696005 w 5897880"/>
              <a:gd name="connsiteY6" fmla="*/ 0 h 27432"/>
              <a:gd name="connsiteX7" fmla="*/ 4469282 w 5897880"/>
              <a:gd name="connsiteY7" fmla="*/ 0 h 27432"/>
              <a:gd name="connsiteX8" fmla="*/ 5183581 w 5897880"/>
              <a:gd name="connsiteY8" fmla="*/ 0 h 27432"/>
              <a:gd name="connsiteX9" fmla="*/ 5897880 w 5897880"/>
              <a:gd name="connsiteY9" fmla="*/ 0 h 27432"/>
              <a:gd name="connsiteX10" fmla="*/ 5897880 w 5897880"/>
              <a:gd name="connsiteY10" fmla="*/ 27432 h 27432"/>
              <a:gd name="connsiteX11" fmla="*/ 5419496 w 5897880"/>
              <a:gd name="connsiteY11" fmla="*/ 27432 h 27432"/>
              <a:gd name="connsiteX12" fmla="*/ 4882134 w 5897880"/>
              <a:gd name="connsiteY12" fmla="*/ 27432 h 27432"/>
              <a:gd name="connsiteX13" fmla="*/ 4167835 w 5897880"/>
              <a:gd name="connsiteY13" fmla="*/ 27432 h 27432"/>
              <a:gd name="connsiteX14" fmla="*/ 3394558 w 5897880"/>
              <a:gd name="connsiteY14" fmla="*/ 27432 h 27432"/>
              <a:gd name="connsiteX15" fmla="*/ 2798216 w 5897880"/>
              <a:gd name="connsiteY15" fmla="*/ 27432 h 27432"/>
              <a:gd name="connsiteX16" fmla="*/ 2024939 w 5897880"/>
              <a:gd name="connsiteY16" fmla="*/ 27432 h 27432"/>
              <a:gd name="connsiteX17" fmla="*/ 1487576 w 5897880"/>
              <a:gd name="connsiteY17" fmla="*/ 27432 h 27432"/>
              <a:gd name="connsiteX18" fmla="*/ 1009193 w 5897880"/>
              <a:gd name="connsiteY18" fmla="*/ 27432 h 27432"/>
              <a:gd name="connsiteX19" fmla="*/ 0 w 5897880"/>
              <a:gd name="connsiteY19" fmla="*/ 27432 h 27432"/>
              <a:gd name="connsiteX20" fmla="*/ 0 w 5897880"/>
              <a:gd name="connsiteY20"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97880" h="27432" fill="none" extrusionOk="0">
                <a:moveTo>
                  <a:pt x="0" y="0"/>
                </a:moveTo>
                <a:cubicBezTo>
                  <a:pt x="232564" y="21549"/>
                  <a:pt x="389747" y="7320"/>
                  <a:pt x="537362" y="0"/>
                </a:cubicBezTo>
                <a:cubicBezTo>
                  <a:pt x="684977" y="-7320"/>
                  <a:pt x="894159" y="-7726"/>
                  <a:pt x="1133704" y="0"/>
                </a:cubicBezTo>
                <a:cubicBezTo>
                  <a:pt x="1373249" y="7726"/>
                  <a:pt x="1440352" y="-304"/>
                  <a:pt x="1671066" y="0"/>
                </a:cubicBezTo>
                <a:cubicBezTo>
                  <a:pt x="1901780" y="304"/>
                  <a:pt x="2091497" y="765"/>
                  <a:pt x="2385365" y="0"/>
                </a:cubicBezTo>
                <a:cubicBezTo>
                  <a:pt x="2679233" y="-765"/>
                  <a:pt x="2762926" y="2802"/>
                  <a:pt x="3040685" y="0"/>
                </a:cubicBezTo>
                <a:cubicBezTo>
                  <a:pt x="3318444" y="-2802"/>
                  <a:pt x="3409726" y="9093"/>
                  <a:pt x="3696005" y="0"/>
                </a:cubicBezTo>
                <a:cubicBezTo>
                  <a:pt x="3982284" y="-9093"/>
                  <a:pt x="4087272" y="27119"/>
                  <a:pt x="4469282" y="0"/>
                </a:cubicBezTo>
                <a:cubicBezTo>
                  <a:pt x="4851292" y="-27119"/>
                  <a:pt x="4924835" y="26473"/>
                  <a:pt x="5183581" y="0"/>
                </a:cubicBezTo>
                <a:cubicBezTo>
                  <a:pt x="5442327" y="-26473"/>
                  <a:pt x="5598463" y="7328"/>
                  <a:pt x="5897880" y="0"/>
                </a:cubicBezTo>
                <a:cubicBezTo>
                  <a:pt x="5898716" y="13055"/>
                  <a:pt x="5897707" y="18641"/>
                  <a:pt x="5897880" y="27432"/>
                </a:cubicBezTo>
                <a:cubicBezTo>
                  <a:pt x="5682742" y="40412"/>
                  <a:pt x="5520014" y="23844"/>
                  <a:pt x="5419496" y="27432"/>
                </a:cubicBezTo>
                <a:cubicBezTo>
                  <a:pt x="5318978" y="31020"/>
                  <a:pt x="5012864" y="6698"/>
                  <a:pt x="4882134" y="27432"/>
                </a:cubicBezTo>
                <a:cubicBezTo>
                  <a:pt x="4751404" y="48166"/>
                  <a:pt x="4313676" y="5207"/>
                  <a:pt x="4167835" y="27432"/>
                </a:cubicBezTo>
                <a:cubicBezTo>
                  <a:pt x="4021994" y="49657"/>
                  <a:pt x="3715729" y="59193"/>
                  <a:pt x="3394558" y="27432"/>
                </a:cubicBezTo>
                <a:cubicBezTo>
                  <a:pt x="3073387" y="-4329"/>
                  <a:pt x="3093227" y="38972"/>
                  <a:pt x="2798216" y="27432"/>
                </a:cubicBezTo>
                <a:cubicBezTo>
                  <a:pt x="2503205" y="15892"/>
                  <a:pt x="2297615" y="31603"/>
                  <a:pt x="2024939" y="27432"/>
                </a:cubicBezTo>
                <a:cubicBezTo>
                  <a:pt x="1752263" y="23261"/>
                  <a:pt x="1629814" y="3659"/>
                  <a:pt x="1487576" y="27432"/>
                </a:cubicBezTo>
                <a:cubicBezTo>
                  <a:pt x="1345338" y="51205"/>
                  <a:pt x="1238885" y="24954"/>
                  <a:pt x="1009193" y="27432"/>
                </a:cubicBezTo>
                <a:cubicBezTo>
                  <a:pt x="779501" y="29910"/>
                  <a:pt x="441829" y="-15535"/>
                  <a:pt x="0" y="27432"/>
                </a:cubicBezTo>
                <a:cubicBezTo>
                  <a:pt x="988" y="17221"/>
                  <a:pt x="-970" y="7538"/>
                  <a:pt x="0" y="0"/>
                </a:cubicBezTo>
                <a:close/>
              </a:path>
              <a:path w="5897880" h="27432" stroke="0" extrusionOk="0">
                <a:moveTo>
                  <a:pt x="0" y="0"/>
                </a:moveTo>
                <a:cubicBezTo>
                  <a:pt x="196299" y="-26676"/>
                  <a:pt x="463834" y="6738"/>
                  <a:pt x="596341" y="0"/>
                </a:cubicBezTo>
                <a:cubicBezTo>
                  <a:pt x="728848" y="-6738"/>
                  <a:pt x="857267" y="1845"/>
                  <a:pt x="1074725" y="0"/>
                </a:cubicBezTo>
                <a:cubicBezTo>
                  <a:pt x="1292183" y="-1845"/>
                  <a:pt x="1545672" y="3744"/>
                  <a:pt x="1848002" y="0"/>
                </a:cubicBezTo>
                <a:cubicBezTo>
                  <a:pt x="2150332" y="-3744"/>
                  <a:pt x="2306688" y="-14526"/>
                  <a:pt x="2444344" y="0"/>
                </a:cubicBezTo>
                <a:cubicBezTo>
                  <a:pt x="2582000" y="14526"/>
                  <a:pt x="2761095" y="-11862"/>
                  <a:pt x="3040685" y="0"/>
                </a:cubicBezTo>
                <a:cubicBezTo>
                  <a:pt x="3320275" y="11862"/>
                  <a:pt x="3622320" y="-32867"/>
                  <a:pt x="3813962" y="0"/>
                </a:cubicBezTo>
                <a:cubicBezTo>
                  <a:pt x="4005604" y="32867"/>
                  <a:pt x="4117810" y="-10778"/>
                  <a:pt x="4351325" y="0"/>
                </a:cubicBezTo>
                <a:cubicBezTo>
                  <a:pt x="4584840" y="10778"/>
                  <a:pt x="4963783" y="-32384"/>
                  <a:pt x="5124602" y="0"/>
                </a:cubicBezTo>
                <a:cubicBezTo>
                  <a:pt x="5285421" y="32384"/>
                  <a:pt x="5705238" y="-29538"/>
                  <a:pt x="5897880" y="0"/>
                </a:cubicBezTo>
                <a:cubicBezTo>
                  <a:pt x="5898677" y="11634"/>
                  <a:pt x="5899083" y="16994"/>
                  <a:pt x="5897880" y="27432"/>
                </a:cubicBezTo>
                <a:cubicBezTo>
                  <a:pt x="5630425" y="7719"/>
                  <a:pt x="5532865" y="21388"/>
                  <a:pt x="5242560" y="27432"/>
                </a:cubicBezTo>
                <a:cubicBezTo>
                  <a:pt x="4952255" y="33476"/>
                  <a:pt x="4783060" y="14892"/>
                  <a:pt x="4646219" y="27432"/>
                </a:cubicBezTo>
                <a:cubicBezTo>
                  <a:pt x="4509378" y="39972"/>
                  <a:pt x="4163771" y="-4851"/>
                  <a:pt x="3872941" y="27432"/>
                </a:cubicBezTo>
                <a:cubicBezTo>
                  <a:pt x="3582111" y="59715"/>
                  <a:pt x="3362704" y="7742"/>
                  <a:pt x="3099664" y="27432"/>
                </a:cubicBezTo>
                <a:cubicBezTo>
                  <a:pt x="2836624" y="47122"/>
                  <a:pt x="2747441" y="28801"/>
                  <a:pt x="2562301" y="27432"/>
                </a:cubicBezTo>
                <a:cubicBezTo>
                  <a:pt x="2377161" y="26063"/>
                  <a:pt x="2104946" y="30879"/>
                  <a:pt x="1906981" y="27432"/>
                </a:cubicBezTo>
                <a:cubicBezTo>
                  <a:pt x="1709016" y="23985"/>
                  <a:pt x="1304654" y="6821"/>
                  <a:pt x="1133704" y="27432"/>
                </a:cubicBezTo>
                <a:cubicBezTo>
                  <a:pt x="962754" y="48043"/>
                  <a:pt x="457048" y="12129"/>
                  <a:pt x="0" y="27432"/>
                </a:cubicBezTo>
                <a:cubicBezTo>
                  <a:pt x="894" y="14250"/>
                  <a:pt x="667" y="11053"/>
                  <a:pt x="0" y="0"/>
                </a:cubicBezTo>
                <a:close/>
              </a:path>
            </a:pathLst>
          </a:custGeom>
          <a:solidFill>
            <a:schemeClr val="accent1"/>
          </a:solidFill>
          <a:ln w="41275"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
            <a:extLst>
              <a:ext uri="{FF2B5EF4-FFF2-40B4-BE49-F238E27FC236}">
                <a16:creationId xmlns:a16="http://schemas.microsoft.com/office/drawing/2014/main" id="{53BEA983-EAAB-42FB-84E9-E77708168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016" y="5440680"/>
            <a:ext cx="3200400" cy="27432"/>
          </a:xfrm>
          <a:custGeom>
            <a:avLst/>
            <a:gdLst>
              <a:gd name="connsiteX0" fmla="*/ 0 w 3200400"/>
              <a:gd name="connsiteY0" fmla="*/ 0 h 27432"/>
              <a:gd name="connsiteX1" fmla="*/ 608076 w 3200400"/>
              <a:gd name="connsiteY1" fmla="*/ 0 h 27432"/>
              <a:gd name="connsiteX2" fmla="*/ 1248156 w 3200400"/>
              <a:gd name="connsiteY2" fmla="*/ 0 h 27432"/>
              <a:gd name="connsiteX3" fmla="*/ 1920240 w 3200400"/>
              <a:gd name="connsiteY3" fmla="*/ 0 h 27432"/>
              <a:gd name="connsiteX4" fmla="*/ 2592324 w 3200400"/>
              <a:gd name="connsiteY4" fmla="*/ 0 h 27432"/>
              <a:gd name="connsiteX5" fmla="*/ 3200400 w 3200400"/>
              <a:gd name="connsiteY5" fmla="*/ 0 h 27432"/>
              <a:gd name="connsiteX6" fmla="*/ 3200400 w 3200400"/>
              <a:gd name="connsiteY6" fmla="*/ 27432 h 27432"/>
              <a:gd name="connsiteX7" fmla="*/ 2496312 w 3200400"/>
              <a:gd name="connsiteY7" fmla="*/ 27432 h 27432"/>
              <a:gd name="connsiteX8" fmla="*/ 1792224 w 3200400"/>
              <a:gd name="connsiteY8" fmla="*/ 27432 h 27432"/>
              <a:gd name="connsiteX9" fmla="*/ 1152144 w 3200400"/>
              <a:gd name="connsiteY9" fmla="*/ 27432 h 27432"/>
              <a:gd name="connsiteX10" fmla="*/ 0 w 3200400"/>
              <a:gd name="connsiteY10" fmla="*/ 27432 h 27432"/>
              <a:gd name="connsiteX11" fmla="*/ 0 w 320040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00400" h="27432" fill="none" extrusionOk="0">
                <a:moveTo>
                  <a:pt x="0" y="0"/>
                </a:moveTo>
                <a:cubicBezTo>
                  <a:pt x="176560" y="-17034"/>
                  <a:pt x="345323" y="-28956"/>
                  <a:pt x="608076" y="0"/>
                </a:cubicBezTo>
                <a:cubicBezTo>
                  <a:pt x="870829" y="28956"/>
                  <a:pt x="955637" y="-27357"/>
                  <a:pt x="1248156" y="0"/>
                </a:cubicBezTo>
                <a:cubicBezTo>
                  <a:pt x="1540675" y="27357"/>
                  <a:pt x="1624069" y="30558"/>
                  <a:pt x="1920240" y="0"/>
                </a:cubicBezTo>
                <a:cubicBezTo>
                  <a:pt x="2216411" y="-30558"/>
                  <a:pt x="2344585" y="12271"/>
                  <a:pt x="2592324" y="0"/>
                </a:cubicBezTo>
                <a:cubicBezTo>
                  <a:pt x="2840063" y="-12271"/>
                  <a:pt x="2987913" y="7129"/>
                  <a:pt x="3200400" y="0"/>
                </a:cubicBezTo>
                <a:cubicBezTo>
                  <a:pt x="3199234" y="7395"/>
                  <a:pt x="3200445" y="21864"/>
                  <a:pt x="3200400" y="27432"/>
                </a:cubicBezTo>
                <a:cubicBezTo>
                  <a:pt x="2991642" y="45977"/>
                  <a:pt x="2778729" y="1200"/>
                  <a:pt x="2496312" y="27432"/>
                </a:cubicBezTo>
                <a:cubicBezTo>
                  <a:pt x="2213895" y="53664"/>
                  <a:pt x="2080041" y="8460"/>
                  <a:pt x="1792224" y="27432"/>
                </a:cubicBezTo>
                <a:cubicBezTo>
                  <a:pt x="1504407" y="46404"/>
                  <a:pt x="1357364" y="6320"/>
                  <a:pt x="1152144" y="27432"/>
                </a:cubicBezTo>
                <a:cubicBezTo>
                  <a:pt x="946924" y="48544"/>
                  <a:pt x="515176" y="61411"/>
                  <a:pt x="0" y="27432"/>
                </a:cubicBezTo>
                <a:cubicBezTo>
                  <a:pt x="-503" y="20663"/>
                  <a:pt x="1168" y="5855"/>
                  <a:pt x="0" y="0"/>
                </a:cubicBezTo>
                <a:close/>
              </a:path>
              <a:path w="3200400" h="27432" stroke="0" extrusionOk="0">
                <a:moveTo>
                  <a:pt x="0" y="0"/>
                </a:moveTo>
                <a:cubicBezTo>
                  <a:pt x="273892" y="-2049"/>
                  <a:pt x="368520" y="4190"/>
                  <a:pt x="608076" y="0"/>
                </a:cubicBezTo>
                <a:cubicBezTo>
                  <a:pt x="847632" y="-4190"/>
                  <a:pt x="971999" y="7437"/>
                  <a:pt x="1152144" y="0"/>
                </a:cubicBezTo>
                <a:cubicBezTo>
                  <a:pt x="1332289" y="-7437"/>
                  <a:pt x="1665848" y="24107"/>
                  <a:pt x="1856232" y="0"/>
                </a:cubicBezTo>
                <a:cubicBezTo>
                  <a:pt x="2046616" y="-24107"/>
                  <a:pt x="2167965" y="18079"/>
                  <a:pt x="2464308" y="0"/>
                </a:cubicBezTo>
                <a:cubicBezTo>
                  <a:pt x="2760651" y="-18079"/>
                  <a:pt x="2877599" y="28161"/>
                  <a:pt x="3200400" y="0"/>
                </a:cubicBezTo>
                <a:cubicBezTo>
                  <a:pt x="3200593" y="12649"/>
                  <a:pt x="3199412" y="17989"/>
                  <a:pt x="3200400" y="27432"/>
                </a:cubicBezTo>
                <a:cubicBezTo>
                  <a:pt x="2978255" y="22115"/>
                  <a:pt x="2854979" y="18349"/>
                  <a:pt x="2560320" y="27432"/>
                </a:cubicBezTo>
                <a:cubicBezTo>
                  <a:pt x="2265661" y="36515"/>
                  <a:pt x="2043241" y="2929"/>
                  <a:pt x="1856232" y="27432"/>
                </a:cubicBezTo>
                <a:cubicBezTo>
                  <a:pt x="1669223" y="51935"/>
                  <a:pt x="1428863" y="5228"/>
                  <a:pt x="1312164" y="27432"/>
                </a:cubicBezTo>
                <a:cubicBezTo>
                  <a:pt x="1195465" y="49636"/>
                  <a:pt x="838125" y="31438"/>
                  <a:pt x="672084" y="27432"/>
                </a:cubicBezTo>
                <a:cubicBezTo>
                  <a:pt x="506043" y="23426"/>
                  <a:pt x="200317" y="-1243"/>
                  <a:pt x="0" y="27432"/>
                </a:cubicBezTo>
                <a:cubicBezTo>
                  <a:pt x="1300" y="19678"/>
                  <a:pt x="-86" y="1204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ext&#10;&#10;Description automatically generated">
            <a:extLst>
              <a:ext uri="{FF2B5EF4-FFF2-40B4-BE49-F238E27FC236}">
                <a16:creationId xmlns:a16="http://schemas.microsoft.com/office/drawing/2014/main" id="{7D8CE558-6430-BBBC-F3B7-6F92CA66C035}"/>
              </a:ext>
            </a:extLst>
          </p:cNvPr>
          <p:cNvPicPr>
            <a:picLocks noChangeAspect="1"/>
          </p:cNvPicPr>
          <p:nvPr/>
        </p:nvPicPr>
        <p:blipFill>
          <a:blip r:embed="rId2"/>
          <a:stretch>
            <a:fillRect/>
          </a:stretch>
        </p:blipFill>
        <p:spPr>
          <a:xfrm>
            <a:off x="9037608" y="5685680"/>
            <a:ext cx="2024334" cy="806262"/>
          </a:xfrm>
          <a:prstGeom prst="rect">
            <a:avLst/>
          </a:prstGeom>
        </p:spPr>
      </p:pic>
      <p:sp>
        <p:nvSpPr>
          <p:cNvPr id="6" name="Footer Placeholder 5">
            <a:extLst>
              <a:ext uri="{FF2B5EF4-FFF2-40B4-BE49-F238E27FC236}">
                <a16:creationId xmlns:a16="http://schemas.microsoft.com/office/drawing/2014/main" id="{FAE54203-3DF6-5011-CF3A-6FA07AA86566}"/>
              </a:ext>
            </a:extLst>
          </p:cNvPr>
          <p:cNvSpPr>
            <a:spLocks noGrp="1"/>
          </p:cNvSpPr>
          <p:nvPr>
            <p:ph type="ftr" sz="quarter" idx="11"/>
          </p:nvPr>
        </p:nvSpPr>
        <p:spPr>
          <a:xfrm>
            <a:off x="127958" y="5953784"/>
            <a:ext cx="1038046" cy="537653"/>
          </a:xfrm>
        </p:spPr>
        <p:txBody>
          <a:bodyPr/>
          <a:lstStyle/>
          <a:p>
            <a:r>
              <a:rPr lang="en-GB" sz="2800" b="1" dirty="0">
                <a:latin typeface="Arial Nova"/>
              </a:rPr>
              <a:t>10</a:t>
            </a:r>
          </a:p>
        </p:txBody>
      </p:sp>
    </p:spTree>
    <p:extLst>
      <p:ext uri="{BB962C8B-B14F-4D97-AF65-F5344CB8AC3E}">
        <p14:creationId xmlns:p14="http://schemas.microsoft.com/office/powerpoint/2010/main" val="3052562513"/>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SketchyVTI</vt:lpstr>
      <vt:lpstr>Evaluation of business environment, Task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cezar totora</cp:lastModifiedBy>
  <cp:revision>962</cp:revision>
  <dcterms:created xsi:type="dcterms:W3CDTF">2022-08-11T19:25:44Z</dcterms:created>
  <dcterms:modified xsi:type="dcterms:W3CDTF">2022-08-12T20:30:22Z</dcterms:modified>
</cp:coreProperties>
</file>