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7"/>
  </p:notesMasterIdLst>
  <p:sldIdLst>
    <p:sldId id="304" r:id="rId2"/>
    <p:sldId id="318" r:id="rId3"/>
    <p:sldId id="321" r:id="rId4"/>
    <p:sldId id="322" r:id="rId5"/>
    <p:sldId id="323" r:id="rId6"/>
    <p:sldId id="455" r:id="rId7"/>
    <p:sldId id="456" r:id="rId8"/>
    <p:sldId id="324" r:id="rId9"/>
    <p:sldId id="325" r:id="rId10"/>
    <p:sldId id="326" r:id="rId11"/>
    <p:sldId id="327" r:id="rId12"/>
    <p:sldId id="328" r:id="rId13"/>
    <p:sldId id="329" r:id="rId14"/>
    <p:sldId id="330" r:id="rId15"/>
    <p:sldId id="331" r:id="rId16"/>
    <p:sldId id="335" r:id="rId17"/>
    <p:sldId id="454" r:id="rId18"/>
    <p:sldId id="336" r:id="rId19"/>
    <p:sldId id="332" r:id="rId20"/>
    <p:sldId id="333" r:id="rId21"/>
    <p:sldId id="334" r:id="rId22"/>
    <p:sldId id="317" r:id="rId23"/>
    <p:sldId id="319" r:id="rId24"/>
    <p:sldId id="458" r:id="rId25"/>
    <p:sldId id="464" r:id="rId26"/>
    <p:sldId id="462" r:id="rId27"/>
    <p:sldId id="461" r:id="rId28"/>
    <p:sldId id="459" r:id="rId29"/>
    <p:sldId id="463" r:id="rId30"/>
    <p:sldId id="460" r:id="rId31"/>
    <p:sldId id="465" r:id="rId32"/>
    <p:sldId id="466" r:id="rId33"/>
    <p:sldId id="467" r:id="rId34"/>
    <p:sldId id="337" r:id="rId35"/>
    <p:sldId id="457" r:id="rId3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5050" autoAdjust="0"/>
  </p:normalViewPr>
  <p:slideViewPr>
    <p:cSldViewPr snapToGrid="0">
      <p:cViewPr varScale="1">
        <p:scale>
          <a:sx n="86" d="100"/>
          <a:sy n="86" d="100"/>
        </p:scale>
        <p:origin x="138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214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8766B7-B700-4666-AD23-C190CB418E05}" type="datetimeFigureOut">
              <a:rPr lang="en-GB" smtClean="0"/>
              <a:t>07/09/2023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734E38-5C84-4E2A-B31C-B42A5A9DBF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6388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3F54D9F0-04AB-9943-BD88-2F95519E01A9}" type="datetimeFigureOut">
              <a:rPr lang="en-US" smtClean="0"/>
              <a:t>9/7/2023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6156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43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9/7/2023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075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9/7/2023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99245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9/7/2023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4928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9/7/2023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34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9/7/2023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487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9/7/2023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1814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9/7/2023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76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9/7/2023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2303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9/7/2023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1379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4D9F0-04AB-9943-BD88-2F95519E01A9}" type="datetimeFigureOut">
              <a:rPr lang="en-US" smtClean="0"/>
              <a:t>9/7/2023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619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../../Imperial%20Institute%20MBA/Clips/Multicultural%20Mistakes_%20Selling%20to%20Hispanic%20Customers%20-%20Michael%20Soon%20Lee.mp4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8364258" cy="4824536"/>
          </a:xfrm>
        </p:spPr>
        <p:txBody>
          <a:bodyPr>
            <a:normAutofit/>
          </a:bodyPr>
          <a:lstStyle/>
          <a:p>
            <a:r>
              <a:rPr lang="en-GB" altLang="en-US" sz="2800" b="1" dirty="0"/>
              <a:t>Master of Business Administration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International Marketing</a:t>
            </a:r>
            <a:br>
              <a:rPr lang="en-GB" sz="4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US" sz="2400" b="1" dirty="0">
                <a:solidFill>
                  <a:schemeClr val="bg1"/>
                </a:solidFill>
              </a:rPr>
              <a:t>International Market Entry Strategies</a:t>
            </a:r>
            <a:br>
              <a:rPr lang="en-GB" sz="1800" kern="12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</a:br>
            <a:br>
              <a:rPr lang="en-US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endParaRPr lang="en-GB" altLang="en-US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25704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52763C-8498-1F58-991C-3218BC2813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Learning Outcomes</a:t>
            </a:r>
            <a:endParaRPr lang="en-GB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60A2978-F023-3BD7-4037-E2351BED30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SzPct val="100000"/>
              <a:buFont typeface="+mj-lt"/>
              <a:buAutoNum type="arabicPeriod"/>
            </a:pPr>
            <a:r>
              <a:rPr lang="en-US" dirty="0"/>
              <a:t>Identify different market entry modes</a:t>
            </a:r>
            <a:br>
              <a:rPr lang="en-US" sz="2400" dirty="0"/>
            </a:br>
            <a:endParaRPr lang="en-US" sz="2400" dirty="0"/>
          </a:p>
          <a:p>
            <a:pPr eaLnBrk="1" hangingPunct="1">
              <a:lnSpc>
                <a:spcPct val="80000"/>
              </a:lnSpc>
              <a:buSzPct val="100000"/>
              <a:buFont typeface="+mj-lt"/>
              <a:buAutoNum type="arabicPeriod"/>
            </a:pPr>
            <a:r>
              <a:rPr lang="en-US" sz="2400" dirty="0"/>
              <a:t>Discuss the advantages and disadvantages of various modes of entry into foreign markets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27510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549FC-5468-1382-5D9A-DE7459424A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Before Starting the today’s session, Just try to answer following questions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B716A3-58B1-5151-3F56-A552B1E3C3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228295"/>
            <a:ext cx="8229600" cy="3288938"/>
          </a:xfrm>
        </p:spPr>
        <p:txBody>
          <a:bodyPr/>
          <a:lstStyle/>
          <a:p>
            <a:r>
              <a:rPr lang="en-US" sz="2400" dirty="0"/>
              <a:t>Why should the firm expand?</a:t>
            </a:r>
            <a:br>
              <a:rPr lang="en-US" sz="2400" dirty="0"/>
            </a:br>
            <a:endParaRPr lang="en-US" sz="2400" dirty="0"/>
          </a:p>
          <a:p>
            <a:r>
              <a:rPr lang="en-US" sz="2400" dirty="0"/>
              <a:t>Where should the firm expand - what markets to enter?</a:t>
            </a:r>
            <a:br>
              <a:rPr lang="en-US" sz="2400" dirty="0"/>
            </a:br>
            <a:endParaRPr lang="en-US" sz="2400" dirty="0"/>
          </a:p>
          <a:p>
            <a:r>
              <a:rPr lang="en-US" sz="2400" dirty="0"/>
              <a:t>How should the firm expand – what strategies?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22101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4E52A-C32B-36AC-FFB0-84B9460AFD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3617"/>
            <a:ext cx="8229600" cy="550985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Basic Entry Decisions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FD3905-4714-A435-FB2C-0395A13037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12055"/>
            <a:ext cx="8229600" cy="3506680"/>
          </a:xfrm>
        </p:spPr>
        <p:txBody>
          <a:bodyPr>
            <a:normAutofit fontScale="92500" lnSpcReduction="20000"/>
          </a:bodyPr>
          <a:lstStyle/>
          <a:p>
            <a:pPr marL="609600" indent="-609600">
              <a:lnSpc>
                <a:spcPct val="80000"/>
              </a:lnSpc>
              <a:spcAft>
                <a:spcPct val="5000"/>
              </a:spcAft>
              <a:buFont typeface="Wingdings" pitchFamily="2" charset="2"/>
              <a:buAutoNum type="arabicPeriod"/>
            </a:pPr>
            <a:r>
              <a:rPr lang="en-US" sz="2400" dirty="0">
                <a:solidFill>
                  <a:srgbClr val="006666"/>
                </a:solidFill>
              </a:rPr>
              <a:t>Which overseas markets to enter (WHERE)</a:t>
            </a:r>
          </a:p>
          <a:p>
            <a:pPr marL="990600" lvl="1" indent="-533400">
              <a:lnSpc>
                <a:spcPct val="80000"/>
              </a:lnSpc>
              <a:spcAft>
                <a:spcPct val="5000"/>
              </a:spcAft>
            </a:pPr>
            <a:r>
              <a:rPr lang="en-US" sz="2400" dirty="0"/>
              <a:t>Assessment of long-run profit potential</a:t>
            </a:r>
          </a:p>
          <a:p>
            <a:pPr marL="990600" lvl="1" indent="-533400">
              <a:lnSpc>
                <a:spcPct val="80000"/>
              </a:lnSpc>
              <a:spcAft>
                <a:spcPct val="5000"/>
              </a:spcAft>
            </a:pPr>
            <a:r>
              <a:rPr lang="en-US" sz="2400" dirty="0"/>
              <a:t>Balancing the benefits, costs, and risks associate with doing business in a country</a:t>
            </a:r>
            <a:br>
              <a:rPr lang="en-US" sz="2400" dirty="0"/>
            </a:br>
            <a:endParaRPr lang="en-US" sz="2400" dirty="0"/>
          </a:p>
          <a:p>
            <a:pPr marL="609600" indent="-609600">
              <a:lnSpc>
                <a:spcPct val="80000"/>
              </a:lnSpc>
              <a:spcAft>
                <a:spcPct val="5000"/>
              </a:spcAft>
              <a:buFont typeface="Wingdings" pitchFamily="2" charset="2"/>
              <a:buAutoNum type="arabicPeriod"/>
            </a:pPr>
            <a:r>
              <a:rPr lang="en-US" sz="2400" dirty="0">
                <a:solidFill>
                  <a:srgbClr val="006666"/>
                </a:solidFill>
              </a:rPr>
              <a:t>Timing of entry (WHEN)</a:t>
            </a:r>
          </a:p>
          <a:p>
            <a:pPr marL="990600" lvl="1" indent="-533400">
              <a:lnSpc>
                <a:spcPct val="80000"/>
              </a:lnSpc>
              <a:spcAft>
                <a:spcPct val="5000"/>
              </a:spcAft>
            </a:pPr>
            <a:r>
              <a:rPr lang="en-US" sz="2400" dirty="0"/>
              <a:t>First-mover advantages: </a:t>
            </a:r>
            <a:r>
              <a:rPr lang="en-US" sz="2400" b="1" dirty="0"/>
              <a:t>preempt and build share</a:t>
            </a:r>
          </a:p>
          <a:p>
            <a:pPr marL="990600" lvl="1" indent="-533400">
              <a:lnSpc>
                <a:spcPct val="80000"/>
              </a:lnSpc>
              <a:spcAft>
                <a:spcPct val="5000"/>
              </a:spcAft>
            </a:pPr>
            <a:r>
              <a:rPr lang="en-US" sz="2400" dirty="0"/>
              <a:t>First-mover disadvantages: </a:t>
            </a:r>
            <a:r>
              <a:rPr lang="en-US" sz="2400" b="1" dirty="0"/>
              <a:t>pioneering costs</a:t>
            </a:r>
            <a:br>
              <a:rPr lang="en-US" sz="2400" b="1" dirty="0"/>
            </a:br>
            <a:endParaRPr lang="en-US" sz="2400" b="1" dirty="0"/>
          </a:p>
          <a:p>
            <a:pPr marL="609600" indent="-609600">
              <a:lnSpc>
                <a:spcPct val="80000"/>
              </a:lnSpc>
              <a:spcAft>
                <a:spcPct val="5000"/>
              </a:spcAft>
              <a:buFont typeface="Wingdings" pitchFamily="2" charset="2"/>
              <a:buAutoNum type="arabicPeriod"/>
            </a:pPr>
            <a:r>
              <a:rPr lang="en-US" sz="2400" dirty="0">
                <a:solidFill>
                  <a:srgbClr val="006666"/>
                </a:solidFill>
              </a:rPr>
              <a:t>Scale of Entry (HOW)</a:t>
            </a:r>
          </a:p>
          <a:p>
            <a:pPr marL="990600" lvl="1" indent="-533400">
              <a:lnSpc>
                <a:spcPct val="80000"/>
              </a:lnSpc>
              <a:spcAft>
                <a:spcPct val="5000"/>
              </a:spcAft>
            </a:pPr>
            <a:r>
              <a:rPr lang="en-US" sz="2400" dirty="0"/>
              <a:t>Entering on a large scale is a  major strategic commitment </a:t>
            </a:r>
          </a:p>
          <a:p>
            <a:pPr marL="990600" lvl="1" indent="-533400">
              <a:lnSpc>
                <a:spcPct val="80000"/>
              </a:lnSpc>
              <a:spcAft>
                <a:spcPct val="5000"/>
              </a:spcAft>
            </a:pPr>
            <a:r>
              <a:rPr lang="en-US" sz="2400" dirty="0"/>
              <a:t>Benefits and drawbacks of small-scale entry</a:t>
            </a:r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383ED18-A2D8-4CE3-4986-0BEEA364665C}"/>
              </a:ext>
            </a:extLst>
          </p:cNvPr>
          <p:cNvSpPr/>
          <p:nvPr/>
        </p:nvSpPr>
        <p:spPr>
          <a:xfrm>
            <a:off x="457200" y="4785064"/>
            <a:ext cx="8229600" cy="72796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What do you think? A company should be firstly entered into a totally different international market or international market which is similar to domestic market? 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80462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39C7E-81B5-9E48-AD37-054DD3AE4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899" y="0"/>
            <a:ext cx="9064101" cy="1083076"/>
          </a:xfrm>
        </p:spPr>
        <p:txBody>
          <a:bodyPr>
            <a:normAutofit fontScale="90000"/>
          </a:bodyPr>
          <a:lstStyle/>
          <a:p>
            <a:r>
              <a:rPr lang="en-US" sz="3600" b="1" kern="0" dirty="0">
                <a:solidFill>
                  <a:sysClr val="windowText" lastClr="000000"/>
                </a:solidFill>
                <a:latin typeface="+mn-lt"/>
              </a:rPr>
              <a:t>Uppsala Model : </a:t>
            </a:r>
            <a:br>
              <a:rPr lang="en-US" sz="3600" b="1" kern="0" dirty="0">
                <a:solidFill>
                  <a:sysClr val="windowText" lastClr="000000"/>
                </a:solidFill>
                <a:latin typeface="+mn-lt"/>
              </a:rPr>
            </a:br>
            <a:r>
              <a:rPr lang="en-US" sz="2200" b="1" kern="0" dirty="0">
                <a:solidFill>
                  <a:sysClr val="windowText" lastClr="000000"/>
                </a:solidFill>
                <a:latin typeface="+mn-lt"/>
              </a:rPr>
              <a:t>Internationalization of the firm - an incremental (organic) approach</a:t>
            </a:r>
            <a:endParaRPr lang="en-GB" sz="22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79C5728-EE01-BECF-29EC-2E6CABB57084}"/>
              </a:ext>
            </a:extLst>
          </p:cNvPr>
          <p:cNvSpPr/>
          <p:nvPr/>
        </p:nvSpPr>
        <p:spPr>
          <a:xfrm>
            <a:off x="79899" y="985421"/>
            <a:ext cx="8984202" cy="466077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333333"/>
                </a:solidFill>
                <a:latin typeface="Lato" panose="020F0502020204030203" pitchFamily="34" charset="0"/>
              </a:rPr>
              <a:t>The Uppsala Internationalization Model distinguishes four different steps of entering an international market, which cannot be viewed independently of a company’s situation, market and the market knowledge.</a:t>
            </a:r>
          </a:p>
          <a:p>
            <a:pPr algn="just"/>
            <a:endParaRPr lang="en-US" dirty="0">
              <a:solidFill>
                <a:srgbClr val="333333"/>
              </a:solidFill>
              <a:latin typeface="Lato" panose="020F0502020204030203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33333"/>
                </a:solidFill>
                <a:effectLst/>
                <a:latin typeface="Lato" panose="020F0502020204030203" pitchFamily="34" charset="0"/>
              </a:rPr>
              <a:t>From the observation, they find out that companies normally start their expansion in a psychic nearby market and there they have enhanced knowledge of the market and more control of resources.</a:t>
            </a:r>
          </a:p>
          <a:p>
            <a:pPr algn="just"/>
            <a:endParaRPr lang="en-US" dirty="0">
              <a:solidFill>
                <a:srgbClr val="333333"/>
              </a:solidFill>
              <a:latin typeface="Lato" panose="020F0502020204030203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333333"/>
                </a:solidFill>
                <a:latin typeface="Lato" panose="020F0502020204030203" pitchFamily="34" charset="0"/>
              </a:rPr>
              <a:t>W</a:t>
            </a:r>
            <a:r>
              <a:rPr lang="en-US" b="0" i="0" dirty="0">
                <a:solidFill>
                  <a:srgbClr val="333333"/>
                </a:solidFill>
                <a:effectLst/>
                <a:latin typeface="Lato" panose="020F0502020204030203" pitchFamily="34" charset="0"/>
              </a:rPr>
              <a:t>hen the companies have become more experienced and acquired better resources, they expand to the more distance market. (By distance market, they refer both to the cultural distance; as well the differences in language, politics, geographical and the difficulty to acquire knowledge and information from the market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dirty="0">
              <a:solidFill>
                <a:srgbClr val="333333"/>
              </a:solidFill>
              <a:latin typeface="Lato" panose="020F0502020204030203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333333"/>
                </a:solidFill>
                <a:latin typeface="Lato" panose="020F0502020204030203" pitchFamily="34" charset="0"/>
              </a:rPr>
              <a:t>Finally,</a:t>
            </a:r>
            <a:r>
              <a:rPr lang="en-US" b="0" i="0" dirty="0">
                <a:solidFill>
                  <a:srgbClr val="333333"/>
                </a:solidFill>
                <a:effectLst/>
                <a:latin typeface="Lato" panose="020F0502020204030203" pitchFamily="34" charset="0"/>
              </a:rPr>
              <a:t> most often companies entered a new market through export before establishment of foreign sales subsidiary or foreign production.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02320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V:\Graphics\Powerpoint\PE_UK\PE443-Hollensen\Final files\GIF\ch03\M03NF001.gif">
            <a:extLst>
              <a:ext uri="{FF2B5EF4-FFF2-40B4-BE49-F238E27FC236}">
                <a16:creationId xmlns:a16="http://schemas.microsoft.com/office/drawing/2014/main" id="{9A212FC3-031F-C800-83D1-B21FFBE7F6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97" y="239697"/>
            <a:ext cx="8970371" cy="5424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214275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798C69-7E8F-1C81-6FB5-11761A8988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6280" y="210862"/>
            <a:ext cx="8229600" cy="2479072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US" i="0" dirty="0">
                <a:solidFill>
                  <a:srgbClr val="1D1D1F"/>
                </a:solidFill>
                <a:effectLst/>
                <a:latin typeface="-apple-system"/>
              </a:rPr>
              <a:t>The Uppsala  Internationalization Model is founded on four core concepts: Market knowledge, market commitment, commitment decisions and current activities.</a:t>
            </a:r>
          </a:p>
          <a:p>
            <a:endParaRPr lang="en-US" dirty="0">
              <a:solidFill>
                <a:srgbClr val="1D1D1F"/>
              </a:solidFill>
              <a:latin typeface="-apple-system"/>
            </a:endParaRPr>
          </a:p>
          <a:p>
            <a:pPr algn="just"/>
            <a:r>
              <a:rPr lang="en-US" b="0" i="0" dirty="0">
                <a:solidFill>
                  <a:srgbClr val="040C28"/>
                </a:solidFill>
                <a:effectLst/>
                <a:latin typeface="Google Sans"/>
              </a:rPr>
              <a:t>The state aspects are market commitment and market knowledge; the change aspects are current business activities and commitment decisions</a:t>
            </a:r>
            <a:r>
              <a:rPr lang="en-US" b="0" i="0" dirty="0">
                <a:solidFill>
                  <a:srgbClr val="202124"/>
                </a:solidFill>
                <a:effectLst/>
                <a:latin typeface="Google Sans"/>
              </a:rPr>
              <a:t>. Those four elements affect each other in an interdependent way and the process can be seen as causal cycles.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A053B46-918C-B257-5D42-3EB02588D0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0640" y="2876470"/>
            <a:ext cx="4536491" cy="2765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85226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EEFE17-A1A5-4F8D-9465-56C7457201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600" b="1" dirty="0"/>
              <a:t>How Marketing Differs from Home Country to Host Country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D0615-E3BA-DE7B-52AA-100EB4AF27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sz="2400" b="1" dirty="0"/>
              <a:t>Product, Price</a:t>
            </a:r>
            <a:r>
              <a:rPr lang="en-US" sz="2400" dirty="0"/>
              <a:t> : Standardize or Adapt</a:t>
            </a:r>
            <a:br>
              <a:rPr lang="en-US" sz="2400" dirty="0"/>
            </a:br>
            <a:endParaRPr lang="en-US" sz="2400" dirty="0"/>
          </a:p>
          <a:p>
            <a:r>
              <a:rPr lang="en-US" sz="2400" b="1" dirty="0"/>
              <a:t>Promotion </a:t>
            </a:r>
            <a:r>
              <a:rPr lang="en-US" sz="2400" dirty="0"/>
              <a:t>: Standardize or Adapt</a:t>
            </a:r>
            <a:br>
              <a:rPr lang="en-US" sz="2400" dirty="0"/>
            </a:br>
            <a:endParaRPr lang="en-US" sz="2400" b="1" dirty="0"/>
          </a:p>
          <a:p>
            <a:r>
              <a:rPr lang="en-US" sz="2400" b="1" dirty="0"/>
              <a:t>Modes of Entry</a:t>
            </a:r>
            <a:r>
              <a:rPr lang="en-US" sz="2400" dirty="0"/>
              <a:t> into International Markets may differ due to unfamiliarity with cultural and other differences in that market</a:t>
            </a:r>
            <a:br>
              <a:rPr lang="en-US" sz="2400" dirty="0"/>
            </a:br>
            <a:endParaRPr lang="en-US" sz="2400" dirty="0"/>
          </a:p>
          <a:p>
            <a:r>
              <a:rPr lang="en-US" sz="2400" b="1" dirty="0">
                <a:hlinkClick r:id="rId2" action="ppaction://hlinkfile"/>
              </a:rPr>
              <a:t>Negotiations</a:t>
            </a:r>
            <a:r>
              <a:rPr lang="en-US" sz="2400" dirty="0"/>
              <a:t> between culturally different market participants</a:t>
            </a:r>
            <a:br>
              <a:rPr lang="en-US" sz="2400" dirty="0"/>
            </a:br>
            <a:endParaRPr lang="en-US" sz="2400" dirty="0"/>
          </a:p>
          <a:p>
            <a:r>
              <a:rPr lang="en-AU" sz="2400" b="1" dirty="0"/>
              <a:t>Management Style </a:t>
            </a:r>
            <a:br>
              <a:rPr lang="en-AU" sz="2400" b="1" dirty="0"/>
            </a:br>
            <a:endParaRPr lang="en-AU" sz="2400" b="1" dirty="0"/>
          </a:p>
          <a:p>
            <a:r>
              <a:rPr lang="en-AU" sz="2400" dirty="0"/>
              <a:t>Successful international managers </a:t>
            </a:r>
            <a:r>
              <a:rPr lang="en-AU" sz="2400" u="sng" dirty="0"/>
              <a:t>understand the business environment (PEST) e.g. cultural context and other aspects </a:t>
            </a:r>
            <a:r>
              <a:rPr lang="en-AU" sz="2400" dirty="0"/>
              <a:t>of their chosen market and </a:t>
            </a:r>
            <a:r>
              <a:rPr lang="en-AU" sz="2400" u="sng" dirty="0"/>
              <a:t>formulate strategies accordingly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17933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4148B2F-F6A3-835E-49C7-C95A250D75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1410069"/>
            <a:ext cx="8427462" cy="3886200"/>
          </a:xfr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7650913B-7EC4-E995-CA21-1FB2317837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267069"/>
            <a:ext cx="8427462" cy="789374"/>
          </a:xfrm>
        </p:spPr>
        <p:txBody>
          <a:bodyPr/>
          <a:lstStyle/>
          <a:p>
            <a:r>
              <a:rPr lang="en-US" sz="3200" b="1" dirty="0" err="1"/>
              <a:t>Internationalisation</a:t>
            </a:r>
            <a:r>
              <a:rPr lang="en-US" sz="3200" b="1" dirty="0"/>
              <a:t> Strategy Framework</a:t>
            </a:r>
          </a:p>
        </p:txBody>
      </p:sp>
    </p:spTree>
    <p:extLst>
      <p:ext uri="{BB962C8B-B14F-4D97-AF65-F5344CB8AC3E}">
        <p14:creationId xmlns:p14="http://schemas.microsoft.com/office/powerpoint/2010/main" val="18001636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F1B083-196C-8B3B-6591-743D9AC25B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6699"/>
          </a:xfrm>
        </p:spPr>
        <p:txBody>
          <a:bodyPr/>
          <a:lstStyle/>
          <a:p>
            <a:r>
              <a:rPr lang="en-US" b="1" dirty="0"/>
              <a:t>Drivers of Internationalization</a:t>
            </a:r>
            <a:endParaRPr lang="en-GB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0005243-A62C-10B6-D33F-AD3E8FCBEF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031966"/>
            <a:ext cx="8438606" cy="4624251"/>
          </a:xfrm>
        </p:spPr>
      </p:pic>
    </p:spTree>
    <p:extLst>
      <p:ext uri="{BB962C8B-B14F-4D97-AF65-F5344CB8AC3E}">
        <p14:creationId xmlns:p14="http://schemas.microsoft.com/office/powerpoint/2010/main" val="31446012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88145E-AF3C-86C7-6937-B559D12198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AU" sz="3600" b="1" dirty="0"/>
              <a:t>The paradox of Standardisation and localisation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6242A-C9C3-2800-17D5-80FCD1C748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AU" sz="2400" dirty="0"/>
              <a:t>Tension between treating the world as one market and acknowledging national differences</a:t>
            </a:r>
            <a:br>
              <a:rPr lang="en-AU" sz="2400" dirty="0"/>
            </a:br>
            <a:endParaRPr lang="en-AU" sz="2400" dirty="0"/>
          </a:p>
          <a:p>
            <a:r>
              <a:rPr lang="en-AU" sz="2400" dirty="0"/>
              <a:t>The demand for global synergy</a:t>
            </a:r>
            <a:br>
              <a:rPr lang="en-AU" sz="2400" dirty="0"/>
            </a:br>
            <a:endParaRPr lang="en-AU" sz="2400" dirty="0"/>
          </a:p>
          <a:p>
            <a:r>
              <a:rPr lang="en-AU" sz="2400" dirty="0"/>
              <a:t>The demand for local responsiveness</a:t>
            </a:r>
            <a:br>
              <a:rPr lang="en-AU" sz="2400" dirty="0"/>
            </a:br>
            <a:endParaRPr lang="en-AU" sz="2400" dirty="0"/>
          </a:p>
          <a:p>
            <a:r>
              <a:rPr lang="en-AU" sz="2400" dirty="0"/>
              <a:t>Cost of localization vs ability to make profit</a:t>
            </a:r>
            <a:br>
              <a:rPr lang="en-AU" sz="2400" dirty="0"/>
            </a:br>
            <a:endParaRPr lang="en-AU" sz="2400" dirty="0"/>
          </a:p>
          <a:p>
            <a:r>
              <a:rPr lang="en-AU" sz="2400" dirty="0"/>
              <a:t>Ability to sustain competitive advantage to recoup fixed cost related to </a:t>
            </a:r>
            <a:r>
              <a:rPr lang="en-AU" sz="2400" dirty="0" err="1"/>
              <a:t>localizaion</a:t>
            </a:r>
            <a:endParaRPr lang="en-GB" sz="2400" dirty="0"/>
          </a:p>
          <a:p>
            <a:endParaRPr lang="en-AU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41794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D3BE3-82F2-ECE7-512F-E6542F300B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AU" sz="3600" b="1" dirty="0">
                <a:solidFill>
                  <a:schemeClr val="tx2"/>
                </a:solidFill>
                <a:latin typeface="+mj-lt"/>
                <a:ea typeface="MS PGothic" charset="0"/>
                <a:cs typeface="MS PGothic" charset="0"/>
              </a:rPr>
              <a:t>Strategic choices: What should be sold? </a:t>
            </a:r>
            <a:br>
              <a:rPr lang="en-AU" sz="3600" b="1" dirty="0">
                <a:solidFill>
                  <a:schemeClr val="tx2"/>
                </a:solidFill>
                <a:latin typeface="+mj-lt"/>
                <a:ea typeface="MS PGothic" charset="0"/>
                <a:cs typeface="MS PGothic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C97A3B-E4F5-8D86-EDB5-6782161399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AU" sz="2400" dirty="0"/>
              <a:t>Should it be responsive to local markets?</a:t>
            </a:r>
            <a:br>
              <a:rPr lang="en-AU" sz="2400" dirty="0"/>
            </a:br>
            <a:endParaRPr lang="en-AU" sz="2400" dirty="0"/>
          </a:p>
          <a:p>
            <a:r>
              <a:rPr lang="en-AU" sz="2400" dirty="0"/>
              <a:t>Should that product be the same everywhere? </a:t>
            </a:r>
            <a:br>
              <a:rPr lang="en-AU" sz="2400" dirty="0"/>
            </a:br>
            <a:endParaRPr lang="en-AU" sz="2400" dirty="0"/>
          </a:p>
          <a:p>
            <a:pPr algn="just"/>
            <a:r>
              <a:rPr lang="en-AU" sz="2400" dirty="0"/>
              <a:t>Trade-offs between </a:t>
            </a:r>
            <a:r>
              <a:rPr lang="en-AU" sz="2400" dirty="0">
                <a:solidFill>
                  <a:srgbClr val="C00000"/>
                </a:solidFill>
              </a:rPr>
              <a:t>customizing the product </a:t>
            </a:r>
            <a:r>
              <a:rPr lang="en-AU" sz="2400" dirty="0"/>
              <a:t>for local market conditions against the consequent loss of efficiency and simplicity from not manufacturing </a:t>
            </a:r>
            <a:r>
              <a:rPr lang="en-AU" sz="2400" dirty="0">
                <a:solidFill>
                  <a:srgbClr val="C00000"/>
                </a:solidFill>
              </a:rPr>
              <a:t>one standard product </a:t>
            </a:r>
            <a:r>
              <a:rPr lang="en-AU" sz="2400" dirty="0"/>
              <a:t>the same way at one location and selling it everywhere.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23198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DACBE-10B8-4747-4425-6E2061FF1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70708"/>
            <a:ext cx="8229600" cy="646929"/>
          </a:xfrm>
        </p:spPr>
        <p:txBody>
          <a:bodyPr>
            <a:normAutofit fontScale="90000"/>
          </a:bodyPr>
          <a:lstStyle/>
          <a:p>
            <a:r>
              <a:rPr lang="en-US" sz="3600" b="1" kern="0" dirty="0">
                <a:solidFill>
                  <a:sysClr val="windowText" lastClr="000000"/>
                </a:solidFill>
                <a:latin typeface="+mn-lt"/>
              </a:rPr>
              <a:t>Two extreme pathways of internationalization: the organic versus born global </a:t>
            </a:r>
            <a:br>
              <a:rPr lang="en-US" sz="3600" b="1" kern="0" dirty="0">
                <a:solidFill>
                  <a:sysClr val="windowText" lastClr="000000"/>
                </a:solidFill>
                <a:latin typeface="+mn-lt"/>
              </a:rPr>
            </a:br>
            <a:endParaRPr lang="en-GB" dirty="0"/>
          </a:p>
        </p:txBody>
      </p:sp>
      <p:pic>
        <p:nvPicPr>
          <p:cNvPr id="4" name="Picture 2" descr="V:\Graphics\Powerpoint\PE_UK\PE443-Hollensen\Final files\GIF\ch03\M03NF006.gif">
            <a:extLst>
              <a:ext uri="{FF2B5EF4-FFF2-40B4-BE49-F238E27FC236}">
                <a16:creationId xmlns:a16="http://schemas.microsoft.com/office/drawing/2014/main" id="{3940423B-468E-50D3-0F89-850EB0C424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7638" y="1700904"/>
            <a:ext cx="7269162" cy="38426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977992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A101DC-F71D-19FA-73C9-5C2A446C1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46331"/>
          </a:xfrm>
        </p:spPr>
        <p:txBody>
          <a:bodyPr/>
          <a:lstStyle/>
          <a:p>
            <a:r>
              <a:rPr lang="en-US" b="1" dirty="0"/>
              <a:t>Four Basic strategies</a:t>
            </a:r>
            <a:endParaRPr lang="en-GB" b="1" dirty="0"/>
          </a:p>
        </p:txBody>
      </p:sp>
      <p:pic>
        <p:nvPicPr>
          <p:cNvPr id="4" name="Picture 3" descr="la0803 cost reductions 2">
            <a:extLst>
              <a:ext uri="{FF2B5EF4-FFF2-40B4-BE49-F238E27FC236}">
                <a16:creationId xmlns:a16="http://schemas.microsoft.com/office/drawing/2014/main" id="{041B60C4-2573-7C4D-B382-F6384A4145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195" y="1091744"/>
            <a:ext cx="3932005" cy="3792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 Box 5">
            <a:extLst>
              <a:ext uri="{FF2B5EF4-FFF2-40B4-BE49-F238E27FC236}">
                <a16:creationId xmlns:a16="http://schemas.microsoft.com/office/drawing/2014/main" id="{EB421BDA-B8D4-9905-842C-1C990B4D04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24250" y="1264920"/>
            <a:ext cx="4271555" cy="2769989"/>
          </a:xfrm>
          <a:prstGeom prst="rect">
            <a:avLst/>
          </a:prstGeom>
          <a:noFill/>
          <a:ln w="9525">
            <a:solidFill>
              <a:srgbClr val="006666"/>
            </a:solidFill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0" hangingPunct="0">
              <a:lnSpc>
                <a:spcPct val="90000"/>
              </a:lnSpc>
              <a:spcBef>
                <a:spcPct val="15000"/>
              </a:spcBef>
              <a:spcAft>
                <a:spcPct val="15000"/>
              </a:spcAft>
              <a:defRPr/>
            </a:pPr>
            <a:r>
              <a:rPr lang="en-US" sz="2000" b="1" dirty="0">
                <a:solidFill>
                  <a:srgbClr val="B85C00"/>
                </a:solidFill>
                <a:latin typeface="+mj-lt"/>
              </a:rPr>
              <a:t>Companies typically choose among the four main global strategic postures when competing internationally.</a:t>
            </a:r>
          </a:p>
          <a:p>
            <a:pPr eaLnBrk="0" hangingPunct="0">
              <a:lnSpc>
                <a:spcPct val="90000"/>
              </a:lnSpc>
              <a:spcBef>
                <a:spcPct val="15000"/>
              </a:spcBef>
              <a:spcAft>
                <a:spcPct val="15000"/>
              </a:spcAft>
              <a:defRPr/>
            </a:pPr>
            <a:endParaRPr lang="en-US" sz="2000" b="1" dirty="0">
              <a:solidFill>
                <a:srgbClr val="B85C00"/>
              </a:solidFill>
              <a:latin typeface="+mj-lt"/>
            </a:endParaRPr>
          </a:p>
          <a:p>
            <a:pPr eaLnBrk="0" hangingPunct="0">
              <a:lnSpc>
                <a:spcPct val="90000"/>
              </a:lnSpc>
              <a:spcBef>
                <a:spcPct val="15000"/>
              </a:spcBef>
              <a:spcAft>
                <a:spcPct val="15000"/>
              </a:spcAft>
              <a:defRPr/>
            </a:pPr>
            <a:r>
              <a:rPr lang="en-US" sz="2000" b="1" dirty="0">
                <a:solidFill>
                  <a:srgbClr val="006666"/>
                </a:solidFill>
                <a:latin typeface="+mj-lt"/>
              </a:rPr>
              <a:t>The appropriateness of each strategy varies with the extent of pressures for cost reduction versus local responsiveness</a:t>
            </a:r>
            <a:r>
              <a:rPr lang="en-US" sz="2000" b="1" dirty="0">
                <a:solidFill>
                  <a:srgbClr val="009999"/>
                </a:solidFill>
                <a:latin typeface="+mj-lt"/>
              </a:rPr>
              <a:t>.</a:t>
            </a:r>
            <a:endParaRPr lang="en-US" sz="2000" i="1" dirty="0">
              <a:solidFill>
                <a:srgbClr val="009999"/>
              </a:solidFill>
              <a:latin typeface="+mj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A2ACEF9-5138-8326-1365-284AB0649DFA}"/>
              </a:ext>
            </a:extLst>
          </p:cNvPr>
          <p:cNvSpPr txBox="1"/>
          <p:nvPr/>
        </p:nvSpPr>
        <p:spPr>
          <a:xfrm>
            <a:off x="457199" y="5055327"/>
            <a:ext cx="839941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AU" altLang="en-US" sz="1800" dirty="0">
                <a:solidFill>
                  <a:srgbClr val="005E9E"/>
                </a:solidFill>
                <a:latin typeface="+mn-lt"/>
              </a:rPr>
              <a:t>Source: Charles W L Hill and Gareth R Jones (2007). Strategic Management: An Integrated Approach.  </a:t>
            </a:r>
            <a:r>
              <a:rPr lang="en-AU" altLang="en-US" sz="1800" dirty="0">
                <a:latin typeface="Garamond" pitchFamily="18" charset="0"/>
              </a:rPr>
              <a:t>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8407647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s://dilipnaidu.files.wordpress.com/2010/12/strategies-for-expanding-abroad.jpg">
            <a:extLst>
              <a:ext uri="{FF2B5EF4-FFF2-40B4-BE49-F238E27FC236}">
                <a16:creationId xmlns:a16="http://schemas.microsoft.com/office/drawing/2014/main" id="{83CE4A25-083B-41AF-948F-7F1B7F7E15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721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10028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16AB0C-7A38-0761-4848-1A507AE5B7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48640"/>
          </a:xfrm>
        </p:spPr>
        <p:txBody>
          <a:bodyPr/>
          <a:lstStyle/>
          <a:p>
            <a:r>
              <a:rPr lang="en-US" b="1" dirty="0"/>
              <a:t>Choosing a Global strategy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43932-40BC-DB4C-2EAD-DB78A921C9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05017"/>
            <a:ext cx="8229600" cy="4212216"/>
          </a:xfrm>
        </p:spPr>
        <p:txBody>
          <a:bodyPr>
            <a:normAutofit fontScale="92500" lnSpcReduction="20000"/>
          </a:bodyPr>
          <a:lstStyle/>
          <a:p>
            <a:pPr>
              <a:buSzPct val="120000"/>
              <a:buFont typeface="Wingdings" pitchFamily="2" charset="2"/>
              <a:buChar char=""/>
            </a:pPr>
            <a:r>
              <a:rPr lang="en-US" sz="2800" dirty="0"/>
              <a:t> </a:t>
            </a:r>
            <a:r>
              <a:rPr lang="en-US" sz="2800" dirty="0">
                <a:solidFill>
                  <a:srgbClr val="006666"/>
                </a:solidFill>
              </a:rPr>
              <a:t>Standard Globalization Strategy</a:t>
            </a:r>
          </a:p>
          <a:p>
            <a:pPr lvl="1">
              <a:buSzPct val="120000"/>
            </a:pPr>
            <a:r>
              <a:rPr lang="en-US" sz="2000" dirty="0"/>
              <a:t>Reaping the cost reductions that come from economies of scale and location economies</a:t>
            </a:r>
          </a:p>
          <a:p>
            <a:pPr lvl="1">
              <a:buSzPct val="120000"/>
            </a:pPr>
            <a:r>
              <a:rPr lang="en-US" sz="2000" dirty="0"/>
              <a:t>Business model based on pursuing a low-cost strategy on a global scale</a:t>
            </a:r>
          </a:p>
          <a:p>
            <a:pPr lvl="1">
              <a:buFont typeface="Wingdings" pitchFamily="2" charset="2"/>
              <a:buNone/>
            </a:pPr>
            <a:r>
              <a:rPr lang="en-US" sz="2000" dirty="0"/>
              <a:t>    </a:t>
            </a:r>
            <a:r>
              <a:rPr lang="en-US" sz="2000" i="1" dirty="0">
                <a:solidFill>
                  <a:srgbClr val="800000"/>
                </a:solidFill>
              </a:rPr>
              <a:t>Makes the most sense when there are strong pressures for cost reduction and the demand for local responsiveness is minimal</a:t>
            </a:r>
          </a:p>
          <a:p>
            <a:pPr lvl="1">
              <a:buFont typeface="Wingdings" pitchFamily="2" charset="2"/>
              <a:buNone/>
            </a:pPr>
            <a:endParaRPr lang="en-US" sz="1200" i="1" dirty="0">
              <a:solidFill>
                <a:srgbClr val="800000"/>
              </a:solidFill>
            </a:endParaRPr>
          </a:p>
          <a:p>
            <a:pPr>
              <a:buSzPct val="120000"/>
              <a:buFont typeface="Wingdings" pitchFamily="2" charset="2"/>
              <a:buChar char=""/>
            </a:pPr>
            <a:r>
              <a:rPr lang="en-US" sz="2800" dirty="0">
                <a:solidFill>
                  <a:srgbClr val="A50021"/>
                </a:solidFill>
              </a:rPr>
              <a:t> </a:t>
            </a:r>
            <a:r>
              <a:rPr lang="en-US" sz="2800" dirty="0">
                <a:solidFill>
                  <a:srgbClr val="006666"/>
                </a:solidFill>
              </a:rPr>
              <a:t>Localization Strategy</a:t>
            </a:r>
          </a:p>
          <a:p>
            <a:pPr lvl="1">
              <a:buSzPct val="120000"/>
            </a:pPr>
            <a:r>
              <a:rPr lang="en-US" sz="2000" dirty="0"/>
              <a:t>Customizing the company’s goods or services so that they provide a good match to tastes and preferences in different national markets</a:t>
            </a:r>
          </a:p>
          <a:p>
            <a:pPr lvl="1">
              <a:buSzPct val="120000"/>
              <a:buFont typeface="Wingdings" pitchFamily="2" charset="2"/>
              <a:buNone/>
            </a:pPr>
            <a:r>
              <a:rPr lang="en-US" sz="2000" dirty="0">
                <a:solidFill>
                  <a:srgbClr val="A50021"/>
                </a:solidFill>
              </a:rPr>
              <a:t>    </a:t>
            </a:r>
            <a:r>
              <a:rPr lang="en-US" sz="2000" i="1" dirty="0">
                <a:solidFill>
                  <a:srgbClr val="800000"/>
                </a:solidFill>
              </a:rPr>
              <a:t>Most appropriate when there are substantial differences across nations with regard to consumer tastes and preferences and where cost pressures are not too intense</a:t>
            </a:r>
            <a:endParaRPr lang="en-US" sz="2400" dirty="0">
              <a:solidFill>
                <a:srgbClr val="80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28649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3E417C-7ACF-2901-3DFD-CA0E17EF8A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553" y="1109709"/>
            <a:ext cx="8735628" cy="4407524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en-US" b="0" i="0" dirty="0">
                <a:solidFill>
                  <a:srgbClr val="444444"/>
                </a:solidFill>
                <a:effectLst/>
                <a:latin typeface="rubik"/>
              </a:rPr>
              <a:t>A confectionery and soft drinks manufacturer like Cadbury Schweppes typically produces a range of standard items that are sold throughout the globe using a similar marketing mix.</a:t>
            </a:r>
          </a:p>
          <a:p>
            <a:pPr marL="0" indent="0" algn="l">
              <a:buNone/>
            </a:pPr>
            <a:endParaRPr lang="en-US" b="0" i="0" dirty="0">
              <a:solidFill>
                <a:srgbClr val="444444"/>
              </a:solidFill>
              <a:effectLst/>
              <a:latin typeface="rubik"/>
            </a:endParaRPr>
          </a:p>
          <a:p>
            <a:pPr algn="l"/>
            <a:r>
              <a:rPr lang="en-US" b="0" i="0" dirty="0">
                <a:solidFill>
                  <a:srgbClr val="444444"/>
                </a:solidFill>
                <a:effectLst/>
                <a:latin typeface="rubik"/>
              </a:rPr>
              <a:t>However, differences may occur in such aspects as distribution channels and pricing as well as advertising in languages that are relevant to particular cultures. In addition, such a company would produce some products which cater for particular tastes, and which are relevant to particular cultures.</a:t>
            </a:r>
          </a:p>
          <a:p>
            <a:pPr marL="0" indent="0" algn="l">
              <a:buNone/>
            </a:pPr>
            <a:endParaRPr lang="en-US" b="0" i="0" dirty="0">
              <a:solidFill>
                <a:srgbClr val="444444"/>
              </a:solidFill>
              <a:effectLst/>
              <a:latin typeface="rubik"/>
            </a:endParaRPr>
          </a:p>
          <a:p>
            <a:pPr algn="l"/>
            <a:r>
              <a:rPr lang="en-US" b="0" i="0" dirty="0">
                <a:solidFill>
                  <a:srgbClr val="444444"/>
                </a:solidFill>
                <a:effectLst/>
                <a:latin typeface="rubik"/>
              </a:rPr>
              <a:t>New products might then be tested in a regional area, before consideration of which other areas of the globe to roll out that product to.</a:t>
            </a:r>
          </a:p>
          <a:p>
            <a:pPr marL="0" indent="0" algn="l">
              <a:buNone/>
            </a:pPr>
            <a:endParaRPr lang="en-US" b="0" i="0" dirty="0">
              <a:solidFill>
                <a:srgbClr val="444444"/>
              </a:solidFill>
              <a:effectLst/>
              <a:latin typeface="rubik"/>
            </a:endParaRPr>
          </a:p>
          <a:p>
            <a:pPr algn="l"/>
            <a:r>
              <a:rPr lang="en-US" b="1" i="0" dirty="0" err="1">
                <a:solidFill>
                  <a:srgbClr val="444444"/>
                </a:solidFill>
                <a:effectLst/>
                <a:latin typeface="rubik"/>
              </a:rPr>
              <a:t>Standardisation</a:t>
            </a:r>
            <a:r>
              <a:rPr lang="en-US" b="0" i="0" dirty="0">
                <a:solidFill>
                  <a:srgbClr val="444444"/>
                </a:solidFill>
                <a:effectLst/>
                <a:latin typeface="rubik"/>
              </a:rPr>
              <a:t> – refers to manufacturing, marketing or employing other processes in a standard way.</a:t>
            </a:r>
          </a:p>
          <a:p>
            <a:pPr marL="0" indent="0" algn="l">
              <a:buNone/>
            </a:pPr>
            <a:endParaRPr lang="en-US" b="0" i="0" dirty="0">
              <a:solidFill>
                <a:srgbClr val="444444"/>
              </a:solidFill>
              <a:effectLst/>
              <a:latin typeface="rubik"/>
            </a:endParaRPr>
          </a:p>
          <a:p>
            <a:pPr algn="l"/>
            <a:r>
              <a:rPr lang="en-US" b="1" i="0" dirty="0">
                <a:solidFill>
                  <a:srgbClr val="444444"/>
                </a:solidFill>
                <a:effectLst/>
                <a:latin typeface="rubik"/>
              </a:rPr>
              <a:t>Differentiation</a:t>
            </a:r>
            <a:r>
              <a:rPr lang="en-US" b="0" i="0" dirty="0">
                <a:solidFill>
                  <a:srgbClr val="444444"/>
                </a:solidFill>
                <a:effectLst/>
                <a:latin typeface="rubik"/>
              </a:rPr>
              <a:t> – is the process of making products or aspects of the marketing mix different so as to appeal to different markets.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29181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7FE6B0-0AD3-92BE-6204-477353642C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Choosing a Global Strategy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F8BC0D-C5AB-3174-5D61-5CF75F18AF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SzPct val="120000"/>
              <a:buFont typeface="Wingdings" pitchFamily="2" charset="2"/>
              <a:buChar char=""/>
            </a:pPr>
            <a:r>
              <a:rPr lang="en-US" sz="2000" dirty="0">
                <a:solidFill>
                  <a:srgbClr val="006666"/>
                </a:solidFill>
              </a:rPr>
              <a:t>Transnational Strategy</a:t>
            </a:r>
          </a:p>
          <a:p>
            <a:pPr lvl="1">
              <a:buSzPct val="120000"/>
            </a:pPr>
            <a:r>
              <a:rPr lang="en-US" sz="2000" dirty="0"/>
              <a:t>Difficult to pursue due to its conflicting demands</a:t>
            </a:r>
          </a:p>
          <a:p>
            <a:pPr lvl="1">
              <a:buSzPct val="120000"/>
            </a:pPr>
            <a:r>
              <a:rPr lang="en-US" sz="2000" dirty="0"/>
              <a:t>Business model that simultaneously:</a:t>
            </a:r>
          </a:p>
          <a:p>
            <a:pPr lvl="2">
              <a:buSzPct val="120000"/>
            </a:pPr>
            <a:r>
              <a:rPr lang="en-US" sz="2000" dirty="0"/>
              <a:t>Achieves low costs   </a:t>
            </a:r>
            <a:r>
              <a:rPr lang="en-US" sz="2000" dirty="0">
                <a:solidFill>
                  <a:srgbClr val="A50021"/>
                </a:solidFill>
              </a:rPr>
              <a:t> </a:t>
            </a:r>
            <a:r>
              <a:rPr lang="en-US" sz="2000" dirty="0">
                <a:solidFill>
                  <a:srgbClr val="006666"/>
                </a:solidFill>
                <a:cs typeface="Arial" charset="0"/>
              </a:rPr>
              <a:t>»</a:t>
            </a:r>
            <a:r>
              <a:rPr lang="en-US" sz="2000" dirty="0">
                <a:cs typeface="Arial" charset="0"/>
              </a:rPr>
              <a:t> Differentiates across markets</a:t>
            </a:r>
            <a:r>
              <a:rPr lang="en-US" sz="2000" dirty="0"/>
              <a:t> </a:t>
            </a:r>
          </a:p>
          <a:p>
            <a:pPr lvl="2">
              <a:buSzPct val="120000"/>
            </a:pPr>
            <a:r>
              <a:rPr lang="en-US" sz="2000" dirty="0"/>
              <a:t>Fosters a flow of skills between subsidiaries</a:t>
            </a:r>
          </a:p>
          <a:p>
            <a:pPr lvl="1">
              <a:buFont typeface="Wingdings" pitchFamily="2" charset="2"/>
              <a:buNone/>
            </a:pPr>
            <a:r>
              <a:rPr lang="en-US" sz="2000" dirty="0"/>
              <a:t>    </a:t>
            </a:r>
            <a:r>
              <a:rPr lang="en-US" sz="2000" i="1" dirty="0">
                <a:solidFill>
                  <a:srgbClr val="800000"/>
                </a:solidFill>
              </a:rPr>
              <a:t>Building an organization capable of supporting a transnational strategy is a complex and challenging task.</a:t>
            </a:r>
            <a:r>
              <a:rPr lang="en-US" sz="2000" i="1" dirty="0">
                <a:solidFill>
                  <a:srgbClr val="A50021"/>
                </a:solidFill>
              </a:rPr>
              <a:t> </a:t>
            </a:r>
          </a:p>
          <a:p>
            <a:pPr>
              <a:buSzPct val="120000"/>
              <a:buFont typeface="Wingdings" pitchFamily="2" charset="2"/>
              <a:buChar char=""/>
            </a:pPr>
            <a:r>
              <a:rPr lang="en-US" sz="2000" dirty="0">
                <a:solidFill>
                  <a:srgbClr val="A50021"/>
                </a:solidFill>
              </a:rPr>
              <a:t> </a:t>
            </a:r>
            <a:r>
              <a:rPr lang="en-US" sz="2000" dirty="0">
                <a:solidFill>
                  <a:srgbClr val="006666"/>
                </a:solidFill>
              </a:rPr>
              <a:t>International Strategy</a:t>
            </a:r>
          </a:p>
          <a:p>
            <a:pPr lvl="1">
              <a:buSzPct val="120000"/>
            </a:pPr>
            <a:r>
              <a:rPr lang="en-US" sz="2000" dirty="0"/>
              <a:t>Multinational companies that sell products that serve universal needs </a:t>
            </a:r>
            <a:r>
              <a:rPr lang="en-US" sz="2000" b="1" dirty="0"/>
              <a:t>(minimal need to differentiate)</a:t>
            </a:r>
            <a:r>
              <a:rPr lang="en-US" sz="2000" dirty="0"/>
              <a:t> and do not face significant competitors </a:t>
            </a:r>
            <a:r>
              <a:rPr lang="en-US" sz="2000" b="1" dirty="0"/>
              <a:t>(low cost pressure)</a:t>
            </a:r>
            <a:r>
              <a:rPr lang="en-US" sz="2000" dirty="0"/>
              <a:t>.</a:t>
            </a:r>
          </a:p>
          <a:p>
            <a:pPr lvl="1">
              <a:buSzPct val="120000"/>
              <a:buFont typeface="Wingdings" pitchFamily="2" charset="2"/>
              <a:buNone/>
            </a:pPr>
            <a:r>
              <a:rPr lang="en-US" sz="2000" dirty="0">
                <a:solidFill>
                  <a:srgbClr val="A50021"/>
                </a:solidFill>
              </a:rPr>
              <a:t>    </a:t>
            </a:r>
            <a:r>
              <a:rPr lang="en-US" sz="2000" i="1" dirty="0">
                <a:solidFill>
                  <a:srgbClr val="800000"/>
                </a:solidFill>
              </a:rPr>
              <a:t>In most international companies the head office retains </a:t>
            </a:r>
            <a:r>
              <a:rPr lang="en-US" sz="2000" i="1" dirty="0">
                <a:solidFill>
                  <a:schemeClr val="tx2"/>
                </a:solidFill>
              </a:rPr>
              <a:t>tight control over marketing and product strategy.</a:t>
            </a:r>
            <a:endParaRPr lang="en-US" sz="2000" dirty="0">
              <a:solidFill>
                <a:schemeClr val="tx2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35905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020E79-102D-7860-FCDE-04CAAD495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600" b="1" dirty="0">
                <a:solidFill>
                  <a:schemeClr val="tx2"/>
                </a:solidFill>
              </a:rPr>
              <a:t>Strategic Alternatives</a:t>
            </a:r>
            <a:br>
              <a:rPr lang="en-US" sz="3600" b="1" dirty="0">
                <a:solidFill>
                  <a:schemeClr val="tx2"/>
                </a:solidFill>
              </a:rPr>
            </a:br>
            <a:r>
              <a:rPr lang="en-US" sz="3600" b="1" dirty="0">
                <a:solidFill>
                  <a:schemeClr val="tx2"/>
                </a:solidFill>
              </a:rPr>
              <a:t>For International marketing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75ADF1B-FD4D-51BF-35DE-4230D4BAAA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9947" y="1724297"/>
            <a:ext cx="7280910" cy="3691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858843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A56A2-D08E-D97C-A076-A60504167E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Pressures for Cost Reduction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A7593-52B4-0CA4-87A8-541DE6E593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US" dirty="0"/>
          </a:p>
          <a:p>
            <a:r>
              <a:rPr lang="en-US" sz="2400" b="1" dirty="0">
                <a:solidFill>
                  <a:srgbClr val="800000"/>
                </a:solidFill>
                <a:latin typeface="+mj-lt"/>
              </a:rPr>
              <a:t>Pressure for cost reduction is greatest in industries producing </a:t>
            </a:r>
            <a:r>
              <a:rPr lang="en-US" sz="2400" b="1" dirty="0">
                <a:solidFill>
                  <a:schemeClr val="tx2"/>
                </a:solidFill>
                <a:latin typeface="+mj-lt"/>
              </a:rPr>
              <a:t>commodity-type products </a:t>
            </a:r>
            <a:r>
              <a:rPr lang="en-US" sz="2400" b="1" dirty="0">
                <a:solidFill>
                  <a:srgbClr val="800000"/>
                </a:solidFill>
                <a:latin typeface="+mj-lt"/>
              </a:rPr>
              <a:t>where price is the main competitive weapon:</a:t>
            </a:r>
          </a:p>
          <a:p>
            <a:pPr marL="0" indent="0">
              <a:buNone/>
            </a:pPr>
            <a:endParaRPr lang="en-GB" dirty="0"/>
          </a:p>
          <a:p>
            <a:pPr marL="533400" indent="-533400">
              <a:lnSpc>
                <a:spcPct val="90000"/>
              </a:lnSpc>
            </a:pPr>
            <a:r>
              <a:rPr lang="en-US" sz="2400" dirty="0"/>
              <a:t>Where differentiation on non-price factors is difficult</a:t>
            </a:r>
          </a:p>
          <a:p>
            <a:pPr marL="533400" indent="-533400">
              <a:lnSpc>
                <a:spcPct val="90000"/>
              </a:lnSpc>
            </a:pPr>
            <a:r>
              <a:rPr lang="en-US" sz="2400" dirty="0"/>
              <a:t>Where competitors are based in low-cost location</a:t>
            </a:r>
          </a:p>
          <a:p>
            <a:pPr marL="533400" indent="-533400">
              <a:lnSpc>
                <a:spcPct val="90000"/>
              </a:lnSpc>
            </a:pPr>
            <a:r>
              <a:rPr lang="en-US" sz="2400" dirty="0"/>
              <a:t>Where consumers are powerful and face low switching costs</a:t>
            </a:r>
          </a:p>
          <a:p>
            <a:pPr marL="533400" indent="-533400">
              <a:lnSpc>
                <a:spcPct val="90000"/>
              </a:lnSpc>
            </a:pPr>
            <a:r>
              <a:rPr lang="en-US" sz="2400" dirty="0"/>
              <a:t>Where there is persistent excess capacity </a:t>
            </a:r>
          </a:p>
          <a:p>
            <a:pPr marL="533400" indent="-533400">
              <a:lnSpc>
                <a:spcPct val="90000"/>
              </a:lnSpc>
            </a:pPr>
            <a:r>
              <a:rPr lang="en-US" sz="2400" dirty="0"/>
              <a:t>The liberalization of the world trade and investment environment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644879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2ABF4-23DE-C91A-4FD6-33770A42B8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Pressures for Local Responsiveness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C7AEFD-FE24-F8D9-3069-80985978F3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lnSpcReduction="10000"/>
          </a:bodyPr>
          <a:lstStyle/>
          <a:p>
            <a:pPr marL="609600" indent="-609600">
              <a:lnSpc>
                <a:spcPct val="80000"/>
              </a:lnSpc>
              <a:spcBef>
                <a:spcPct val="15000"/>
              </a:spcBef>
              <a:spcAft>
                <a:spcPct val="15000"/>
              </a:spcAft>
            </a:pPr>
            <a:r>
              <a:rPr lang="en-US" sz="2400" b="1" dirty="0">
                <a:solidFill>
                  <a:srgbClr val="005A58"/>
                </a:solidFill>
                <a:latin typeface="+mj-lt"/>
              </a:rPr>
              <a:t>The greatest pressures for local responsiveness arise from:</a:t>
            </a:r>
          </a:p>
          <a:p>
            <a:pPr marL="0" indent="0">
              <a:lnSpc>
                <a:spcPct val="80000"/>
              </a:lnSpc>
              <a:spcBef>
                <a:spcPct val="15000"/>
              </a:spcBef>
              <a:spcAft>
                <a:spcPct val="15000"/>
              </a:spcAft>
              <a:buNone/>
            </a:pPr>
            <a:endParaRPr lang="en-US" dirty="0"/>
          </a:p>
          <a:p>
            <a:pPr marL="609600" indent="-609600">
              <a:lnSpc>
                <a:spcPct val="80000"/>
              </a:lnSpc>
              <a:spcBef>
                <a:spcPct val="15000"/>
              </a:spcBef>
              <a:spcAft>
                <a:spcPct val="15000"/>
              </a:spcAft>
            </a:pPr>
            <a:r>
              <a:rPr lang="en-US" sz="2400" dirty="0"/>
              <a:t>Differences in customer tastes and preferences</a:t>
            </a:r>
          </a:p>
          <a:p>
            <a:pPr marL="609600" indent="-609600">
              <a:lnSpc>
                <a:spcPct val="80000"/>
              </a:lnSpc>
              <a:spcBef>
                <a:spcPct val="15000"/>
              </a:spcBef>
              <a:spcAft>
                <a:spcPct val="15000"/>
              </a:spcAft>
            </a:pPr>
            <a:r>
              <a:rPr lang="en-US" sz="2400" dirty="0"/>
              <a:t>Differences in infrastructure and traditional practices</a:t>
            </a:r>
          </a:p>
          <a:p>
            <a:pPr marL="609600" indent="-609600">
              <a:lnSpc>
                <a:spcPct val="80000"/>
              </a:lnSpc>
              <a:spcBef>
                <a:spcPct val="15000"/>
              </a:spcBef>
              <a:spcAft>
                <a:spcPct val="15000"/>
              </a:spcAft>
            </a:pPr>
            <a:r>
              <a:rPr lang="en-US" sz="2400" dirty="0"/>
              <a:t>Differences in distribution channels</a:t>
            </a:r>
          </a:p>
          <a:p>
            <a:pPr marL="609600" indent="-609600">
              <a:lnSpc>
                <a:spcPct val="80000"/>
              </a:lnSpc>
              <a:spcBef>
                <a:spcPct val="15000"/>
              </a:spcBef>
              <a:spcAft>
                <a:spcPct val="15000"/>
              </a:spcAft>
            </a:pPr>
            <a:r>
              <a:rPr lang="en-US" sz="2400" dirty="0"/>
              <a:t>Host government demands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US" sz="2400" b="1" dirty="0">
                <a:solidFill>
                  <a:srgbClr val="800000"/>
                </a:solidFill>
                <a:latin typeface="+mj-lt"/>
              </a:rPr>
              <a:t>Dealing with these contradictory pressures is a difficult strategic challenge, primarily because being locally responsive tends to raise costs.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28629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FA5E656-16F6-919A-278C-2AFA7F945D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26193"/>
          </a:xfrm>
        </p:spPr>
        <p:txBody>
          <a:bodyPr/>
          <a:lstStyle/>
          <a:p>
            <a:r>
              <a:rPr lang="en-US" b="1" dirty="0"/>
              <a:t>International Market Entry Options</a:t>
            </a:r>
            <a:endParaRPr lang="en-GB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8E58823-DBCF-BBAD-8CA2-1F803FBF56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164" y="1367161"/>
            <a:ext cx="8553635" cy="3950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486858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5C6643-6283-4483-ED21-7EA4C5B3E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3129"/>
          </a:xfrm>
        </p:spPr>
        <p:txBody>
          <a:bodyPr/>
          <a:lstStyle/>
          <a:p>
            <a:r>
              <a:rPr lang="en-US" b="1" dirty="0"/>
              <a:t>Choosing Among Entry Modes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E047B7-3CE6-1700-E913-28B3FAF2C5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7464"/>
            <a:ext cx="8229600" cy="4389769"/>
          </a:xfrm>
        </p:spPr>
        <p:txBody>
          <a:bodyPr>
            <a:normAutofit fontScale="92500" lnSpcReduction="20000"/>
          </a:bodyPr>
          <a:lstStyle/>
          <a:p>
            <a:r>
              <a:rPr lang="en-US" sz="2000" b="1" dirty="0"/>
              <a:t> </a:t>
            </a:r>
            <a:r>
              <a:rPr lang="en-US" sz="2000" b="1" dirty="0">
                <a:solidFill>
                  <a:srgbClr val="006666"/>
                </a:solidFill>
              </a:rPr>
              <a:t>Distinctive Competencies and Entry Mode</a:t>
            </a:r>
          </a:p>
          <a:p>
            <a:pPr>
              <a:buFont typeface="Wingdings" pitchFamily="2" charset="2"/>
              <a:buNone/>
            </a:pPr>
            <a:r>
              <a:rPr lang="en-US" sz="1600" i="1" dirty="0">
                <a:solidFill>
                  <a:srgbClr val="800000"/>
                </a:solidFill>
              </a:rPr>
              <a:t>     Optimal mode of entry depends on the nature of the company’s distinctive competency:</a:t>
            </a:r>
            <a:endParaRPr lang="en-US" sz="1800" dirty="0">
              <a:solidFill>
                <a:srgbClr val="800000"/>
              </a:solidFill>
            </a:endParaRPr>
          </a:p>
          <a:p>
            <a:pPr lvl="1"/>
            <a:r>
              <a:rPr lang="en-US" sz="2000" dirty="0"/>
              <a:t>Technological know-how</a:t>
            </a:r>
          </a:p>
          <a:p>
            <a:pPr lvl="2"/>
            <a:r>
              <a:rPr lang="en-US" sz="1800" dirty="0"/>
              <a:t>Wholly-owned subsidiary is preferred over licensing and joint ventures to minimize risk of losing control.</a:t>
            </a:r>
          </a:p>
          <a:p>
            <a:pPr lvl="1"/>
            <a:r>
              <a:rPr lang="en-US" sz="2000" dirty="0"/>
              <a:t>Management know-how </a:t>
            </a:r>
          </a:p>
          <a:p>
            <a:pPr lvl="2"/>
            <a:r>
              <a:rPr lang="en-US" sz="1800" dirty="0"/>
              <a:t>Franchising, joint ventures, or subsidiaries are preferred as risk is low of losing management know-how. </a:t>
            </a:r>
            <a:br>
              <a:rPr lang="en-US" sz="1800" dirty="0"/>
            </a:br>
            <a:endParaRPr lang="en-US" sz="1800" dirty="0"/>
          </a:p>
          <a:p>
            <a:r>
              <a:rPr lang="en-US" sz="2000" b="1" dirty="0"/>
              <a:t> </a:t>
            </a:r>
            <a:r>
              <a:rPr lang="en-US" sz="2000" b="1" dirty="0">
                <a:solidFill>
                  <a:srgbClr val="006666"/>
                </a:solidFill>
              </a:rPr>
              <a:t>Pressures for Cost Reduction and Entry Mode</a:t>
            </a:r>
          </a:p>
          <a:p>
            <a:pPr>
              <a:buFont typeface="Wingdings" pitchFamily="2" charset="2"/>
              <a:buNone/>
            </a:pPr>
            <a:r>
              <a:rPr lang="en-US" sz="1600" dirty="0"/>
              <a:t>     </a:t>
            </a:r>
            <a:r>
              <a:rPr lang="en-US" sz="1600" i="1" dirty="0">
                <a:solidFill>
                  <a:srgbClr val="800000"/>
                </a:solidFill>
              </a:rPr>
              <a:t>The greater the cost pressure, the more likely a company will want to pursue some combination of exporting and wholly-owned subsidiary:</a:t>
            </a:r>
          </a:p>
          <a:p>
            <a:pPr lvl="1"/>
            <a:r>
              <a:rPr lang="en-US" sz="2000" dirty="0"/>
              <a:t>Export finished goods from wholly-owned subsidiary</a:t>
            </a:r>
          </a:p>
          <a:p>
            <a:pPr lvl="1"/>
            <a:r>
              <a:rPr lang="en-US" sz="2000" dirty="0"/>
              <a:t>Marketing subsidiaries for overseeing distribution</a:t>
            </a:r>
          </a:p>
          <a:p>
            <a:pPr lvl="2"/>
            <a:r>
              <a:rPr lang="en-US" sz="1800" dirty="0"/>
              <a:t>Tight control over local operations allows company to use profits generated in one market to improve position in other markets.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785685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B2BAD-5C5C-4B0D-A195-9C5608D099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Market entry modes</a:t>
            </a:r>
            <a:endParaRPr lang="en-GB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40E80E0-79E3-FC1D-49D4-0B5A64FA4F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35837"/>
            <a:ext cx="8771138" cy="4101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0711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99014-F880-68FF-4D8B-C646348962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Exporting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D879B8-4647-3213-2944-69AA70379F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9507"/>
            <a:ext cx="8229600" cy="4247726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ff3"/>
              </a:rPr>
              <a:t>Exporting is the simplest and the most common mode of entering global market. 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ff3"/>
              </a:rPr>
              <a:t>Exporting is the initial entry, but it would gradually evolve towards more developed modes.</a:t>
            </a:r>
          </a:p>
          <a:p>
            <a:pPr algn="l"/>
            <a:endParaRPr lang="en-US" dirty="0">
              <a:solidFill>
                <a:srgbClr val="000000"/>
              </a:solidFill>
              <a:latin typeface="ff3"/>
            </a:endParaRPr>
          </a:p>
          <a:p>
            <a:pPr algn="l"/>
            <a:r>
              <a:rPr lang="en-US" b="1" i="0" dirty="0">
                <a:solidFill>
                  <a:srgbClr val="000000"/>
                </a:solidFill>
                <a:effectLst/>
                <a:latin typeface="ff1"/>
              </a:rPr>
              <a:t>Indirect Export </a:t>
            </a:r>
          </a:p>
          <a:p>
            <a:pPr marL="0" indent="0" algn="l">
              <a:buNone/>
            </a:pPr>
            <a:r>
              <a:rPr lang="en-US" b="0" i="0" dirty="0">
                <a:solidFill>
                  <a:srgbClr val="000000"/>
                </a:solidFill>
                <a:effectLst/>
                <a:latin typeface="ff3"/>
              </a:rPr>
              <a:t>Several types of sales intermediaries are ready to collaborate with a manufacturer.</a:t>
            </a:r>
          </a:p>
          <a:p>
            <a:pPr algn="l"/>
            <a:endParaRPr lang="en-US" b="0" i="0" dirty="0">
              <a:solidFill>
                <a:srgbClr val="000000"/>
              </a:solidFill>
              <a:effectLst/>
              <a:latin typeface="ff3"/>
            </a:endParaRPr>
          </a:p>
          <a:p>
            <a:pPr algn="l"/>
            <a:r>
              <a:rPr lang="en-US" b="1" i="0" dirty="0">
                <a:solidFill>
                  <a:srgbClr val="000000"/>
                </a:solidFill>
                <a:effectLst/>
                <a:latin typeface="ff1"/>
              </a:rPr>
              <a:t>Direct Export</a:t>
            </a:r>
          </a:p>
          <a:p>
            <a:pPr marL="0" indent="0" algn="l">
              <a:buNone/>
            </a:pPr>
            <a:r>
              <a:rPr lang="en-US" b="0" i="0" dirty="0">
                <a:solidFill>
                  <a:srgbClr val="000000"/>
                </a:solidFill>
                <a:effectLst/>
                <a:latin typeface="ff3"/>
              </a:rPr>
              <a:t>A firm sells its product by itself, and controls and manage everything by itself. </a:t>
            </a:r>
          </a:p>
          <a:p>
            <a:pPr algn="l"/>
            <a:endParaRPr lang="en-US" dirty="0">
              <a:solidFill>
                <a:srgbClr val="000000"/>
              </a:solidFill>
              <a:latin typeface="ff3"/>
            </a:endParaRPr>
          </a:p>
          <a:p>
            <a:pPr algn="l"/>
            <a:r>
              <a:rPr lang="en-US" b="1" i="0" dirty="0">
                <a:solidFill>
                  <a:srgbClr val="000000"/>
                </a:solidFill>
                <a:effectLst/>
                <a:latin typeface="ff1"/>
              </a:rPr>
              <a:t>Intra-corporate Transactions</a:t>
            </a:r>
          </a:p>
          <a:p>
            <a:pPr marL="0" indent="0" algn="l">
              <a:buNone/>
            </a:pPr>
            <a:r>
              <a:rPr lang="en-US" b="0" i="0" dirty="0">
                <a:solidFill>
                  <a:srgbClr val="000000"/>
                </a:solidFill>
                <a:effectLst/>
                <a:latin typeface="ff3"/>
              </a:rPr>
              <a:t>Intra-corporate transaction is the sale of goods by a firm in one country to an affiliated firm in another.</a:t>
            </a:r>
          </a:p>
          <a:p>
            <a:pPr algn="l"/>
            <a:endParaRPr lang="en-US" b="0" i="0" dirty="0">
              <a:solidFill>
                <a:srgbClr val="000000"/>
              </a:solidFill>
              <a:effectLst/>
              <a:latin typeface="ff3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771495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67590-1F1F-6A16-EA5F-AD0E405004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Pros and Cons of Exporting</a:t>
            </a:r>
            <a:endParaRPr lang="en-GB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BB59666-D55A-4232-ECA0-EE01EC86E6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025" y="1776412"/>
            <a:ext cx="8743950" cy="3305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358910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D16BE-B787-2CD4-E2FC-F0DD745AEF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/>
              <a:t>Licencing</a:t>
            </a:r>
            <a:endParaRPr lang="en-GB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2A06B8C-5F24-79D4-8B1C-7AE54E6E4D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9709" y="1870275"/>
            <a:ext cx="6208383" cy="3534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47962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D0214-B523-1A8D-9888-A2D7AEA2C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7820"/>
          </a:xfrm>
        </p:spPr>
        <p:txBody>
          <a:bodyPr>
            <a:normAutofit fontScale="90000"/>
          </a:bodyPr>
          <a:lstStyle/>
          <a:p>
            <a:r>
              <a:rPr lang="en-US" dirty="0"/>
              <a:t>Pros and Cons of </a:t>
            </a:r>
            <a:r>
              <a:rPr lang="en-US" dirty="0" err="1"/>
              <a:t>Licencing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4A355D9-E880-707F-CEC4-2EC3522844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947" y="846138"/>
            <a:ext cx="7830105" cy="4747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251560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54A2B-3F69-1D9C-9073-8DD52D6F9F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/>
              <a:t>Franchsing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0E50A-CFB7-351C-231C-778FD5D3BA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ff3"/>
              </a:rPr>
              <a:t>International Franchising allows an independent entrepreneur or organization (i.e. </a:t>
            </a:r>
            <a:r>
              <a:rPr lang="en-US" b="0" i="0" dirty="0">
                <a:solidFill>
                  <a:srgbClr val="000000"/>
                </a:solidFill>
                <a:effectLst/>
                <a:latin typeface="ff1"/>
              </a:rPr>
              <a:t>Franchisee</a:t>
            </a:r>
            <a:r>
              <a:rPr lang="en-US" b="0" i="0" dirty="0">
                <a:solidFill>
                  <a:srgbClr val="000000"/>
                </a:solidFill>
                <a:effectLst/>
                <a:latin typeface="ff3"/>
              </a:rPr>
              <a:t>) to operate a business under the name of another (i.e. </a:t>
            </a:r>
            <a:r>
              <a:rPr lang="en-US" b="0" i="0" dirty="0">
                <a:solidFill>
                  <a:srgbClr val="000000"/>
                </a:solidFill>
                <a:effectLst/>
                <a:latin typeface="ff1"/>
              </a:rPr>
              <a:t>Franchisor</a:t>
            </a:r>
            <a:r>
              <a:rPr lang="en-US" b="0" i="0" dirty="0">
                <a:solidFill>
                  <a:srgbClr val="000000"/>
                </a:solidFill>
                <a:effectLst/>
                <a:latin typeface="ff3"/>
              </a:rPr>
              <a:t>). 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ff5"/>
              </a:rPr>
              <a:t></a:t>
            </a:r>
            <a:r>
              <a:rPr lang="en-US" b="0" i="0" dirty="0">
                <a:solidFill>
                  <a:srgbClr val="000000"/>
                </a:solidFill>
                <a:effectLst/>
                <a:latin typeface="ff3"/>
              </a:rPr>
              <a:t>The franchisor provides its franchisee with name, trademarks, </a:t>
            </a:r>
            <a:endParaRPr lang="en-US" b="0" i="0" dirty="0">
              <a:solidFill>
                <a:srgbClr val="000000"/>
              </a:solidFill>
              <a:effectLst/>
              <a:latin typeface="ff5"/>
            </a:endParaRPr>
          </a:p>
          <a:p>
            <a:pPr marL="0" indent="0" algn="l">
              <a:buNone/>
            </a:pPr>
            <a:r>
              <a:rPr lang="en-US" b="0" i="0" dirty="0">
                <a:solidFill>
                  <a:srgbClr val="000000"/>
                </a:solidFill>
                <a:effectLst/>
                <a:latin typeface="ff3"/>
              </a:rPr>
              <a:t>operating system, and well-known product reputation. 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ff5"/>
              </a:rPr>
              <a:t></a:t>
            </a:r>
            <a:r>
              <a:rPr lang="en-US" b="0" i="0" dirty="0">
                <a:solidFill>
                  <a:srgbClr val="000000"/>
                </a:solidFill>
                <a:effectLst/>
                <a:latin typeface="ff3"/>
              </a:rPr>
              <a:t>The franchisor also provides continuous support services such as advertising, training, and quality assurance programs.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25433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28C32-CB13-08D4-2652-1E6B16E4DB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Pros and Cons of Franchising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6E1E325-7A23-1100-8FE7-4F62B9BDDC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4916" y="1555528"/>
            <a:ext cx="6747029" cy="4066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935379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F48672-1675-0636-5C31-0B22DFF37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82310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Specialised</a:t>
            </a:r>
            <a:r>
              <a:rPr lang="en-US" dirty="0"/>
              <a:t> entry modes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6BDCE9-FCC4-F448-A738-1F641F70FA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36342"/>
            <a:ext cx="8229600" cy="4380891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en-US" b="1" i="0" dirty="0">
                <a:solidFill>
                  <a:srgbClr val="000000"/>
                </a:solidFill>
                <a:effectLst/>
                <a:latin typeface="ff1"/>
              </a:rPr>
              <a:t>Contract Manufacturing 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ff3"/>
              </a:rPr>
              <a:t>Companies use contract manufacturing to outsource most or all of their manufacturing needs to other companies. This strategy reduces companies’ financial and human resources.</a:t>
            </a:r>
            <a:endParaRPr lang="en-US" b="0" i="0" dirty="0">
              <a:solidFill>
                <a:srgbClr val="000000"/>
              </a:solidFill>
              <a:effectLst/>
              <a:latin typeface="ff5"/>
            </a:endParaRP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ff3"/>
              </a:rPr>
              <a:t>Nike, for example, has been using this strategy, and contracted with numerous companies throughout Southeast Asia to produce its footwear and apparel. </a:t>
            </a:r>
          </a:p>
          <a:p>
            <a:pPr marL="0" indent="0" algn="l">
              <a:buNone/>
            </a:pPr>
            <a:endParaRPr lang="en-US" b="0" i="0" dirty="0">
              <a:solidFill>
                <a:srgbClr val="000000"/>
              </a:solidFill>
              <a:effectLst/>
              <a:latin typeface="ff3"/>
            </a:endParaRPr>
          </a:p>
          <a:p>
            <a:pPr algn="l"/>
            <a:r>
              <a:rPr lang="en-GB" b="1" i="0" dirty="0">
                <a:solidFill>
                  <a:srgbClr val="000000"/>
                </a:solidFill>
                <a:effectLst/>
                <a:latin typeface="ff1"/>
              </a:rPr>
              <a:t>Management Contract</a:t>
            </a:r>
            <a:endParaRPr lang="en-US" b="1" i="0" dirty="0">
              <a:solidFill>
                <a:srgbClr val="000000"/>
              </a:solidFill>
              <a:effectLst/>
              <a:latin typeface="ff3"/>
            </a:endParaRP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ff3"/>
              </a:rPr>
              <a:t>Management contract is an agreement whereby one firm provides </a:t>
            </a:r>
            <a:r>
              <a:rPr lang="en-US" dirty="0">
                <a:solidFill>
                  <a:srgbClr val="000000"/>
                </a:solidFill>
                <a:latin typeface="ff5"/>
              </a:rPr>
              <a:t> </a:t>
            </a:r>
            <a:r>
              <a:rPr lang="en-US" b="0" i="0" dirty="0">
                <a:solidFill>
                  <a:srgbClr val="000000"/>
                </a:solidFill>
                <a:effectLst/>
                <a:latin typeface="ff3"/>
              </a:rPr>
              <a:t>managerial assistance, technical expertise or specialized services to another firm. (Receive monetary compensation). </a:t>
            </a:r>
          </a:p>
          <a:p>
            <a:pPr algn="l"/>
            <a:endParaRPr lang="en-US" dirty="0">
              <a:solidFill>
                <a:srgbClr val="000000"/>
              </a:solidFill>
              <a:latin typeface="ff3"/>
            </a:endParaRPr>
          </a:p>
          <a:p>
            <a:pPr algn="l"/>
            <a:r>
              <a:rPr lang="en-US" b="1" i="0" dirty="0">
                <a:solidFill>
                  <a:srgbClr val="000000"/>
                </a:solidFill>
                <a:effectLst/>
                <a:latin typeface="ff1"/>
              </a:rPr>
              <a:t>Turnkey Project 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ff3"/>
              </a:rPr>
              <a:t>Turnkey project is a contract that a firm agrees to fully carry out all works from designing, civil engineering, construction to facility installation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ff3"/>
              </a:rPr>
              <a:t>Ex: Nuclear power plant, oil refinery facility, road construction, air port construction, etc.</a:t>
            </a:r>
          </a:p>
          <a:p>
            <a:pPr algn="l"/>
            <a:endParaRPr lang="en-US" b="0" i="0" dirty="0">
              <a:solidFill>
                <a:srgbClr val="000000"/>
              </a:solidFill>
              <a:effectLst/>
              <a:latin typeface="ff3"/>
            </a:endParaRPr>
          </a:p>
          <a:p>
            <a:pPr algn="l"/>
            <a:endParaRPr lang="en-US" b="0" i="0" dirty="0">
              <a:solidFill>
                <a:srgbClr val="000000"/>
              </a:solidFill>
              <a:effectLst/>
              <a:latin typeface="ff3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421615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D82BB-B244-AE16-A150-2981FAF51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1906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0000"/>
                </a:solidFill>
                <a:latin typeface="ff1"/>
              </a:rPr>
              <a:t>FDI (Foreign Direct Investment)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C1C7F1-C5A3-2766-4BB4-BF8C03280C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ff3"/>
              </a:rPr>
              <a:t>Exporting, international licensing, international franchising and other specialized methods allow a firm to enter global markets without investing in foreign factories or facilities. 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ff3"/>
              </a:rPr>
              <a:t>However, some big business groups prefer to invest or establish </a:t>
            </a:r>
            <a:endParaRPr lang="en-US" b="0" i="0" dirty="0">
              <a:solidFill>
                <a:srgbClr val="000000"/>
              </a:solidFill>
              <a:effectLst/>
              <a:latin typeface="ff5"/>
            </a:endParaRP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ff3"/>
              </a:rPr>
              <a:t>their own production facilities or factories in foreign countries (</a:t>
            </a:r>
            <a:r>
              <a:rPr lang="en-US" b="0" i="0" dirty="0" err="1">
                <a:solidFill>
                  <a:srgbClr val="000000"/>
                </a:solidFill>
                <a:effectLst/>
                <a:latin typeface="ff3"/>
              </a:rPr>
              <a:t>i.e</a:t>
            </a:r>
            <a:r>
              <a:rPr lang="en-US" b="0" i="0" dirty="0">
                <a:solidFill>
                  <a:srgbClr val="000000"/>
                </a:solidFill>
                <a:effectLst/>
                <a:latin typeface="ff3"/>
              </a:rPr>
              <a:t> : host countries)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ff3"/>
              </a:rPr>
              <a:t>They also want to control all works (e.g. assets, sales, profit, human resource, purchase, procurement, etc.) with ownership. 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ff5"/>
              </a:rPr>
              <a:t></a:t>
            </a:r>
            <a:r>
              <a:rPr lang="en-US" b="0" i="0" dirty="0">
                <a:solidFill>
                  <a:srgbClr val="000000"/>
                </a:solidFill>
                <a:effectLst/>
                <a:latin typeface="ff3"/>
              </a:rPr>
              <a:t>FDI is an ultimate foreign market entry mode for a company</a:t>
            </a:r>
            <a:endParaRPr lang="en-US" b="0" i="0" dirty="0">
              <a:solidFill>
                <a:srgbClr val="000000"/>
              </a:solidFill>
              <a:effectLst/>
              <a:latin typeface="ff5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499289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293096-7F68-2E89-8DAD-EFED8D1CDB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44453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Joint Venture / Strategic Alliance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FEEBCB-0BDC-0272-F151-AC76B6A47D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8424" y="969886"/>
            <a:ext cx="8229600" cy="1249531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ff3"/>
              </a:rPr>
              <a:t>Two </a:t>
            </a:r>
            <a:r>
              <a:rPr lang="en-US" b="0" i="0" dirty="0">
                <a:effectLst/>
                <a:latin typeface="ff3"/>
              </a:rPr>
              <a:t>or more firms agree to work together with shared ownership for mutual benefits. </a:t>
            </a:r>
            <a:r>
              <a:rPr lang="en-US" b="0" i="0" dirty="0">
                <a:effectLst/>
                <a:latin typeface="Lawpath"/>
              </a:rPr>
              <a:t>A joint venture (JV) refers to a business arrangement that involves two or more parties that collaborate to carry out a specific project or task.</a:t>
            </a:r>
            <a:endParaRPr lang="en-US" b="0" i="0" dirty="0">
              <a:effectLst/>
              <a:latin typeface="ff3"/>
            </a:endParaRPr>
          </a:p>
          <a:p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859C57E1-556C-5521-9AE7-E8650FCEE13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4451044"/>
              </p:ext>
            </p:extLst>
          </p:nvPr>
        </p:nvGraphicFramePr>
        <p:xfrm>
          <a:off x="1364202" y="2219417"/>
          <a:ext cx="7411374" cy="31369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05687">
                  <a:extLst>
                    <a:ext uri="{9D8B030D-6E8A-4147-A177-3AD203B41FA5}">
                      <a16:colId xmlns:a16="http://schemas.microsoft.com/office/drawing/2014/main" val="4288267325"/>
                    </a:ext>
                  </a:extLst>
                </a:gridCol>
                <a:gridCol w="3705687">
                  <a:extLst>
                    <a:ext uri="{9D8B030D-6E8A-4147-A177-3AD203B41FA5}">
                      <a16:colId xmlns:a16="http://schemas.microsoft.com/office/drawing/2014/main" val="129731968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Advantages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Disadvantages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46372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base"/>
                      <a:r>
                        <a:rPr lang="en-US" sz="135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provide businesses with growth opportunities</a:t>
                      </a:r>
                    </a:p>
                    <a:p>
                      <a:pPr fontAlgn="base"/>
                      <a:endParaRPr lang="en-US" sz="1350" b="0" i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fontAlgn="base"/>
                      <a:r>
                        <a:rPr lang="en-US" sz="135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available to businesses of all sizes</a:t>
                      </a:r>
                    </a:p>
                    <a:p>
                      <a:pPr fontAlgn="base"/>
                      <a:endParaRPr lang="en-US" sz="1350" b="0" i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fontAlgn="base"/>
                      <a:r>
                        <a:rPr lang="en-US" sz="135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are temporary agreements</a:t>
                      </a:r>
                    </a:p>
                    <a:p>
                      <a:pPr fontAlgn="base"/>
                      <a:endParaRPr lang="en-US" sz="1350" b="0" i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fontAlgn="base"/>
                      <a:r>
                        <a:rPr lang="en-US" sz="135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provide businesses with the chance to work together and pool resources and expertise </a:t>
                      </a:r>
                    </a:p>
                    <a:p>
                      <a:pPr fontAlgn="base"/>
                      <a:endParaRPr lang="en-US" sz="1350" b="0" i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fontAlgn="base"/>
                      <a:r>
                        <a:rPr lang="en-US" sz="135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allow businesses to save money as funding and resources from several businesses will be utilized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35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There may be differences in the management styles of the parties involved, which could influence their expectations.</a:t>
                      </a:r>
                    </a:p>
                    <a:p>
                      <a:pPr fontAlgn="base"/>
                      <a:endParaRPr lang="en-US" sz="1350" b="0" i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fontAlgn="base"/>
                      <a:r>
                        <a:rPr lang="en-US" sz="135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 order for a joint venture to succeed, due diligence must be performed beforehand, including feasibility studies, analysis, and research.</a:t>
                      </a:r>
                    </a:p>
                    <a:p>
                      <a:pPr fontAlgn="base"/>
                      <a:endParaRPr lang="en-US" sz="1350" b="0" i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fontAlgn="base"/>
                      <a:r>
                        <a:rPr lang="en-US" sz="135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There could be unequal contributions that are made towards the joint venture that could lead to conflict between the parties involved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882605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240559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C3B8E9-0852-3227-4E5D-71F1C00634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Which strategy should be used? 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715EE5-3078-FA2B-748C-41130D74CA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It depends on: 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Vision </a:t>
            </a:r>
          </a:p>
          <a:p>
            <a:r>
              <a:rPr lang="en-US" dirty="0"/>
              <a:t>Attitude toward risk </a:t>
            </a:r>
          </a:p>
          <a:p>
            <a:r>
              <a:rPr lang="en-US" dirty="0"/>
              <a:t>How much investment capital is available </a:t>
            </a:r>
          </a:p>
          <a:p>
            <a:pPr marL="0" indent="0">
              <a:buNone/>
            </a:pPr>
            <a:r>
              <a:rPr lang="en-US" dirty="0"/>
              <a:t>• How much control is desired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99793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37EB6-C2A3-4960-C57A-AB9303A3CC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Group Task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385F4-43F5-ABA5-6902-6571193753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287" y="1600201"/>
            <a:ext cx="8877669" cy="3917032"/>
          </a:xfrm>
        </p:spPr>
        <p:txBody>
          <a:bodyPr/>
          <a:lstStyle/>
          <a:p>
            <a:r>
              <a:rPr lang="en-US" dirty="0"/>
              <a:t> Select any firm which is engaging with international marketing.</a:t>
            </a:r>
          </a:p>
          <a:p>
            <a:endParaRPr lang="en-US" dirty="0"/>
          </a:p>
          <a:p>
            <a:r>
              <a:rPr lang="en-US" dirty="0"/>
              <a:t>Identify which market entry mode they have selected.</a:t>
            </a:r>
          </a:p>
          <a:p>
            <a:endParaRPr lang="en-US" dirty="0"/>
          </a:p>
          <a:p>
            <a:r>
              <a:rPr lang="en-US" dirty="0"/>
              <a:t>Provide reasons and evidences their market entry selection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962842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temp.</Template>
  <TotalTime>0</TotalTime>
  <Words>1879</Words>
  <Application>Microsoft Office PowerPoint</Application>
  <PresentationFormat>On-screen Show (4:3)</PresentationFormat>
  <Paragraphs>186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9" baseType="lpstr">
      <vt:lpstr>-apple-system</vt:lpstr>
      <vt:lpstr>Arial</vt:lpstr>
      <vt:lpstr>Calibri</vt:lpstr>
      <vt:lpstr>ff1</vt:lpstr>
      <vt:lpstr>ff3</vt:lpstr>
      <vt:lpstr>ff5</vt:lpstr>
      <vt:lpstr>Garamond</vt:lpstr>
      <vt:lpstr>Google Sans</vt:lpstr>
      <vt:lpstr>Lato</vt:lpstr>
      <vt:lpstr>Lawpath</vt:lpstr>
      <vt:lpstr>Myriad Pro</vt:lpstr>
      <vt:lpstr>rubik</vt:lpstr>
      <vt:lpstr>Wingdings</vt:lpstr>
      <vt:lpstr>20140311PresentationUWTSDTemplate</vt:lpstr>
      <vt:lpstr>Master of Business Administration   International Marketing   International Market Entry Strategies  </vt:lpstr>
      <vt:lpstr>Learning Outcomes</vt:lpstr>
      <vt:lpstr>Before Starting the today’s session, Just try to answer following questions</vt:lpstr>
      <vt:lpstr>Basic Entry Decisions</vt:lpstr>
      <vt:lpstr>Uppsala Model :  Internationalization of the firm - an incremental (organic) approach</vt:lpstr>
      <vt:lpstr>PowerPoint Presentation</vt:lpstr>
      <vt:lpstr>PowerPoint Presentation</vt:lpstr>
      <vt:lpstr>How Marketing Differs from Home Country to Host Country</vt:lpstr>
      <vt:lpstr>Internationalisation Strategy Framework</vt:lpstr>
      <vt:lpstr>Drivers of Internationalization</vt:lpstr>
      <vt:lpstr>The paradox of Standardisation and localisation</vt:lpstr>
      <vt:lpstr>Strategic choices: What should be sold?  </vt:lpstr>
      <vt:lpstr>Two extreme pathways of internationalization: the organic versus born global  </vt:lpstr>
      <vt:lpstr>Four Basic strategies</vt:lpstr>
      <vt:lpstr>PowerPoint Presentation</vt:lpstr>
      <vt:lpstr>Choosing a Global strategy</vt:lpstr>
      <vt:lpstr>PowerPoint Presentation</vt:lpstr>
      <vt:lpstr>Choosing a Global Strategy</vt:lpstr>
      <vt:lpstr>Strategic Alternatives For International marketing</vt:lpstr>
      <vt:lpstr>Pressures for Cost Reduction</vt:lpstr>
      <vt:lpstr>Pressures for Local Responsiveness</vt:lpstr>
      <vt:lpstr>International Market Entry Options</vt:lpstr>
      <vt:lpstr>Choosing Among Entry Modes</vt:lpstr>
      <vt:lpstr>Market entry modes</vt:lpstr>
      <vt:lpstr>Exporting</vt:lpstr>
      <vt:lpstr>Pros and Cons of Exporting</vt:lpstr>
      <vt:lpstr>Licencing</vt:lpstr>
      <vt:lpstr>Pros and Cons of Licencing</vt:lpstr>
      <vt:lpstr>Franchsing</vt:lpstr>
      <vt:lpstr>Pros and Cons of Franchising</vt:lpstr>
      <vt:lpstr>Specialised entry modes</vt:lpstr>
      <vt:lpstr>FDI (Foreign Direct Investment)</vt:lpstr>
      <vt:lpstr>Joint Venture / Strategic Alliance</vt:lpstr>
      <vt:lpstr>Which strategy should be used? </vt:lpstr>
      <vt:lpstr>Group Task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 6101 Emerging Leadership Skills</dc:title>
  <dc:creator>Abdullah Al Mamun</dc:creator>
  <cp:lastModifiedBy>Rodrigo, Liyanage</cp:lastModifiedBy>
  <cp:revision>50</cp:revision>
  <dcterms:created xsi:type="dcterms:W3CDTF">2020-04-06T13:34:42Z</dcterms:created>
  <dcterms:modified xsi:type="dcterms:W3CDTF">2023-09-07T14:35:32Z</dcterms:modified>
</cp:coreProperties>
</file>