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7" r:id="rId1"/>
  </p:sldMasterIdLst>
  <p:notesMasterIdLst>
    <p:notesMasterId r:id="rId15"/>
  </p:notesMasterIdLst>
  <p:sldIdLst>
    <p:sldId id="272" r:id="rId2"/>
    <p:sldId id="257" r:id="rId3"/>
    <p:sldId id="258" r:id="rId4"/>
    <p:sldId id="268" r:id="rId5"/>
    <p:sldId id="266" r:id="rId6"/>
    <p:sldId id="260" r:id="rId7"/>
    <p:sldId id="261" r:id="rId8"/>
    <p:sldId id="262" r:id="rId9"/>
    <p:sldId id="263" r:id="rId10"/>
    <p:sldId id="269" r:id="rId11"/>
    <p:sldId id="270" r:id="rId12"/>
    <p:sldId id="271" r:id="rId13"/>
    <p:sldId id="26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90661" autoAdjust="0"/>
  </p:normalViewPr>
  <p:slideViewPr>
    <p:cSldViewPr snapToGrid="0">
      <p:cViewPr varScale="1">
        <p:scale>
          <a:sx n="59" d="100"/>
          <a:sy n="59" d="100"/>
        </p:scale>
        <p:origin x="1176"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3C27DC-2459-4557-84AE-61FB7F6E1D82}" type="datetimeFigureOut">
              <a:rPr lang="en-GB" smtClean="0"/>
              <a:t>21/02/2026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2D50EF-2D92-4447-B5DE-C21CF5A84B17}" type="slidenum">
              <a:rPr lang="en-GB" smtClean="0"/>
              <a:t>‹#›</a:t>
            </a:fld>
            <a:endParaRPr lang="en-GB"/>
          </a:p>
        </p:txBody>
      </p:sp>
    </p:spTree>
    <p:extLst>
      <p:ext uri="{BB962C8B-B14F-4D97-AF65-F5344CB8AC3E}">
        <p14:creationId xmlns:p14="http://schemas.microsoft.com/office/powerpoint/2010/main" val="41056199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Ockenden Report, which reveals major ineffective maternity services at Shrewsbury and Telford. The case study demonstrates how ineffective assurance systems and governance failures directly observe service improvement within healthcare organisations. As presented in this case study, significant harm was seen due to systematic weaknesses in governance, leadership and safety culture. This case is highly relevant to quality management and patient safety, as it demonstrates how weak assurance systems allow unsafe practices to continue. The presentation properly examines service impacts, root cause and policy issues. The presentation analyses root causes and policy issues, examines impacts on service provision, and outlines the structure of the accompanying written report.</a:t>
            </a:r>
          </a:p>
          <a:p>
            <a:endParaRPr lang="en-GB" dirty="0"/>
          </a:p>
        </p:txBody>
      </p:sp>
      <p:sp>
        <p:nvSpPr>
          <p:cNvPr id="4" name="Slide Number Placeholder 3"/>
          <p:cNvSpPr>
            <a:spLocks noGrp="1"/>
          </p:cNvSpPr>
          <p:nvPr>
            <p:ph type="sldNum" sz="quarter" idx="5"/>
          </p:nvPr>
        </p:nvSpPr>
        <p:spPr/>
        <p:txBody>
          <a:bodyPr/>
          <a:lstStyle/>
          <a:p>
            <a:fld id="{1B2D50EF-2D92-4447-B5DE-C21CF5A84B17}" type="slidenum">
              <a:rPr lang="en-GB" smtClean="0"/>
              <a:t>2</a:t>
            </a:fld>
            <a:endParaRPr lang="en-GB"/>
          </a:p>
        </p:txBody>
      </p:sp>
    </p:spTree>
    <p:extLst>
      <p:ext uri="{BB962C8B-B14F-4D97-AF65-F5344CB8AC3E}">
        <p14:creationId xmlns:p14="http://schemas.microsoft.com/office/powerpoint/2010/main" val="533496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Swiss Cheese Model reveals that maternity damages were caused by system faults in concert, and not by a mistake. This highlights the fact that organisational weaknesses have been transformed into adverse events and not personal clinical errors. </a:t>
            </a:r>
            <a:endParaRPr lang="en-GB" dirty="0"/>
          </a:p>
        </p:txBody>
      </p:sp>
      <p:sp>
        <p:nvSpPr>
          <p:cNvPr id="4" name="Slide Number Placeholder 3"/>
          <p:cNvSpPr>
            <a:spLocks noGrp="1"/>
          </p:cNvSpPr>
          <p:nvPr>
            <p:ph type="sldNum" sz="quarter" idx="5"/>
          </p:nvPr>
        </p:nvSpPr>
        <p:spPr/>
        <p:txBody>
          <a:bodyPr/>
          <a:lstStyle/>
          <a:p>
            <a:fld id="{1B2D50EF-2D92-4447-B5DE-C21CF5A84B17}" type="slidenum">
              <a:rPr lang="en-GB" smtClean="0"/>
              <a:t>3</a:t>
            </a:fld>
            <a:endParaRPr lang="en-GB"/>
          </a:p>
        </p:txBody>
      </p:sp>
    </p:spTree>
    <p:extLst>
      <p:ext uri="{BB962C8B-B14F-4D97-AF65-F5344CB8AC3E}">
        <p14:creationId xmlns:p14="http://schemas.microsoft.com/office/powerpoint/2010/main" val="13613748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unsuccessful defence layers are the workforce planning, governance oversight, clinical supervision, and communication systems. The low leadership, staffing shortages, poor governance, and breakdowns in communication have also caused several gaps in safety defences. This enables unsafe care to exhibit failed organisational safety culture. This ultimately poses the risk to mothers and babies significantly. The normalisation of the unsafe practices attained, in the long run, that the escalation was discouraged, and that many warning signs could be overlooked without proving to be corrected effectively.</a:t>
            </a:r>
          </a:p>
          <a:p>
            <a:endParaRPr lang="en-GB" dirty="0"/>
          </a:p>
        </p:txBody>
      </p:sp>
      <p:sp>
        <p:nvSpPr>
          <p:cNvPr id="4" name="Slide Number Placeholder 3"/>
          <p:cNvSpPr>
            <a:spLocks noGrp="1"/>
          </p:cNvSpPr>
          <p:nvPr>
            <p:ph type="sldNum" sz="quarter" idx="5"/>
          </p:nvPr>
        </p:nvSpPr>
        <p:spPr/>
        <p:txBody>
          <a:bodyPr/>
          <a:lstStyle/>
          <a:p>
            <a:fld id="{1B2D50EF-2D92-4447-B5DE-C21CF5A84B17}" type="slidenum">
              <a:rPr lang="en-GB" smtClean="0"/>
              <a:t>4</a:t>
            </a:fld>
            <a:endParaRPr lang="en-GB"/>
          </a:p>
        </p:txBody>
      </p:sp>
    </p:spTree>
    <p:extLst>
      <p:ext uri="{BB962C8B-B14F-4D97-AF65-F5344CB8AC3E}">
        <p14:creationId xmlns:p14="http://schemas.microsoft.com/office/powerpoint/2010/main" val="2887104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system problems intensified the core causes of injury in maternity services. Understaffing and unsafe skill mix caused by workforce policies resulted in sudden pressure on the staff and poor quality of care. The culture of the targets focused on achieving performance metrics instead of patient safety, which brings about the suppression of concern. There were poor regulatory controls with laxation of action despite warning. The national strategies on maternity safety were implemented, but they were not done locally, and this generated a gap in the policy practice. Such problems are a successful way of proving that the lack of proper policy implementation can directly weak the quality management and the safety of the patients.</a:t>
            </a:r>
          </a:p>
          <a:p>
            <a:endParaRPr lang="en-GB" dirty="0"/>
          </a:p>
        </p:txBody>
      </p:sp>
      <p:sp>
        <p:nvSpPr>
          <p:cNvPr id="4" name="Slide Number Placeholder 3"/>
          <p:cNvSpPr>
            <a:spLocks noGrp="1"/>
          </p:cNvSpPr>
          <p:nvPr>
            <p:ph type="sldNum" sz="quarter" idx="5"/>
          </p:nvPr>
        </p:nvSpPr>
        <p:spPr/>
        <p:txBody>
          <a:bodyPr/>
          <a:lstStyle/>
          <a:p>
            <a:fld id="{1B2D50EF-2D92-4447-B5DE-C21CF5A84B17}" type="slidenum">
              <a:rPr lang="en-GB" smtClean="0"/>
              <a:t>6</a:t>
            </a:fld>
            <a:endParaRPr lang="en-GB"/>
          </a:p>
        </p:txBody>
      </p:sp>
    </p:spTree>
    <p:extLst>
      <p:ext uri="{BB962C8B-B14F-4D97-AF65-F5344CB8AC3E}">
        <p14:creationId xmlns:p14="http://schemas.microsoft.com/office/powerpoint/2010/main" val="7021687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shortcomings that were revealed in the Ockenden Report were far-reaching in their implications beyond single cases. The lack of quality management resulted in unsafe care, inefficient utilization of the NHS resources and unfair outcomes in cases with women and families. This is an example of how systemic quality and policy failures are a direct threat to fair and sustainable service provision.</a:t>
            </a:r>
          </a:p>
          <a:p>
            <a:endParaRPr lang="en-GB" dirty="0"/>
          </a:p>
        </p:txBody>
      </p:sp>
      <p:sp>
        <p:nvSpPr>
          <p:cNvPr id="4" name="Slide Number Placeholder 3"/>
          <p:cNvSpPr>
            <a:spLocks noGrp="1"/>
          </p:cNvSpPr>
          <p:nvPr>
            <p:ph type="sldNum" sz="quarter" idx="5"/>
          </p:nvPr>
        </p:nvSpPr>
        <p:spPr/>
        <p:txBody>
          <a:bodyPr/>
          <a:lstStyle/>
          <a:p>
            <a:fld id="{1B2D50EF-2D92-4447-B5DE-C21CF5A84B17}" type="slidenum">
              <a:rPr lang="en-GB" smtClean="0"/>
              <a:t>7</a:t>
            </a:fld>
            <a:endParaRPr lang="en-GB"/>
          </a:p>
        </p:txBody>
      </p:sp>
    </p:spTree>
    <p:extLst>
      <p:ext uri="{BB962C8B-B14F-4D97-AF65-F5344CB8AC3E}">
        <p14:creationId xmlns:p14="http://schemas.microsoft.com/office/powerpoint/2010/main" val="2931515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D26AD114-D841-4D9A-A0AD-0DDE95BD6687}" type="datetimeFigureOut">
              <a:rPr lang="en-GB" smtClean="0"/>
              <a:t>21/02/2026</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8715A435-577E-4E6A-A25B-5741D2A17069}"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244164340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6AD114-D841-4D9A-A0AD-0DDE95BD6687}"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5A435-577E-4E6A-A25B-5741D2A17069}" type="slidenum">
              <a:rPr lang="en-GB" smtClean="0"/>
              <a:t>‹#›</a:t>
            </a:fld>
            <a:endParaRPr lang="en-GB"/>
          </a:p>
        </p:txBody>
      </p:sp>
    </p:spTree>
    <p:extLst>
      <p:ext uri="{BB962C8B-B14F-4D97-AF65-F5344CB8AC3E}">
        <p14:creationId xmlns:p14="http://schemas.microsoft.com/office/powerpoint/2010/main" val="2539311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6AD114-D841-4D9A-A0AD-0DDE95BD6687}"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5A435-577E-4E6A-A25B-5741D2A17069}"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45655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6AD114-D841-4D9A-A0AD-0DDE95BD6687}" type="datetimeFigureOut">
              <a:rPr lang="en-GB" smtClean="0"/>
              <a:t>21/02/2026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15A435-577E-4E6A-A25B-5741D2A17069}" type="slidenum">
              <a:rPr lang="en-GB" smtClean="0"/>
              <a:t>‹#›</a:t>
            </a:fld>
            <a:endParaRPr lang="en-GB"/>
          </a:p>
        </p:txBody>
      </p:sp>
    </p:spTree>
    <p:extLst>
      <p:ext uri="{BB962C8B-B14F-4D97-AF65-F5344CB8AC3E}">
        <p14:creationId xmlns:p14="http://schemas.microsoft.com/office/powerpoint/2010/main" val="142851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6AD114-D841-4D9A-A0AD-0DDE95BD6687}" type="datetimeFigureOut">
              <a:rPr lang="en-GB" smtClean="0"/>
              <a:t>21/02/2026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15A435-577E-4E6A-A25B-5741D2A17069}" type="slidenum">
              <a:rPr lang="en-GB" smtClean="0"/>
              <a:t>‹#›</a:t>
            </a:fld>
            <a:endParaRPr lang="en-GB"/>
          </a:p>
        </p:txBody>
      </p:sp>
    </p:spTree>
    <p:extLst>
      <p:ext uri="{BB962C8B-B14F-4D97-AF65-F5344CB8AC3E}">
        <p14:creationId xmlns:p14="http://schemas.microsoft.com/office/powerpoint/2010/main" val="3296156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6AD114-D841-4D9A-A0AD-0DDE95BD6687}" type="datetimeFigureOut">
              <a:rPr lang="en-GB" smtClean="0"/>
              <a:t>21/02/2026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15A435-577E-4E6A-A25B-5741D2A17069}" type="slidenum">
              <a:rPr lang="en-GB" smtClean="0"/>
              <a:t>‹#›</a:t>
            </a:fld>
            <a:endParaRPr lang="en-GB"/>
          </a:p>
        </p:txBody>
      </p:sp>
    </p:spTree>
    <p:extLst>
      <p:ext uri="{BB962C8B-B14F-4D97-AF65-F5344CB8AC3E}">
        <p14:creationId xmlns:p14="http://schemas.microsoft.com/office/powerpoint/2010/main" val="3946822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6AD114-D841-4D9A-A0AD-0DDE95BD6687}" type="datetimeFigureOut">
              <a:rPr lang="en-GB" smtClean="0"/>
              <a:t>21/02/2026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15A435-577E-4E6A-A25B-5741D2A17069}" type="slidenum">
              <a:rPr lang="en-GB" smtClean="0"/>
              <a:t>‹#›</a:t>
            </a:fld>
            <a:endParaRPr lang="en-GB"/>
          </a:p>
        </p:txBody>
      </p:sp>
    </p:spTree>
    <p:extLst>
      <p:ext uri="{BB962C8B-B14F-4D97-AF65-F5344CB8AC3E}">
        <p14:creationId xmlns:p14="http://schemas.microsoft.com/office/powerpoint/2010/main" val="3020691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6AD114-D841-4D9A-A0AD-0DDE95BD6687}" type="datetimeFigureOut">
              <a:rPr lang="en-GB" smtClean="0"/>
              <a:t>21/02/2026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15A435-577E-4E6A-A25B-5741D2A17069}" type="slidenum">
              <a:rPr lang="en-GB" smtClean="0"/>
              <a:t>‹#›</a:t>
            </a:fld>
            <a:endParaRPr lang="en-GB"/>
          </a:p>
        </p:txBody>
      </p:sp>
    </p:spTree>
    <p:extLst>
      <p:ext uri="{BB962C8B-B14F-4D97-AF65-F5344CB8AC3E}">
        <p14:creationId xmlns:p14="http://schemas.microsoft.com/office/powerpoint/2010/main" val="1806051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6AD114-D841-4D9A-A0AD-0DDE95BD6687}" type="datetimeFigureOut">
              <a:rPr lang="en-GB" smtClean="0"/>
              <a:t>21/02/2026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15A435-577E-4E6A-A25B-5741D2A17069}" type="slidenum">
              <a:rPr lang="en-GB" smtClean="0"/>
              <a:t>‹#›</a:t>
            </a:fld>
            <a:endParaRPr lang="en-GB"/>
          </a:p>
        </p:txBody>
      </p:sp>
    </p:spTree>
    <p:extLst>
      <p:ext uri="{BB962C8B-B14F-4D97-AF65-F5344CB8AC3E}">
        <p14:creationId xmlns:p14="http://schemas.microsoft.com/office/powerpoint/2010/main" val="435757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6AD114-D841-4D9A-A0AD-0DDE95BD6687}"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5A435-577E-4E6A-A25B-5741D2A17069}" type="slidenum">
              <a:rPr lang="en-GB" smtClean="0"/>
              <a:t>‹#›</a:t>
            </a:fld>
            <a:endParaRPr lang="en-GB"/>
          </a:p>
        </p:txBody>
      </p:sp>
    </p:spTree>
    <p:extLst>
      <p:ext uri="{BB962C8B-B14F-4D97-AF65-F5344CB8AC3E}">
        <p14:creationId xmlns:p14="http://schemas.microsoft.com/office/powerpoint/2010/main" val="2297457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6AD114-D841-4D9A-A0AD-0DDE95BD6687}"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5A435-577E-4E6A-A25B-5741D2A17069}" type="slidenum">
              <a:rPr lang="en-GB" smtClean="0"/>
              <a:t>‹#›</a:t>
            </a:fld>
            <a:endParaRPr lang="en-GB"/>
          </a:p>
        </p:txBody>
      </p:sp>
    </p:spTree>
    <p:extLst>
      <p:ext uri="{BB962C8B-B14F-4D97-AF65-F5344CB8AC3E}">
        <p14:creationId xmlns:p14="http://schemas.microsoft.com/office/powerpoint/2010/main" val="2884560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D26AD114-D841-4D9A-A0AD-0DDE95BD6687}" type="datetimeFigureOut">
              <a:rPr lang="en-GB" smtClean="0"/>
              <a:t>21/02/2026</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8715A435-577E-4E6A-A25B-5741D2A17069}" type="slidenum">
              <a:rPr lang="en-GB" smtClean="0"/>
              <a:t>‹#›</a:t>
            </a:fld>
            <a:endParaRPr lang="en-GB"/>
          </a:p>
        </p:txBody>
      </p:sp>
    </p:spTree>
    <p:extLst>
      <p:ext uri="{BB962C8B-B14F-4D97-AF65-F5344CB8AC3E}">
        <p14:creationId xmlns:p14="http://schemas.microsoft.com/office/powerpoint/2010/main" val="4309685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hyperlink" Target="http://www.england.nhs.uk/publication/three-year-delivery-plan-for-maternity-and-neonatal-services/" TargetMode="External" /><Relationship Id="rId2" Type="http://schemas.openxmlformats.org/officeDocument/2006/relationships/hyperlink" Target="http://www.gov.uk/government/publications/report-of-the-mid-staffordshire-nhs-foundation-trust-public-inquiry" TargetMode="External" /><Relationship Id="rId1" Type="http://schemas.openxmlformats.org/officeDocument/2006/relationships/slideLayout" Target="../slideLayouts/slideLayout2.xml" /><Relationship Id="rId6" Type="http://schemas.openxmlformats.org/officeDocument/2006/relationships/hyperlink" Target="http://www.england.nhs.uk/mat-transformation/" TargetMode="External" /><Relationship Id="rId5" Type="http://schemas.openxmlformats.org/officeDocument/2006/relationships/hyperlink" Target="https://doi.org/10.1136/bmj.320.7237.768" TargetMode="External" /><Relationship Id="rId4" Type="http://schemas.openxmlformats.org/officeDocument/2006/relationships/hyperlink" Target="http://www.gov.uk/government/publications/final-report-of-the-ockenden-review" TargetMode="External" /></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86/s12874-020-01096-7" TargetMode="External" /><Relationship Id="rId2" Type="http://schemas.openxmlformats.org/officeDocument/2006/relationships/hyperlink" Target="https://doi.org/10.1007/978-3-031-70984-5_19" TargetMode="External" /><Relationship Id="rId1" Type="http://schemas.openxmlformats.org/officeDocument/2006/relationships/slideLayout" Target="../slideLayouts/slideLayout7.xml" /><Relationship Id="rId6" Type="http://schemas.openxmlformats.org/officeDocument/2006/relationships/hyperlink" Target="http://www.researchgate.net/figure/Swiss-Cheese-model-of-organizational-accidents_fig1_265177684" TargetMode="External" /><Relationship Id="rId5" Type="http://schemas.openxmlformats.org/officeDocument/2006/relationships/hyperlink" Target="http://www.intechopen.com/chapters/60108" TargetMode="External" /><Relationship Id="rId4" Type="http://schemas.openxmlformats.org/officeDocument/2006/relationships/hyperlink" Target="https://doi.org/10.1186/s13756-020-00767-w" TargetMode="External" /></Relationships>
</file>

<file path=ppt/slides/_rels/slide11.xml.rels><?xml version="1.0" encoding="UTF-8" standalone="yes"?>
<Relationships xmlns="http://schemas.openxmlformats.org/package/2006/relationships"><Relationship Id="rId3" Type="http://schemas.openxmlformats.org/officeDocument/2006/relationships/hyperlink" Target="https://blog.lifeqisystem.com/avedis-donabedian" TargetMode="External" /><Relationship Id="rId7" Type="http://schemas.openxmlformats.org/officeDocument/2006/relationships/hyperlink" Target="https://doi.org/10.1111/scs.70074" TargetMode="External" /><Relationship Id="rId2" Type="http://schemas.openxmlformats.org/officeDocument/2006/relationships/hyperlink" Target="http://www.all4maternity.com/time_to_listen_learn_and_act/" TargetMode="External" /><Relationship Id="rId1" Type="http://schemas.openxmlformats.org/officeDocument/2006/relationships/slideLayout" Target="../slideLayouts/slideLayout7.xml" /><Relationship Id="rId6" Type="http://schemas.openxmlformats.org/officeDocument/2006/relationships/hyperlink" Target="https://doi.org/10.1186/s12884-024-06712-8" TargetMode="External" /><Relationship Id="rId5" Type="http://schemas.openxmlformats.org/officeDocument/2006/relationships/hyperlink" Target="https://doi.org/10.1007/s43621-023-00153-7" TargetMode="External" /><Relationship Id="rId4" Type="http://schemas.openxmlformats.org/officeDocument/2006/relationships/hyperlink" Target="http://www.lumi-ai.com/analytics-101/top-10-root-cause-analysis-tools-for-effective-problem-solving-in-supply-chain-cpg-and-retail" TargetMode="External" /></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16/j.ijnurstu.2023.104601" TargetMode="External" /><Relationship Id="rId2" Type="http://schemas.openxmlformats.org/officeDocument/2006/relationships/hyperlink" Target="https://doi.org/10.1186/s12913-024-11626-4" TargetMode="Externa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04715-505E-D9A1-EB29-C694936527FA}"/>
              </a:ext>
            </a:extLst>
          </p:cNvPr>
          <p:cNvSpPr>
            <a:spLocks noGrp="1"/>
          </p:cNvSpPr>
          <p:nvPr>
            <p:ph type="title"/>
          </p:nvPr>
        </p:nvSpPr>
        <p:spPr>
          <a:xfrm>
            <a:off x="483496" y="1171575"/>
            <a:ext cx="10743727" cy="745257"/>
          </a:xfrm>
        </p:spPr>
        <p:txBody>
          <a:bodyPr>
            <a:normAutofit fontScale="90000"/>
          </a:bodyPr>
          <a:lstStyle/>
          <a:p>
            <a:pPr algn="ctr"/>
            <a:r>
              <a:rPr lang="en-IN" b="1" dirty="0"/>
              <a:t>“Systemic Failures In Maternity Care”</a:t>
            </a:r>
            <a:endParaRPr lang="en-US" b="1" dirty="0"/>
          </a:p>
        </p:txBody>
      </p:sp>
      <p:sp>
        <p:nvSpPr>
          <p:cNvPr id="3" name="Content Placeholder 2">
            <a:extLst>
              <a:ext uri="{FF2B5EF4-FFF2-40B4-BE49-F238E27FC236}">
                <a16:creationId xmlns:a16="http://schemas.microsoft.com/office/drawing/2014/main" id="{E804E944-312D-6DE7-F284-4F445E08BCDB}"/>
              </a:ext>
            </a:extLst>
          </p:cNvPr>
          <p:cNvSpPr>
            <a:spLocks noGrp="1"/>
          </p:cNvSpPr>
          <p:nvPr>
            <p:ph idx="1"/>
          </p:nvPr>
        </p:nvSpPr>
        <p:spPr>
          <a:xfrm>
            <a:off x="1261872" y="2721430"/>
            <a:ext cx="8595360" cy="2219740"/>
          </a:xfrm>
        </p:spPr>
        <p:txBody>
          <a:bodyPr/>
          <a:lstStyle/>
          <a:p>
            <a:r>
              <a:rPr lang="en-IN" sz="2000" b="1" dirty="0"/>
              <a:t>A Quality and policy Analysis Of the </a:t>
            </a:r>
            <a:r>
              <a:rPr lang="en-IN" sz="2000" b="1" dirty="0" err="1"/>
              <a:t>Ockenden</a:t>
            </a:r>
            <a:r>
              <a:rPr lang="en-IN" sz="2000" b="1" dirty="0"/>
              <a:t> Report (2022)</a:t>
            </a:r>
          </a:p>
          <a:p>
            <a:r>
              <a:rPr lang="en-IN" dirty="0"/>
              <a:t>Student Name : </a:t>
            </a:r>
            <a:r>
              <a:rPr lang="en-IN" dirty="0" err="1"/>
              <a:t>Krish</a:t>
            </a:r>
            <a:r>
              <a:rPr lang="en-IN" dirty="0"/>
              <a:t> Patel </a:t>
            </a:r>
          </a:p>
          <a:p>
            <a:r>
              <a:rPr lang="en-IN" dirty="0"/>
              <a:t>Student id : 2426744</a:t>
            </a:r>
          </a:p>
          <a:p>
            <a:r>
              <a:rPr lang="en-IN" dirty="0"/>
              <a:t>Module Name: Quality Assurance and Service Improvements</a:t>
            </a:r>
          </a:p>
          <a:p>
            <a:r>
              <a:rPr lang="en-IN" dirty="0"/>
              <a:t>Professor Name : Dr Fahad Khan </a:t>
            </a:r>
          </a:p>
          <a:p>
            <a:endParaRPr lang="en-US" dirty="0"/>
          </a:p>
        </p:txBody>
      </p:sp>
      <p:pic>
        <p:nvPicPr>
          <p:cNvPr id="4" name="Picture 3">
            <a:extLst>
              <a:ext uri="{FF2B5EF4-FFF2-40B4-BE49-F238E27FC236}">
                <a16:creationId xmlns:a16="http://schemas.microsoft.com/office/drawing/2014/main" id="{BF696DE3-7D72-A397-38DF-82A6970702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657600" cy="1171575"/>
          </a:xfrm>
          <a:prstGeom prst="rect">
            <a:avLst/>
          </a:prstGeom>
        </p:spPr>
      </p:pic>
    </p:spTree>
    <p:extLst>
      <p:ext uri="{BB962C8B-B14F-4D97-AF65-F5344CB8AC3E}">
        <p14:creationId xmlns:p14="http://schemas.microsoft.com/office/powerpoint/2010/main" val="1900705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1C2D5-955E-07D4-6698-7FF28E97321D}"/>
              </a:ext>
            </a:extLst>
          </p:cNvPr>
          <p:cNvSpPr>
            <a:spLocks noGrp="1"/>
          </p:cNvSpPr>
          <p:nvPr>
            <p:ph type="title"/>
          </p:nvPr>
        </p:nvSpPr>
        <p:spPr>
          <a:xfrm>
            <a:off x="702936" y="187364"/>
            <a:ext cx="10786128" cy="2419645"/>
          </a:xfrm>
        </p:spPr>
        <p:txBody>
          <a:bodyPr>
            <a:noAutofit/>
          </a:bodyPr>
          <a:lstStyle/>
          <a:p>
            <a:pPr algn="ctr"/>
            <a:r>
              <a:rPr lang="en-US" sz="3200" b="1" dirty="0"/>
              <a:t>Introduction &amp; Context – The </a:t>
            </a:r>
            <a:r>
              <a:rPr lang="en-US" sz="3200" b="1" dirty="0" err="1"/>
              <a:t>Ockenden</a:t>
            </a:r>
            <a:r>
              <a:rPr lang="en-US" sz="3200" b="1" dirty="0"/>
              <a:t> Report (2022)</a:t>
            </a:r>
            <a:br>
              <a:rPr lang="en-US" sz="3200" b="1" dirty="0"/>
            </a:br>
            <a:br>
              <a:rPr lang="en-US" sz="3200" b="1" dirty="0"/>
            </a:br>
            <a:br>
              <a:rPr lang="en-US" sz="3200" b="1" dirty="0"/>
            </a:br>
            <a:endParaRPr lang="en-GB" sz="3200" dirty="0"/>
          </a:p>
        </p:txBody>
      </p:sp>
      <p:sp>
        <p:nvSpPr>
          <p:cNvPr id="3" name="Content Placeholder 2">
            <a:extLst>
              <a:ext uri="{FF2B5EF4-FFF2-40B4-BE49-F238E27FC236}">
                <a16:creationId xmlns:a16="http://schemas.microsoft.com/office/drawing/2014/main" id="{4FEB94AF-6BF6-84EA-87D8-F252080B869E}"/>
              </a:ext>
            </a:extLst>
          </p:cNvPr>
          <p:cNvSpPr>
            <a:spLocks noGrp="1"/>
          </p:cNvSpPr>
          <p:nvPr>
            <p:ph idx="1"/>
          </p:nvPr>
        </p:nvSpPr>
        <p:spPr>
          <a:xfrm>
            <a:off x="218302" y="1587565"/>
            <a:ext cx="6542441" cy="5519388"/>
          </a:xfrm>
        </p:spPr>
        <p:txBody>
          <a:bodyPr>
            <a:normAutofit/>
          </a:bodyPr>
          <a:lstStyle/>
          <a:p>
            <a:pPr lvl="0" algn="just"/>
            <a:r>
              <a:rPr lang="en-IN" sz="1600" dirty="0"/>
              <a:t>The Ockenden Report (2022) investigated maternity services at Shrewsbury and Telford NHS Trust. </a:t>
            </a:r>
          </a:p>
          <a:p>
            <a:pPr lvl="0" algn="just"/>
            <a:r>
              <a:rPr lang="en-IN" sz="1600" dirty="0"/>
              <a:t>The report identifies the long-term systemic failures that result in avoidable maternal harm. (Ockenden, 2022).</a:t>
            </a:r>
          </a:p>
          <a:p>
            <a:pPr lvl="0" algn="just"/>
            <a:r>
              <a:rPr lang="en-IN" sz="1600" dirty="0"/>
              <a:t>This looked at maternity care across multiple decades and reported avoidable deaths, still births and severe injuries. </a:t>
            </a:r>
          </a:p>
          <a:p>
            <a:pPr lvl="0" algn="just"/>
            <a:r>
              <a:rPr lang="en-IN" sz="1600" dirty="0"/>
              <a:t>Poor clinical governance, deficient leadership, inefficient risk management and defensive organisational culture did not focus on the safety of the patient (Francis, 2013).</a:t>
            </a:r>
          </a:p>
          <a:p>
            <a:pPr lvl="0" algn="just"/>
            <a:r>
              <a:rPr lang="en-IN" sz="1600" dirty="0"/>
              <a:t>This case study is highly relevant to quality management and patient safety.  </a:t>
            </a:r>
          </a:p>
          <a:p>
            <a:pPr marL="0" indent="0" algn="just">
              <a:lnSpc>
                <a:spcPct val="120000"/>
              </a:lnSpc>
              <a:buNone/>
            </a:pPr>
            <a:endParaRPr lang="en-US" sz="5600" dirty="0"/>
          </a:p>
        </p:txBody>
      </p:sp>
      <p:pic>
        <p:nvPicPr>
          <p:cNvPr id="7" name="Picture 6">
            <a:extLst>
              <a:ext uri="{FF2B5EF4-FFF2-40B4-BE49-F238E27FC236}">
                <a16:creationId xmlns:a16="http://schemas.microsoft.com/office/drawing/2014/main" id="{54E8F40F-C69F-D5F4-58BE-A7B484EC0255}"/>
              </a:ext>
            </a:extLst>
          </p:cNvPr>
          <p:cNvPicPr>
            <a:picLocks noChangeAspect="1"/>
          </p:cNvPicPr>
          <p:nvPr/>
        </p:nvPicPr>
        <p:blipFill>
          <a:blip r:embed="rId3"/>
          <a:srcRect l="5944" r="5471"/>
          <a:stretch>
            <a:fillRect/>
          </a:stretch>
        </p:blipFill>
        <p:spPr>
          <a:xfrm>
            <a:off x="6991756" y="1534011"/>
            <a:ext cx="4019259" cy="2247344"/>
          </a:xfrm>
          <a:prstGeom prst="rect">
            <a:avLst/>
          </a:prstGeom>
        </p:spPr>
      </p:pic>
      <p:sp>
        <p:nvSpPr>
          <p:cNvPr id="4" name="TextBox 3">
            <a:extLst>
              <a:ext uri="{FF2B5EF4-FFF2-40B4-BE49-F238E27FC236}">
                <a16:creationId xmlns:a16="http://schemas.microsoft.com/office/drawing/2014/main" id="{E085ADDA-3CE7-E7FE-CBCA-9875136D24F5}"/>
              </a:ext>
            </a:extLst>
          </p:cNvPr>
          <p:cNvSpPr txBox="1"/>
          <p:nvPr/>
        </p:nvSpPr>
        <p:spPr>
          <a:xfrm>
            <a:off x="6760743" y="3888725"/>
            <a:ext cx="4481285" cy="584775"/>
          </a:xfrm>
          <a:prstGeom prst="rect">
            <a:avLst/>
          </a:prstGeom>
          <a:noFill/>
        </p:spPr>
        <p:txBody>
          <a:bodyPr wrap="square">
            <a:spAutoFit/>
          </a:bodyPr>
          <a:lstStyle/>
          <a:p>
            <a:pPr algn="ctr"/>
            <a:r>
              <a:rPr lang="en-GB" sz="1600" b="1" dirty="0"/>
              <a:t>Figure 1: </a:t>
            </a:r>
            <a:r>
              <a:rPr lang="en-US" sz="1600" b="1" dirty="0"/>
              <a:t>The </a:t>
            </a:r>
            <a:r>
              <a:rPr lang="en-US" sz="1600" b="1" dirty="0" err="1"/>
              <a:t>Ockenden</a:t>
            </a:r>
            <a:r>
              <a:rPr lang="en-US" sz="1600" b="1" dirty="0"/>
              <a:t> Report </a:t>
            </a:r>
            <a:endParaRPr lang="en-GB" sz="1600" b="1" dirty="0"/>
          </a:p>
          <a:p>
            <a:pPr algn="ctr"/>
            <a:r>
              <a:rPr lang="en-GB" sz="1600" dirty="0"/>
              <a:t>(Source: </a:t>
            </a:r>
            <a:r>
              <a:rPr lang="en-IN" sz="1600" dirty="0"/>
              <a:t>All4maternity, 2022)</a:t>
            </a:r>
            <a:endParaRPr lang="en-GB" sz="1600" dirty="0"/>
          </a:p>
        </p:txBody>
      </p:sp>
    </p:spTree>
    <p:extLst>
      <p:ext uri="{BB962C8B-B14F-4D97-AF65-F5344CB8AC3E}">
        <p14:creationId xmlns:p14="http://schemas.microsoft.com/office/powerpoint/2010/main" val="4111202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90C29-B659-6DB9-F132-F607F7A09607}"/>
              </a:ext>
            </a:extLst>
          </p:cNvPr>
          <p:cNvSpPr>
            <a:spLocks noGrp="1"/>
          </p:cNvSpPr>
          <p:nvPr>
            <p:ph type="title"/>
          </p:nvPr>
        </p:nvSpPr>
        <p:spPr>
          <a:xfrm>
            <a:off x="838200" y="651442"/>
            <a:ext cx="10515600" cy="1810039"/>
          </a:xfrm>
        </p:spPr>
        <p:txBody>
          <a:bodyPr>
            <a:noAutofit/>
          </a:bodyPr>
          <a:lstStyle/>
          <a:p>
            <a:pPr algn="ctr"/>
            <a:r>
              <a:rPr lang="en-US" sz="3200" b="1" dirty="0"/>
              <a:t>Identifying Root Causes – Systems-Based Safety Analysis (Swiss Cheese Model)</a:t>
            </a:r>
            <a:br>
              <a:rPr lang="en-US" b="0" dirty="0">
                <a:effectLst/>
              </a:rPr>
            </a:br>
            <a:br>
              <a:rPr lang="en-US" dirty="0"/>
            </a:br>
            <a:endParaRPr lang="en-GB" dirty="0"/>
          </a:p>
        </p:txBody>
      </p:sp>
      <p:sp>
        <p:nvSpPr>
          <p:cNvPr id="3" name="Content Placeholder 2">
            <a:extLst>
              <a:ext uri="{FF2B5EF4-FFF2-40B4-BE49-F238E27FC236}">
                <a16:creationId xmlns:a16="http://schemas.microsoft.com/office/drawing/2014/main" id="{0735745C-3FCA-7C91-0A71-D59BEE9CAB8B}"/>
              </a:ext>
            </a:extLst>
          </p:cNvPr>
          <p:cNvSpPr>
            <a:spLocks noGrp="1"/>
          </p:cNvSpPr>
          <p:nvPr>
            <p:ph idx="1"/>
          </p:nvPr>
        </p:nvSpPr>
        <p:spPr>
          <a:xfrm>
            <a:off x="-53339" y="1643883"/>
            <a:ext cx="4907080" cy="5040339"/>
          </a:xfrm>
        </p:spPr>
        <p:txBody>
          <a:bodyPr>
            <a:normAutofit fontScale="40000" lnSpcReduction="20000"/>
          </a:bodyPr>
          <a:lstStyle/>
          <a:p>
            <a:pPr marL="342900" indent="-342900" algn="just">
              <a:lnSpc>
                <a:spcPct val="150000"/>
              </a:lnSpc>
            </a:pPr>
            <a:r>
              <a:rPr lang="en-IN" sz="4000" dirty="0"/>
              <a:t>The Swiss Cheese Model explains healthcare harm as the result of multiple system failures. (Reason, 2000).</a:t>
            </a:r>
          </a:p>
          <a:p>
            <a:pPr marL="342900" indent="-342900" algn="just">
              <a:lnSpc>
                <a:spcPct val="150000"/>
              </a:lnSpc>
            </a:pPr>
            <a:r>
              <a:rPr lang="en-IN" sz="4000" dirty="0"/>
              <a:t>In maternity services at Shrewsbury and Telford, multiple layers of defence failed.</a:t>
            </a:r>
          </a:p>
          <a:p>
            <a:pPr marL="342900" lvl="0" indent="-342900" algn="just">
              <a:lnSpc>
                <a:spcPct val="150000"/>
              </a:lnSpc>
            </a:pPr>
            <a:r>
              <a:rPr lang="en-IN" sz="4000" dirty="0"/>
              <a:t>Sudden understaffing and inappropriate skill mix reduced the capacity to recognise the decrease and safety management complexity in maternity cases. (NHS England, 2023).</a:t>
            </a:r>
          </a:p>
          <a:p>
            <a:pPr marL="0" indent="0" algn="just" fontAlgn="base">
              <a:lnSpc>
                <a:spcPct val="120000"/>
              </a:lnSpc>
              <a:buNone/>
            </a:pPr>
            <a:endParaRPr lang="en-US" sz="2500" dirty="0"/>
          </a:p>
        </p:txBody>
      </p:sp>
      <p:sp>
        <p:nvSpPr>
          <p:cNvPr id="9" name="TextBox 8">
            <a:extLst>
              <a:ext uri="{FF2B5EF4-FFF2-40B4-BE49-F238E27FC236}">
                <a16:creationId xmlns:a16="http://schemas.microsoft.com/office/drawing/2014/main" id="{A2DF02E4-3DFF-74F9-F8B8-F19B71575746}"/>
              </a:ext>
            </a:extLst>
          </p:cNvPr>
          <p:cNvSpPr txBox="1"/>
          <p:nvPr/>
        </p:nvSpPr>
        <p:spPr>
          <a:xfrm>
            <a:off x="5214258" y="5914170"/>
            <a:ext cx="6139542" cy="584775"/>
          </a:xfrm>
          <a:prstGeom prst="rect">
            <a:avLst/>
          </a:prstGeom>
          <a:noFill/>
        </p:spPr>
        <p:txBody>
          <a:bodyPr wrap="square">
            <a:spAutoFit/>
          </a:bodyPr>
          <a:lstStyle/>
          <a:p>
            <a:pPr algn="ctr"/>
            <a:r>
              <a:rPr lang="en-GB" sz="1600" b="1" dirty="0"/>
              <a:t>Figure 2: The </a:t>
            </a:r>
            <a:r>
              <a:rPr lang="en-GB" sz="1600" b="1" dirty="0" err="1"/>
              <a:t>Swees</a:t>
            </a:r>
            <a:r>
              <a:rPr lang="en-GB" sz="1600" b="1" dirty="0"/>
              <a:t> Cheese Model</a:t>
            </a:r>
          </a:p>
          <a:p>
            <a:pPr algn="ctr"/>
            <a:r>
              <a:rPr lang="en-GB" sz="1600" dirty="0"/>
              <a:t>(Source: </a:t>
            </a:r>
            <a:r>
              <a:rPr lang="en-IN" sz="1600" dirty="0" err="1"/>
              <a:t>Researchgate</a:t>
            </a:r>
            <a:r>
              <a:rPr lang="en-IN" sz="1600" dirty="0"/>
              <a:t>, 2013)</a:t>
            </a:r>
            <a:endParaRPr lang="en-GB" sz="1600" dirty="0"/>
          </a:p>
        </p:txBody>
      </p:sp>
      <p:pic>
        <p:nvPicPr>
          <p:cNvPr id="6" name="Picture 5">
            <a:extLst>
              <a:ext uri="{FF2B5EF4-FFF2-40B4-BE49-F238E27FC236}">
                <a16:creationId xmlns:a16="http://schemas.microsoft.com/office/drawing/2014/main" id="{C0856096-68F5-4EDE-7A1A-C103559D9EED}"/>
              </a:ext>
            </a:extLst>
          </p:cNvPr>
          <p:cNvPicPr>
            <a:picLocks noChangeAspect="1"/>
          </p:cNvPicPr>
          <p:nvPr/>
        </p:nvPicPr>
        <p:blipFill>
          <a:blip r:embed="rId3"/>
          <a:stretch>
            <a:fillRect/>
          </a:stretch>
        </p:blipFill>
        <p:spPr>
          <a:xfrm>
            <a:off x="4853741" y="1457050"/>
            <a:ext cx="6385758" cy="4457120"/>
          </a:xfrm>
          <a:prstGeom prst="rect">
            <a:avLst/>
          </a:prstGeom>
        </p:spPr>
      </p:pic>
    </p:spTree>
    <p:extLst>
      <p:ext uri="{BB962C8B-B14F-4D97-AF65-F5344CB8AC3E}">
        <p14:creationId xmlns:p14="http://schemas.microsoft.com/office/powerpoint/2010/main" val="3717387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79A26B5-7411-FED4-E663-D9913D0B34FD}"/>
              </a:ext>
            </a:extLst>
          </p:cNvPr>
          <p:cNvSpPr txBox="1"/>
          <p:nvPr/>
        </p:nvSpPr>
        <p:spPr>
          <a:xfrm>
            <a:off x="0" y="161416"/>
            <a:ext cx="11234057" cy="493853"/>
          </a:xfrm>
          <a:prstGeom prst="rect">
            <a:avLst/>
          </a:prstGeom>
          <a:noFill/>
        </p:spPr>
        <p:txBody>
          <a:bodyPr wrap="square">
            <a:spAutoFit/>
          </a:bodyPr>
          <a:lstStyle/>
          <a:p>
            <a:pPr>
              <a:lnSpc>
                <a:spcPct val="150000"/>
              </a:lnSpc>
            </a:pPr>
            <a:r>
              <a:rPr lang="en-IN" sz="2000" dirty="0"/>
              <a:t> </a:t>
            </a:r>
          </a:p>
        </p:txBody>
      </p:sp>
      <p:pic>
        <p:nvPicPr>
          <p:cNvPr id="9" name="Picture 8">
            <a:extLst>
              <a:ext uri="{FF2B5EF4-FFF2-40B4-BE49-F238E27FC236}">
                <a16:creationId xmlns:a16="http://schemas.microsoft.com/office/drawing/2014/main" id="{CCCFD9E2-7BD6-6862-ECC0-26778C0ACB0B}"/>
              </a:ext>
            </a:extLst>
          </p:cNvPr>
          <p:cNvPicPr>
            <a:picLocks noChangeAspect="1"/>
          </p:cNvPicPr>
          <p:nvPr/>
        </p:nvPicPr>
        <p:blipFill>
          <a:blip r:embed="rId3"/>
          <a:stretch>
            <a:fillRect/>
          </a:stretch>
        </p:blipFill>
        <p:spPr>
          <a:xfrm>
            <a:off x="5083896" y="1249363"/>
            <a:ext cx="5825403" cy="4343400"/>
          </a:xfrm>
          <a:prstGeom prst="rect">
            <a:avLst/>
          </a:prstGeom>
        </p:spPr>
      </p:pic>
      <p:sp>
        <p:nvSpPr>
          <p:cNvPr id="3" name="Content Placeholder 2"/>
          <p:cNvSpPr>
            <a:spLocks noGrp="1"/>
          </p:cNvSpPr>
          <p:nvPr>
            <p:ph sz="half" idx="1"/>
          </p:nvPr>
        </p:nvSpPr>
        <p:spPr>
          <a:xfrm>
            <a:off x="401900" y="1249363"/>
            <a:ext cx="4480560" cy="4351337"/>
          </a:xfrm>
        </p:spPr>
        <p:txBody>
          <a:bodyPr>
            <a:noAutofit/>
          </a:bodyPr>
          <a:lstStyle/>
          <a:p>
            <a:pPr marL="342900" lvl="0" indent="-342900" algn="just">
              <a:lnSpc>
                <a:spcPct val="150000"/>
              </a:lnSpc>
            </a:pPr>
            <a:r>
              <a:rPr lang="en-IN" sz="1600" dirty="0"/>
              <a:t>Weak leadership and poor clinical governance normalised unsafe practices (Currie </a:t>
            </a:r>
            <a:r>
              <a:rPr lang="en-IN" sz="1600" i="1" dirty="0"/>
              <a:t>et al</a:t>
            </a:r>
            <a:r>
              <a:rPr lang="en-IN" sz="1600" dirty="0"/>
              <a:t>., 2020). </a:t>
            </a:r>
          </a:p>
          <a:p>
            <a:pPr marL="342900" lvl="0" indent="-342900" algn="just">
              <a:lnSpc>
                <a:spcPct val="150000"/>
              </a:lnSpc>
            </a:pPr>
            <a:r>
              <a:rPr lang="en-IN" sz="1600" dirty="0"/>
              <a:t>The alignment of these system loops demonstrates organisational safety culture failure.</a:t>
            </a:r>
            <a:endParaRPr lang="en-GB" sz="1600" dirty="0"/>
          </a:p>
        </p:txBody>
      </p:sp>
      <p:sp>
        <p:nvSpPr>
          <p:cNvPr id="2" name="TextBox 1">
            <a:extLst>
              <a:ext uri="{FF2B5EF4-FFF2-40B4-BE49-F238E27FC236}">
                <a16:creationId xmlns:a16="http://schemas.microsoft.com/office/drawing/2014/main" id="{C858F751-3164-51E8-8358-536209DDDD58}"/>
              </a:ext>
            </a:extLst>
          </p:cNvPr>
          <p:cNvSpPr txBox="1"/>
          <p:nvPr/>
        </p:nvSpPr>
        <p:spPr>
          <a:xfrm>
            <a:off x="5877511" y="5725192"/>
            <a:ext cx="4659860" cy="584775"/>
          </a:xfrm>
          <a:prstGeom prst="rect">
            <a:avLst/>
          </a:prstGeom>
          <a:noFill/>
        </p:spPr>
        <p:txBody>
          <a:bodyPr wrap="square" rtlCol="0">
            <a:spAutoFit/>
          </a:bodyPr>
          <a:lstStyle/>
          <a:p>
            <a:pPr algn="ctr"/>
            <a:r>
              <a:rPr lang="en-GB" sz="1600" b="1" dirty="0"/>
              <a:t>Figure 3: The </a:t>
            </a:r>
            <a:r>
              <a:rPr lang="en-GB" sz="1600" b="1" dirty="0" err="1"/>
              <a:t>Swees</a:t>
            </a:r>
            <a:r>
              <a:rPr lang="en-GB" sz="1600" b="1" dirty="0"/>
              <a:t> Cheese Model</a:t>
            </a:r>
          </a:p>
          <a:p>
            <a:pPr algn="ctr"/>
            <a:r>
              <a:rPr lang="en-GB" sz="1600" dirty="0"/>
              <a:t>(Source: </a:t>
            </a:r>
            <a:r>
              <a:rPr lang="en-IN" sz="1600" dirty="0"/>
              <a:t>Buist, 2018)</a:t>
            </a:r>
            <a:endParaRPr lang="en-GB" sz="1600" dirty="0"/>
          </a:p>
        </p:txBody>
      </p:sp>
    </p:spTree>
    <p:extLst>
      <p:ext uri="{BB962C8B-B14F-4D97-AF65-F5344CB8AC3E}">
        <p14:creationId xmlns:p14="http://schemas.microsoft.com/office/powerpoint/2010/main" val="4280443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51C48-3630-040B-EB3E-1A1A03C1A9A7}"/>
              </a:ext>
            </a:extLst>
          </p:cNvPr>
          <p:cNvSpPr>
            <a:spLocks noGrp="1"/>
          </p:cNvSpPr>
          <p:nvPr>
            <p:ph type="title"/>
          </p:nvPr>
        </p:nvSpPr>
        <p:spPr>
          <a:xfrm>
            <a:off x="784147" y="-563244"/>
            <a:ext cx="10301369" cy="1325562"/>
          </a:xfrm>
        </p:spPr>
        <p:txBody>
          <a:bodyPr>
            <a:normAutofit/>
          </a:bodyPr>
          <a:lstStyle/>
          <a:p>
            <a:pPr algn="ctr"/>
            <a:r>
              <a:rPr lang="en-US" sz="3200" b="1" dirty="0"/>
              <a:t>Benchmarking Gaps in Maternity Care</a:t>
            </a:r>
            <a:endParaRPr lang="en-GB" sz="3200" b="1" dirty="0"/>
          </a:p>
        </p:txBody>
      </p:sp>
      <p:graphicFrame>
        <p:nvGraphicFramePr>
          <p:cNvPr id="4" name="Content Placeholder 3">
            <a:extLst>
              <a:ext uri="{FF2B5EF4-FFF2-40B4-BE49-F238E27FC236}">
                <a16:creationId xmlns:a16="http://schemas.microsoft.com/office/drawing/2014/main" id="{CC25D694-ED04-1AEB-F90E-1A0A3B1CAA67}"/>
              </a:ext>
            </a:extLst>
          </p:cNvPr>
          <p:cNvGraphicFramePr>
            <a:graphicFrameLocks noGrp="1"/>
          </p:cNvGraphicFramePr>
          <p:nvPr>
            <p:ph idx="1"/>
            <p:extLst>
              <p:ext uri="{D42A27DB-BD31-4B8C-83A1-F6EECF244321}">
                <p14:modId xmlns:p14="http://schemas.microsoft.com/office/powerpoint/2010/main" val="2982139830"/>
              </p:ext>
            </p:extLst>
          </p:nvPr>
        </p:nvGraphicFramePr>
        <p:xfrm>
          <a:off x="551543" y="864008"/>
          <a:ext cx="10421257" cy="5125720"/>
        </p:xfrm>
        <a:graphic>
          <a:graphicData uri="http://schemas.openxmlformats.org/drawingml/2006/table">
            <a:tbl>
              <a:tblPr firstRow="1" bandRow="1">
                <a:tableStyleId>{5C22544A-7EE6-4342-B048-85BDC9FD1C3A}</a:tableStyleId>
              </a:tblPr>
              <a:tblGrid>
                <a:gridCol w="3103601">
                  <a:extLst>
                    <a:ext uri="{9D8B030D-6E8A-4147-A177-3AD203B41FA5}">
                      <a16:colId xmlns:a16="http://schemas.microsoft.com/office/drawing/2014/main" val="194957156"/>
                    </a:ext>
                  </a:extLst>
                </a:gridCol>
                <a:gridCol w="3485883">
                  <a:extLst>
                    <a:ext uri="{9D8B030D-6E8A-4147-A177-3AD203B41FA5}">
                      <a16:colId xmlns:a16="http://schemas.microsoft.com/office/drawing/2014/main" val="2482333485"/>
                    </a:ext>
                  </a:extLst>
                </a:gridCol>
                <a:gridCol w="3831773">
                  <a:extLst>
                    <a:ext uri="{9D8B030D-6E8A-4147-A177-3AD203B41FA5}">
                      <a16:colId xmlns:a16="http://schemas.microsoft.com/office/drawing/2014/main" val="397348490"/>
                    </a:ext>
                  </a:extLst>
                </a:gridCol>
              </a:tblGrid>
              <a:tr h="370840">
                <a:tc>
                  <a:txBody>
                    <a:bodyPr/>
                    <a:lstStyle/>
                    <a:p>
                      <a:pPr algn="l"/>
                      <a:r>
                        <a:rPr lang="en-GB" b="1" dirty="0"/>
                        <a:t>Benchmark Domain</a:t>
                      </a:r>
                    </a:p>
                  </a:txBody>
                  <a:tcPr/>
                </a:tc>
                <a:tc>
                  <a:txBody>
                    <a:bodyPr/>
                    <a:lstStyle/>
                    <a:p>
                      <a:pPr algn="l"/>
                      <a:r>
                        <a:rPr lang="en-GB" dirty="0"/>
                        <a:t>National Domain</a:t>
                      </a:r>
                    </a:p>
                  </a:txBody>
                  <a:tcPr/>
                </a:tc>
                <a:tc>
                  <a:txBody>
                    <a:bodyPr/>
                    <a:lstStyle/>
                    <a:p>
                      <a:pPr algn="l"/>
                      <a:r>
                        <a:rPr lang="en-GB" dirty="0"/>
                        <a:t>Organisation Performance</a:t>
                      </a:r>
                    </a:p>
                  </a:txBody>
                  <a:tcPr/>
                </a:tc>
                <a:extLst>
                  <a:ext uri="{0D108BD9-81ED-4DB2-BD59-A6C34878D82A}">
                    <a16:rowId xmlns:a16="http://schemas.microsoft.com/office/drawing/2014/main" val="2702671627"/>
                  </a:ext>
                </a:extLst>
              </a:tr>
              <a:tr h="370840">
                <a:tc>
                  <a:txBody>
                    <a:bodyPr/>
                    <a:lstStyle/>
                    <a:p>
                      <a:pPr algn="l"/>
                      <a:r>
                        <a:rPr lang="en-IN" sz="1600" dirty="0"/>
                        <a:t>Patient Safety Outcomes</a:t>
                      </a:r>
                      <a:endParaRPr lang="en-GB" sz="1600" dirty="0"/>
                    </a:p>
                  </a:txBody>
                  <a:tcPr/>
                </a:tc>
                <a:tc>
                  <a:txBody>
                    <a:bodyPr/>
                    <a:lstStyle/>
                    <a:p>
                      <a:pPr algn="l"/>
                      <a:r>
                        <a:rPr lang="en-US" sz="1600" dirty="0"/>
                        <a:t>National maternity safety programs aim to reduce avoidable maternal and neonatal harm and stillbirths (</a:t>
                      </a:r>
                      <a:r>
                        <a:rPr lang="en-IN" sz="1600" kern="1200" dirty="0">
                          <a:solidFill>
                            <a:schemeClr val="dk1"/>
                          </a:solidFill>
                          <a:effectLst/>
                          <a:latin typeface="+mn-lt"/>
                          <a:ea typeface="+mn-ea"/>
                          <a:cs typeface="+mn-cs"/>
                        </a:rPr>
                        <a:t>Andrews </a:t>
                      </a:r>
                      <a:r>
                        <a:rPr lang="en-IN" sz="1600" i="1" kern="1200" dirty="0">
                          <a:solidFill>
                            <a:schemeClr val="dk1"/>
                          </a:solidFill>
                          <a:effectLst/>
                          <a:latin typeface="+mn-lt"/>
                          <a:ea typeface="+mn-ea"/>
                          <a:cs typeface="+mn-cs"/>
                        </a:rPr>
                        <a:t>et al</a:t>
                      </a:r>
                      <a:r>
                        <a:rPr lang="en-IN" sz="1600" kern="1200" dirty="0">
                          <a:solidFill>
                            <a:schemeClr val="dk1"/>
                          </a:solidFill>
                          <a:effectLst/>
                          <a:latin typeface="+mn-lt"/>
                          <a:ea typeface="+mn-ea"/>
                          <a:cs typeface="+mn-cs"/>
                        </a:rPr>
                        <a:t>., 2024</a:t>
                      </a:r>
                      <a:r>
                        <a:rPr lang="en-US" sz="1600" dirty="0"/>
                        <a:t>).</a:t>
                      </a:r>
                      <a:endParaRPr lang="en-GB" sz="1600" dirty="0"/>
                    </a:p>
                  </a:txBody>
                  <a:tcPr/>
                </a:tc>
                <a:tc>
                  <a:txBody>
                    <a:bodyPr/>
                    <a:lstStyle/>
                    <a:p>
                      <a:pPr algn="l"/>
                      <a:r>
                        <a:rPr lang="en-US" sz="1600" b="0" dirty="0"/>
                        <a:t>The review identified 1,592 clinical incidents, which involve 1,486 families, including over 200 avoidable deaths and multiple cases of severe harm (</a:t>
                      </a:r>
                      <a:r>
                        <a:rPr lang="en-IN" sz="1600" dirty="0"/>
                        <a:t>Ockenden, 2022)</a:t>
                      </a:r>
                      <a:r>
                        <a:rPr lang="en-US" sz="1600" b="0" dirty="0"/>
                        <a:t>).</a:t>
                      </a:r>
                      <a:endParaRPr lang="en-GB" sz="1600" b="0" dirty="0"/>
                    </a:p>
                  </a:txBody>
                  <a:tcPr/>
                </a:tc>
                <a:extLst>
                  <a:ext uri="{0D108BD9-81ED-4DB2-BD59-A6C34878D82A}">
                    <a16:rowId xmlns:a16="http://schemas.microsoft.com/office/drawing/2014/main" val="915046993"/>
                  </a:ext>
                </a:extLst>
              </a:tr>
              <a:tr h="370840">
                <a:tc>
                  <a:txBody>
                    <a:bodyPr/>
                    <a:lstStyle/>
                    <a:p>
                      <a:pPr algn="l"/>
                      <a:r>
                        <a:rPr lang="en-IN" sz="1600" dirty="0"/>
                        <a:t>Workforce Capacity</a:t>
                      </a:r>
                      <a:endParaRPr lang="en-GB" sz="1600" dirty="0"/>
                    </a:p>
                  </a:txBody>
                  <a:tcPr/>
                </a:tc>
                <a:tc>
                  <a:txBody>
                    <a:bodyPr/>
                    <a:lstStyle/>
                    <a:p>
                      <a:pPr algn="l"/>
                      <a:r>
                        <a:rPr lang="en-US" sz="1600" dirty="0"/>
                        <a:t>NICE and NHS England recommend safe staffing levels and appropriate skill mix for continuous monitoring (</a:t>
                      </a:r>
                      <a:r>
                        <a:rPr lang="en-IN" sz="1600" kern="1200" dirty="0">
                          <a:solidFill>
                            <a:schemeClr val="dk1"/>
                          </a:solidFill>
                          <a:effectLst/>
                          <a:latin typeface="+mn-lt"/>
                          <a:ea typeface="+mn-ea"/>
                          <a:cs typeface="+mn-cs"/>
                        </a:rPr>
                        <a:t>Griffiths </a:t>
                      </a:r>
                      <a:r>
                        <a:rPr lang="en-IN" sz="1600" i="1" kern="1200" dirty="0">
                          <a:solidFill>
                            <a:schemeClr val="dk1"/>
                          </a:solidFill>
                          <a:effectLst/>
                          <a:latin typeface="+mn-lt"/>
                          <a:ea typeface="+mn-ea"/>
                          <a:cs typeface="+mn-cs"/>
                        </a:rPr>
                        <a:t>et al</a:t>
                      </a:r>
                      <a:r>
                        <a:rPr lang="en-IN" sz="1600" kern="1200" dirty="0">
                          <a:solidFill>
                            <a:schemeClr val="dk1"/>
                          </a:solidFill>
                          <a:effectLst/>
                          <a:latin typeface="+mn-lt"/>
                          <a:ea typeface="+mn-ea"/>
                          <a:cs typeface="+mn-cs"/>
                        </a:rPr>
                        <a:t>., 2023</a:t>
                      </a:r>
                      <a:r>
                        <a:rPr lang="en-US" sz="1600" dirty="0"/>
                        <a:t>).</a:t>
                      </a:r>
                      <a:endParaRPr lang="en-GB" sz="1600" dirty="0"/>
                    </a:p>
                  </a:txBody>
                  <a:tcPr/>
                </a:tc>
                <a:tc>
                  <a:txBody>
                    <a:bodyPr/>
                    <a:lstStyle/>
                    <a:p>
                      <a:pPr algn="l"/>
                      <a:r>
                        <a:rPr lang="en-US" sz="1600" b="0" dirty="0"/>
                        <a:t>Reports highlights that persistent shortages and inefficient skill mix affect service delivery (NHS England, 2023).</a:t>
                      </a:r>
                      <a:endParaRPr lang="en-GB" sz="1600" b="0" dirty="0"/>
                    </a:p>
                  </a:txBody>
                  <a:tcPr/>
                </a:tc>
                <a:extLst>
                  <a:ext uri="{0D108BD9-81ED-4DB2-BD59-A6C34878D82A}">
                    <a16:rowId xmlns:a16="http://schemas.microsoft.com/office/drawing/2014/main" val="1130495465"/>
                  </a:ext>
                </a:extLst>
              </a:tr>
              <a:tr h="370840">
                <a:tc>
                  <a:txBody>
                    <a:bodyPr/>
                    <a:lstStyle/>
                    <a:p>
                      <a:pPr algn="l"/>
                      <a:r>
                        <a:rPr lang="en-IN" sz="1600" dirty="0"/>
                        <a:t>Incident Investigation</a:t>
                      </a:r>
                      <a:endParaRPr lang="en-GB" sz="1600" dirty="0"/>
                    </a:p>
                  </a:txBody>
                  <a:tcPr/>
                </a:tc>
                <a:tc>
                  <a:txBody>
                    <a:bodyPr/>
                    <a:lstStyle/>
                    <a:p>
                      <a:pPr algn="l"/>
                      <a:r>
                        <a:rPr lang="en-US" sz="1600" dirty="0"/>
                        <a:t>National governance frameworks require proper investigation and learning from all serious incidents (</a:t>
                      </a:r>
                      <a:r>
                        <a:rPr lang="en-IN" sz="1600" kern="1200" dirty="0">
                          <a:solidFill>
                            <a:schemeClr val="dk1"/>
                          </a:solidFill>
                          <a:effectLst/>
                          <a:latin typeface="+mn-lt"/>
                          <a:ea typeface="+mn-ea"/>
                          <a:cs typeface="+mn-cs"/>
                        </a:rPr>
                        <a:t>McHugh </a:t>
                      </a:r>
                      <a:r>
                        <a:rPr lang="en-IN" sz="1600" i="1" kern="1200" dirty="0">
                          <a:solidFill>
                            <a:schemeClr val="dk1"/>
                          </a:solidFill>
                          <a:effectLst/>
                          <a:latin typeface="+mn-lt"/>
                          <a:ea typeface="+mn-ea"/>
                          <a:cs typeface="+mn-cs"/>
                        </a:rPr>
                        <a:t>et al</a:t>
                      </a:r>
                      <a:r>
                        <a:rPr lang="en-IN" sz="1600" kern="1200" dirty="0">
                          <a:solidFill>
                            <a:schemeClr val="dk1"/>
                          </a:solidFill>
                          <a:effectLst/>
                          <a:latin typeface="+mn-lt"/>
                          <a:ea typeface="+mn-ea"/>
                          <a:cs typeface="+mn-cs"/>
                        </a:rPr>
                        <a:t>., 2024</a:t>
                      </a:r>
                      <a:r>
                        <a:rPr lang="en-US" sz="1600" dirty="0"/>
                        <a:t>).</a:t>
                      </a:r>
                      <a:endParaRPr lang="en-GB" sz="1600" dirty="0"/>
                    </a:p>
                  </a:txBody>
                  <a:tcPr/>
                </a:tc>
                <a:tc>
                  <a:txBody>
                    <a:bodyPr/>
                    <a:lstStyle/>
                    <a:p>
                      <a:pPr algn="l"/>
                      <a:r>
                        <a:rPr lang="en-US" sz="1600" b="0" dirty="0"/>
                        <a:t>Around 40% of stillbirth cases were not fully investigated, that limit organisational learning (</a:t>
                      </a:r>
                      <a:r>
                        <a:rPr lang="en-IN" sz="1600" dirty="0"/>
                        <a:t>Ockenden (2022)</a:t>
                      </a:r>
                      <a:r>
                        <a:rPr lang="en-US" sz="1600" b="0" dirty="0"/>
                        <a:t>).</a:t>
                      </a:r>
                      <a:endParaRPr lang="en-GB" sz="1600" b="0" dirty="0"/>
                    </a:p>
                  </a:txBody>
                  <a:tcPr/>
                </a:tc>
                <a:extLst>
                  <a:ext uri="{0D108BD9-81ED-4DB2-BD59-A6C34878D82A}">
                    <a16:rowId xmlns:a16="http://schemas.microsoft.com/office/drawing/2014/main" val="597600822"/>
                  </a:ext>
                </a:extLst>
              </a:tr>
              <a:tr h="370840">
                <a:tc>
                  <a:txBody>
                    <a:bodyPr/>
                    <a:lstStyle/>
                    <a:p>
                      <a:pPr algn="l"/>
                      <a:r>
                        <a:rPr lang="en-IN" sz="1600" dirty="0"/>
                        <a:t>Long-Term Impact on Families</a:t>
                      </a:r>
                      <a:endParaRPr lang="en-GB" sz="1600" dirty="0"/>
                    </a:p>
                  </a:txBody>
                  <a:tcPr/>
                </a:tc>
                <a:tc>
                  <a:txBody>
                    <a:bodyPr/>
                    <a:lstStyle/>
                    <a:p>
                      <a:pPr algn="l"/>
                      <a:r>
                        <a:rPr lang="en-US" sz="1600" dirty="0"/>
                        <a:t>Quality frameworks </a:t>
                      </a:r>
                      <a:r>
                        <a:rPr lang="en-US" sz="1600" dirty="0" err="1"/>
                        <a:t>emphasise</a:t>
                      </a:r>
                      <a:r>
                        <a:rPr lang="en-US" sz="1600" dirty="0"/>
                        <a:t> compassionate, and person-</a:t>
                      </a:r>
                      <a:r>
                        <a:rPr lang="en-US" sz="1600" dirty="0" err="1"/>
                        <a:t>centred</a:t>
                      </a:r>
                      <a:r>
                        <a:rPr lang="en-US" sz="1600" dirty="0"/>
                        <a:t> care outcomes (</a:t>
                      </a:r>
                      <a:r>
                        <a:rPr lang="en-IN" sz="1600" kern="1200" dirty="0">
                          <a:solidFill>
                            <a:schemeClr val="dk1"/>
                          </a:solidFill>
                          <a:effectLst/>
                          <a:latin typeface="+mn-lt"/>
                          <a:ea typeface="+mn-ea"/>
                          <a:cs typeface="+mn-cs"/>
                        </a:rPr>
                        <a:t>Annelie </a:t>
                      </a:r>
                      <a:r>
                        <a:rPr lang="en-IN" sz="1600" i="1" kern="1200" dirty="0">
                          <a:solidFill>
                            <a:schemeClr val="dk1"/>
                          </a:solidFill>
                          <a:effectLst/>
                          <a:latin typeface="+mn-lt"/>
                          <a:ea typeface="+mn-ea"/>
                          <a:cs typeface="+mn-cs"/>
                        </a:rPr>
                        <a:t>et al</a:t>
                      </a:r>
                      <a:r>
                        <a:rPr lang="en-IN" sz="1600" kern="1200" dirty="0">
                          <a:solidFill>
                            <a:schemeClr val="dk1"/>
                          </a:solidFill>
                          <a:effectLst/>
                          <a:latin typeface="+mn-lt"/>
                          <a:ea typeface="+mn-ea"/>
                          <a:cs typeface="+mn-cs"/>
                        </a:rPr>
                        <a:t>., 2025</a:t>
                      </a:r>
                      <a:r>
                        <a:rPr lang="en-US" sz="1600" dirty="0"/>
                        <a:t>).</a:t>
                      </a:r>
                      <a:endParaRPr lang="en-GB" sz="1600" dirty="0"/>
                    </a:p>
                  </a:txBody>
                  <a:tcPr/>
                </a:tc>
                <a:tc>
                  <a:txBody>
                    <a:bodyPr/>
                    <a:lstStyle/>
                    <a:p>
                      <a:pPr algn="l"/>
                      <a:r>
                        <a:rPr lang="en-US" sz="1600" b="0" dirty="0"/>
                        <a:t>94 babies suffered brain injuries, that leads to lifelong disability and complex care needs (NHS England, 2021).</a:t>
                      </a:r>
                      <a:endParaRPr lang="en-GB" sz="1600" b="0" dirty="0"/>
                    </a:p>
                  </a:txBody>
                  <a:tcPr/>
                </a:tc>
                <a:extLst>
                  <a:ext uri="{0D108BD9-81ED-4DB2-BD59-A6C34878D82A}">
                    <a16:rowId xmlns:a16="http://schemas.microsoft.com/office/drawing/2014/main" val="682091784"/>
                  </a:ext>
                </a:extLst>
              </a:tr>
            </a:tbl>
          </a:graphicData>
        </a:graphic>
      </p:graphicFrame>
    </p:spTree>
    <p:extLst>
      <p:ext uri="{BB962C8B-B14F-4D97-AF65-F5344CB8AC3E}">
        <p14:creationId xmlns:p14="http://schemas.microsoft.com/office/powerpoint/2010/main" val="1076784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5B333-1A04-EEBC-E990-1FC397810C30}"/>
              </a:ext>
            </a:extLst>
          </p:cNvPr>
          <p:cNvSpPr>
            <a:spLocks noGrp="1"/>
          </p:cNvSpPr>
          <p:nvPr>
            <p:ph type="title"/>
          </p:nvPr>
        </p:nvSpPr>
        <p:spPr>
          <a:xfrm>
            <a:off x="1249680" y="-385969"/>
            <a:ext cx="9692640" cy="1325562"/>
          </a:xfrm>
        </p:spPr>
        <p:txBody>
          <a:bodyPr>
            <a:normAutofit/>
          </a:bodyPr>
          <a:lstStyle/>
          <a:p>
            <a:pPr algn="ctr"/>
            <a:r>
              <a:rPr lang="en-US" sz="3200" b="1" dirty="0"/>
              <a:t>Policy Issues Contributing to Root Causes</a:t>
            </a:r>
            <a:endParaRPr lang="en-GB" sz="3200" dirty="0"/>
          </a:p>
        </p:txBody>
      </p:sp>
      <p:sp>
        <p:nvSpPr>
          <p:cNvPr id="3" name="Content Placeholder 2">
            <a:extLst>
              <a:ext uri="{FF2B5EF4-FFF2-40B4-BE49-F238E27FC236}">
                <a16:creationId xmlns:a16="http://schemas.microsoft.com/office/drawing/2014/main" id="{BDF7412A-8040-3CB1-4D99-0D638B036D6F}"/>
              </a:ext>
            </a:extLst>
          </p:cNvPr>
          <p:cNvSpPr>
            <a:spLocks noGrp="1"/>
          </p:cNvSpPr>
          <p:nvPr>
            <p:ph idx="1"/>
          </p:nvPr>
        </p:nvSpPr>
        <p:spPr>
          <a:xfrm>
            <a:off x="201611" y="1458201"/>
            <a:ext cx="6083075" cy="4819279"/>
          </a:xfrm>
        </p:spPr>
        <p:txBody>
          <a:bodyPr>
            <a:normAutofit/>
          </a:bodyPr>
          <a:lstStyle/>
          <a:p>
            <a:pPr lvl="0" algn="just"/>
            <a:r>
              <a:rPr lang="en-IN" sz="1600" dirty="0"/>
              <a:t>Workforce and staffing policies were developed to cause immediate shortages and unstable skill mix.</a:t>
            </a:r>
          </a:p>
          <a:p>
            <a:pPr lvl="0" algn="just"/>
            <a:r>
              <a:rPr lang="en-IN" sz="1600" dirty="0"/>
              <a:t>Target driven performance culture prioritised organisational matrix over patient safety.</a:t>
            </a:r>
          </a:p>
          <a:p>
            <a:pPr lvl="0" algn="just"/>
            <a:r>
              <a:rPr lang="en-IN" sz="1600" dirty="0"/>
              <a:t>Weak regulatory oversight and delayed intervention allowed unsafe maternity practice.</a:t>
            </a:r>
          </a:p>
          <a:p>
            <a:pPr lvl="0" algn="just"/>
            <a:r>
              <a:rPr lang="en-IN" sz="1600" dirty="0"/>
              <a:t>The national maternity safety strategies were not addressed at the local level in a proper manner that resulted in a vast disconnect between the policies and frontline care delivery.</a:t>
            </a:r>
          </a:p>
          <a:p>
            <a:pPr lvl="0" algn="just"/>
            <a:r>
              <a:rPr lang="en-IN" sz="1600" dirty="0"/>
              <a:t>There were weak accountability measures in senior leadership failure, which minimized reasons to act in a timely fashion to handle a correction and ensure a longer-term quality improvement.</a:t>
            </a:r>
          </a:p>
          <a:p>
            <a:pPr marL="0" indent="0" algn="just">
              <a:buNone/>
            </a:pPr>
            <a:endParaRPr lang="en-US" b="1" dirty="0"/>
          </a:p>
          <a:p>
            <a:pPr marL="0" indent="0" algn="just">
              <a:buNone/>
            </a:pPr>
            <a:endParaRPr lang="en-GB" dirty="0"/>
          </a:p>
        </p:txBody>
      </p:sp>
      <p:sp>
        <p:nvSpPr>
          <p:cNvPr id="4" name="TextBox 3">
            <a:extLst>
              <a:ext uri="{FF2B5EF4-FFF2-40B4-BE49-F238E27FC236}">
                <a16:creationId xmlns:a16="http://schemas.microsoft.com/office/drawing/2014/main" id="{9AD491C3-3298-CB34-E109-0D95B56C562B}"/>
              </a:ext>
            </a:extLst>
          </p:cNvPr>
          <p:cNvSpPr txBox="1"/>
          <p:nvPr/>
        </p:nvSpPr>
        <p:spPr>
          <a:xfrm>
            <a:off x="6797013" y="5235441"/>
            <a:ext cx="4315326" cy="830997"/>
          </a:xfrm>
          <a:prstGeom prst="rect">
            <a:avLst/>
          </a:prstGeom>
          <a:noFill/>
        </p:spPr>
        <p:txBody>
          <a:bodyPr wrap="square" rtlCol="0">
            <a:spAutoFit/>
          </a:bodyPr>
          <a:lstStyle/>
          <a:p>
            <a:pPr algn="ctr"/>
            <a:r>
              <a:rPr lang="en-GB" sz="1600" b="1" dirty="0"/>
              <a:t>Figure 3: </a:t>
            </a:r>
            <a:r>
              <a:rPr lang="en-US" sz="1600" b="1" dirty="0"/>
              <a:t>Introduction to Root Cause Analysis</a:t>
            </a:r>
            <a:endParaRPr lang="en-GB" sz="1600" b="1" dirty="0"/>
          </a:p>
          <a:p>
            <a:pPr algn="ctr"/>
            <a:r>
              <a:rPr lang="en-GB" sz="1600" dirty="0"/>
              <a:t>(Source: </a:t>
            </a:r>
            <a:r>
              <a:rPr lang="en-IN" sz="1600" dirty="0" err="1"/>
              <a:t>LumiAI</a:t>
            </a:r>
            <a:r>
              <a:rPr lang="en-IN" sz="1600" dirty="0"/>
              <a:t>, 2025)</a:t>
            </a:r>
            <a:endParaRPr lang="en-GB" sz="1600" dirty="0"/>
          </a:p>
        </p:txBody>
      </p:sp>
      <p:pic>
        <p:nvPicPr>
          <p:cNvPr id="8" name="Picture 7">
            <a:extLst>
              <a:ext uri="{FF2B5EF4-FFF2-40B4-BE49-F238E27FC236}">
                <a16:creationId xmlns:a16="http://schemas.microsoft.com/office/drawing/2014/main" id="{FF9D613C-80D4-989A-35E8-61A1BFEC3812}"/>
              </a:ext>
            </a:extLst>
          </p:cNvPr>
          <p:cNvPicPr>
            <a:picLocks noChangeAspect="1"/>
          </p:cNvPicPr>
          <p:nvPr/>
        </p:nvPicPr>
        <p:blipFill>
          <a:blip r:embed="rId3"/>
          <a:srcRect l="3782" t="3596" r="3782" b="3274"/>
          <a:stretch>
            <a:fillRect/>
          </a:stretch>
        </p:blipFill>
        <p:spPr>
          <a:xfrm>
            <a:off x="6456460" y="1458201"/>
            <a:ext cx="4651898" cy="3658531"/>
          </a:xfrm>
          <a:prstGeom prst="rect">
            <a:avLst/>
          </a:prstGeom>
        </p:spPr>
      </p:pic>
    </p:spTree>
    <p:extLst>
      <p:ext uri="{BB962C8B-B14F-4D97-AF65-F5344CB8AC3E}">
        <p14:creationId xmlns:p14="http://schemas.microsoft.com/office/powerpoint/2010/main" val="2665200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64804-5D06-FC86-0A25-1AB8F190DB9F}"/>
              </a:ext>
            </a:extLst>
          </p:cNvPr>
          <p:cNvSpPr>
            <a:spLocks noGrp="1"/>
          </p:cNvSpPr>
          <p:nvPr>
            <p:ph type="title"/>
          </p:nvPr>
        </p:nvSpPr>
        <p:spPr>
          <a:xfrm>
            <a:off x="838200" y="416110"/>
            <a:ext cx="10515600" cy="1131166"/>
          </a:xfrm>
        </p:spPr>
        <p:txBody>
          <a:bodyPr>
            <a:noAutofit/>
          </a:bodyPr>
          <a:lstStyle/>
          <a:p>
            <a:pPr algn="ctr"/>
            <a:r>
              <a:rPr lang="en-IN" sz="3200" b="1" dirty="0"/>
              <a:t>Impact on Quality, Efficiency &amp; Equity of Service Provision</a:t>
            </a:r>
            <a:br>
              <a:rPr lang="en-IN" sz="3200" b="1" dirty="0"/>
            </a:br>
            <a:endParaRPr lang="en-GB" sz="3200" dirty="0"/>
          </a:p>
        </p:txBody>
      </p:sp>
      <p:sp>
        <p:nvSpPr>
          <p:cNvPr id="3" name="Content Placeholder 2">
            <a:extLst>
              <a:ext uri="{FF2B5EF4-FFF2-40B4-BE49-F238E27FC236}">
                <a16:creationId xmlns:a16="http://schemas.microsoft.com/office/drawing/2014/main" id="{D99C9529-2413-CB15-73D9-4309632AC37C}"/>
              </a:ext>
            </a:extLst>
          </p:cNvPr>
          <p:cNvSpPr>
            <a:spLocks noGrp="1"/>
          </p:cNvSpPr>
          <p:nvPr>
            <p:ph idx="1"/>
          </p:nvPr>
        </p:nvSpPr>
        <p:spPr>
          <a:xfrm>
            <a:off x="0" y="1330036"/>
            <a:ext cx="7286170" cy="3764478"/>
          </a:xfrm>
        </p:spPr>
        <p:txBody>
          <a:bodyPr>
            <a:normAutofit fontScale="25000" lnSpcReduction="20000"/>
          </a:bodyPr>
          <a:lstStyle/>
          <a:p>
            <a:pPr lvl="0" algn="just"/>
            <a:r>
              <a:rPr lang="en-IN" sz="6400" dirty="0"/>
              <a:t>This led to avoidable maternal and neonatal mortality, stillbirth and long-term harm due to systemic failures in the clinical governance, escalation of risk and compliance with the national maternity guidelines. Lack of learning due to incidents undermined patient-centred care, compassion and safety, contributing to a long-run decline in the quality of clinical services and loss of community confidence in maternity services.</a:t>
            </a:r>
          </a:p>
          <a:p>
            <a:pPr marL="0" lvl="0" indent="0" algn="just">
              <a:buNone/>
            </a:pPr>
            <a:endParaRPr lang="en-IN" sz="6400" dirty="0"/>
          </a:p>
          <a:p>
            <a:pPr lvl="0" algn="just"/>
            <a:r>
              <a:rPr lang="en-IN" sz="6400" dirty="0"/>
              <a:t>The lack of quality management and the delay in taking correct action resulted in recurring negative incidents, high rates of litigation, high recompensing rates and ineffective utilization of NHS resources. Planned quality improvement was also substituted by reactive crisis management that increased the pressure on staff, money and operational capacity across the Trust. </a:t>
            </a:r>
          </a:p>
          <a:p>
            <a:pPr marL="0" lvl="0" indent="0" algn="just">
              <a:buNone/>
            </a:pPr>
            <a:endParaRPr lang="en-IN" sz="6400" dirty="0"/>
          </a:p>
          <a:p>
            <a:pPr lvl="0" algn="just"/>
            <a:r>
              <a:rPr lang="en-IN" sz="6400" dirty="0"/>
              <a:t>The affected women and families were vulnerable as the standards of care were not consistent, advocacy mechanisms were working poorly, and listening to patient concerns were ignored. Lack of fairness to good, decent maternity care increased disparity in health and created psychological, social and emotional damage to the families concerned in the long-term.</a:t>
            </a:r>
          </a:p>
          <a:p>
            <a:pPr algn="just"/>
            <a:endParaRPr lang="en-GB" dirty="0"/>
          </a:p>
        </p:txBody>
      </p:sp>
      <p:pic>
        <p:nvPicPr>
          <p:cNvPr id="6" name="Picture 5">
            <a:extLst>
              <a:ext uri="{FF2B5EF4-FFF2-40B4-BE49-F238E27FC236}">
                <a16:creationId xmlns:a16="http://schemas.microsoft.com/office/drawing/2014/main" id="{E2F35934-45B0-10EA-1C17-309FD055C4A7}"/>
              </a:ext>
            </a:extLst>
          </p:cNvPr>
          <p:cNvPicPr>
            <a:picLocks noChangeAspect="1"/>
          </p:cNvPicPr>
          <p:nvPr/>
        </p:nvPicPr>
        <p:blipFill>
          <a:blip r:embed="rId3"/>
          <a:stretch>
            <a:fillRect/>
          </a:stretch>
        </p:blipFill>
        <p:spPr>
          <a:xfrm>
            <a:off x="7557614" y="1330036"/>
            <a:ext cx="3524742" cy="3391373"/>
          </a:xfrm>
          <a:prstGeom prst="rect">
            <a:avLst/>
          </a:prstGeom>
        </p:spPr>
      </p:pic>
      <p:sp>
        <p:nvSpPr>
          <p:cNvPr id="11" name="TextBox 10">
            <a:extLst>
              <a:ext uri="{FF2B5EF4-FFF2-40B4-BE49-F238E27FC236}">
                <a16:creationId xmlns:a16="http://schemas.microsoft.com/office/drawing/2014/main" id="{F1B040DE-79B4-C073-8DC9-5D4A4C173E43}"/>
              </a:ext>
            </a:extLst>
          </p:cNvPr>
          <p:cNvSpPr txBox="1"/>
          <p:nvPr/>
        </p:nvSpPr>
        <p:spPr>
          <a:xfrm>
            <a:off x="6977742" y="4916432"/>
            <a:ext cx="4376058" cy="830997"/>
          </a:xfrm>
          <a:prstGeom prst="rect">
            <a:avLst/>
          </a:prstGeom>
          <a:noFill/>
        </p:spPr>
        <p:txBody>
          <a:bodyPr wrap="square">
            <a:spAutoFit/>
          </a:bodyPr>
          <a:lstStyle/>
          <a:p>
            <a:pPr algn="ctr"/>
            <a:r>
              <a:rPr lang="en-GB" sz="1600" b="1" dirty="0"/>
              <a:t>Figure 3: </a:t>
            </a:r>
            <a:r>
              <a:rPr lang="en-IN" sz="1600" b="1" dirty="0"/>
              <a:t>Development and sustainability interplay</a:t>
            </a:r>
            <a:endParaRPr lang="en-GB" sz="1600" b="1" dirty="0"/>
          </a:p>
          <a:p>
            <a:pPr algn="ctr"/>
            <a:r>
              <a:rPr lang="en-GB" sz="1600" dirty="0"/>
              <a:t>(Source: </a:t>
            </a:r>
            <a:r>
              <a:rPr lang="en-IN" sz="1600" dirty="0"/>
              <a:t>Cerf, 2023)</a:t>
            </a:r>
            <a:endParaRPr lang="en-GB" sz="1600" dirty="0"/>
          </a:p>
        </p:txBody>
      </p:sp>
    </p:spTree>
    <p:extLst>
      <p:ext uri="{BB962C8B-B14F-4D97-AF65-F5344CB8AC3E}">
        <p14:creationId xmlns:p14="http://schemas.microsoft.com/office/powerpoint/2010/main" val="1548862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7C976-8F09-0CAE-337C-524F88BFB900}"/>
              </a:ext>
            </a:extLst>
          </p:cNvPr>
          <p:cNvSpPr>
            <a:spLocks noGrp="1"/>
          </p:cNvSpPr>
          <p:nvPr>
            <p:ph type="title"/>
          </p:nvPr>
        </p:nvSpPr>
        <p:spPr>
          <a:xfrm>
            <a:off x="838200" y="205468"/>
            <a:ext cx="10515600" cy="964911"/>
          </a:xfrm>
        </p:spPr>
        <p:txBody>
          <a:bodyPr>
            <a:noAutofit/>
          </a:bodyPr>
          <a:lstStyle/>
          <a:p>
            <a:pPr algn="ctr"/>
            <a:r>
              <a:rPr lang="en-IN" sz="3200" b="1" dirty="0"/>
              <a:t>Structure of the Report (Component 2)</a:t>
            </a:r>
            <a:br>
              <a:rPr lang="en-IN" sz="3200" b="1" dirty="0"/>
            </a:br>
            <a:endParaRPr lang="en-GB" sz="3200" dirty="0"/>
          </a:p>
        </p:txBody>
      </p:sp>
      <p:sp>
        <p:nvSpPr>
          <p:cNvPr id="3" name="Content Placeholder 2">
            <a:extLst>
              <a:ext uri="{FF2B5EF4-FFF2-40B4-BE49-F238E27FC236}">
                <a16:creationId xmlns:a16="http://schemas.microsoft.com/office/drawing/2014/main" id="{A53186BE-56C3-26BF-792B-F301627ABD81}"/>
              </a:ext>
            </a:extLst>
          </p:cNvPr>
          <p:cNvSpPr>
            <a:spLocks noGrp="1"/>
          </p:cNvSpPr>
          <p:nvPr>
            <p:ph idx="1"/>
          </p:nvPr>
        </p:nvSpPr>
        <p:spPr>
          <a:xfrm>
            <a:off x="116114" y="948706"/>
            <a:ext cx="11030857" cy="5384511"/>
          </a:xfrm>
        </p:spPr>
        <p:txBody>
          <a:bodyPr>
            <a:normAutofit/>
          </a:bodyPr>
          <a:lstStyle/>
          <a:p>
            <a:pPr marL="0" indent="0" algn="just">
              <a:buNone/>
            </a:pPr>
            <a:r>
              <a:rPr lang="en-IN" sz="1600" b="1" dirty="0"/>
              <a:t>Introduction and Overview of the Ockenden Report: </a:t>
            </a:r>
            <a:r>
              <a:rPr lang="en-IN" sz="1600" dirty="0"/>
              <a:t>This presents the Ockenden Review and describes the importance of maternity safety failures as part of the broader quality management and patient safety agenda in the NHS that forms the basis of the purpose and the aim of the report.</a:t>
            </a:r>
          </a:p>
          <a:p>
            <a:pPr marL="0" indent="0" algn="just">
              <a:buNone/>
            </a:pPr>
            <a:r>
              <a:rPr lang="en-IN" sz="1600" b="1" dirty="0"/>
              <a:t>Theoretical and Analytical Framework: </a:t>
            </a:r>
            <a:r>
              <a:rPr lang="en-IN" sz="1600" dirty="0"/>
              <a:t>This segment utilises the Swiss Cheese Model as the main systems-based safety model, with substantial assistance of the Root Cause Analysis and the Donabedian Model to critically extend the effects of organisational, clinical and policy-level failure interplay in the maternity care undermining.</a:t>
            </a:r>
          </a:p>
          <a:p>
            <a:pPr marL="0" indent="0" algn="just">
              <a:buNone/>
            </a:pPr>
            <a:r>
              <a:rPr lang="en-IN" sz="1600" b="1" dirty="0"/>
              <a:t>Policy and Governance Analysis: </a:t>
            </a:r>
            <a:r>
              <a:rPr lang="en-IN" sz="1600" dirty="0"/>
              <a:t>It will analyse the government policies, the local maternity policies, workforce strategies, regulatory oversight and leadership responsibility to see the disparities between the policy intention and frontline practice.</a:t>
            </a:r>
          </a:p>
          <a:p>
            <a:pPr marL="0" indent="0" algn="just">
              <a:buNone/>
            </a:pPr>
            <a:r>
              <a:rPr lang="en-IN" sz="1600" b="1" dirty="0"/>
              <a:t>Impact on Service Provision: </a:t>
            </a:r>
            <a:r>
              <a:rPr lang="en-IN" sz="1600" dirty="0"/>
              <a:t>Examines the implications of such failures on quality, efficiency and equity of care using evidence sources on the </a:t>
            </a:r>
            <a:r>
              <a:rPr lang="en-IN" sz="1600" dirty="0" err="1"/>
              <a:t>Ockeden</a:t>
            </a:r>
            <a:r>
              <a:rPr lang="en-IN" sz="1600" dirty="0"/>
              <a:t> Report to illustrate system-wide implications.</a:t>
            </a:r>
          </a:p>
          <a:p>
            <a:pPr marL="0" indent="0" algn="just">
              <a:buNone/>
            </a:pPr>
            <a:r>
              <a:rPr lang="en-IN" sz="1600" b="1" dirty="0"/>
              <a:t>Recommendations and Conclusion: </a:t>
            </a:r>
            <a:r>
              <a:rPr lang="en-IN" sz="1600" dirty="0"/>
              <a:t>It offers evidence-based suggestions that are aimed at leadership accountability, safety culture, governance reform and sustainable quality improvement which is then succeeded by a reflective conclusion on what can be learned in the future on health system resiliency.</a:t>
            </a:r>
          </a:p>
          <a:p>
            <a:pPr marL="0" indent="0" algn="just">
              <a:buNone/>
            </a:pPr>
            <a:endParaRPr lang="en-GB" sz="1000" dirty="0"/>
          </a:p>
        </p:txBody>
      </p:sp>
    </p:spTree>
    <p:extLst>
      <p:ext uri="{BB962C8B-B14F-4D97-AF65-F5344CB8AC3E}">
        <p14:creationId xmlns:p14="http://schemas.microsoft.com/office/powerpoint/2010/main" val="301166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9F356-401A-937B-A324-1DF472CAA403}"/>
              </a:ext>
            </a:extLst>
          </p:cNvPr>
          <p:cNvSpPr>
            <a:spLocks noGrp="1"/>
          </p:cNvSpPr>
          <p:nvPr>
            <p:ph type="title"/>
          </p:nvPr>
        </p:nvSpPr>
        <p:spPr>
          <a:xfrm>
            <a:off x="994954" y="-662781"/>
            <a:ext cx="9692640" cy="1325562"/>
          </a:xfrm>
        </p:spPr>
        <p:txBody>
          <a:bodyPr>
            <a:normAutofit/>
          </a:bodyPr>
          <a:lstStyle/>
          <a:p>
            <a:pPr algn="ctr"/>
            <a:r>
              <a:rPr lang="en-GB" sz="3200" b="1" dirty="0"/>
              <a:t>Reference List</a:t>
            </a:r>
          </a:p>
        </p:txBody>
      </p:sp>
      <p:sp>
        <p:nvSpPr>
          <p:cNvPr id="3" name="Content Placeholder 2">
            <a:extLst>
              <a:ext uri="{FF2B5EF4-FFF2-40B4-BE49-F238E27FC236}">
                <a16:creationId xmlns:a16="http://schemas.microsoft.com/office/drawing/2014/main" id="{55D5C45F-DABD-5AEB-7995-27A8D6480C5B}"/>
              </a:ext>
            </a:extLst>
          </p:cNvPr>
          <p:cNvSpPr>
            <a:spLocks noGrp="1"/>
          </p:cNvSpPr>
          <p:nvPr>
            <p:ph idx="1"/>
          </p:nvPr>
        </p:nvSpPr>
        <p:spPr>
          <a:xfrm>
            <a:off x="740228" y="890134"/>
            <a:ext cx="10202091" cy="4351337"/>
          </a:xfrm>
        </p:spPr>
        <p:txBody>
          <a:bodyPr>
            <a:normAutofit fontScale="25000" lnSpcReduction="20000"/>
          </a:bodyPr>
          <a:lstStyle/>
          <a:p>
            <a:pPr algn="just">
              <a:lnSpc>
                <a:spcPct val="170000"/>
              </a:lnSpc>
            </a:pPr>
            <a:r>
              <a:rPr lang="en-IN" sz="6400" dirty="0"/>
              <a:t>Francis, Robert., 2013 “Report of the Mid Staffordshire NHS Foundation Trust Public Inquiry.” </a:t>
            </a:r>
            <a:r>
              <a:rPr lang="en-IN" sz="6400" i="1" dirty="0"/>
              <a:t>GOV.UK</a:t>
            </a:r>
            <a:r>
              <a:rPr lang="en-IN" sz="6400" dirty="0"/>
              <a:t>,, </a:t>
            </a:r>
            <a:r>
              <a:rPr lang="en-IN" sz="6400" u="sng" dirty="0">
                <a:hlinkClick r:id="rId2"/>
              </a:rPr>
              <a:t>www.gov.uk/government/publications/report-of-the-mid-staffordshire-nhs-foundation-trust-public-inquiry</a:t>
            </a:r>
            <a:r>
              <a:rPr lang="en-IN" sz="6400" dirty="0"/>
              <a:t>. [Accessed on: 06-02-2026]</a:t>
            </a:r>
          </a:p>
          <a:p>
            <a:pPr algn="just">
              <a:lnSpc>
                <a:spcPct val="170000"/>
              </a:lnSpc>
            </a:pPr>
            <a:r>
              <a:rPr lang="en-IN" sz="6400" dirty="0"/>
              <a:t>NHS England., 2023 “Three Year Delivery Plan for Maternity and Neonatal Services.” </a:t>
            </a:r>
            <a:r>
              <a:rPr lang="en-IN" sz="6400" i="1" dirty="0"/>
              <a:t>NHS England</a:t>
            </a:r>
            <a:r>
              <a:rPr lang="en-IN" sz="6400" dirty="0"/>
              <a:t>, 30 Mar., </a:t>
            </a:r>
            <a:r>
              <a:rPr lang="en-IN" sz="6400" u="sng" dirty="0">
                <a:hlinkClick r:id="rId3"/>
              </a:rPr>
              <a:t>www.england.nhs.uk/publication/three-year-delivery-plan-for-maternity-and-neonatal-services/</a:t>
            </a:r>
            <a:r>
              <a:rPr lang="en-IN" sz="6400" dirty="0"/>
              <a:t>. [Accessed on: 06-02-2026]</a:t>
            </a:r>
          </a:p>
          <a:p>
            <a:pPr algn="just">
              <a:lnSpc>
                <a:spcPct val="170000"/>
              </a:lnSpc>
            </a:pPr>
            <a:r>
              <a:rPr lang="en-IN" sz="6400" dirty="0"/>
              <a:t>Ockenden, Donna., 2022 “Final Report of the Ockenden Review.” </a:t>
            </a:r>
            <a:r>
              <a:rPr lang="en-IN" sz="6400" i="1" dirty="0"/>
              <a:t>GOV.UK</a:t>
            </a:r>
            <a:r>
              <a:rPr lang="en-IN" sz="6400" dirty="0"/>
              <a:t>, 30 Mar., </a:t>
            </a:r>
            <a:r>
              <a:rPr lang="en-IN" sz="6400" u="sng" dirty="0">
                <a:hlinkClick r:id="rId4"/>
              </a:rPr>
              <a:t>www.gov.uk/government/publications/final-report-of-the-ockenden-review</a:t>
            </a:r>
            <a:r>
              <a:rPr lang="en-IN" sz="6400" dirty="0"/>
              <a:t>. [Accessed on: 06-02-2026]</a:t>
            </a:r>
          </a:p>
          <a:p>
            <a:pPr algn="just">
              <a:lnSpc>
                <a:spcPct val="170000"/>
              </a:lnSpc>
            </a:pPr>
            <a:r>
              <a:rPr lang="en-IN" sz="6400" dirty="0"/>
              <a:t>Reason, J., 2000. Human error: models and management. </a:t>
            </a:r>
            <a:r>
              <a:rPr lang="en-IN" sz="6400" i="1" dirty="0" err="1"/>
              <a:t>Bmj</a:t>
            </a:r>
            <a:r>
              <a:rPr lang="en-IN" sz="6400" dirty="0"/>
              <a:t>,  </a:t>
            </a:r>
            <a:r>
              <a:rPr lang="en-IN" sz="6400" i="1" dirty="0"/>
              <a:t>320</a:t>
            </a:r>
            <a:r>
              <a:rPr lang="en-IN" sz="6400" dirty="0"/>
              <a:t>(7237), pp.768-770. </a:t>
            </a:r>
            <a:r>
              <a:rPr lang="en-IN" sz="6400" u="sng" dirty="0">
                <a:hlinkClick r:id="rId5"/>
              </a:rPr>
              <a:t>https://doi.org/10.1136/bmj.320.7237.768</a:t>
            </a:r>
            <a:endParaRPr lang="en-IN" sz="6400" u="sng" dirty="0"/>
          </a:p>
          <a:p>
            <a:pPr algn="just">
              <a:lnSpc>
                <a:spcPct val="170000"/>
              </a:lnSpc>
            </a:pPr>
            <a:r>
              <a:rPr lang="en-IN" sz="6400" dirty="0"/>
              <a:t>NHS England., 2021 “NHS England Maternity Transformation Programme.” </a:t>
            </a:r>
            <a:r>
              <a:rPr lang="en-IN" sz="6400" i="1" dirty="0"/>
              <a:t>England.nhs.uk</a:t>
            </a:r>
            <a:r>
              <a:rPr lang="en-IN" sz="6400" dirty="0"/>
              <a:t>, NHS England,, </a:t>
            </a:r>
            <a:r>
              <a:rPr lang="en-IN" sz="6400" dirty="0">
                <a:hlinkClick r:id="rId6"/>
              </a:rPr>
              <a:t>www.england.nhs.uk/mat-transformation/</a:t>
            </a:r>
            <a:endParaRPr lang="en-IN" sz="6400" dirty="0"/>
          </a:p>
          <a:p>
            <a:pPr algn="just"/>
            <a:endParaRPr lang="en-IN" sz="2200" u="sng" dirty="0"/>
          </a:p>
          <a:p>
            <a:pPr marL="0" indent="0" algn="just">
              <a:buNone/>
            </a:pPr>
            <a:endParaRPr lang="en-IN" sz="2200" dirty="0"/>
          </a:p>
          <a:p>
            <a:pPr marL="0" indent="0" algn="just">
              <a:buNone/>
            </a:pPr>
            <a:endParaRPr lang="en-GB" dirty="0"/>
          </a:p>
        </p:txBody>
      </p:sp>
    </p:spTree>
    <p:extLst>
      <p:ext uri="{BB962C8B-B14F-4D97-AF65-F5344CB8AC3E}">
        <p14:creationId xmlns:p14="http://schemas.microsoft.com/office/powerpoint/2010/main" val="1393182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DD6112-2AE5-CAFB-EA5A-57F52783CFEA}"/>
              </a:ext>
            </a:extLst>
          </p:cNvPr>
          <p:cNvSpPr txBox="1"/>
          <p:nvPr/>
        </p:nvSpPr>
        <p:spPr>
          <a:xfrm>
            <a:off x="0" y="340190"/>
            <a:ext cx="10910807" cy="6887142"/>
          </a:xfrm>
          <a:prstGeom prst="rect">
            <a:avLst/>
          </a:prstGeom>
          <a:noFill/>
        </p:spPr>
        <p:txBody>
          <a:bodyPr wrap="square">
            <a:spAutoFit/>
          </a:bodyPr>
          <a:lstStyle/>
          <a:p>
            <a:pPr marL="342900" indent="-342900" algn="just">
              <a:lnSpc>
                <a:spcPct val="150000"/>
              </a:lnSpc>
              <a:spcAft>
                <a:spcPts val="800"/>
              </a:spcAft>
              <a:buFont typeface="Arial" panose="020B0604020202020204" pitchFamily="34" charset="0"/>
              <a:buChar char="•"/>
            </a:pPr>
            <a:r>
              <a:rPr lang="en-IN" sz="1600" kern="100" dirty="0">
                <a:effectLst/>
                <a:ea typeface="Calibri" panose="020F0502020204030204" pitchFamily="34" charset="0"/>
                <a:cs typeface="Times New Roman" panose="02020603050405020304" pitchFamily="18" charset="0"/>
              </a:rPr>
              <a:t>Rodríguez-Álvarez, J.L., García Alcaraz, J.L., Navarrete-Molina, C. and Soto-Cabral, A., 2024. Root Cause Analysis (RCA). In </a:t>
            </a:r>
            <a:r>
              <a:rPr lang="en-IN" sz="1600" i="1" kern="100" dirty="0">
                <a:effectLst/>
                <a:ea typeface="Calibri" panose="020F0502020204030204" pitchFamily="34" charset="0"/>
                <a:cs typeface="Times New Roman" panose="02020603050405020304" pitchFamily="18" charset="0"/>
              </a:rPr>
              <a:t>Lean Manufacturing in Latin America: Concepts, Methodologies and Applications</a:t>
            </a:r>
            <a:r>
              <a:rPr lang="en-IN" sz="1600" kern="100" dirty="0">
                <a:effectLst/>
                <a:ea typeface="Calibri" panose="020F0502020204030204" pitchFamily="34" charset="0"/>
                <a:cs typeface="Times New Roman" panose="02020603050405020304" pitchFamily="18" charset="0"/>
              </a:rPr>
              <a:t> (pp. 439-468). Cham: Springer Nature Switzerland. </a:t>
            </a:r>
            <a:r>
              <a:rPr lang="en-IN" sz="1600" u="sng" kern="100" dirty="0">
                <a:solidFill>
                  <a:srgbClr val="0563C1"/>
                </a:solidFill>
                <a:effectLst/>
                <a:ea typeface="Calibri" panose="020F0502020204030204" pitchFamily="34" charset="0"/>
                <a:cs typeface="Times New Roman" panose="02020603050405020304" pitchFamily="18" charset="0"/>
                <a:hlinkClick r:id="rId2"/>
              </a:rPr>
              <a:t>https://doi.org/10.1007/978-3-031-70984-5_19</a:t>
            </a:r>
            <a:endParaRPr lang="en-IN" sz="1600" kern="100" dirty="0">
              <a:effectLst/>
              <a:ea typeface="Calibri" panose="020F0502020204030204" pitchFamily="34" charset="0"/>
              <a:cs typeface="Times New Roman" panose="02020603050405020304" pitchFamily="18" charset="0"/>
            </a:endParaRPr>
          </a:p>
          <a:p>
            <a:pPr marL="342900" indent="-342900" algn="just">
              <a:lnSpc>
                <a:spcPct val="150000"/>
              </a:lnSpc>
              <a:spcAft>
                <a:spcPts val="800"/>
              </a:spcAft>
              <a:buFont typeface="Arial" panose="020B0604020202020204" pitchFamily="34" charset="0"/>
              <a:buChar char="•"/>
            </a:pPr>
            <a:r>
              <a:rPr lang="en-IN" sz="1600" kern="100" dirty="0">
                <a:effectLst/>
                <a:ea typeface="Calibri" panose="020F0502020204030204" pitchFamily="34" charset="0"/>
                <a:cs typeface="Times New Roman" panose="02020603050405020304" pitchFamily="18" charset="0"/>
              </a:rPr>
              <a:t>Santry, H.P., </a:t>
            </a:r>
            <a:r>
              <a:rPr lang="en-IN" sz="1600" kern="100" dirty="0" err="1">
                <a:effectLst/>
                <a:ea typeface="Calibri" panose="020F0502020204030204" pitchFamily="34" charset="0"/>
                <a:cs typeface="Times New Roman" panose="02020603050405020304" pitchFamily="18" charset="0"/>
              </a:rPr>
              <a:t>Strassels</a:t>
            </a:r>
            <a:r>
              <a:rPr lang="en-IN" sz="1600" kern="100" dirty="0">
                <a:effectLst/>
                <a:ea typeface="Calibri" panose="020F0502020204030204" pitchFamily="34" charset="0"/>
                <a:cs typeface="Times New Roman" panose="02020603050405020304" pitchFamily="18" charset="0"/>
              </a:rPr>
              <a:t>, S.A., Ingraham, A.M., </a:t>
            </a:r>
            <a:r>
              <a:rPr lang="en-IN" sz="1600" kern="100" dirty="0" err="1">
                <a:effectLst/>
                <a:ea typeface="Calibri" panose="020F0502020204030204" pitchFamily="34" charset="0"/>
                <a:cs typeface="Times New Roman" panose="02020603050405020304" pitchFamily="18" charset="0"/>
              </a:rPr>
              <a:t>Oslock</a:t>
            </a:r>
            <a:r>
              <a:rPr lang="en-IN" sz="1600" kern="100" dirty="0">
                <a:effectLst/>
                <a:ea typeface="Calibri" panose="020F0502020204030204" pitchFamily="34" charset="0"/>
                <a:cs typeface="Times New Roman" panose="02020603050405020304" pitchFamily="18" charset="0"/>
              </a:rPr>
              <a:t>, W.M., Ricci, K.B., Paredes, A.Z., Heh, V.K., Baselice, H.E., Rushing, A.P., Diaz, A. and Daniel, V.T., 2020. Identifying the fundamental structures and processes of care contributing to emergency general surgery quality using a mixed-methods Donabedian approach. </a:t>
            </a:r>
            <a:r>
              <a:rPr lang="en-IN" sz="1600" i="1" kern="100" dirty="0">
                <a:effectLst/>
                <a:ea typeface="Calibri" panose="020F0502020204030204" pitchFamily="34" charset="0"/>
                <a:cs typeface="Times New Roman" panose="02020603050405020304" pitchFamily="18" charset="0"/>
              </a:rPr>
              <a:t>BMC medical research methodology</a:t>
            </a:r>
            <a:r>
              <a:rPr lang="en-IN" sz="1600" kern="100" dirty="0">
                <a:effectLst/>
                <a:ea typeface="Calibri" panose="020F0502020204030204" pitchFamily="34" charset="0"/>
                <a:cs typeface="Times New Roman" panose="02020603050405020304" pitchFamily="18" charset="0"/>
              </a:rPr>
              <a:t>, </a:t>
            </a:r>
            <a:r>
              <a:rPr lang="en-IN" sz="1600" i="1" kern="100" dirty="0">
                <a:effectLst/>
                <a:ea typeface="Calibri" panose="020F0502020204030204" pitchFamily="34" charset="0"/>
                <a:cs typeface="Times New Roman" panose="02020603050405020304" pitchFamily="18" charset="0"/>
              </a:rPr>
              <a:t>20</a:t>
            </a:r>
            <a:r>
              <a:rPr lang="en-IN" sz="1600" kern="100" dirty="0">
                <a:effectLst/>
                <a:ea typeface="Calibri" panose="020F0502020204030204" pitchFamily="34" charset="0"/>
                <a:cs typeface="Times New Roman" panose="02020603050405020304" pitchFamily="18" charset="0"/>
              </a:rPr>
              <a:t>(1), p.247. </a:t>
            </a:r>
            <a:r>
              <a:rPr lang="en-IN" sz="1600" u="sng" kern="100" dirty="0">
                <a:solidFill>
                  <a:srgbClr val="0563C1"/>
                </a:solidFill>
                <a:effectLst/>
                <a:ea typeface="Calibri" panose="020F0502020204030204" pitchFamily="34" charset="0"/>
                <a:cs typeface="Times New Roman" panose="02020603050405020304" pitchFamily="18" charset="0"/>
                <a:hlinkClick r:id="rId3"/>
              </a:rPr>
              <a:t>https://doi.org/10.1186/s12874-020-01096-7</a:t>
            </a:r>
            <a:endParaRPr lang="en-IN" sz="1600" kern="100" dirty="0">
              <a:effectLst/>
              <a:ea typeface="Calibri" panose="020F0502020204030204" pitchFamily="34" charset="0"/>
              <a:cs typeface="Times New Roman" panose="02020603050405020304" pitchFamily="18" charset="0"/>
            </a:endParaRPr>
          </a:p>
          <a:p>
            <a:pPr marL="342900" indent="-342900" algn="just">
              <a:lnSpc>
                <a:spcPct val="150000"/>
              </a:lnSpc>
              <a:spcAft>
                <a:spcPts val="800"/>
              </a:spcAft>
              <a:buFont typeface="Arial" panose="020B0604020202020204" pitchFamily="34" charset="0"/>
              <a:buChar char="•"/>
            </a:pPr>
            <a:r>
              <a:rPr lang="en-IN" sz="1600" kern="100" dirty="0">
                <a:effectLst/>
                <a:ea typeface="Calibri" panose="020F0502020204030204" pitchFamily="34" charset="0"/>
                <a:cs typeface="Times New Roman" panose="02020603050405020304" pitchFamily="18" charset="0"/>
              </a:rPr>
              <a:t>Currie, K., Laidlaw, R., Ness, V., </a:t>
            </a:r>
            <a:r>
              <a:rPr lang="en-IN" sz="1600" kern="100" dirty="0" err="1">
                <a:effectLst/>
                <a:ea typeface="Calibri" panose="020F0502020204030204" pitchFamily="34" charset="0"/>
                <a:cs typeface="Times New Roman" panose="02020603050405020304" pitchFamily="18" charset="0"/>
              </a:rPr>
              <a:t>Gozdzielewska</a:t>
            </a:r>
            <a:r>
              <a:rPr lang="en-IN" sz="1600" kern="100" dirty="0">
                <a:effectLst/>
                <a:ea typeface="Calibri" panose="020F0502020204030204" pitchFamily="34" charset="0"/>
                <a:cs typeface="Times New Roman" panose="02020603050405020304" pitchFamily="18" charset="0"/>
              </a:rPr>
              <a:t>, L., Malcom, W., Sneddon, J., Seaton, R.A. and Flowers, P., 2020. Mechanisms affecting the implementation of a national antimicrobial stewardship programme; multi-professional perspectives explained using normalisation process theory. </a:t>
            </a:r>
            <a:r>
              <a:rPr lang="en-IN" sz="1600" i="1" kern="100" dirty="0">
                <a:effectLst/>
                <a:ea typeface="Calibri" panose="020F0502020204030204" pitchFamily="34" charset="0"/>
                <a:cs typeface="Times New Roman" panose="02020603050405020304" pitchFamily="18" charset="0"/>
              </a:rPr>
              <a:t>Antimicrobial Resistance &amp; Infection Control</a:t>
            </a:r>
            <a:r>
              <a:rPr lang="en-IN" sz="1600" kern="100" dirty="0">
                <a:effectLst/>
                <a:ea typeface="Calibri" panose="020F0502020204030204" pitchFamily="34" charset="0"/>
                <a:cs typeface="Times New Roman" panose="02020603050405020304" pitchFamily="18" charset="0"/>
              </a:rPr>
              <a:t>, </a:t>
            </a:r>
            <a:r>
              <a:rPr lang="en-IN" sz="1600" i="1" kern="100" dirty="0">
                <a:effectLst/>
                <a:ea typeface="Calibri" panose="020F0502020204030204" pitchFamily="34" charset="0"/>
                <a:cs typeface="Times New Roman" panose="02020603050405020304" pitchFamily="18" charset="0"/>
              </a:rPr>
              <a:t>9</a:t>
            </a:r>
            <a:r>
              <a:rPr lang="en-IN" sz="1600" kern="100" dirty="0">
                <a:effectLst/>
                <a:ea typeface="Calibri" panose="020F0502020204030204" pitchFamily="34" charset="0"/>
                <a:cs typeface="Times New Roman" panose="02020603050405020304" pitchFamily="18" charset="0"/>
              </a:rPr>
              <a:t>(1), p.99. </a:t>
            </a:r>
            <a:r>
              <a:rPr lang="en-IN" sz="1600" u="sng" kern="100" dirty="0">
                <a:solidFill>
                  <a:srgbClr val="0563C1"/>
                </a:solidFill>
                <a:effectLst/>
                <a:ea typeface="Calibri" panose="020F0502020204030204" pitchFamily="34" charset="0"/>
                <a:cs typeface="Times New Roman" panose="02020603050405020304" pitchFamily="18" charset="0"/>
                <a:hlinkClick r:id="rId4"/>
              </a:rPr>
              <a:t>https://doi.org/10.1186/s13756-020-00767-w</a:t>
            </a:r>
            <a:endParaRPr lang="en-IN" sz="1600" u="sng" kern="100" dirty="0">
              <a:solidFill>
                <a:srgbClr val="0563C1"/>
              </a:solidFill>
              <a:effectLst/>
              <a:ea typeface="Calibri" panose="020F0502020204030204" pitchFamily="34" charset="0"/>
              <a:cs typeface="Times New Roman" panose="02020603050405020304" pitchFamily="18" charset="0"/>
            </a:endParaRPr>
          </a:p>
          <a:p>
            <a:pPr marL="342900" indent="-342900" algn="just">
              <a:lnSpc>
                <a:spcPct val="150000"/>
              </a:lnSpc>
              <a:spcAft>
                <a:spcPts val="800"/>
              </a:spcAft>
              <a:buFont typeface="Arial" panose="020B0604020202020204" pitchFamily="34" charset="0"/>
              <a:buChar char="•"/>
            </a:pPr>
            <a:r>
              <a:rPr lang="en-IN" sz="1600" dirty="0"/>
              <a:t>Buist, Michael., 2018  </a:t>
            </a:r>
            <a:r>
              <a:rPr lang="en-IN" sz="1600" i="1" dirty="0"/>
              <a:t>Adverse Events in Hospitals: “Swiss Cheese” versus the “Hierarchal Referral Model of Care and Clinical Futile Cycles.”</a:t>
            </a:r>
            <a:r>
              <a:rPr lang="en-IN" sz="1600" dirty="0"/>
              <a:t> </a:t>
            </a:r>
            <a:r>
              <a:rPr lang="en-IN" sz="1600" i="1" dirty="0"/>
              <a:t>Www.intechopen.com</a:t>
            </a:r>
            <a:r>
              <a:rPr lang="en-IN" sz="1600" dirty="0"/>
              <a:t>, </a:t>
            </a:r>
            <a:r>
              <a:rPr lang="en-IN" sz="1600" dirty="0" err="1"/>
              <a:t>IntechOpen</a:t>
            </a:r>
            <a:r>
              <a:rPr lang="en-IN" sz="1600" dirty="0"/>
              <a:t>, 5 Sept., </a:t>
            </a:r>
            <a:r>
              <a:rPr lang="en-IN" sz="1600" u="sng" dirty="0">
                <a:hlinkClick r:id="rId5"/>
              </a:rPr>
              <a:t>www.intechopen.com/chapters/60108</a:t>
            </a:r>
            <a:r>
              <a:rPr lang="en-IN" sz="1600" dirty="0"/>
              <a:t>.</a:t>
            </a:r>
          </a:p>
          <a:p>
            <a:pPr marL="342900" indent="-342900" algn="just">
              <a:lnSpc>
                <a:spcPct val="150000"/>
              </a:lnSpc>
              <a:spcAft>
                <a:spcPts val="800"/>
              </a:spcAft>
              <a:buFont typeface="Arial" panose="020B0604020202020204" pitchFamily="34" charset="0"/>
              <a:buChar char="•"/>
            </a:pPr>
            <a:r>
              <a:rPr lang="en-IN" sz="1600" dirty="0" err="1"/>
              <a:t>Researchgate</a:t>
            </a:r>
            <a:r>
              <a:rPr lang="en-IN" sz="1600" dirty="0"/>
              <a:t>., 2013, Dec. “Figure 1. Swiss Cheese Model of Organizational Accidents.” </a:t>
            </a:r>
            <a:r>
              <a:rPr lang="en-IN" sz="1600" i="1" dirty="0"/>
              <a:t>ResearchGate</a:t>
            </a:r>
            <a:r>
              <a:rPr lang="en-IN" sz="1600" dirty="0"/>
              <a:t>, ResearchGate, </a:t>
            </a:r>
            <a:r>
              <a:rPr lang="en-IN" sz="1600" u="sng" dirty="0">
                <a:hlinkClick r:id="rId6"/>
              </a:rPr>
              <a:t>www.researchgate.net/figure/Swiss-Cheese-model-of-organizational-accidents_fig1_265177684</a:t>
            </a:r>
            <a:r>
              <a:rPr lang="en-IN" sz="1600" dirty="0"/>
              <a:t>.</a:t>
            </a:r>
          </a:p>
          <a:p>
            <a:pPr marL="342900" indent="-342900" algn="just">
              <a:lnSpc>
                <a:spcPct val="150000"/>
              </a:lnSpc>
              <a:spcAft>
                <a:spcPts val="800"/>
              </a:spcAft>
              <a:buFont typeface="Arial" panose="020B0604020202020204" pitchFamily="34" charset="0"/>
              <a:buChar char="•"/>
            </a:pP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94669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6FA5B3-B4D2-D985-9D25-3C6F3B24B7A3}"/>
              </a:ext>
            </a:extLst>
          </p:cNvPr>
          <p:cNvSpPr txBox="1"/>
          <p:nvPr/>
        </p:nvSpPr>
        <p:spPr>
          <a:xfrm>
            <a:off x="203200" y="98961"/>
            <a:ext cx="10972800" cy="7037952"/>
          </a:xfrm>
          <a:prstGeom prst="rect">
            <a:avLst/>
          </a:prstGeom>
          <a:noFill/>
        </p:spPr>
        <p:txBody>
          <a:bodyPr wrap="square">
            <a:spAutoFit/>
          </a:bodyPr>
          <a:lstStyle/>
          <a:p>
            <a:pPr marL="285750" indent="-285750">
              <a:lnSpc>
                <a:spcPct val="150000"/>
              </a:lnSpc>
              <a:spcAft>
                <a:spcPts val="800"/>
              </a:spcAft>
              <a:buFont typeface="Arial" panose="020B0604020202020204" pitchFamily="34" charset="0"/>
              <a:buChar char="•"/>
            </a:pPr>
            <a:r>
              <a:rPr lang="en-IN" sz="1600" kern="100" dirty="0">
                <a:effectLst/>
                <a:ea typeface="Calibri" panose="020F0502020204030204" pitchFamily="34" charset="0"/>
                <a:cs typeface="Times New Roman" panose="02020603050405020304" pitchFamily="18" charset="0"/>
              </a:rPr>
              <a:t>All4maternity.</a:t>
            </a:r>
            <a:r>
              <a:rPr lang="en-IN" sz="1600" kern="100" dirty="0">
                <a:ea typeface="Calibri" panose="020F0502020204030204" pitchFamily="34" charset="0"/>
                <a:cs typeface="Times New Roman" panose="02020603050405020304" pitchFamily="18" charset="0"/>
              </a:rPr>
              <a:t>, 2022</a:t>
            </a:r>
            <a:r>
              <a:rPr lang="en-IN" sz="1600" kern="100" dirty="0">
                <a:effectLst/>
                <a:ea typeface="Calibri" panose="020F0502020204030204" pitchFamily="34" charset="0"/>
                <a:cs typeface="Times New Roman" panose="02020603050405020304" pitchFamily="18" charset="0"/>
              </a:rPr>
              <a:t> “All4maternity.” </a:t>
            </a:r>
            <a:r>
              <a:rPr lang="en-IN" sz="1600" i="1" kern="100" dirty="0">
                <a:effectLst/>
                <a:ea typeface="Calibri" panose="020F0502020204030204" pitchFamily="34" charset="0"/>
                <a:cs typeface="Times New Roman" panose="02020603050405020304" pitchFamily="18" charset="0"/>
              </a:rPr>
              <a:t>All4Maternity</a:t>
            </a:r>
            <a:r>
              <a:rPr lang="en-IN" sz="1600" kern="100" dirty="0">
                <a:effectLst/>
                <a:ea typeface="Calibri" panose="020F0502020204030204" pitchFamily="34" charset="0"/>
                <a:cs typeface="Times New Roman" panose="02020603050405020304" pitchFamily="18" charset="0"/>
              </a:rPr>
              <a:t>, 11 Apr., </a:t>
            </a:r>
            <a:r>
              <a:rPr lang="en-IN" sz="1600" u="sng" kern="100" dirty="0">
                <a:solidFill>
                  <a:srgbClr val="0563C1"/>
                </a:solidFill>
                <a:effectLst/>
                <a:ea typeface="Calibri" panose="020F0502020204030204" pitchFamily="34" charset="0"/>
                <a:cs typeface="Times New Roman" panose="02020603050405020304" pitchFamily="18" charset="0"/>
                <a:hlinkClick r:id="rId2"/>
              </a:rPr>
              <a:t>www.all4maternity.com/time_to_listen_learn_and_act/</a:t>
            </a:r>
            <a:r>
              <a:rPr lang="en-IN" sz="1600" kern="100" dirty="0">
                <a:effectLst/>
                <a:ea typeface="Calibri" panose="020F0502020204030204" pitchFamily="34" charset="0"/>
                <a:cs typeface="Times New Roman" panose="02020603050405020304" pitchFamily="18" charset="0"/>
              </a:rPr>
              <a:t>.</a:t>
            </a:r>
          </a:p>
          <a:p>
            <a:pPr marL="285750" indent="-285750" algn="just">
              <a:lnSpc>
                <a:spcPct val="150000"/>
              </a:lnSpc>
              <a:spcAft>
                <a:spcPts val="800"/>
              </a:spcAft>
              <a:buFont typeface="Arial" panose="020B0604020202020204" pitchFamily="34" charset="0"/>
              <a:buChar char="•"/>
            </a:pPr>
            <a:r>
              <a:rPr lang="en-IN" sz="1600" kern="100" dirty="0">
                <a:effectLst/>
                <a:ea typeface="Calibri" panose="020F0502020204030204" pitchFamily="34" charset="0"/>
                <a:cs typeface="Times New Roman" panose="02020603050405020304" pitchFamily="18" charset="0"/>
              </a:rPr>
              <a:t>Creighton, Suzie.</a:t>
            </a:r>
            <a:r>
              <a:rPr lang="en-IN" sz="1600" kern="100" dirty="0">
                <a:ea typeface="Calibri" panose="020F0502020204030204" pitchFamily="34" charset="0"/>
                <a:cs typeface="Times New Roman" panose="02020603050405020304" pitchFamily="18" charset="0"/>
              </a:rPr>
              <a:t>, 2023</a:t>
            </a:r>
            <a:r>
              <a:rPr lang="en-IN" sz="1600" kern="100" dirty="0">
                <a:effectLst/>
                <a:ea typeface="Calibri" panose="020F0502020204030204" pitchFamily="34" charset="0"/>
                <a:cs typeface="Times New Roman" panose="02020603050405020304" pitchFamily="18" charset="0"/>
              </a:rPr>
              <a:t> “Avedis Donabedian: The Creator of the Donabedian Model of Care.” </a:t>
            </a:r>
            <a:r>
              <a:rPr lang="en-IN" sz="1600" i="1" kern="100" dirty="0">
                <a:effectLst/>
                <a:ea typeface="Calibri" panose="020F0502020204030204" pitchFamily="34" charset="0"/>
                <a:cs typeface="Times New Roman" panose="02020603050405020304" pitchFamily="18" charset="0"/>
              </a:rPr>
              <a:t>Blog.lifeqisystem.com</a:t>
            </a:r>
            <a:r>
              <a:rPr lang="en-IN" sz="1600" kern="100" dirty="0">
                <a:effectLst/>
                <a:ea typeface="Calibri" panose="020F0502020204030204" pitchFamily="34" charset="0"/>
                <a:cs typeface="Times New Roman" panose="02020603050405020304" pitchFamily="18" charset="0"/>
              </a:rPr>
              <a:t>, 17 Jan., blog.lifeqisystem.com/</a:t>
            </a:r>
            <a:r>
              <a:rPr lang="en-IN" sz="1600" kern="100" dirty="0" err="1">
                <a:effectLst/>
                <a:ea typeface="Calibri" panose="020F0502020204030204" pitchFamily="34" charset="0"/>
                <a:cs typeface="Times New Roman" panose="02020603050405020304" pitchFamily="18" charset="0"/>
              </a:rPr>
              <a:t>avedis-donabedian</a:t>
            </a:r>
            <a:r>
              <a:rPr lang="en-IN" sz="1600" kern="100" dirty="0">
                <a:effectLst/>
                <a:ea typeface="Calibri" panose="020F0502020204030204" pitchFamily="34" charset="0"/>
                <a:cs typeface="Times New Roman" panose="02020603050405020304" pitchFamily="18" charset="0"/>
              </a:rPr>
              <a:t>. </a:t>
            </a:r>
            <a:r>
              <a:rPr lang="en-IN" sz="1600" u="sng" kern="100" dirty="0">
                <a:solidFill>
                  <a:srgbClr val="0563C1"/>
                </a:solidFill>
                <a:effectLst/>
                <a:ea typeface="Calibri" panose="020F0502020204030204" pitchFamily="34" charset="0"/>
                <a:cs typeface="Times New Roman" panose="02020603050405020304" pitchFamily="18" charset="0"/>
                <a:hlinkClick r:id="rId3"/>
              </a:rPr>
              <a:t>https://blog.lifeqisystem.com/avedis-donabedian</a:t>
            </a:r>
            <a:endParaRPr lang="en-IN" sz="1600" kern="100" dirty="0">
              <a:effectLst/>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IN" sz="1600" kern="100" dirty="0" err="1">
                <a:effectLst/>
                <a:ea typeface="Calibri" panose="020F0502020204030204" pitchFamily="34" charset="0"/>
                <a:cs typeface="Times New Roman" panose="02020603050405020304" pitchFamily="18" charset="0"/>
              </a:rPr>
              <a:t>LumiAI</a:t>
            </a:r>
            <a:r>
              <a:rPr lang="en-IN" sz="1600" kern="100" dirty="0">
                <a:effectLst/>
                <a:ea typeface="Calibri" panose="020F0502020204030204" pitchFamily="34" charset="0"/>
                <a:cs typeface="Times New Roman" panose="02020603050405020304" pitchFamily="18" charset="0"/>
              </a:rPr>
              <a:t>.</a:t>
            </a:r>
            <a:r>
              <a:rPr lang="en-IN" sz="1600" kern="100" dirty="0">
                <a:ea typeface="Calibri" panose="020F0502020204030204" pitchFamily="34" charset="0"/>
                <a:cs typeface="Times New Roman" panose="02020603050405020304" pitchFamily="18" charset="0"/>
              </a:rPr>
              <a:t>, 2025</a:t>
            </a:r>
            <a:r>
              <a:rPr lang="en-IN" sz="1600" kern="100" dirty="0">
                <a:effectLst/>
                <a:ea typeface="Calibri" panose="020F0502020204030204" pitchFamily="34" charset="0"/>
                <a:cs typeface="Times New Roman" panose="02020603050405020304" pitchFamily="18" charset="0"/>
              </a:rPr>
              <a:t> “Top 10 Root Cause Analysis Processes.” </a:t>
            </a:r>
            <a:r>
              <a:rPr lang="en-IN" sz="1600" i="1" kern="100" dirty="0">
                <a:effectLst/>
                <a:ea typeface="Calibri" panose="020F0502020204030204" pitchFamily="34" charset="0"/>
                <a:cs typeface="Times New Roman" panose="02020603050405020304" pitchFamily="18" charset="0"/>
              </a:rPr>
              <a:t>Lumi-Ai.com</a:t>
            </a:r>
            <a:r>
              <a:rPr lang="en-IN" sz="1600" kern="100" dirty="0">
                <a:effectLst/>
                <a:ea typeface="Calibri" panose="020F0502020204030204" pitchFamily="34" charset="0"/>
                <a:cs typeface="Times New Roman" panose="02020603050405020304" pitchFamily="18" charset="0"/>
              </a:rPr>
              <a:t>,, </a:t>
            </a:r>
            <a:r>
              <a:rPr lang="en-IN" sz="1600" u="sng" kern="100" dirty="0">
                <a:solidFill>
                  <a:srgbClr val="0563C1"/>
                </a:solidFill>
                <a:effectLst/>
                <a:ea typeface="Calibri" panose="020F0502020204030204" pitchFamily="34" charset="0"/>
                <a:cs typeface="Times New Roman" panose="02020603050405020304" pitchFamily="18" charset="0"/>
                <a:hlinkClick r:id="rId4"/>
              </a:rPr>
              <a:t>www.lumi-ai.com/analytics-101/top-10-root-cause-analysis-tools-for-effective-problem-solving-in-supply-chain-cpg-and-retail</a:t>
            </a:r>
            <a:r>
              <a:rPr lang="en-IN" sz="1600" kern="100" dirty="0">
                <a:effectLst/>
                <a:ea typeface="Calibri" panose="020F0502020204030204" pitchFamily="34" charset="0"/>
                <a:cs typeface="Times New Roman" panose="02020603050405020304" pitchFamily="18" charset="0"/>
              </a:rPr>
              <a:t>.</a:t>
            </a:r>
          </a:p>
          <a:p>
            <a:pPr marL="285750" indent="-285750" algn="just">
              <a:lnSpc>
                <a:spcPct val="150000"/>
              </a:lnSpc>
              <a:spcAft>
                <a:spcPts val="800"/>
              </a:spcAft>
              <a:buFont typeface="Arial" panose="020B0604020202020204" pitchFamily="34" charset="0"/>
              <a:buChar char="•"/>
            </a:pPr>
            <a:r>
              <a:rPr lang="en-IN" sz="1600" kern="100" dirty="0">
                <a:effectLst/>
                <a:ea typeface="Calibri" panose="020F0502020204030204" pitchFamily="34" charset="0"/>
                <a:cs typeface="Times New Roman" panose="02020603050405020304" pitchFamily="18" charset="0"/>
              </a:rPr>
              <a:t>Cerf, M.</a:t>
            </a:r>
            <a:r>
              <a:rPr lang="en-IN" sz="1600" kern="100" dirty="0">
                <a:ea typeface="Calibri" panose="020F0502020204030204" pitchFamily="34" charset="0"/>
                <a:cs typeface="Times New Roman" panose="02020603050405020304" pitchFamily="18" charset="0"/>
              </a:rPr>
              <a:t> 2023</a:t>
            </a:r>
            <a:r>
              <a:rPr lang="en-IN" sz="1600" kern="100" dirty="0">
                <a:effectLst/>
                <a:ea typeface="Calibri" panose="020F0502020204030204" pitchFamily="34" charset="0"/>
                <a:cs typeface="Times New Roman" panose="02020603050405020304" pitchFamily="18" charset="0"/>
              </a:rPr>
              <a:t> “The Social-Education-Economy-Health Nexus, Development and Sustainability: Perspectives from Low- and Middle-Income and African Countries.” </a:t>
            </a:r>
            <a:r>
              <a:rPr lang="en-IN" sz="1600" i="1" kern="100" dirty="0">
                <a:effectLst/>
                <a:ea typeface="Calibri" panose="020F0502020204030204" pitchFamily="34" charset="0"/>
                <a:cs typeface="Times New Roman" panose="02020603050405020304" pitchFamily="18" charset="0"/>
              </a:rPr>
              <a:t>Discover Sustainability</a:t>
            </a:r>
            <a:r>
              <a:rPr lang="en-IN" sz="1600" kern="100" dirty="0">
                <a:effectLst/>
                <a:ea typeface="Calibri" panose="020F0502020204030204" pitchFamily="34" charset="0"/>
                <a:cs typeface="Times New Roman" panose="02020603050405020304" pitchFamily="18" charset="0"/>
              </a:rPr>
              <a:t>, vol. 4, no. 1, 4 Sept., </a:t>
            </a:r>
            <a:r>
              <a:rPr lang="en-IN" sz="1600" u="sng" kern="100" dirty="0">
                <a:solidFill>
                  <a:srgbClr val="0563C1"/>
                </a:solidFill>
                <a:effectLst/>
                <a:ea typeface="Calibri" panose="020F0502020204030204" pitchFamily="34" charset="0"/>
                <a:cs typeface="Times New Roman" panose="02020603050405020304" pitchFamily="18" charset="0"/>
                <a:hlinkClick r:id="rId5"/>
              </a:rPr>
              <a:t>https://doi.org/10.1007/s43621-023-00153-7</a:t>
            </a:r>
            <a:r>
              <a:rPr lang="en-IN" sz="1600" kern="100" dirty="0">
                <a:effectLst/>
                <a:ea typeface="Calibri" panose="020F0502020204030204" pitchFamily="34" charset="0"/>
                <a:cs typeface="Times New Roman" panose="02020603050405020304" pitchFamily="18" charset="0"/>
              </a:rPr>
              <a:t>.</a:t>
            </a:r>
          </a:p>
          <a:p>
            <a:pPr marL="285750" indent="-285750" algn="just">
              <a:lnSpc>
                <a:spcPct val="150000"/>
              </a:lnSpc>
              <a:buFont typeface="Arial" panose="020B0604020202020204" pitchFamily="34" charset="0"/>
              <a:buChar char="•"/>
            </a:pPr>
            <a:r>
              <a:rPr lang="en-IN" sz="1600" dirty="0"/>
              <a:t>Andrews, C., Boyle, F.M., Pade, A., Middleton, P., Ellwood, D., Gordon, A., Davies-Tuck, M., Homer, C., Griffin, A., Nicholl, M. and Sketcher-Baker, K., 2024. Experiences of antenatal care practices to reduce stillbirth: surveys of women and healthcare professionals pre-post implementation of the Safer Baby Bundle. </a:t>
            </a:r>
            <a:r>
              <a:rPr lang="en-IN" sz="1600" i="1" dirty="0"/>
              <a:t>BMC Pregnancy and Childbirth</a:t>
            </a:r>
            <a:r>
              <a:rPr lang="en-IN" sz="1600" dirty="0"/>
              <a:t>, </a:t>
            </a:r>
            <a:r>
              <a:rPr lang="en-IN" sz="1600" i="1" dirty="0"/>
              <a:t>24</a:t>
            </a:r>
            <a:r>
              <a:rPr lang="en-IN" sz="1600" dirty="0"/>
              <a:t>(1), p.520. </a:t>
            </a:r>
            <a:r>
              <a:rPr lang="en-IN" sz="1600" u="sng" dirty="0">
                <a:hlinkClick r:id="rId6"/>
              </a:rPr>
              <a:t>https://doi.org/10.1186/s12884-024-06712-8</a:t>
            </a:r>
            <a:endParaRPr lang="en-IN" sz="1600" dirty="0"/>
          </a:p>
          <a:p>
            <a:pPr marL="285750" indent="-285750" algn="just">
              <a:lnSpc>
                <a:spcPct val="150000"/>
              </a:lnSpc>
              <a:buFont typeface="Arial" panose="020B0604020202020204" pitchFamily="34" charset="0"/>
              <a:buChar char="•"/>
            </a:pPr>
            <a:r>
              <a:rPr lang="en-IN" sz="1600" dirty="0"/>
              <a:t>Annelie J, S., Lena, H., Sandra, Mariela, A.M., Ewa, C.L. and Inger K, H., 2025. The COMCARE Framework for Person‐Centred Communication—A Practical Caring Framework. </a:t>
            </a:r>
            <a:r>
              <a:rPr lang="en-IN" sz="1600" i="1" dirty="0"/>
              <a:t>Scandinavian Journal of Caring Sciences</a:t>
            </a:r>
            <a:r>
              <a:rPr lang="en-IN" sz="1600" dirty="0"/>
              <a:t>, </a:t>
            </a:r>
            <a:r>
              <a:rPr lang="en-IN" sz="1600" i="1" dirty="0"/>
              <a:t>39</a:t>
            </a:r>
            <a:r>
              <a:rPr lang="en-IN" sz="1600" dirty="0"/>
              <a:t>(3), p.e70074. </a:t>
            </a:r>
            <a:r>
              <a:rPr lang="en-IN" sz="1600" u="sng" dirty="0">
                <a:hlinkClick r:id="rId7"/>
              </a:rPr>
              <a:t>https://doi.org/10.1111/scs.70074</a:t>
            </a:r>
            <a:r>
              <a:rPr lang="en-IN" sz="1600" dirty="0"/>
              <a:t> </a:t>
            </a:r>
          </a:p>
          <a:p>
            <a:pPr marL="285750" indent="-285750">
              <a:lnSpc>
                <a:spcPct val="115000"/>
              </a:lnSpc>
              <a:spcAft>
                <a:spcPts val="800"/>
              </a:spcAft>
              <a:buFont typeface="Arial" panose="020B0604020202020204" pitchFamily="34" charset="0"/>
              <a:buChar char="•"/>
            </a:pPr>
            <a:endParaRPr lang="en-IN" sz="16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78039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80BD11-0844-B425-600F-5778754808E9}"/>
              </a:ext>
            </a:extLst>
          </p:cNvPr>
          <p:cNvSpPr txBox="1"/>
          <p:nvPr/>
        </p:nvSpPr>
        <p:spPr>
          <a:xfrm>
            <a:off x="0" y="351667"/>
            <a:ext cx="11161486" cy="226068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IN" sz="1600" dirty="0"/>
              <a:t>McHugh, S., Louch, G., Ludwin, K., Sheard, L. and O’Hara, J.K., 2024. Involvement in serious incident investigations: a qualitative documentary analysis of NHS trust policies in England. </a:t>
            </a:r>
            <a:r>
              <a:rPr lang="en-IN" sz="1600" i="1" dirty="0"/>
              <a:t>BMC Health Services Research</a:t>
            </a:r>
            <a:r>
              <a:rPr lang="en-IN" sz="1600" dirty="0"/>
              <a:t>, </a:t>
            </a:r>
            <a:r>
              <a:rPr lang="en-IN" sz="1600" i="1" dirty="0"/>
              <a:t>24</a:t>
            </a:r>
            <a:r>
              <a:rPr lang="en-IN" sz="1600" dirty="0"/>
              <a:t>(1), p.1207. </a:t>
            </a:r>
            <a:r>
              <a:rPr lang="en-IN" sz="1600" u="sng" dirty="0">
                <a:hlinkClick r:id="rId2"/>
              </a:rPr>
              <a:t>https://doi.org/10.1186/s12913-024-11626-4</a:t>
            </a:r>
            <a:endParaRPr lang="en-IN" sz="1600" dirty="0"/>
          </a:p>
          <a:p>
            <a:pPr marL="285750" indent="-285750" algn="just">
              <a:lnSpc>
                <a:spcPct val="150000"/>
              </a:lnSpc>
              <a:buFont typeface="Arial" panose="020B0604020202020204" pitchFamily="34" charset="0"/>
              <a:buChar char="•"/>
            </a:pPr>
            <a:r>
              <a:rPr lang="en-IN" sz="1600" dirty="0"/>
              <a:t>Griffiths, P., Saville, C., Ball, J., </a:t>
            </a:r>
            <a:r>
              <a:rPr lang="en-IN" sz="1600" dirty="0" err="1"/>
              <a:t>Dall'Ora</a:t>
            </a:r>
            <a:r>
              <a:rPr lang="en-IN" sz="1600" dirty="0"/>
              <a:t>, C., Meredith, P., Turner, L. and Jones, J., 2023. Costs and cost-effectiveness of improved nurse staffing levels and skill mix in acute hospitals: A systematic review. </a:t>
            </a:r>
            <a:r>
              <a:rPr lang="en-IN" sz="1600" i="1" dirty="0"/>
              <a:t>International journal of nursing studies</a:t>
            </a:r>
            <a:r>
              <a:rPr lang="en-IN" sz="1600" dirty="0"/>
              <a:t>, </a:t>
            </a:r>
            <a:r>
              <a:rPr lang="en-IN" sz="1600" i="1" dirty="0"/>
              <a:t>147</a:t>
            </a:r>
            <a:r>
              <a:rPr lang="en-IN" sz="1600" dirty="0"/>
              <a:t>, p.104601. </a:t>
            </a:r>
            <a:r>
              <a:rPr lang="en-IN" sz="1600" u="sng" dirty="0">
                <a:hlinkClick r:id="rId3"/>
              </a:rPr>
              <a:t>https://doi.org/10.1016/j.ijnurstu.2023.104601</a:t>
            </a:r>
            <a:endParaRPr lang="en-IN" sz="1600" dirty="0"/>
          </a:p>
        </p:txBody>
      </p:sp>
    </p:spTree>
    <p:extLst>
      <p:ext uri="{BB962C8B-B14F-4D97-AF65-F5344CB8AC3E}">
        <p14:creationId xmlns:p14="http://schemas.microsoft.com/office/powerpoint/2010/main" val="41913454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180F9-4ECF-8B11-DA12-3A774F910F40}"/>
              </a:ext>
            </a:extLst>
          </p:cNvPr>
          <p:cNvSpPr>
            <a:spLocks noGrp="1"/>
          </p:cNvSpPr>
          <p:nvPr>
            <p:ph type="title"/>
          </p:nvPr>
        </p:nvSpPr>
        <p:spPr>
          <a:xfrm>
            <a:off x="838200" y="2766218"/>
            <a:ext cx="10515600" cy="1325563"/>
          </a:xfrm>
        </p:spPr>
        <p:txBody>
          <a:bodyPr>
            <a:normAutofit/>
          </a:bodyPr>
          <a:lstStyle/>
          <a:p>
            <a:pPr algn="ctr"/>
            <a:r>
              <a:rPr lang="en-GB" dirty="0"/>
              <a:t>Thank You</a:t>
            </a:r>
          </a:p>
        </p:txBody>
      </p:sp>
    </p:spTree>
    <p:extLst>
      <p:ext uri="{BB962C8B-B14F-4D97-AF65-F5344CB8AC3E}">
        <p14:creationId xmlns:p14="http://schemas.microsoft.com/office/powerpoint/2010/main" val="2180258623"/>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TM03457515[[fn=View]]</Template>
  <TotalTime>0</TotalTime>
  <Words>2671</Words>
  <Application>Microsoft Office PowerPoint</Application>
  <PresentationFormat>Widescreen</PresentationFormat>
  <Paragraphs>100</Paragraphs>
  <Slides>13</Slides>
  <Notes>5</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View</vt:lpstr>
      <vt:lpstr>“Systemic Failures In Maternity Care”</vt:lpstr>
      <vt:lpstr>Introduction &amp; Context – The Ockenden Report (2022)   </vt:lpstr>
      <vt:lpstr>Identifying Root Causes – Systems-Based Safety Analysis (Swiss Cheese Model)  </vt:lpstr>
      <vt:lpstr>PowerPoint Presentation</vt:lpstr>
      <vt:lpstr>Benchmarking Gaps in Maternity Care</vt:lpstr>
      <vt:lpstr>Policy Issues Contributing to Root Causes</vt:lpstr>
      <vt:lpstr>Impact on Quality, Efficiency &amp; Equity of Service Provision </vt:lpstr>
      <vt:lpstr>Structure of the Report (Component 2) </vt:lpstr>
      <vt:lpstr>Reference List</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“Systemic Failures In Maternity Care”</dc:title>
  <dc:creator/>
  <cp:lastModifiedBy>patelkrish9664603611@gmail.com</cp:lastModifiedBy>
  <cp:revision>3</cp:revision>
  <dcterms:created xsi:type="dcterms:W3CDTF">2026-02-07T08:57:43Z</dcterms:created>
  <dcterms:modified xsi:type="dcterms:W3CDTF">2026-02-21T18:20:56Z</dcterms:modified>
</cp:coreProperties>
</file>