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 id="259" r:id="rId6"/>
    <p:sldId id="257" r:id="rId7"/>
    <p:sldId id="258" r:id="rId8"/>
    <p:sldId id="260" r:id="rId9"/>
    <p:sldId id="262"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64DBE4-4B7E-48F1-A01E-277DF69BC699}" v="89" dt="2022-03-13T12:41:03.0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09.034"/>
    </inkml:context>
    <inkml:brush xml:id="br0">
      <inkml:brushProperty name="width" value="0.05" units="cm"/>
      <inkml:brushProperty name="height" value="0.05" units="cm"/>
    </inkml:brush>
  </inkml:definitions>
  <inkml:trace contextRef="#ctx0" brushRef="#br0">3486 2044 24575,'-6'-2'0,"1"1"0,0-1 0,0 0 0,-1 0 0,1-1 0,0 1 0,1-1 0,-1 0 0,-4-4 0,-16-11 0,-476-328-643,138 92 247,-224-155 894,-31-19 43,490 347-541,-245-112 0,259 145 0,-37-18 0,96 42 0,-1 3 0,-114-27 0,-9-1 0,101 25-1365,45 16-5461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17.155"/>
    </inkml:context>
    <inkml:brush xml:id="br0">
      <inkml:brushProperty name="width" value="0.05" units="cm"/>
      <inkml:brushProperty name="height" value="0.05" units="cm"/>
    </inkml:brush>
  </inkml:definitions>
  <inkml:trace contextRef="#ctx0" brushRef="#br0">2598 1 24575,'-1'15'0,"0"0"0,-1 0 0,-1 0 0,0 0 0,-1 0 0,-1 0 0,-10 21 0,-56 95 0,54-103 0,-123 176 0,31-51 0,-102 151 0,173-250 0,-258 327 0,200-263 0,-39 40 0,112-134 0,-2-2 0,-1 0 0,-29 18 0,-91 49 0,80-50 0,39-23 0,-8 4 0,0 2 0,1 1 0,1 2 0,-36 35 0,40-29 0,17-17 0,-1 0 0,0-1 0,-1-1 0,0 0 0,-26 16 0,-80 46 0,102-61 0,2 0 0,-1 2 0,2-1 0,-22 28 0,-83 107 0,-93 123 0,178-224-455,-2-2 0,-56 53 0,73-81-6371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21.951"/>
    </inkml:context>
    <inkml:brush xml:id="br0">
      <inkml:brushProperty name="width" value="0.05" units="cm"/>
      <inkml:brushProperty name="height" value="0.05" units="cm"/>
    </inkml:brush>
  </inkml:definitions>
  <inkml:trace contextRef="#ctx0" brushRef="#br0">11714 199 24575,'-17'1'0,"0"2"0,0 0 0,0 1 0,0 1 0,-19 8 0,0-1 0,-11 0 0,-1-2 0,-48 4 0,41-7 0,-61 16 0,59-9 0,-1-3 0,-93 7 0,105-13 0,1 2 0,-64 20 0,25-5 0,38-15 0,-1-2 0,1-2 0,-89-5 0,40 0 0,0 2 0,-750-15 0,484 3 0,260 0 0,-10 0 0,108 12 0,-42 0 0,-89-14 0,76 7 0,1 2 0,-1 2 0,-58 6 0,10 0 0,-15-5 0,-127 4 0,174 9 0,47-6 0,-34 3 0,-48-8 0,66-2 0,0 3 0,-71 10 0,38-2 0,-1-2 0,-125-6 0,101-3 0,-198-12 0,170 5 0,-197 10 0,233 12 0,1 4 0,-107 33 0,28-5 0,111-35 0,-1-3 0,0-2 0,-91-4 0,-85 6 0,24 5 0,118-8 0,35 2 0,-112 27 0,47-7 0,-88 0 0,174-24 0,-1-2 0,0-2 0,-55-9 0,-11-11 0,58 11 0,1 2 0,-1 2 0,-74-2 0,47 11 0,-142-3 0,141-11 0,51 7 0,-47-3 0,-268 9 0,-61-2 0,-94-53 0,459 48 0,-332-63 0,145 24 0,97 21 0,-266-87 0,289 78 0,-307-109 0,340 117 0,-17-2-1365,56 20-5461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23.954"/>
    </inkml:context>
    <inkml:brush xml:id="br0">
      <inkml:brushProperty name="width" value="0.05" units="cm"/>
      <inkml:brushProperty name="height" value="0.05" units="cm"/>
    </inkml:brush>
  </inkml:definitions>
  <inkml:trace contextRef="#ctx0" brushRef="#br0">2320 2147 24575,'-21'-20'0,"-471"-476"0,105 49 0,339 392 0,-2 1 0,-67-53 0,-281-230 0,367 313 0,-108-92 0,99 81 0,-2 3 0,-60-38 0,35 24 0,51 33 0,0 1 0,-1 1 0,-1 0 0,0 1 0,-36-14 0,40 20 0,1 0 0,-1-2 0,1 1 0,0-2 0,1 0 0,0 0 0,0-1 0,0-1 0,1 0 0,0 0 0,1-1 0,0 0 0,0-1 0,2 0 0,-15-24 0,-10-18-1365,17 31-5461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26.779"/>
    </inkml:context>
    <inkml:brush xml:id="br0">
      <inkml:brushProperty name="width" value="0.05" units="cm"/>
      <inkml:brushProperty name="height" value="0.05" units="cm"/>
    </inkml:brush>
  </inkml:definitions>
  <inkml:trace contextRef="#ctx0" brushRef="#br0">2168 1 24575,'-7'8'0,"0"0"0,0 0 0,-9 17 0,-15 20 0,-110 115 0,123-137 0,0-2 0,-1 0 0,-1-1 0,-1-1 0,-1-2 0,-27 18 0,-208 127 0,206-134 0,26-14 0,-38 26 0,20-8 0,1 3 0,2 1 0,-63 75 0,-57 99 0,-125 124 0,135-191 0,-19 14 0,-7 8 0,109-87 0,38-43 0,-49 47 0,42-54-1365,18-18-5461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30.296"/>
    </inkml:context>
    <inkml:brush xml:id="br0">
      <inkml:brushProperty name="width" value="0.05" units="cm"/>
      <inkml:brushProperty name="height" value="0.05" units="cm"/>
    </inkml:brush>
  </inkml:definitions>
  <inkml:trace contextRef="#ctx0" brushRef="#br0">1236 1 24575,'-12'11'0,"0"-1"0,-1 0 0,-1-1 0,1-1 0,-1 0 0,-16 6 0,-34 21 0,-38 23 0,64-38 0,-64 45 0,-105 79 0,177-122 0,1 2 0,0 1 0,2 1 0,-32 40 0,19-22 0,-134 162 0,103-100 0,50-71 0,-32 40 0,36-54-70,11-12-189,-1 0 0,0 0 0,-1-1 0,-15 13 0,9-12-6567</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36.990"/>
    </inkml:context>
    <inkml:brush xml:id="br0">
      <inkml:brushProperty name="width" value="0.05" units="cm"/>
      <inkml:brushProperty name="height" value="0.05" units="cm"/>
    </inkml:brush>
  </inkml:definitions>
  <inkml:trace contextRef="#ctx0" brushRef="#br0">1458 1081 24575,'-9'-2'0,"0"-1"0,0 1 0,0-1 0,0-1 0,1 0 0,0 0 0,-15-10 0,12 8 0,-43-29 0,2-2 0,2-3 0,2-1 0,-46-51 0,-69-60 0,104 107 0,-1 2 0,-2 3 0,-82-40 0,-37-10 0,145 67 0,0-2 0,-61-55 0,21 16 0,49 43-341,2-1 0,1-1-1,-37-44 1,47 48-6485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14:48.223"/>
    </inkml:context>
    <inkml:brush xml:id="br0">
      <inkml:brushProperty name="width" value="0.05" units="cm"/>
      <inkml:brushProperty name="height" value="0.05" units="cm"/>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28:56.986"/>
    </inkml:context>
    <inkml:brush xml:id="br0">
      <inkml:brushProperty name="width" value="0.05" units="cm"/>
      <inkml:brushProperty name="height" value="0.05" units="cm"/>
    </inkml:brush>
  </inkml:definitions>
  <inkml:trace contextRef="#ctx0" brushRef="#br0">4260 1 24575,'-6'0'0,"1"1"0,-1 0 0,1 0 0,0 1 0,-8 3 0,-18 4 0,-32-3 0,1-3 0,-74-5 0,31 0 0,16 1 0,-102 3 0,99 9 0,-46 2 0,-370-13 0,476 1 0,-57 11 0,23-2 0,-115 27 0,97-18 0,35-10 0,-1-2 0,-54 0 0,-102-8 0,74-1 0,85 2 0,1 2 0,-52 10 0,51-6 0,-93 0 0,103-7 0,-1 2 0,1 1 0,0 2 0,-48 12 0,-2 5 0,0-3 0,-133 8 0,-180-16 0,21-10-1365,352 0-5461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28:59.097"/>
    </inkml:context>
    <inkml:brush xml:id="br0">
      <inkml:brushProperty name="width" value="0.05" units="cm"/>
      <inkml:brushProperty name="height" value="0.05" units="cm"/>
    </inkml:brush>
  </inkml:definitions>
  <inkml:trace contextRef="#ctx0" brushRef="#br0">2515 0 24575,'-19'17'0,"0"0"0,1 1 0,-30 40 0,15-18 0,-27 36 0,-86 140 0,-44 58 0,104-157 0,-359 470 0,-49-47 0,102-185 0,350-318 0,-110 113 0,78-84 0,-49 48 0,83-73-61,-67 63-1243,81-83-5522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2:32:58.081"/>
    </inkml:context>
    <inkml:brush xml:id="br0">
      <inkml:brushProperty name="width" value="0.05" units="cm"/>
      <inkml:brushProperty name="height" value="0.05" units="cm"/>
    </inkml:brush>
  </inkml:definitions>
  <inkml:trace contextRef="#ctx0" brushRef="#br0">2847 2690 24575,'-6'-10'0,"0"0"0,-1 0 0,-1 0 0,0 1 0,-14-13 0,5 4 0,-88-86 0,-5 4 0,-3 6 0,-5 4 0,-4 6 0,-3 5 0,-155-72 0,203 116 0,-34-17 0,95 43 0,1 0 0,1-1 0,-1-1 0,-23-24 0,-30-44 0,-101-152 0,91 119 0,44 64 0,-17-26 0,-3 3 0,-114-117 0,56 78 0,-18-17 0,49 46 0,-139-177 0,130 145 0,66 86 0,-2 1 0,-34-27 0,-14-13 0,14 10-1365,45 39-5461</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179923224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5693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081893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78FCC2-0A8E-4115-B654-468BC4EA306D}"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3741183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8FCC2-0A8E-4115-B654-468BC4EA306D}" type="datetimeFigureOut">
              <a:rPr lang="en-GB" smtClean="0"/>
              <a:t>11/03/2022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012519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78FCC2-0A8E-4115-B654-468BC4EA306D}"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1423023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7678FCC2-0A8E-4115-B654-468BC4EA306D}" type="datetimeFigureOut">
              <a:rPr lang="en-GB" smtClean="0"/>
              <a:t>11/03/2022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876055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78FCC2-0A8E-4115-B654-468BC4EA306D}"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1766870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78FCC2-0A8E-4115-B654-468BC4EA306D}"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66362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78FCC2-0A8E-4115-B654-468BC4EA306D}"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104388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211300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172889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715078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3860554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25696176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766308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8FCC2-0A8E-4115-B654-468BC4EA306D}"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A9282-6CE6-4B4F-92A7-D16953867BD3}" type="slidenum">
              <a:rPr lang="en-GB" smtClean="0"/>
              <a:t>‹#›</a:t>
            </a:fld>
            <a:endParaRPr lang="en-GB"/>
          </a:p>
        </p:txBody>
      </p:sp>
    </p:spTree>
    <p:extLst>
      <p:ext uri="{BB962C8B-B14F-4D97-AF65-F5344CB8AC3E}">
        <p14:creationId xmlns:p14="http://schemas.microsoft.com/office/powerpoint/2010/main" val="41436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78FCC2-0A8E-4115-B654-468BC4EA306D}" type="datetimeFigureOut">
              <a:rPr lang="en-GB" smtClean="0"/>
              <a:t>11/03/2022</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3BA9282-6CE6-4B4F-92A7-D16953867BD3}" type="slidenum">
              <a:rPr lang="en-GB" smtClean="0"/>
              <a:t>‹#›</a:t>
            </a:fld>
            <a:endParaRPr lang="en-GB"/>
          </a:p>
        </p:txBody>
      </p:sp>
    </p:spTree>
    <p:extLst>
      <p:ext uri="{BB962C8B-B14F-4D97-AF65-F5344CB8AC3E}">
        <p14:creationId xmlns:p14="http://schemas.microsoft.com/office/powerpoint/2010/main" val="279338368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2.png"/><Relationship Id="rId18" Type="http://schemas.openxmlformats.org/officeDocument/2006/relationships/customXml" Target="../ink/ink9.xml"/><Relationship Id="rId3" Type="http://schemas.openxmlformats.org/officeDocument/2006/relationships/image" Target="../media/image7.png"/><Relationship Id="rId21" Type="http://schemas.openxmlformats.org/officeDocument/2006/relationships/image" Target="../media/image16.png"/><Relationship Id="rId7" Type="http://schemas.openxmlformats.org/officeDocument/2006/relationships/image" Target="../media/image9.png"/><Relationship Id="rId12" Type="http://schemas.openxmlformats.org/officeDocument/2006/relationships/customXml" Target="../ink/ink6.xml"/><Relationship Id="rId17" Type="http://schemas.openxmlformats.org/officeDocument/2006/relationships/image" Target="../media/image14.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1.png"/><Relationship Id="rId5" Type="http://schemas.openxmlformats.org/officeDocument/2006/relationships/image" Target="../media/image8.png"/><Relationship Id="rId15" Type="http://schemas.openxmlformats.org/officeDocument/2006/relationships/image" Target="../media/image13.png"/><Relationship Id="rId23" Type="http://schemas.openxmlformats.org/officeDocument/2006/relationships/image" Target="../media/image17.png"/><Relationship Id="rId10" Type="http://schemas.openxmlformats.org/officeDocument/2006/relationships/customXml" Target="../ink/ink5.xml"/><Relationship Id="rId19" Type="http://schemas.openxmlformats.org/officeDocument/2006/relationships/image" Target="../media/image15.png"/><Relationship Id="rId4" Type="http://schemas.openxmlformats.org/officeDocument/2006/relationships/customXml" Target="../ink/ink2.xml"/><Relationship Id="rId9" Type="http://schemas.openxmlformats.org/officeDocument/2006/relationships/image" Target="../media/image10.png"/><Relationship Id="rId14" Type="http://schemas.openxmlformats.org/officeDocument/2006/relationships/customXml" Target="../ink/ink7.xml"/><Relationship Id="rId22" Type="http://schemas.openxmlformats.org/officeDocument/2006/relationships/customXml" Target="../ink/ink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DB6AB-E5DC-4FF5-8F52-B6A08CC619AC}"/>
              </a:ext>
            </a:extLst>
          </p:cNvPr>
          <p:cNvSpPr>
            <a:spLocks noGrp="1"/>
          </p:cNvSpPr>
          <p:nvPr>
            <p:ph type="ctrTitle"/>
          </p:nvPr>
        </p:nvSpPr>
        <p:spPr/>
        <p:txBody>
          <a:bodyPr/>
          <a:lstStyle/>
          <a:p>
            <a:r>
              <a:rPr lang="en-GB" dirty="0"/>
              <a:t>Solving the complex problem of staff absenteeism in </a:t>
            </a:r>
            <a:r>
              <a:rPr lang="en-GB" dirty="0" err="1"/>
              <a:t>mcht</a:t>
            </a:r>
            <a:endParaRPr lang="en-GB" dirty="0"/>
          </a:p>
        </p:txBody>
      </p:sp>
      <p:sp>
        <p:nvSpPr>
          <p:cNvPr id="3" name="Subtitle 2">
            <a:extLst>
              <a:ext uri="{FF2B5EF4-FFF2-40B4-BE49-F238E27FC236}">
                <a16:creationId xmlns:a16="http://schemas.microsoft.com/office/drawing/2014/main" id="{474284B5-5E42-4753-B198-5EFA70CD3B3D}"/>
              </a:ext>
            </a:extLst>
          </p:cNvPr>
          <p:cNvSpPr>
            <a:spLocks noGrp="1"/>
          </p:cNvSpPr>
          <p:nvPr>
            <p:ph type="subTitle" idx="1"/>
          </p:nvPr>
        </p:nvSpPr>
        <p:spPr/>
        <p:txBody>
          <a:bodyPr>
            <a:normAutofit fontScale="92500" lnSpcReduction="10000"/>
          </a:bodyPr>
          <a:lstStyle/>
          <a:p>
            <a:r>
              <a:rPr lang="en-GB" dirty="0"/>
              <a:t>Emmanuel Adewale</a:t>
            </a:r>
          </a:p>
          <a:p>
            <a:r>
              <a:rPr lang="en-GB" dirty="0"/>
              <a:t>2107386</a:t>
            </a:r>
          </a:p>
          <a:p>
            <a:r>
              <a:rPr lang="en-GB" dirty="0"/>
              <a:t>Module problem solving and decision making.</a:t>
            </a:r>
          </a:p>
          <a:p>
            <a:r>
              <a:rPr lang="en-GB" dirty="0"/>
              <a:t>Lecturer :</a:t>
            </a:r>
            <a:r>
              <a:rPr lang="en-GB" dirty="0" err="1"/>
              <a:t>Chikoke</a:t>
            </a:r>
            <a:r>
              <a:rPr lang="en-GB" dirty="0"/>
              <a:t> </a:t>
            </a:r>
            <a:r>
              <a:rPr lang="en-GB" dirty="0" err="1"/>
              <a:t>uba</a:t>
            </a:r>
            <a:endParaRPr lang="en-GB" dirty="0"/>
          </a:p>
        </p:txBody>
      </p:sp>
    </p:spTree>
    <p:extLst>
      <p:ext uri="{BB962C8B-B14F-4D97-AF65-F5344CB8AC3E}">
        <p14:creationId xmlns:p14="http://schemas.microsoft.com/office/powerpoint/2010/main" val="24426906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DB021-25F1-48E5-AA9E-627C70B9FDBE}"/>
              </a:ext>
            </a:extLst>
          </p:cNvPr>
          <p:cNvSpPr>
            <a:spLocks noGrp="1"/>
          </p:cNvSpPr>
          <p:nvPr>
            <p:ph type="title"/>
          </p:nvPr>
        </p:nvSpPr>
        <p:spPr/>
        <p:txBody>
          <a:bodyPr/>
          <a:lstStyle/>
          <a:p>
            <a:r>
              <a:rPr lang="en-GB" dirty="0"/>
              <a:t>what is absenteeism </a:t>
            </a:r>
          </a:p>
        </p:txBody>
      </p:sp>
      <p:sp>
        <p:nvSpPr>
          <p:cNvPr id="3" name="Content Placeholder 2">
            <a:extLst>
              <a:ext uri="{FF2B5EF4-FFF2-40B4-BE49-F238E27FC236}">
                <a16:creationId xmlns:a16="http://schemas.microsoft.com/office/drawing/2014/main" id="{9AE22C57-F7EB-401B-B9F1-C102C941A6E6}"/>
              </a:ext>
            </a:extLst>
          </p:cNvPr>
          <p:cNvSpPr>
            <a:spLocks noGrp="1"/>
          </p:cNvSpPr>
          <p:nvPr>
            <p:ph idx="1"/>
          </p:nvPr>
        </p:nvSpPr>
        <p:spPr>
          <a:xfrm>
            <a:off x="685801" y="2142067"/>
            <a:ext cx="6371947" cy="3649133"/>
          </a:xfrm>
        </p:spPr>
        <p:txBody>
          <a:bodyPr/>
          <a:lstStyle/>
          <a:p>
            <a:r>
              <a:rPr lang="en-GB" dirty="0"/>
              <a:t>Absenteeism is the practice of regularly staying away from work without good reason.</a:t>
            </a:r>
          </a:p>
          <a:p>
            <a:endParaRPr lang="en-GB" dirty="0"/>
          </a:p>
        </p:txBody>
      </p:sp>
      <p:pic>
        <p:nvPicPr>
          <p:cNvPr id="1026" name="Picture 2">
            <a:extLst>
              <a:ext uri="{FF2B5EF4-FFF2-40B4-BE49-F238E27FC236}">
                <a16:creationId xmlns:a16="http://schemas.microsoft.com/office/drawing/2014/main" id="{7530C34A-A0DC-4D0D-B7C9-F991956D6E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8812" y="1502063"/>
            <a:ext cx="5107438" cy="3398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3215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A76ED-DCCA-4A79-BC27-1343BFF4EA7A}"/>
              </a:ext>
            </a:extLst>
          </p:cNvPr>
          <p:cNvSpPr>
            <a:spLocks noGrp="1"/>
          </p:cNvSpPr>
          <p:nvPr>
            <p:ph type="title"/>
          </p:nvPr>
        </p:nvSpPr>
        <p:spPr/>
        <p:txBody>
          <a:bodyPr/>
          <a:lstStyle/>
          <a:p>
            <a:r>
              <a:rPr lang="en-GB" dirty="0"/>
              <a:t> why is absenteeism a problem </a:t>
            </a:r>
          </a:p>
        </p:txBody>
      </p:sp>
      <p:sp>
        <p:nvSpPr>
          <p:cNvPr id="3" name="Content Placeholder 2">
            <a:extLst>
              <a:ext uri="{FF2B5EF4-FFF2-40B4-BE49-F238E27FC236}">
                <a16:creationId xmlns:a16="http://schemas.microsoft.com/office/drawing/2014/main" id="{0F9FAAA0-1652-41FC-BE3C-1B421072B763}"/>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Mid Cheshire Hospitals NHS Foundation Trust (MCHT) has seen a rise in absenteeism from 2007 to 2012 which over this period has cost them more than £1 million. </a:t>
            </a:r>
          </a:p>
          <a:p>
            <a:r>
              <a:rPr lang="en-GB" dirty="0">
                <a:latin typeface="Arial" panose="020B0604020202020204" pitchFamily="34" charset="0"/>
              </a:rPr>
              <a:t>This is a problem because patients will receive a lower quality of service and as it’s a hospital it may be life threatening .</a:t>
            </a:r>
          </a:p>
          <a:p>
            <a:r>
              <a:rPr lang="en-GB" dirty="0">
                <a:latin typeface="Arial" panose="020B0604020202020204" pitchFamily="34" charset="0"/>
              </a:rPr>
              <a:t>Also this encourages lack of discipline if this goes unpunished and is not financially sustainable for MCHT.</a:t>
            </a:r>
          </a:p>
          <a:p>
            <a:r>
              <a:rPr lang="en-GB" dirty="0">
                <a:latin typeface="Arial" panose="020B0604020202020204" pitchFamily="34" charset="0"/>
              </a:rPr>
              <a:t>Also if absenteeism is high with no sanctions employees could start taking liberties</a:t>
            </a:r>
            <a:endParaRPr lang="en-GB" dirty="0"/>
          </a:p>
        </p:txBody>
      </p:sp>
      <p:sp>
        <p:nvSpPr>
          <p:cNvPr id="5" name="TextBox 4">
            <a:extLst>
              <a:ext uri="{FF2B5EF4-FFF2-40B4-BE49-F238E27FC236}">
                <a16:creationId xmlns:a16="http://schemas.microsoft.com/office/drawing/2014/main" id="{4AC12AAE-93AC-4A78-B2D2-DAA3327FB6AF}"/>
              </a:ext>
            </a:extLst>
          </p:cNvPr>
          <p:cNvSpPr txBox="1"/>
          <p:nvPr/>
        </p:nvSpPr>
        <p:spPr>
          <a:xfrm>
            <a:off x="3047260" y="3300414"/>
            <a:ext cx="6094520" cy="261610"/>
          </a:xfrm>
          <a:prstGeom prst="rect">
            <a:avLst/>
          </a:prstGeom>
          <a:noFill/>
        </p:spPr>
        <p:txBody>
          <a:bodyPr wrap="square">
            <a:spAutoFit/>
          </a:bodyPr>
          <a:lstStyle/>
          <a:p>
            <a:r>
              <a:rPr lang="en-GB" sz="1100" dirty="0">
                <a:effectLst/>
                <a:latin typeface="Arial" panose="020B0604020202020204" pitchFamily="34" charset="0"/>
                <a:ea typeface="Times New Roman" panose="02020603050405020304" pitchFamily="18" charset="0"/>
              </a:rPr>
              <a:t>Mid Cheshire Hospitals NHS Foundation Trust (MCHT).</a:t>
            </a:r>
            <a:endParaRPr lang="en-GB" dirty="0"/>
          </a:p>
        </p:txBody>
      </p:sp>
    </p:spTree>
    <p:extLst>
      <p:ext uri="{BB962C8B-B14F-4D97-AF65-F5344CB8AC3E}">
        <p14:creationId xmlns:p14="http://schemas.microsoft.com/office/powerpoint/2010/main" val="2754899788"/>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F2DD-971A-4F63-97C8-EDCCE3E51D39}"/>
              </a:ext>
            </a:extLst>
          </p:cNvPr>
          <p:cNvSpPr>
            <a:spLocks noGrp="1"/>
          </p:cNvSpPr>
          <p:nvPr>
            <p:ph type="title"/>
          </p:nvPr>
        </p:nvSpPr>
        <p:spPr/>
        <p:txBody>
          <a:bodyPr/>
          <a:lstStyle/>
          <a:p>
            <a:r>
              <a:rPr lang="en-GB" dirty="0"/>
              <a:t>Pestle analysis to identify causes of MCHT absenteeism</a:t>
            </a:r>
          </a:p>
        </p:txBody>
      </p:sp>
      <p:sp>
        <p:nvSpPr>
          <p:cNvPr id="3" name="Content Placeholder 2">
            <a:extLst>
              <a:ext uri="{FF2B5EF4-FFF2-40B4-BE49-F238E27FC236}">
                <a16:creationId xmlns:a16="http://schemas.microsoft.com/office/drawing/2014/main" id="{C45D5135-15A2-4F81-ABFB-625C97813AA1}"/>
              </a:ext>
            </a:extLst>
          </p:cNvPr>
          <p:cNvSpPr>
            <a:spLocks noGrp="1"/>
          </p:cNvSpPr>
          <p:nvPr>
            <p:ph idx="1"/>
          </p:nvPr>
        </p:nvSpPr>
        <p:spPr/>
        <p:txBody>
          <a:bodyPr>
            <a:normAutofit fontScale="77500" lnSpcReduction="20000"/>
          </a:bodyPr>
          <a:lstStyle/>
          <a:p>
            <a:r>
              <a:rPr lang="en-GB" dirty="0"/>
              <a:t>A pestle analysis looks at different factors that could affect a business namely political ,economical ,sociological , technological ,legal and environmental </a:t>
            </a:r>
          </a:p>
          <a:p>
            <a:r>
              <a:rPr lang="en-GB" dirty="0"/>
              <a:t>A political factor that could affect MCHT could be the fact junior doctors are being underpaid and over worked as they work long hours this could make employees less motivated to come to work </a:t>
            </a:r>
          </a:p>
          <a:p>
            <a:r>
              <a:rPr lang="en-GB" dirty="0"/>
              <a:t>An economical factor could be the </a:t>
            </a:r>
            <a:r>
              <a:rPr lang="en-GB" dirty="0" err="1"/>
              <a:t>uk</a:t>
            </a:r>
            <a:r>
              <a:rPr lang="en-GB" dirty="0"/>
              <a:t> government has cut the budget on hospitals meaning less jobs and worse working conditions in hospitals in the </a:t>
            </a:r>
            <a:r>
              <a:rPr lang="en-GB" dirty="0" err="1"/>
              <a:t>uk</a:t>
            </a:r>
            <a:r>
              <a:rPr lang="en-GB" dirty="0"/>
              <a:t> </a:t>
            </a:r>
          </a:p>
          <a:p>
            <a:r>
              <a:rPr lang="en-GB" dirty="0"/>
              <a:t>A sociological factor that could be the reason to the spike in absenteeism could be due to the fact staff are working in a hospital they may see a lot of tragedies and deaths that could have and impact on their mental health and make them not want to attend work.</a:t>
            </a:r>
          </a:p>
          <a:p>
            <a:r>
              <a:rPr lang="en-GB" dirty="0"/>
              <a:t>A technological factor that could affect absenteeism could be the fact that maybe not all staff have access to cars and transport could be too expensive compared to their salary so they may not have motivation to come in </a:t>
            </a:r>
          </a:p>
          <a:p>
            <a:r>
              <a:rPr lang="en-GB" dirty="0"/>
              <a:t>A legal factor that could affect staff absenteeism could be workers visa running out and them not legally being allowed to work </a:t>
            </a:r>
          </a:p>
          <a:p>
            <a:r>
              <a:rPr lang="en-GB" dirty="0"/>
              <a:t>Lastly a environmental factor that could result in increase in absenteeism could be the surrounding area of the hospital if it is dirty or the air is polluted they wouldn’t want to work in a bad working environment </a:t>
            </a:r>
          </a:p>
          <a:p>
            <a:endParaRPr lang="en-GB" dirty="0"/>
          </a:p>
          <a:p>
            <a:pPr marL="0" indent="0">
              <a:buNone/>
            </a:pPr>
            <a:endParaRPr lang="en-GB" dirty="0"/>
          </a:p>
        </p:txBody>
      </p:sp>
      <p:pic>
        <p:nvPicPr>
          <p:cNvPr id="4" name="Picture 3">
            <a:extLst>
              <a:ext uri="{FF2B5EF4-FFF2-40B4-BE49-F238E27FC236}">
                <a16:creationId xmlns:a16="http://schemas.microsoft.com/office/drawing/2014/main" id="{AB508B73-66B1-4BB1-B72A-DEC6C1E08057}"/>
              </a:ext>
            </a:extLst>
          </p:cNvPr>
          <p:cNvPicPr>
            <a:picLocks noChangeAspect="1"/>
          </p:cNvPicPr>
          <p:nvPr/>
        </p:nvPicPr>
        <p:blipFill>
          <a:blip r:embed="rId2"/>
          <a:stretch>
            <a:fillRect/>
          </a:stretch>
        </p:blipFill>
        <p:spPr>
          <a:xfrm>
            <a:off x="9552003" y="5018997"/>
            <a:ext cx="1954196" cy="1720542"/>
          </a:xfrm>
          <a:prstGeom prst="rect">
            <a:avLst/>
          </a:prstGeom>
        </p:spPr>
      </p:pic>
    </p:spTree>
    <p:extLst>
      <p:ext uri="{BB962C8B-B14F-4D97-AF65-F5344CB8AC3E}">
        <p14:creationId xmlns:p14="http://schemas.microsoft.com/office/powerpoint/2010/main" val="37806099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B284E-C0BD-48B0-A554-AB4AA7FD11D4}"/>
              </a:ext>
            </a:extLst>
          </p:cNvPr>
          <p:cNvSpPr>
            <a:spLocks noGrp="1"/>
          </p:cNvSpPr>
          <p:nvPr>
            <p:ph type="title"/>
          </p:nvPr>
        </p:nvSpPr>
        <p:spPr/>
        <p:txBody>
          <a:bodyPr/>
          <a:lstStyle/>
          <a:p>
            <a:r>
              <a:rPr lang="en-GB" dirty="0"/>
              <a:t>Fishbone diagram</a:t>
            </a:r>
          </a:p>
        </p:txBody>
      </p:sp>
      <p:sp>
        <p:nvSpPr>
          <p:cNvPr id="3" name="Content Placeholder 2">
            <a:extLst>
              <a:ext uri="{FF2B5EF4-FFF2-40B4-BE49-F238E27FC236}">
                <a16:creationId xmlns:a16="http://schemas.microsoft.com/office/drawing/2014/main" id="{A9989758-BFED-4685-BE98-E2AE88BBE76F}"/>
              </a:ext>
            </a:extLst>
          </p:cNvPr>
          <p:cNvSpPr>
            <a:spLocks noGrp="1"/>
          </p:cNvSpPr>
          <p:nvPr>
            <p:ph idx="1"/>
          </p:nvPr>
        </p:nvSpPr>
        <p:spPr>
          <a:xfrm>
            <a:off x="454982" y="2142066"/>
            <a:ext cx="10500539" cy="3805043"/>
          </a:xfrm>
        </p:spPr>
        <p:txBody>
          <a:bodyPr>
            <a:normAutofit fontScale="85000" lnSpcReduction="20000"/>
          </a:bodyPr>
          <a:lstStyle/>
          <a:p>
            <a:r>
              <a:rPr lang="en-GB" dirty="0"/>
              <a:t>A fishbone diagram is used to analyse the potential  causes of a problem the problem being the head of the fish and the potential causes the bones hence the name “fishbone” </a:t>
            </a:r>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dirty="0"/>
              <a:t> controllable factors  these will be labelled c  one should  aim to try and prevent controllable factors  ,  if I don’t know whether I can </a:t>
            </a:r>
          </a:p>
          <a:p>
            <a:pPr marL="0" indent="0">
              <a:buNone/>
            </a:pPr>
            <a:r>
              <a:rPr lang="en-GB" dirty="0"/>
              <a:t>control it yet it will be marked experimental x and these will require trial and error to try and solve  </a:t>
            </a:r>
          </a:p>
          <a:p>
            <a:r>
              <a:rPr lang="en-GB" dirty="0"/>
              <a:t> if it cant be detected early or prevented it should be marked with a  N for noise the factors labelled N need protection as they cant be prevented or detected so companies should try to protect </a:t>
            </a:r>
          </a:p>
        </p:txBody>
      </p:sp>
      <p:pic>
        <p:nvPicPr>
          <p:cNvPr id="4" name="Picture 3">
            <a:extLst>
              <a:ext uri="{FF2B5EF4-FFF2-40B4-BE49-F238E27FC236}">
                <a16:creationId xmlns:a16="http://schemas.microsoft.com/office/drawing/2014/main" id="{66A63B2D-05AA-4467-9B2D-8CF6A6CC5728}"/>
              </a:ext>
            </a:extLst>
          </p:cNvPr>
          <p:cNvPicPr>
            <a:picLocks noChangeAspect="1"/>
          </p:cNvPicPr>
          <p:nvPr/>
        </p:nvPicPr>
        <p:blipFill>
          <a:blip r:embed="rId2"/>
          <a:stretch>
            <a:fillRect/>
          </a:stretch>
        </p:blipFill>
        <p:spPr>
          <a:xfrm>
            <a:off x="5699464" y="2625368"/>
            <a:ext cx="3868140" cy="2154916"/>
          </a:xfrm>
          <a:prstGeom prst="rect">
            <a:avLst/>
          </a:prstGeom>
        </p:spPr>
      </p:pic>
    </p:spTree>
    <p:extLst>
      <p:ext uri="{BB962C8B-B14F-4D97-AF65-F5344CB8AC3E}">
        <p14:creationId xmlns:p14="http://schemas.microsoft.com/office/powerpoint/2010/main" val="25528597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95733-F788-4EF8-A47A-4C170B2513A9}"/>
              </a:ext>
            </a:extLst>
          </p:cNvPr>
          <p:cNvSpPr>
            <a:spLocks noGrp="1"/>
          </p:cNvSpPr>
          <p:nvPr>
            <p:ph type="title"/>
          </p:nvPr>
        </p:nvSpPr>
        <p:spPr/>
        <p:txBody>
          <a:bodyPr/>
          <a:lstStyle/>
          <a:p>
            <a:r>
              <a:rPr lang="en-GB" dirty="0"/>
              <a:t>MCHT fishbone analysis  </a:t>
            </a:r>
          </a:p>
        </p:txBody>
      </p:sp>
      <p:sp>
        <p:nvSpPr>
          <p:cNvPr id="3" name="Content Placeholder 2">
            <a:extLst>
              <a:ext uri="{FF2B5EF4-FFF2-40B4-BE49-F238E27FC236}">
                <a16:creationId xmlns:a16="http://schemas.microsoft.com/office/drawing/2014/main" id="{154D589E-2B24-4B43-B476-7FBAA5D6530D}"/>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83129108-AA93-424A-A3B6-0068DBBE7C2F}"/>
              </a:ext>
            </a:extLst>
          </p:cNvPr>
          <p:cNvSpPr txBox="1"/>
          <p:nvPr/>
        </p:nvSpPr>
        <p:spPr>
          <a:xfrm>
            <a:off x="8744504" y="3703753"/>
            <a:ext cx="1740024" cy="369332"/>
          </a:xfrm>
          <a:prstGeom prst="rect">
            <a:avLst/>
          </a:prstGeom>
          <a:noFill/>
        </p:spPr>
        <p:txBody>
          <a:bodyPr wrap="square" rtlCol="0">
            <a:spAutoFit/>
          </a:bodyPr>
          <a:lstStyle/>
          <a:p>
            <a:r>
              <a:rPr lang="en-GB" dirty="0"/>
              <a:t>Absenteeism </a:t>
            </a:r>
          </a:p>
        </p:txBody>
      </p:sp>
      <mc:AlternateContent xmlns:mc="http://schemas.openxmlformats.org/markup-compatibility/2006">
        <mc:Choice xmlns:p14="http://schemas.microsoft.com/office/powerpoint/2010/main" Requires="p14">
          <p:contentPart p14:bwMode="auto" r:id="rId2">
            <p14:nvContentPartPr>
              <p14:cNvPr id="6" name="Ink 5">
                <a:extLst>
                  <a:ext uri="{FF2B5EF4-FFF2-40B4-BE49-F238E27FC236}">
                    <a16:creationId xmlns:a16="http://schemas.microsoft.com/office/drawing/2014/main" id="{E5293EF8-223D-4D5D-B6E2-3AB5E0817BD4}"/>
                  </a:ext>
                </a:extLst>
              </p14:cNvPr>
              <p14:cNvContentPartPr/>
              <p14:nvPr/>
            </p14:nvContentPartPr>
            <p14:xfrm>
              <a:off x="7489353" y="3099268"/>
              <a:ext cx="1255320" cy="735840"/>
            </p14:xfrm>
          </p:contentPart>
        </mc:Choice>
        <mc:Fallback>
          <p:pic>
            <p:nvPicPr>
              <p:cNvPr id="6" name="Ink 5">
                <a:extLst>
                  <a:ext uri="{FF2B5EF4-FFF2-40B4-BE49-F238E27FC236}">
                    <a16:creationId xmlns:a16="http://schemas.microsoft.com/office/drawing/2014/main" id="{E5293EF8-223D-4D5D-B6E2-3AB5E0817BD4}"/>
                  </a:ext>
                </a:extLst>
              </p:cNvPr>
              <p:cNvPicPr/>
              <p:nvPr/>
            </p:nvPicPr>
            <p:blipFill>
              <a:blip r:embed="rId3"/>
              <a:stretch>
                <a:fillRect/>
              </a:stretch>
            </p:blipFill>
            <p:spPr>
              <a:xfrm>
                <a:off x="7480353" y="3090268"/>
                <a:ext cx="1272960" cy="75348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7" name="Ink 6">
                <a:extLst>
                  <a:ext uri="{FF2B5EF4-FFF2-40B4-BE49-F238E27FC236}">
                    <a16:creationId xmlns:a16="http://schemas.microsoft.com/office/drawing/2014/main" id="{E4A74434-3B94-4AA5-9B56-8AB9BB585249}"/>
                  </a:ext>
                </a:extLst>
              </p14:cNvPr>
              <p14:cNvContentPartPr/>
              <p14:nvPr/>
            </p14:nvContentPartPr>
            <p14:xfrm>
              <a:off x="7738113" y="3834748"/>
              <a:ext cx="935280" cy="1080720"/>
            </p14:xfrm>
          </p:contentPart>
        </mc:Choice>
        <mc:Fallback>
          <p:pic>
            <p:nvPicPr>
              <p:cNvPr id="7" name="Ink 6">
                <a:extLst>
                  <a:ext uri="{FF2B5EF4-FFF2-40B4-BE49-F238E27FC236}">
                    <a16:creationId xmlns:a16="http://schemas.microsoft.com/office/drawing/2014/main" id="{E4A74434-3B94-4AA5-9B56-8AB9BB585249}"/>
                  </a:ext>
                </a:extLst>
              </p:cNvPr>
              <p:cNvPicPr/>
              <p:nvPr/>
            </p:nvPicPr>
            <p:blipFill>
              <a:blip r:embed="rId5"/>
              <a:stretch>
                <a:fillRect/>
              </a:stretch>
            </p:blipFill>
            <p:spPr>
              <a:xfrm>
                <a:off x="7729473" y="3826108"/>
                <a:ext cx="952920" cy="1098360"/>
              </a:xfrm>
              <a:prstGeom prst="rect">
                <a:avLst/>
              </a:prstGeom>
            </p:spPr>
          </p:pic>
        </mc:Fallback>
      </mc:AlternateContent>
      <p:grpSp>
        <p:nvGrpSpPr>
          <p:cNvPr id="12" name="Group 11">
            <a:extLst>
              <a:ext uri="{FF2B5EF4-FFF2-40B4-BE49-F238E27FC236}">
                <a16:creationId xmlns:a16="http://schemas.microsoft.com/office/drawing/2014/main" id="{92A25B9B-01B4-4DA2-ACCD-BCB549AC0F85}"/>
              </a:ext>
            </a:extLst>
          </p:cNvPr>
          <p:cNvGrpSpPr/>
          <p:nvPr/>
        </p:nvGrpSpPr>
        <p:grpSpPr>
          <a:xfrm>
            <a:off x="4455993" y="3020780"/>
            <a:ext cx="4217400" cy="1577520"/>
            <a:chOff x="4429353" y="2999908"/>
            <a:chExt cx="4217400" cy="1577520"/>
          </a:xfrm>
        </p:grpSpPr>
        <mc:AlternateContent xmlns:mc="http://schemas.openxmlformats.org/markup-compatibility/2006">
          <mc:Choice xmlns:p14="http://schemas.microsoft.com/office/powerpoint/2010/main" Requires="p14">
            <p:contentPart p14:bwMode="auto" r:id="rId6">
              <p14:nvContentPartPr>
                <p14:cNvPr id="8" name="Ink 7">
                  <a:extLst>
                    <a:ext uri="{FF2B5EF4-FFF2-40B4-BE49-F238E27FC236}">
                      <a16:creationId xmlns:a16="http://schemas.microsoft.com/office/drawing/2014/main" id="{8A2B9BE2-5EAF-4749-A395-B643C2BBE601}"/>
                    </a:ext>
                  </a:extLst>
                </p14:cNvPr>
                <p14:cNvContentPartPr/>
                <p14:nvPr/>
              </p14:nvContentPartPr>
              <p14:xfrm>
                <a:off x="4429353" y="3710188"/>
                <a:ext cx="4217400" cy="230040"/>
              </p14:xfrm>
            </p:contentPart>
          </mc:Choice>
          <mc:Fallback>
            <p:pic>
              <p:nvPicPr>
                <p:cNvPr id="8" name="Ink 7">
                  <a:extLst>
                    <a:ext uri="{FF2B5EF4-FFF2-40B4-BE49-F238E27FC236}">
                      <a16:creationId xmlns:a16="http://schemas.microsoft.com/office/drawing/2014/main" id="{8A2B9BE2-5EAF-4749-A395-B643C2BBE601}"/>
                    </a:ext>
                  </a:extLst>
                </p:cNvPr>
                <p:cNvPicPr/>
                <p:nvPr/>
              </p:nvPicPr>
              <p:blipFill>
                <a:blip r:embed="rId7"/>
                <a:stretch>
                  <a:fillRect/>
                </a:stretch>
              </p:blipFill>
              <p:spPr>
                <a:xfrm>
                  <a:off x="4420353" y="3701188"/>
                  <a:ext cx="4235040" cy="24768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9" name="Ink 8">
                  <a:extLst>
                    <a:ext uri="{FF2B5EF4-FFF2-40B4-BE49-F238E27FC236}">
                      <a16:creationId xmlns:a16="http://schemas.microsoft.com/office/drawing/2014/main" id="{170BACE7-294B-4233-B205-D84AB7214B68}"/>
                    </a:ext>
                  </a:extLst>
                </p14:cNvPr>
                <p14:cNvContentPartPr/>
                <p14:nvPr/>
              </p14:nvContentPartPr>
              <p14:xfrm>
                <a:off x="6018393" y="2999908"/>
                <a:ext cx="835200" cy="773280"/>
              </p14:xfrm>
            </p:contentPart>
          </mc:Choice>
          <mc:Fallback>
            <p:pic>
              <p:nvPicPr>
                <p:cNvPr id="9" name="Ink 8">
                  <a:extLst>
                    <a:ext uri="{FF2B5EF4-FFF2-40B4-BE49-F238E27FC236}">
                      <a16:creationId xmlns:a16="http://schemas.microsoft.com/office/drawing/2014/main" id="{170BACE7-294B-4233-B205-D84AB7214B68}"/>
                    </a:ext>
                  </a:extLst>
                </p:cNvPr>
                <p:cNvPicPr/>
                <p:nvPr/>
              </p:nvPicPr>
              <p:blipFill>
                <a:blip r:embed="rId9"/>
                <a:stretch>
                  <a:fillRect/>
                </a:stretch>
              </p:blipFill>
              <p:spPr>
                <a:xfrm>
                  <a:off x="6009393" y="2990908"/>
                  <a:ext cx="852840" cy="79092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1" name="Ink 10">
                  <a:extLst>
                    <a:ext uri="{FF2B5EF4-FFF2-40B4-BE49-F238E27FC236}">
                      <a16:creationId xmlns:a16="http://schemas.microsoft.com/office/drawing/2014/main" id="{79E169D7-19E1-467E-AEB9-6705858A9BEE}"/>
                    </a:ext>
                  </a:extLst>
                </p14:cNvPr>
                <p14:cNvContentPartPr/>
                <p14:nvPr/>
              </p14:nvContentPartPr>
              <p14:xfrm>
                <a:off x="6019833" y="3817108"/>
                <a:ext cx="780840" cy="760320"/>
              </p14:xfrm>
            </p:contentPart>
          </mc:Choice>
          <mc:Fallback>
            <p:pic>
              <p:nvPicPr>
                <p:cNvPr id="11" name="Ink 10">
                  <a:extLst>
                    <a:ext uri="{FF2B5EF4-FFF2-40B4-BE49-F238E27FC236}">
                      <a16:creationId xmlns:a16="http://schemas.microsoft.com/office/drawing/2014/main" id="{79E169D7-19E1-467E-AEB9-6705858A9BEE}"/>
                    </a:ext>
                  </a:extLst>
                </p:cNvPr>
                <p:cNvPicPr/>
                <p:nvPr/>
              </p:nvPicPr>
              <p:blipFill>
                <a:blip r:embed="rId11"/>
                <a:stretch>
                  <a:fillRect/>
                </a:stretch>
              </p:blipFill>
              <p:spPr>
                <a:xfrm>
                  <a:off x="6010833" y="3808468"/>
                  <a:ext cx="798480" cy="7779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2">
            <p14:nvContentPartPr>
              <p14:cNvPr id="13" name="Ink 12">
                <a:extLst>
                  <a:ext uri="{FF2B5EF4-FFF2-40B4-BE49-F238E27FC236}">
                    <a16:creationId xmlns:a16="http://schemas.microsoft.com/office/drawing/2014/main" id="{88876091-9999-43D5-9D1D-C52CD45201E2}"/>
                  </a:ext>
                </a:extLst>
              </p14:cNvPr>
              <p14:cNvContentPartPr/>
              <p14:nvPr/>
            </p14:nvContentPartPr>
            <p14:xfrm>
              <a:off x="5610818" y="4597209"/>
              <a:ext cx="445320" cy="398880"/>
            </p14:xfrm>
          </p:contentPart>
        </mc:Choice>
        <mc:Fallback>
          <p:pic>
            <p:nvPicPr>
              <p:cNvPr id="13" name="Ink 12">
                <a:extLst>
                  <a:ext uri="{FF2B5EF4-FFF2-40B4-BE49-F238E27FC236}">
                    <a16:creationId xmlns:a16="http://schemas.microsoft.com/office/drawing/2014/main" id="{88876091-9999-43D5-9D1D-C52CD45201E2}"/>
                  </a:ext>
                </a:extLst>
              </p:cNvPr>
              <p:cNvPicPr/>
              <p:nvPr/>
            </p:nvPicPr>
            <p:blipFill>
              <a:blip r:embed="rId13"/>
              <a:stretch>
                <a:fillRect/>
              </a:stretch>
            </p:blipFill>
            <p:spPr>
              <a:xfrm>
                <a:off x="5601818" y="4588569"/>
                <a:ext cx="462960" cy="41652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4" name="Ink 13">
                <a:extLst>
                  <a:ext uri="{FF2B5EF4-FFF2-40B4-BE49-F238E27FC236}">
                    <a16:creationId xmlns:a16="http://schemas.microsoft.com/office/drawing/2014/main" id="{E5AE8574-EEE2-4DF3-B8AF-58160B65EC98}"/>
                  </a:ext>
                </a:extLst>
              </p14:cNvPr>
              <p14:cNvContentPartPr/>
              <p14:nvPr/>
            </p14:nvContentPartPr>
            <p14:xfrm>
              <a:off x="5502873" y="2655748"/>
              <a:ext cx="525240" cy="389520"/>
            </p14:xfrm>
          </p:contentPart>
        </mc:Choice>
        <mc:Fallback>
          <p:pic>
            <p:nvPicPr>
              <p:cNvPr id="14" name="Ink 13">
                <a:extLst>
                  <a:ext uri="{FF2B5EF4-FFF2-40B4-BE49-F238E27FC236}">
                    <a16:creationId xmlns:a16="http://schemas.microsoft.com/office/drawing/2014/main" id="{E5AE8574-EEE2-4DF3-B8AF-58160B65EC98}"/>
                  </a:ext>
                </a:extLst>
              </p:cNvPr>
              <p:cNvPicPr/>
              <p:nvPr/>
            </p:nvPicPr>
            <p:blipFill>
              <a:blip r:embed="rId15"/>
              <a:stretch>
                <a:fillRect/>
              </a:stretch>
            </p:blipFill>
            <p:spPr>
              <a:xfrm>
                <a:off x="5493873" y="2646748"/>
                <a:ext cx="542880" cy="40716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5" name="Ink 14">
                <a:extLst>
                  <a:ext uri="{FF2B5EF4-FFF2-40B4-BE49-F238E27FC236}">
                    <a16:creationId xmlns:a16="http://schemas.microsoft.com/office/drawing/2014/main" id="{70306D0D-4C99-464D-9EA9-FD675D7CC4A6}"/>
                  </a:ext>
                </a:extLst>
              </p14:cNvPr>
              <p14:cNvContentPartPr/>
              <p14:nvPr/>
            </p14:nvContentPartPr>
            <p14:xfrm>
              <a:off x="5121993" y="3763828"/>
              <a:ext cx="360" cy="360"/>
            </p14:xfrm>
          </p:contentPart>
        </mc:Choice>
        <mc:Fallback>
          <p:pic>
            <p:nvPicPr>
              <p:cNvPr id="15" name="Ink 14">
                <a:extLst>
                  <a:ext uri="{FF2B5EF4-FFF2-40B4-BE49-F238E27FC236}">
                    <a16:creationId xmlns:a16="http://schemas.microsoft.com/office/drawing/2014/main" id="{70306D0D-4C99-464D-9EA9-FD675D7CC4A6}"/>
                  </a:ext>
                </a:extLst>
              </p:cNvPr>
              <p:cNvPicPr/>
              <p:nvPr/>
            </p:nvPicPr>
            <p:blipFill>
              <a:blip r:embed="rId17"/>
              <a:stretch>
                <a:fillRect/>
              </a:stretch>
            </p:blipFill>
            <p:spPr>
              <a:xfrm>
                <a:off x="5113353" y="3755188"/>
                <a:ext cx="18000" cy="18000"/>
              </a:xfrm>
              <a:prstGeom prst="rect">
                <a:avLst/>
              </a:prstGeom>
            </p:spPr>
          </p:pic>
        </mc:Fallback>
      </mc:AlternateContent>
      <p:sp>
        <p:nvSpPr>
          <p:cNvPr id="20" name="TextBox 19">
            <a:extLst>
              <a:ext uri="{FF2B5EF4-FFF2-40B4-BE49-F238E27FC236}">
                <a16:creationId xmlns:a16="http://schemas.microsoft.com/office/drawing/2014/main" id="{368B9B95-360C-491E-B7E1-34C6982A626D}"/>
              </a:ext>
            </a:extLst>
          </p:cNvPr>
          <p:cNvSpPr txBox="1"/>
          <p:nvPr/>
        </p:nvSpPr>
        <p:spPr>
          <a:xfrm>
            <a:off x="7235301" y="2343705"/>
            <a:ext cx="1740024" cy="646331"/>
          </a:xfrm>
          <a:prstGeom prst="rect">
            <a:avLst/>
          </a:prstGeom>
          <a:noFill/>
        </p:spPr>
        <p:txBody>
          <a:bodyPr wrap="square" rtlCol="0">
            <a:spAutoFit/>
          </a:bodyPr>
          <a:lstStyle/>
          <a:p>
            <a:r>
              <a:rPr lang="en-GB" dirty="0"/>
              <a:t>No transport to work (x)</a:t>
            </a:r>
          </a:p>
        </p:txBody>
      </p:sp>
      <p:sp>
        <p:nvSpPr>
          <p:cNvPr id="21" name="TextBox 20">
            <a:extLst>
              <a:ext uri="{FF2B5EF4-FFF2-40B4-BE49-F238E27FC236}">
                <a16:creationId xmlns:a16="http://schemas.microsoft.com/office/drawing/2014/main" id="{FBE9CCDD-D7B8-44EA-A170-D47EB1ED8A55}"/>
              </a:ext>
            </a:extLst>
          </p:cNvPr>
          <p:cNvSpPr txBox="1"/>
          <p:nvPr/>
        </p:nvSpPr>
        <p:spPr>
          <a:xfrm>
            <a:off x="7391088" y="4806854"/>
            <a:ext cx="1451850" cy="1200329"/>
          </a:xfrm>
          <a:prstGeom prst="rect">
            <a:avLst/>
          </a:prstGeom>
          <a:noFill/>
        </p:spPr>
        <p:txBody>
          <a:bodyPr wrap="square" rtlCol="0">
            <a:spAutoFit/>
          </a:bodyPr>
          <a:lstStyle/>
          <a:p>
            <a:r>
              <a:rPr lang="en-GB" dirty="0"/>
              <a:t>Staff witnessing tragedy (n)</a:t>
            </a:r>
          </a:p>
          <a:p>
            <a:endParaRPr lang="en-GB" dirty="0"/>
          </a:p>
        </p:txBody>
      </p:sp>
      <p:sp>
        <p:nvSpPr>
          <p:cNvPr id="22" name="TextBox 21">
            <a:extLst>
              <a:ext uri="{FF2B5EF4-FFF2-40B4-BE49-F238E27FC236}">
                <a16:creationId xmlns:a16="http://schemas.microsoft.com/office/drawing/2014/main" id="{28E8502C-BFBA-466F-BB5A-09FAFB198053}"/>
              </a:ext>
            </a:extLst>
          </p:cNvPr>
          <p:cNvSpPr txBox="1"/>
          <p:nvPr/>
        </p:nvSpPr>
        <p:spPr>
          <a:xfrm>
            <a:off x="4832025" y="2255566"/>
            <a:ext cx="1216273" cy="646331"/>
          </a:xfrm>
          <a:prstGeom prst="rect">
            <a:avLst/>
          </a:prstGeom>
          <a:noFill/>
        </p:spPr>
        <p:txBody>
          <a:bodyPr wrap="square" rtlCol="0">
            <a:spAutoFit/>
          </a:bodyPr>
          <a:lstStyle/>
          <a:p>
            <a:r>
              <a:rPr lang="en-GB" dirty="0"/>
              <a:t>Underpaid staff (c)</a:t>
            </a:r>
          </a:p>
        </p:txBody>
      </p:sp>
      <p:sp>
        <p:nvSpPr>
          <p:cNvPr id="23" name="TextBox 22">
            <a:extLst>
              <a:ext uri="{FF2B5EF4-FFF2-40B4-BE49-F238E27FC236}">
                <a16:creationId xmlns:a16="http://schemas.microsoft.com/office/drawing/2014/main" id="{EBB7F3ED-BE0C-44C3-A644-5745BF09AAFC}"/>
              </a:ext>
            </a:extLst>
          </p:cNvPr>
          <p:cNvSpPr txBox="1"/>
          <p:nvPr/>
        </p:nvSpPr>
        <p:spPr>
          <a:xfrm>
            <a:off x="4589444" y="4704370"/>
            <a:ext cx="1873189" cy="1200329"/>
          </a:xfrm>
          <a:prstGeom prst="rect">
            <a:avLst/>
          </a:prstGeom>
          <a:noFill/>
        </p:spPr>
        <p:txBody>
          <a:bodyPr wrap="square" rtlCol="0">
            <a:spAutoFit/>
          </a:bodyPr>
          <a:lstStyle/>
          <a:p>
            <a:r>
              <a:rPr lang="en-GB" dirty="0"/>
              <a:t>Bad work conditions due to government cuts (x)</a:t>
            </a:r>
          </a:p>
        </p:txBody>
      </p:sp>
      <p:sp>
        <p:nvSpPr>
          <p:cNvPr id="28" name="TextBox 27">
            <a:extLst>
              <a:ext uri="{FF2B5EF4-FFF2-40B4-BE49-F238E27FC236}">
                <a16:creationId xmlns:a16="http://schemas.microsoft.com/office/drawing/2014/main" id="{C2702E66-B95C-425B-86BB-C3BF09E8D824}"/>
              </a:ext>
            </a:extLst>
          </p:cNvPr>
          <p:cNvSpPr txBox="1"/>
          <p:nvPr/>
        </p:nvSpPr>
        <p:spPr>
          <a:xfrm>
            <a:off x="1989721" y="4704370"/>
            <a:ext cx="2059023" cy="1477328"/>
          </a:xfrm>
          <a:prstGeom prst="rect">
            <a:avLst/>
          </a:prstGeom>
          <a:noFill/>
        </p:spPr>
        <p:txBody>
          <a:bodyPr wrap="square" rtlCol="0">
            <a:spAutoFit/>
          </a:bodyPr>
          <a:lstStyle/>
          <a:p>
            <a:r>
              <a:rPr lang="en-GB" dirty="0"/>
              <a:t>Environmental issues </a:t>
            </a:r>
            <a:r>
              <a:rPr lang="en-GB" dirty="0" err="1"/>
              <a:t>eg</a:t>
            </a:r>
            <a:r>
              <a:rPr lang="en-GB" dirty="0"/>
              <a:t> air pollution litter in surrounding area (c) </a:t>
            </a:r>
          </a:p>
        </p:txBody>
      </p:sp>
      <p:grpSp>
        <p:nvGrpSpPr>
          <p:cNvPr id="30" name="Group 29">
            <a:extLst>
              <a:ext uri="{FF2B5EF4-FFF2-40B4-BE49-F238E27FC236}">
                <a16:creationId xmlns:a16="http://schemas.microsoft.com/office/drawing/2014/main" id="{E798B17B-EAF1-4178-B239-76C65BBEF381}"/>
              </a:ext>
            </a:extLst>
          </p:cNvPr>
          <p:cNvGrpSpPr/>
          <p:nvPr/>
        </p:nvGrpSpPr>
        <p:grpSpPr>
          <a:xfrm>
            <a:off x="2949393" y="2733508"/>
            <a:ext cx="1533960" cy="2047320"/>
            <a:chOff x="2949393" y="2733508"/>
            <a:chExt cx="1533960" cy="2047320"/>
          </a:xfrm>
        </p:grpSpPr>
        <mc:AlternateContent xmlns:mc="http://schemas.openxmlformats.org/markup-compatibility/2006">
          <mc:Choice xmlns:p14="http://schemas.microsoft.com/office/powerpoint/2010/main" Requires="p14">
            <p:contentPart p14:bwMode="auto" r:id="rId18">
              <p14:nvContentPartPr>
                <p14:cNvPr id="25" name="Ink 24">
                  <a:extLst>
                    <a:ext uri="{FF2B5EF4-FFF2-40B4-BE49-F238E27FC236}">
                      <a16:creationId xmlns:a16="http://schemas.microsoft.com/office/drawing/2014/main" id="{EE3B55AB-9AEF-4F3A-8BCC-04EE680D1FFD}"/>
                    </a:ext>
                  </a:extLst>
                </p14:cNvPr>
                <p14:cNvContentPartPr/>
                <p14:nvPr/>
              </p14:nvContentPartPr>
              <p14:xfrm>
                <a:off x="2949393" y="3728188"/>
                <a:ext cx="1533960" cy="98280"/>
              </p14:xfrm>
            </p:contentPart>
          </mc:Choice>
          <mc:Fallback>
            <p:pic>
              <p:nvPicPr>
                <p:cNvPr id="25" name="Ink 24">
                  <a:extLst>
                    <a:ext uri="{FF2B5EF4-FFF2-40B4-BE49-F238E27FC236}">
                      <a16:creationId xmlns:a16="http://schemas.microsoft.com/office/drawing/2014/main" id="{EE3B55AB-9AEF-4F3A-8BCC-04EE680D1FFD}"/>
                    </a:ext>
                  </a:extLst>
                </p:cNvPr>
                <p:cNvPicPr/>
                <p:nvPr/>
              </p:nvPicPr>
              <p:blipFill>
                <a:blip r:embed="rId19"/>
                <a:stretch>
                  <a:fillRect/>
                </a:stretch>
              </p:blipFill>
              <p:spPr>
                <a:xfrm>
                  <a:off x="2940393" y="3719548"/>
                  <a:ext cx="1551600" cy="11592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6" name="Ink 25">
                  <a:extLst>
                    <a:ext uri="{FF2B5EF4-FFF2-40B4-BE49-F238E27FC236}">
                      <a16:creationId xmlns:a16="http://schemas.microsoft.com/office/drawing/2014/main" id="{97E4D6CD-2E9C-49C5-922D-0FC7BB8C7769}"/>
                    </a:ext>
                  </a:extLst>
                </p14:cNvPr>
                <p14:cNvContentPartPr/>
                <p14:nvPr/>
              </p14:nvContentPartPr>
              <p14:xfrm>
                <a:off x="3284913" y="3755188"/>
                <a:ext cx="905400" cy="1025640"/>
              </p14:xfrm>
            </p:contentPart>
          </mc:Choice>
          <mc:Fallback>
            <p:pic>
              <p:nvPicPr>
                <p:cNvPr id="26" name="Ink 25">
                  <a:extLst>
                    <a:ext uri="{FF2B5EF4-FFF2-40B4-BE49-F238E27FC236}">
                      <a16:creationId xmlns:a16="http://schemas.microsoft.com/office/drawing/2014/main" id="{97E4D6CD-2E9C-49C5-922D-0FC7BB8C7769}"/>
                    </a:ext>
                  </a:extLst>
                </p:cNvPr>
                <p:cNvPicPr/>
                <p:nvPr/>
              </p:nvPicPr>
              <p:blipFill>
                <a:blip r:embed="rId21"/>
                <a:stretch>
                  <a:fillRect/>
                </a:stretch>
              </p:blipFill>
              <p:spPr>
                <a:xfrm>
                  <a:off x="3276273" y="3746188"/>
                  <a:ext cx="923040" cy="104328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9" name="Ink 28">
                  <a:extLst>
                    <a:ext uri="{FF2B5EF4-FFF2-40B4-BE49-F238E27FC236}">
                      <a16:creationId xmlns:a16="http://schemas.microsoft.com/office/drawing/2014/main" id="{81ACC1C6-D183-4B38-B062-F2F562F9B6AA}"/>
                    </a:ext>
                  </a:extLst>
                </p14:cNvPr>
                <p14:cNvContentPartPr/>
                <p14:nvPr/>
              </p14:nvContentPartPr>
              <p14:xfrm>
                <a:off x="3085113" y="2733508"/>
                <a:ext cx="1025280" cy="968760"/>
              </p14:xfrm>
            </p:contentPart>
          </mc:Choice>
          <mc:Fallback>
            <p:pic>
              <p:nvPicPr>
                <p:cNvPr id="29" name="Ink 28">
                  <a:extLst>
                    <a:ext uri="{FF2B5EF4-FFF2-40B4-BE49-F238E27FC236}">
                      <a16:creationId xmlns:a16="http://schemas.microsoft.com/office/drawing/2014/main" id="{81ACC1C6-D183-4B38-B062-F2F562F9B6AA}"/>
                    </a:ext>
                  </a:extLst>
                </p:cNvPr>
                <p:cNvPicPr/>
                <p:nvPr/>
              </p:nvPicPr>
              <p:blipFill>
                <a:blip r:embed="rId23"/>
                <a:stretch>
                  <a:fillRect/>
                </a:stretch>
              </p:blipFill>
              <p:spPr>
                <a:xfrm>
                  <a:off x="3076113" y="2724868"/>
                  <a:ext cx="1042920" cy="986400"/>
                </a:xfrm>
                <a:prstGeom prst="rect">
                  <a:avLst/>
                </a:prstGeom>
              </p:spPr>
            </p:pic>
          </mc:Fallback>
        </mc:AlternateContent>
      </p:grpSp>
      <p:sp>
        <p:nvSpPr>
          <p:cNvPr id="31" name="TextBox 30">
            <a:extLst>
              <a:ext uri="{FF2B5EF4-FFF2-40B4-BE49-F238E27FC236}">
                <a16:creationId xmlns:a16="http://schemas.microsoft.com/office/drawing/2014/main" id="{59A8D41C-6C0B-4DB1-8AE7-AA7B410CEAB4}"/>
              </a:ext>
            </a:extLst>
          </p:cNvPr>
          <p:cNvSpPr txBox="1"/>
          <p:nvPr/>
        </p:nvSpPr>
        <p:spPr>
          <a:xfrm>
            <a:off x="1783576" y="2137211"/>
            <a:ext cx="1597981" cy="923330"/>
          </a:xfrm>
          <a:prstGeom prst="rect">
            <a:avLst/>
          </a:prstGeom>
          <a:noFill/>
        </p:spPr>
        <p:txBody>
          <a:bodyPr wrap="square" rtlCol="0">
            <a:spAutoFit/>
          </a:bodyPr>
          <a:lstStyle/>
          <a:p>
            <a:r>
              <a:rPr lang="en-GB" dirty="0"/>
              <a:t>Staff visa and work permit issues ( c )</a:t>
            </a:r>
          </a:p>
        </p:txBody>
      </p:sp>
    </p:spTree>
    <p:extLst>
      <p:ext uri="{BB962C8B-B14F-4D97-AF65-F5344CB8AC3E}">
        <p14:creationId xmlns:p14="http://schemas.microsoft.com/office/powerpoint/2010/main" val="42177834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FE554-68B6-42AD-9F0D-069A95D854A3}"/>
              </a:ext>
            </a:extLst>
          </p:cNvPr>
          <p:cNvSpPr>
            <a:spLocks noGrp="1"/>
          </p:cNvSpPr>
          <p:nvPr>
            <p:ph type="title"/>
          </p:nvPr>
        </p:nvSpPr>
        <p:spPr/>
        <p:txBody>
          <a:bodyPr/>
          <a:lstStyle/>
          <a:p>
            <a:r>
              <a:rPr lang="en-GB" dirty="0" err="1"/>
              <a:t>Pmi</a:t>
            </a:r>
            <a:r>
              <a:rPr lang="en-GB" dirty="0"/>
              <a:t> decision making tool</a:t>
            </a:r>
          </a:p>
        </p:txBody>
      </p:sp>
      <p:sp>
        <p:nvSpPr>
          <p:cNvPr id="3" name="Content Placeholder 2">
            <a:extLst>
              <a:ext uri="{FF2B5EF4-FFF2-40B4-BE49-F238E27FC236}">
                <a16:creationId xmlns:a16="http://schemas.microsoft.com/office/drawing/2014/main" id="{D9C292C3-A309-4CB2-87D2-EAC884868AFE}"/>
              </a:ext>
            </a:extLst>
          </p:cNvPr>
          <p:cNvSpPr>
            <a:spLocks noGrp="1"/>
          </p:cNvSpPr>
          <p:nvPr>
            <p:ph idx="1"/>
          </p:nvPr>
        </p:nvSpPr>
        <p:spPr/>
        <p:txBody>
          <a:bodyPr/>
          <a:lstStyle/>
          <a:p>
            <a:r>
              <a:rPr lang="en-GB" dirty="0"/>
              <a:t>A </a:t>
            </a:r>
            <a:r>
              <a:rPr lang="en-GB" dirty="0" err="1"/>
              <a:t>pmi</a:t>
            </a:r>
            <a:r>
              <a:rPr lang="en-GB" dirty="0"/>
              <a:t> is brain storming decision making and critical thinking tool  </a:t>
            </a:r>
          </a:p>
          <a:p>
            <a:r>
              <a:rPr lang="en-GB" dirty="0" err="1"/>
              <a:t>Pmi</a:t>
            </a:r>
            <a:r>
              <a:rPr lang="en-GB" dirty="0"/>
              <a:t> stands for plus minus interesting </a:t>
            </a:r>
          </a:p>
          <a:p>
            <a:r>
              <a:rPr lang="en-GB" dirty="0"/>
              <a:t>A </a:t>
            </a:r>
            <a:r>
              <a:rPr lang="en-GB" dirty="0" err="1"/>
              <a:t>pmi</a:t>
            </a:r>
            <a:r>
              <a:rPr lang="en-GB" dirty="0"/>
              <a:t> could be  used to figure out possible solutions to the  problem that MCHT has namely the spike in staff absenteeism </a:t>
            </a:r>
          </a:p>
          <a:p>
            <a:r>
              <a:rPr lang="en-GB" dirty="0"/>
              <a:t>A solution to increase attendance could be to implement attendance based incentives but MCHT would have to weigh up options before coming </a:t>
            </a:r>
            <a:r>
              <a:rPr lang="en-GB" dirty="0" err="1"/>
              <a:t>toia</a:t>
            </a:r>
            <a:r>
              <a:rPr lang="en-GB" dirty="0"/>
              <a:t> decision by using </a:t>
            </a:r>
            <a:r>
              <a:rPr lang="en-GB" dirty="0" err="1"/>
              <a:t>pmi</a:t>
            </a:r>
            <a:r>
              <a:rPr lang="en-GB" dirty="0"/>
              <a:t> </a:t>
            </a:r>
          </a:p>
          <a:p>
            <a:endParaRPr lang="en-GB" dirty="0"/>
          </a:p>
        </p:txBody>
      </p:sp>
      <p:graphicFrame>
        <p:nvGraphicFramePr>
          <p:cNvPr id="4" name="Table 4">
            <a:extLst>
              <a:ext uri="{FF2B5EF4-FFF2-40B4-BE49-F238E27FC236}">
                <a16:creationId xmlns:a16="http://schemas.microsoft.com/office/drawing/2014/main" id="{CDE0DAD7-1812-45BF-B755-87F75B261F24}"/>
              </a:ext>
            </a:extLst>
          </p:cNvPr>
          <p:cNvGraphicFramePr>
            <a:graphicFrameLocks noGrp="1"/>
          </p:cNvGraphicFramePr>
          <p:nvPr>
            <p:extLst>
              <p:ext uri="{D42A27DB-BD31-4B8C-83A1-F6EECF244321}">
                <p14:modId xmlns:p14="http://schemas.microsoft.com/office/powerpoint/2010/main" val="2819567891"/>
              </p:ext>
            </p:extLst>
          </p:nvPr>
        </p:nvGraphicFramePr>
        <p:xfrm>
          <a:off x="1792303" y="5125720"/>
          <a:ext cx="8127999" cy="21082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670407467"/>
                    </a:ext>
                  </a:extLst>
                </a:gridCol>
                <a:gridCol w="2709333">
                  <a:extLst>
                    <a:ext uri="{9D8B030D-6E8A-4147-A177-3AD203B41FA5}">
                      <a16:colId xmlns:a16="http://schemas.microsoft.com/office/drawing/2014/main" val="2381352383"/>
                    </a:ext>
                  </a:extLst>
                </a:gridCol>
                <a:gridCol w="2709333">
                  <a:extLst>
                    <a:ext uri="{9D8B030D-6E8A-4147-A177-3AD203B41FA5}">
                      <a16:colId xmlns:a16="http://schemas.microsoft.com/office/drawing/2014/main" val="3591000174"/>
                    </a:ext>
                  </a:extLst>
                </a:gridCol>
              </a:tblGrid>
              <a:tr h="370840">
                <a:tc>
                  <a:txBody>
                    <a:bodyPr/>
                    <a:lstStyle/>
                    <a:p>
                      <a:r>
                        <a:rPr lang="en-GB" dirty="0"/>
                        <a:t>Plus</a:t>
                      </a:r>
                    </a:p>
                  </a:txBody>
                  <a:tcPr/>
                </a:tc>
                <a:tc>
                  <a:txBody>
                    <a:bodyPr/>
                    <a:lstStyle/>
                    <a:p>
                      <a:r>
                        <a:rPr lang="en-GB" dirty="0"/>
                        <a:t>Minus </a:t>
                      </a:r>
                    </a:p>
                  </a:txBody>
                  <a:tcPr/>
                </a:tc>
                <a:tc>
                  <a:txBody>
                    <a:bodyPr/>
                    <a:lstStyle/>
                    <a:p>
                      <a:r>
                        <a:rPr lang="en-GB" dirty="0"/>
                        <a:t>interesting</a:t>
                      </a:r>
                    </a:p>
                  </a:txBody>
                  <a:tcPr/>
                </a:tc>
                <a:extLst>
                  <a:ext uri="{0D108BD9-81ED-4DB2-BD59-A6C34878D82A}">
                    <a16:rowId xmlns:a16="http://schemas.microsoft.com/office/drawing/2014/main" val="758320916"/>
                  </a:ext>
                </a:extLst>
              </a:tr>
              <a:tr h="370840">
                <a:tc>
                  <a:txBody>
                    <a:bodyPr/>
                    <a:lstStyle/>
                    <a:p>
                      <a:r>
                        <a:rPr lang="en-GB" dirty="0"/>
                        <a:t>Absenteeism will drop</a:t>
                      </a:r>
                    </a:p>
                    <a:p>
                      <a:endParaRPr lang="en-GB" dirty="0"/>
                    </a:p>
                    <a:p>
                      <a:r>
                        <a:rPr lang="en-GB" dirty="0"/>
                        <a:t>Could have better output </a:t>
                      </a:r>
                    </a:p>
                    <a:p>
                      <a:r>
                        <a:rPr lang="en-GB" dirty="0"/>
                        <a:t>MCHT will lose less money</a:t>
                      </a:r>
                    </a:p>
                  </a:txBody>
                  <a:tcPr/>
                </a:tc>
                <a:tc>
                  <a:txBody>
                    <a:bodyPr/>
                    <a:lstStyle/>
                    <a:p>
                      <a:r>
                        <a:rPr lang="en-GB" dirty="0"/>
                        <a:t>Quality of work may drop as staff are only concerned about the money and don’t actually want to work hard </a:t>
                      </a:r>
                    </a:p>
                    <a:p>
                      <a:endParaRPr lang="en-GB" dirty="0"/>
                    </a:p>
                  </a:txBody>
                  <a:tcPr/>
                </a:tc>
                <a:tc>
                  <a:txBody>
                    <a:bodyPr/>
                    <a:lstStyle/>
                    <a:p>
                      <a:r>
                        <a:rPr lang="en-GB" dirty="0"/>
                        <a:t>Staff get rewards for doing what is expected </a:t>
                      </a:r>
                      <a:r>
                        <a:rPr lang="en-GB"/>
                        <a:t>of them </a:t>
                      </a:r>
                      <a:endParaRPr lang="en-GB" dirty="0"/>
                    </a:p>
                  </a:txBody>
                  <a:tcPr/>
                </a:tc>
                <a:extLst>
                  <a:ext uri="{0D108BD9-81ED-4DB2-BD59-A6C34878D82A}">
                    <a16:rowId xmlns:a16="http://schemas.microsoft.com/office/drawing/2014/main" val="3689345689"/>
                  </a:ext>
                </a:extLst>
              </a:tr>
            </a:tbl>
          </a:graphicData>
        </a:graphic>
      </p:graphicFrame>
    </p:spTree>
    <p:extLst>
      <p:ext uri="{BB962C8B-B14F-4D97-AF65-F5344CB8AC3E}">
        <p14:creationId xmlns:p14="http://schemas.microsoft.com/office/powerpoint/2010/main" val="34738437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4" ma:contentTypeDescription="Create a new document." ma:contentTypeScope="" ma:versionID="fe20b7efdbaab09c74013926fe1d6310">
  <xsd:schema xmlns:xsd="http://www.w3.org/2001/XMLSchema" xmlns:xs="http://www.w3.org/2001/XMLSchema" xmlns:p="http://schemas.microsoft.com/office/2006/metadata/properties" xmlns:ns3="be49ff73-cec0-4379-9da8-63ff3cc411bb" targetNamespace="http://schemas.microsoft.com/office/2006/metadata/properties" ma:root="true" ma:fieldsID="88d392c79c05f0eecaa93bc11aebfa1f" ns3:_="">
    <xsd:import namespace="be49ff73-cec0-4379-9da8-63ff3cc411b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4FA1FD8-46E5-482A-9849-44330D0973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64C35B-F571-4D16-B726-4E2BB2D62B5D}">
  <ds:schemaRefs>
    <ds:schemaRef ds:uri="http://schemas.microsoft.com/sharepoint/v3/contenttype/forms"/>
  </ds:schemaRefs>
</ds:datastoreItem>
</file>

<file path=customXml/itemProps3.xml><?xml version="1.0" encoding="utf-8"?>
<ds:datastoreItem xmlns:ds="http://schemas.openxmlformats.org/officeDocument/2006/customXml" ds:itemID="{90C321DF-DCCB-417E-9932-56EFC0289F79}">
  <ds:schemaRefs>
    <ds:schemaRef ds:uri="http://schemas.microsoft.com/office/2006/documentManagement/types"/>
    <ds:schemaRef ds:uri="http://purl.org/dc/elements/1.1/"/>
    <ds:schemaRef ds:uri="http://schemas.microsoft.com/office/infopath/2007/PartnerControls"/>
    <ds:schemaRef ds:uri="http://purl.org/dc/dcmitype/"/>
    <ds:schemaRef ds:uri="http://schemas.openxmlformats.org/package/2006/metadata/core-properties"/>
    <ds:schemaRef ds:uri="http://www.w3.org/XML/1998/namespace"/>
    <ds:schemaRef ds:uri="be49ff73-cec0-4379-9da8-63ff3cc411bb"/>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0</TotalTime>
  <Words>670</Words>
  <Application>Microsoft Office PowerPoint</Application>
  <PresentationFormat>Widescreen</PresentationFormat>
  <Paragraphs>55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Celestial</vt:lpstr>
      <vt:lpstr>Solving the complex problem of staff absenteeism in mcht</vt:lpstr>
      <vt:lpstr>what is absenteeism </vt:lpstr>
      <vt:lpstr> why is absenteeism a problem </vt:lpstr>
      <vt:lpstr>Pestle analysis to identify causes of MCHT absenteeism</vt:lpstr>
      <vt:lpstr>Fishbone diagram</vt:lpstr>
      <vt:lpstr>MCHT fishbone analysis  </vt:lpstr>
      <vt:lpstr>Pmi decision making tool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 adewale</dc:creator>
  <cp:lastModifiedBy>Emmanuel Tolulade Chukwuma</cp:lastModifiedBy>
  <cp:revision>2</cp:revision>
  <dcterms:created xsi:type="dcterms:W3CDTF">2022-03-11T23:31:53Z</dcterms:created>
  <dcterms:modified xsi:type="dcterms:W3CDTF">2022-03-13T14:06:06Z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