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6" r:id="rId8"/>
    <p:sldId id="267" r:id="rId9"/>
    <p:sldId id="262" r:id="rId10"/>
    <p:sldId id="263" r:id="rId11"/>
    <p:sldId id="264" r:id="rId12"/>
    <p:sldId id="265"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DEE368-067E-498A-B21C-64C8A8412F2F}" type="datetimeFigureOut">
              <a:rPr lang="en-GB" smtClean="0"/>
              <a:t>08/08/2022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565A08-570D-497B-8A24-99BA92FB975E}" type="slidenum">
              <a:rPr lang="en-GB" smtClean="0"/>
              <a:t>‹#›</a:t>
            </a:fld>
            <a:endParaRPr lang="en-GB"/>
          </a:p>
        </p:txBody>
      </p:sp>
    </p:spTree>
    <p:extLst>
      <p:ext uri="{BB962C8B-B14F-4D97-AF65-F5344CB8AC3E}">
        <p14:creationId xmlns:p14="http://schemas.microsoft.com/office/powerpoint/2010/main" val="2504908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F565A08-570D-497B-8A24-99BA92FB975E}" type="slidenum">
              <a:rPr lang="en-GB" smtClean="0"/>
              <a:t>3</a:t>
            </a:fld>
            <a:endParaRPr lang="en-GB"/>
          </a:p>
        </p:txBody>
      </p:sp>
    </p:spTree>
    <p:extLst>
      <p:ext uri="{BB962C8B-B14F-4D97-AF65-F5344CB8AC3E}">
        <p14:creationId xmlns:p14="http://schemas.microsoft.com/office/powerpoint/2010/main" val="4070829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F565A08-570D-497B-8A24-99BA92FB975E}" type="slidenum">
              <a:rPr lang="en-GB" smtClean="0"/>
              <a:t>9</a:t>
            </a:fld>
            <a:endParaRPr lang="en-GB"/>
          </a:p>
        </p:txBody>
      </p:sp>
    </p:spTree>
    <p:extLst>
      <p:ext uri="{BB962C8B-B14F-4D97-AF65-F5344CB8AC3E}">
        <p14:creationId xmlns:p14="http://schemas.microsoft.com/office/powerpoint/2010/main" val="2302424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F2E81-F1F2-E8A4-4165-AE139CAD350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E671C27-22F0-2565-F6F4-1985599EA2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4AC8B02-3652-A3AC-1B95-CB4FDD1D5946}"/>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5" name="Footer Placeholder 4">
            <a:extLst>
              <a:ext uri="{FF2B5EF4-FFF2-40B4-BE49-F238E27FC236}">
                <a16:creationId xmlns:a16="http://schemas.microsoft.com/office/drawing/2014/main" id="{02489BE1-0D16-8983-626B-167B049206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6D9B0A-4719-B40F-8336-E9946CF09D9F}"/>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1430798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D73A5-5613-2E0D-D589-32FAA32C553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A5931E5-41C9-6FF6-20CB-7ACA7EA97EC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3908EDD-6210-E30D-249A-6DCB82F10560}"/>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5" name="Footer Placeholder 4">
            <a:extLst>
              <a:ext uri="{FF2B5EF4-FFF2-40B4-BE49-F238E27FC236}">
                <a16:creationId xmlns:a16="http://schemas.microsoft.com/office/drawing/2014/main" id="{CBFCAA93-5525-BCC3-EFB1-246A9090A9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C51ED7-0E28-2281-A69E-241430066407}"/>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121175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591EC-441B-85D1-584E-E622FAF3D6F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8A2A974-EFEF-3DD8-39D6-855889BF71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C62E628-C4F1-1CE4-3B32-AC28F2E51515}"/>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5" name="Footer Placeholder 4">
            <a:extLst>
              <a:ext uri="{FF2B5EF4-FFF2-40B4-BE49-F238E27FC236}">
                <a16:creationId xmlns:a16="http://schemas.microsoft.com/office/drawing/2014/main" id="{E279DC68-7E77-40CB-04B9-8FCF74BC3E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D98AA-CA16-37C5-46D4-9ABF64A57DCA}"/>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238215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D62FA-AE54-E262-0451-CE2D1A5A351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50AA83-8660-DA23-CC76-B21C68346ED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E721311-30DE-157D-7ACA-ED86F02E42B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12C7D02-86E5-655C-0C7C-5E50E8620DB0}"/>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6" name="Footer Placeholder 5">
            <a:extLst>
              <a:ext uri="{FF2B5EF4-FFF2-40B4-BE49-F238E27FC236}">
                <a16:creationId xmlns:a16="http://schemas.microsoft.com/office/drawing/2014/main" id="{DFCF73C1-0249-20A8-BB97-E72FDA9133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8CD0ED-F098-7094-94F6-BABABD04BFD9}"/>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1484423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485DB-A91E-9BFE-A6AF-E164EDB8C84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99C3345-A49C-3D70-42AD-C449FB1E6F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898095B-8365-79F5-CD89-547E3F1E4A3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263518C-4AEA-ECD1-D9D1-2E983E280C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BA4BFFD-EF02-C58F-DAED-6AFB57B137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FAA89F4-F437-8AF2-C192-30571FE8895C}"/>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8" name="Footer Placeholder 7">
            <a:extLst>
              <a:ext uri="{FF2B5EF4-FFF2-40B4-BE49-F238E27FC236}">
                <a16:creationId xmlns:a16="http://schemas.microsoft.com/office/drawing/2014/main" id="{EFCD27C9-13C7-6A2D-EB97-184D1E1A2BD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CBEF4E-A40F-8C6D-48A8-E5CD3DB9C4DF}"/>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1419227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3580D-51CC-EC63-7F56-9EFFB4F3194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8F546DF-B381-5BAB-1C7D-6C8EA1805795}"/>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4" name="Footer Placeholder 3">
            <a:extLst>
              <a:ext uri="{FF2B5EF4-FFF2-40B4-BE49-F238E27FC236}">
                <a16:creationId xmlns:a16="http://schemas.microsoft.com/office/drawing/2014/main" id="{4E5E00CD-720D-7C08-5632-F1AE7F20350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551AEA-C636-E3A7-3807-6DFD02D8472D}"/>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1120404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1B700F-636F-1C53-4AA0-EEEB8EFA52A4}"/>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3" name="Footer Placeholder 2">
            <a:extLst>
              <a:ext uri="{FF2B5EF4-FFF2-40B4-BE49-F238E27FC236}">
                <a16:creationId xmlns:a16="http://schemas.microsoft.com/office/drawing/2014/main" id="{A1B1488B-EF2A-0EA3-7BD4-FC3547CB99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F8B8F0-28CA-7AB2-5C4E-E0FD45308469}"/>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3837249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11524-DFB5-4BA0-9918-9125941AC4F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28E9C164-8B8F-44F2-80E1-2F7D786CC4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4588722-50C6-E6CB-54B7-F46FD2D5F0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4A42BF3-FF64-5CAE-B24C-DB4DCD483AD4}"/>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6" name="Footer Placeholder 5">
            <a:extLst>
              <a:ext uri="{FF2B5EF4-FFF2-40B4-BE49-F238E27FC236}">
                <a16:creationId xmlns:a16="http://schemas.microsoft.com/office/drawing/2014/main" id="{64DFD34C-92BC-75F8-B23B-DD61FC47EC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38B189-E19B-3ECC-4B8D-3B551021B196}"/>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296956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6C35D-B78C-DE78-DDB4-DC3A63DA6D9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C537B10-17DA-B606-8052-AF7578F097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62A40B-330E-4A07-6FF4-0A5930B036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608A3F-0AC9-08AB-E512-1F2FD06AA7F9}"/>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6" name="Footer Placeholder 5">
            <a:extLst>
              <a:ext uri="{FF2B5EF4-FFF2-40B4-BE49-F238E27FC236}">
                <a16:creationId xmlns:a16="http://schemas.microsoft.com/office/drawing/2014/main" id="{286345EF-B40C-122B-B3E2-7CB81B056D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489FC5-DDA6-7C23-4525-A75105DC3E42}"/>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1689214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25B53-2DA9-7945-A2B7-DAC02205AF7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32FD22E-5033-309F-6D23-E07EA5829E8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5ED0560-88B5-D947-56EB-B18914896779}"/>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5" name="Footer Placeholder 4">
            <a:extLst>
              <a:ext uri="{FF2B5EF4-FFF2-40B4-BE49-F238E27FC236}">
                <a16:creationId xmlns:a16="http://schemas.microsoft.com/office/drawing/2014/main" id="{C291A16F-D327-907E-12D5-E3927B6278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6FC68F-69DE-9CCE-2938-164F41CAEC59}"/>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290349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FB9EF7-B0C6-CD9B-870D-7783391C1F2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9A9AB97-7AEE-F33A-D5BF-D0E0A0D9D1D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088D487-8401-A768-E9EB-02558C38CB22}"/>
              </a:ext>
            </a:extLst>
          </p:cNvPr>
          <p:cNvSpPr>
            <a:spLocks noGrp="1"/>
          </p:cNvSpPr>
          <p:nvPr>
            <p:ph type="dt" sz="half" idx="10"/>
          </p:nvPr>
        </p:nvSpPr>
        <p:spPr/>
        <p:txBody>
          <a:bodyPr/>
          <a:lstStyle/>
          <a:p>
            <a:fld id="{EBD6AB3B-23B0-4806-B4F7-46E9449C0821}" type="datetimeFigureOut">
              <a:rPr lang="en-GB" smtClean="0"/>
              <a:t>08/08/2022</a:t>
            </a:fld>
            <a:endParaRPr lang="en-GB"/>
          </a:p>
        </p:txBody>
      </p:sp>
      <p:sp>
        <p:nvSpPr>
          <p:cNvPr id="5" name="Footer Placeholder 4">
            <a:extLst>
              <a:ext uri="{FF2B5EF4-FFF2-40B4-BE49-F238E27FC236}">
                <a16:creationId xmlns:a16="http://schemas.microsoft.com/office/drawing/2014/main" id="{18A49CB1-E1B3-9F1A-E952-2104891510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3F556-6A40-DC2A-1131-D53EA9CBACF3}"/>
              </a:ext>
            </a:extLst>
          </p:cNvPr>
          <p:cNvSpPr>
            <a:spLocks noGrp="1"/>
          </p:cNvSpPr>
          <p:nvPr>
            <p:ph type="sldNum" sz="quarter" idx="12"/>
          </p:nvPr>
        </p:nvSpPr>
        <p:spPr/>
        <p:txBody>
          <a:bodyPr/>
          <a:lstStyle/>
          <a:p>
            <a:fld id="{6D38FF8C-5D71-4960-9423-F6901A3DD89F}" type="slidenum">
              <a:rPr lang="en-GB" smtClean="0"/>
              <a:t>‹#›</a:t>
            </a:fld>
            <a:endParaRPr lang="en-GB"/>
          </a:p>
        </p:txBody>
      </p:sp>
    </p:spTree>
    <p:extLst>
      <p:ext uri="{BB962C8B-B14F-4D97-AF65-F5344CB8AC3E}">
        <p14:creationId xmlns:p14="http://schemas.microsoft.com/office/powerpoint/2010/main" val="816756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ECF71F-2A1E-5D53-B26F-CDA26E75A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245C36C-F4AE-4978-2E1F-60CFC831B9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FE28260-A563-063F-DCEC-6B960D63B2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D6AB3B-23B0-4806-B4F7-46E9449C0821}" type="datetimeFigureOut">
              <a:rPr lang="en-GB" smtClean="0"/>
              <a:t>08/08/2022</a:t>
            </a:fld>
            <a:endParaRPr lang="en-GB"/>
          </a:p>
        </p:txBody>
      </p:sp>
      <p:sp>
        <p:nvSpPr>
          <p:cNvPr id="5" name="Footer Placeholder 4">
            <a:extLst>
              <a:ext uri="{FF2B5EF4-FFF2-40B4-BE49-F238E27FC236}">
                <a16:creationId xmlns:a16="http://schemas.microsoft.com/office/drawing/2014/main" id="{E803D6E9-8165-5AC4-7B05-85CE3C664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B9C1E4F-14DE-AB13-F36A-4AE8954FE5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38FF8C-5D71-4960-9423-F6901A3DD89F}" type="slidenum">
              <a:rPr lang="en-GB" smtClean="0"/>
              <a:t>‹#›</a:t>
            </a:fld>
            <a:endParaRPr lang="en-GB"/>
          </a:p>
        </p:txBody>
      </p:sp>
    </p:spTree>
    <p:extLst>
      <p:ext uri="{BB962C8B-B14F-4D97-AF65-F5344CB8AC3E}">
        <p14:creationId xmlns:p14="http://schemas.microsoft.com/office/powerpoint/2010/main" val="22980620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4B161-AA25-DB12-97F6-C6835B0834EB}"/>
              </a:ext>
            </a:extLst>
          </p:cNvPr>
          <p:cNvSpPr>
            <a:spLocks noGrp="1"/>
          </p:cNvSpPr>
          <p:nvPr>
            <p:ph type="ctrTitle"/>
          </p:nvPr>
        </p:nvSpPr>
        <p:spPr>
          <a:xfrm flipH="1">
            <a:off x="-1484026" y="1122363"/>
            <a:ext cx="164892" cy="2387600"/>
          </a:xfrm>
        </p:spPr>
        <p:txBody>
          <a:bodyPr/>
          <a:lstStyle/>
          <a:p>
            <a:endParaRPr lang="en-GB" dirty="0"/>
          </a:p>
        </p:txBody>
      </p:sp>
      <p:sp>
        <p:nvSpPr>
          <p:cNvPr id="3" name="Subtitle 2">
            <a:extLst>
              <a:ext uri="{FF2B5EF4-FFF2-40B4-BE49-F238E27FC236}">
                <a16:creationId xmlns:a16="http://schemas.microsoft.com/office/drawing/2014/main" id="{DBD4CB1E-B503-8F59-D0ED-AA4D7654215D}"/>
              </a:ext>
            </a:extLst>
          </p:cNvPr>
          <p:cNvSpPr>
            <a:spLocks noGrp="1"/>
          </p:cNvSpPr>
          <p:nvPr>
            <p:ph type="subTitle" idx="1"/>
          </p:nvPr>
        </p:nvSpPr>
        <p:spPr>
          <a:xfrm flipH="1">
            <a:off x="-1633928" y="3602037"/>
            <a:ext cx="359764" cy="760100"/>
          </a:xfrm>
        </p:spPr>
        <p:txBody>
          <a:bodyPr>
            <a:normAutofit/>
          </a:bodyPr>
          <a:lstStyle/>
          <a:p>
            <a:endParaRPr lang="en-GB" dirty="0"/>
          </a:p>
        </p:txBody>
      </p:sp>
      <p:sp>
        <p:nvSpPr>
          <p:cNvPr id="4" name="TextBox 3">
            <a:extLst>
              <a:ext uri="{FF2B5EF4-FFF2-40B4-BE49-F238E27FC236}">
                <a16:creationId xmlns:a16="http://schemas.microsoft.com/office/drawing/2014/main" id="{F68C6E29-E991-60B4-544D-55438D4A38C2}"/>
              </a:ext>
            </a:extLst>
          </p:cNvPr>
          <p:cNvSpPr txBox="1"/>
          <p:nvPr/>
        </p:nvSpPr>
        <p:spPr>
          <a:xfrm>
            <a:off x="1079293" y="899410"/>
            <a:ext cx="9713625" cy="3200876"/>
          </a:xfrm>
          <a:prstGeom prst="rect">
            <a:avLst/>
          </a:prstGeom>
          <a:noFill/>
        </p:spPr>
        <p:txBody>
          <a:bodyPr wrap="square" rtlCol="0">
            <a:spAutoFit/>
          </a:bodyPr>
          <a:lstStyle/>
          <a:p>
            <a:r>
              <a:rPr lang="en-GB" sz="4000" b="1" dirty="0"/>
              <a:t>Managing Projects in the Organisation</a:t>
            </a:r>
          </a:p>
          <a:p>
            <a:endParaRPr lang="en-GB" dirty="0"/>
          </a:p>
          <a:p>
            <a:endParaRPr lang="en-GB" dirty="0"/>
          </a:p>
          <a:p>
            <a:endParaRPr lang="en-GB" dirty="0"/>
          </a:p>
          <a:p>
            <a:r>
              <a:rPr lang="en-GB" sz="3600" i="1" dirty="0"/>
              <a:t>                      </a:t>
            </a:r>
            <a:r>
              <a:rPr lang="en-GB" sz="3600" b="1" i="1" dirty="0"/>
              <a:t>Individual Presentation </a:t>
            </a:r>
          </a:p>
          <a:p>
            <a:r>
              <a:rPr lang="en-GB" sz="3600" b="1" i="1" dirty="0"/>
              <a:t>                                      on </a:t>
            </a:r>
          </a:p>
          <a:p>
            <a:r>
              <a:rPr lang="en-GB" sz="3600" b="1" i="1" dirty="0"/>
              <a:t>          Proposed Project Management Plan</a:t>
            </a:r>
          </a:p>
        </p:txBody>
      </p:sp>
      <p:sp>
        <p:nvSpPr>
          <p:cNvPr id="5" name="TextBox 4">
            <a:extLst>
              <a:ext uri="{FF2B5EF4-FFF2-40B4-BE49-F238E27FC236}">
                <a16:creationId xmlns:a16="http://schemas.microsoft.com/office/drawing/2014/main" id="{B18D4980-6B3A-9DCF-07A9-B83C2AC89C01}"/>
              </a:ext>
            </a:extLst>
          </p:cNvPr>
          <p:cNvSpPr txBox="1"/>
          <p:nvPr/>
        </p:nvSpPr>
        <p:spPr>
          <a:xfrm>
            <a:off x="869430" y="4100287"/>
            <a:ext cx="7585022" cy="2554545"/>
          </a:xfrm>
          <a:prstGeom prst="rect">
            <a:avLst/>
          </a:prstGeom>
          <a:noFill/>
        </p:spPr>
        <p:txBody>
          <a:bodyPr wrap="square" rtlCol="0">
            <a:spAutoFit/>
          </a:bodyPr>
          <a:lstStyle/>
          <a:p>
            <a:endParaRPr lang="en-GB" sz="3200" b="1" dirty="0"/>
          </a:p>
          <a:p>
            <a:r>
              <a:rPr lang="en-GB" sz="3200" b="1" dirty="0"/>
              <a:t>Name: Bikash Roy</a:t>
            </a:r>
          </a:p>
          <a:p>
            <a:r>
              <a:rPr lang="en-GB" sz="3200" b="1" dirty="0"/>
              <a:t>Module Code: BMSW5104-LON</a:t>
            </a:r>
          </a:p>
          <a:p>
            <a:r>
              <a:rPr lang="en-GB" sz="3200" b="1" dirty="0"/>
              <a:t>Term &amp; Group: T-2 G-1</a:t>
            </a:r>
          </a:p>
          <a:p>
            <a:r>
              <a:rPr lang="en-GB" sz="3200" b="1" dirty="0"/>
              <a:t>Teacher’s Name: Dr </a:t>
            </a:r>
            <a:r>
              <a:rPr lang="en-GB" sz="3200" b="1" dirty="0" err="1"/>
              <a:t>Rexon</a:t>
            </a:r>
            <a:r>
              <a:rPr lang="en-GB" sz="3200" b="1" dirty="0"/>
              <a:t> </a:t>
            </a:r>
            <a:r>
              <a:rPr lang="en-GB" sz="3200" b="1" dirty="0" err="1"/>
              <a:t>Nting</a:t>
            </a:r>
            <a:endParaRPr lang="en-GB" sz="3200" b="1" dirty="0"/>
          </a:p>
        </p:txBody>
      </p:sp>
    </p:spTree>
    <p:extLst>
      <p:ext uri="{BB962C8B-B14F-4D97-AF65-F5344CB8AC3E}">
        <p14:creationId xmlns:p14="http://schemas.microsoft.com/office/powerpoint/2010/main" val="2383916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B8480-400D-A71B-5040-6F7D9845FC89}"/>
              </a:ext>
            </a:extLst>
          </p:cNvPr>
          <p:cNvSpPr>
            <a:spLocks noGrp="1"/>
          </p:cNvSpPr>
          <p:nvPr>
            <p:ph type="title"/>
          </p:nvPr>
        </p:nvSpPr>
        <p:spPr>
          <a:xfrm flipH="1">
            <a:off x="-1933731" y="674557"/>
            <a:ext cx="524656" cy="1016131"/>
          </a:xfrm>
        </p:spPr>
        <p:txBody>
          <a:bodyPr/>
          <a:lstStyle/>
          <a:p>
            <a:endParaRPr lang="en-GB" dirty="0"/>
          </a:p>
        </p:txBody>
      </p:sp>
      <p:pic>
        <p:nvPicPr>
          <p:cNvPr id="5" name="Content Placeholder 4" descr="Pink hued beach sand meeting the sea">
            <a:extLst>
              <a:ext uri="{FF2B5EF4-FFF2-40B4-BE49-F238E27FC236}">
                <a16:creationId xmlns:a16="http://schemas.microsoft.com/office/drawing/2014/main" id="{24F5E52E-A0FE-739E-FD59-3CE3BAB7246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10466" y="3647648"/>
            <a:ext cx="3597639" cy="2033624"/>
          </a:xfrm>
        </p:spPr>
      </p:pic>
      <p:sp>
        <p:nvSpPr>
          <p:cNvPr id="3" name="TextBox 2">
            <a:extLst>
              <a:ext uri="{FF2B5EF4-FFF2-40B4-BE49-F238E27FC236}">
                <a16:creationId xmlns:a16="http://schemas.microsoft.com/office/drawing/2014/main" id="{818D7F7A-FF51-9F17-85DC-8228577A3E7E}"/>
              </a:ext>
            </a:extLst>
          </p:cNvPr>
          <p:cNvSpPr txBox="1"/>
          <p:nvPr/>
        </p:nvSpPr>
        <p:spPr>
          <a:xfrm>
            <a:off x="1603948" y="365125"/>
            <a:ext cx="7570032" cy="707886"/>
          </a:xfrm>
          <a:prstGeom prst="rect">
            <a:avLst/>
          </a:prstGeom>
          <a:noFill/>
        </p:spPr>
        <p:txBody>
          <a:bodyPr wrap="square" rtlCol="0">
            <a:spAutoFit/>
          </a:bodyPr>
          <a:lstStyle/>
          <a:p>
            <a:r>
              <a:rPr lang="en-GB" sz="4000" dirty="0"/>
              <a:t>            </a:t>
            </a:r>
            <a:r>
              <a:rPr lang="en-GB" sz="3200" b="1" i="1" dirty="0"/>
              <a:t>River-Side Cool Cold Storage</a:t>
            </a:r>
          </a:p>
        </p:txBody>
      </p:sp>
      <p:sp>
        <p:nvSpPr>
          <p:cNvPr id="4" name="TextBox 3">
            <a:extLst>
              <a:ext uri="{FF2B5EF4-FFF2-40B4-BE49-F238E27FC236}">
                <a16:creationId xmlns:a16="http://schemas.microsoft.com/office/drawing/2014/main" id="{CDDE8314-4410-0E2A-E8B8-273BF3479A42}"/>
              </a:ext>
            </a:extLst>
          </p:cNvPr>
          <p:cNvSpPr txBox="1"/>
          <p:nvPr/>
        </p:nvSpPr>
        <p:spPr>
          <a:xfrm>
            <a:off x="629587" y="1690688"/>
            <a:ext cx="11107711" cy="4216539"/>
          </a:xfrm>
          <a:prstGeom prst="rect">
            <a:avLst/>
          </a:prstGeom>
          <a:noFill/>
        </p:spPr>
        <p:txBody>
          <a:bodyPr wrap="square" rtlCol="0">
            <a:spAutoFit/>
          </a:bodyPr>
          <a:lstStyle/>
          <a:p>
            <a:r>
              <a:rPr lang="en-GB" sz="2800" dirty="0"/>
              <a:t>Introduction: </a:t>
            </a:r>
            <a:r>
              <a:rPr lang="en-GB" sz="2400" dirty="0"/>
              <a:t>As Bangladesh is an agrarian society based country. The people Bangladesh are depend on their various  product of agriculture. However they do not have a good and enough storage system. Investment to build a good cold storage could be a right choice. People will be helpful, when they find a proper place to preserve their fruits, vegetables as well as processed food.</a:t>
            </a:r>
          </a:p>
          <a:p>
            <a:endParaRPr lang="en-GB" sz="2400" dirty="0"/>
          </a:p>
          <a:p>
            <a:pPr marL="285750" indent="-285750">
              <a:buFont typeface="Arial" panose="020B0604020202020204" pitchFamily="34" charset="0"/>
              <a:buChar char="•"/>
            </a:pPr>
            <a:r>
              <a:rPr lang="en-GB" sz="2400" dirty="0"/>
              <a:t>A Range of Benefits</a:t>
            </a:r>
          </a:p>
          <a:p>
            <a:pPr marL="285750" indent="-285750">
              <a:buFont typeface="Arial" panose="020B0604020202020204" pitchFamily="34" charset="0"/>
              <a:buChar char="•"/>
            </a:pPr>
            <a:r>
              <a:rPr lang="en-GB" sz="2400" dirty="0"/>
              <a:t>Customisable Sizes and Settings</a:t>
            </a:r>
          </a:p>
          <a:p>
            <a:pPr marL="285750" indent="-285750">
              <a:buFont typeface="Arial" panose="020B0604020202020204" pitchFamily="34" charset="0"/>
              <a:buChar char="•"/>
            </a:pPr>
            <a:r>
              <a:rPr lang="en-GB" sz="2400" dirty="0"/>
              <a:t>Freeing up Space</a:t>
            </a:r>
          </a:p>
          <a:p>
            <a:pPr marL="285750" indent="-285750">
              <a:buFont typeface="Arial" panose="020B0604020202020204" pitchFamily="34" charset="0"/>
              <a:buChar char="•"/>
            </a:pPr>
            <a:r>
              <a:rPr lang="en-GB" sz="2400" dirty="0"/>
              <a:t>Backup Capabilities and Accessibility</a:t>
            </a:r>
          </a:p>
          <a:p>
            <a:pPr marL="285750" indent="-285750">
              <a:buFont typeface="Arial" panose="020B0604020202020204" pitchFamily="34" charset="0"/>
              <a:buChar char="•"/>
            </a:pPr>
            <a:r>
              <a:rPr lang="en-GB" sz="2400" dirty="0"/>
              <a:t>Saving Money</a:t>
            </a:r>
          </a:p>
        </p:txBody>
      </p:sp>
    </p:spTree>
    <p:extLst>
      <p:ext uri="{BB962C8B-B14F-4D97-AF65-F5344CB8AC3E}">
        <p14:creationId xmlns:p14="http://schemas.microsoft.com/office/powerpoint/2010/main" val="2470079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Image result for templates of padma bridge">
            <a:extLst>
              <a:ext uri="{FF2B5EF4-FFF2-40B4-BE49-F238E27FC236}">
                <a16:creationId xmlns:a16="http://schemas.microsoft.com/office/drawing/2014/main" id="{9A76AB37-BED6-8CB2-5DB6-A90E7824C4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0682" y="3837482"/>
            <a:ext cx="5141628" cy="283314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32FA27E-71A0-DE57-8713-8004239DF608}"/>
              </a:ext>
            </a:extLst>
          </p:cNvPr>
          <p:cNvSpPr txBox="1"/>
          <p:nvPr/>
        </p:nvSpPr>
        <p:spPr>
          <a:xfrm>
            <a:off x="584616" y="1319133"/>
            <a:ext cx="11137692" cy="2369880"/>
          </a:xfrm>
          <a:prstGeom prst="rect">
            <a:avLst/>
          </a:prstGeom>
          <a:noFill/>
        </p:spPr>
        <p:txBody>
          <a:bodyPr wrap="square" rtlCol="0">
            <a:spAutoFit/>
          </a:bodyPr>
          <a:lstStyle/>
          <a:p>
            <a:r>
              <a:rPr lang="en-GB" sz="2800" dirty="0"/>
              <a:t> </a:t>
            </a:r>
            <a:r>
              <a:rPr lang="en-GB" sz="2400" dirty="0"/>
              <a:t>25</a:t>
            </a:r>
            <a:r>
              <a:rPr lang="en-GB" sz="2400" baseline="30000" dirty="0"/>
              <a:t>th</a:t>
            </a:r>
            <a:r>
              <a:rPr lang="en-GB" sz="2400" dirty="0"/>
              <a:t> of June 2022 the Bangladesh celebrated inauguration of Padma Bridge, one of the largest bridge in south the Asia. This bridge connected the southwest of the country to the northern and eastern regions </a:t>
            </a:r>
            <a:r>
              <a:rPr lang="en-GB" sz="2400" dirty="0" err="1"/>
              <a:t>Louhajong</a:t>
            </a:r>
            <a:r>
              <a:rPr lang="en-GB" sz="2400" dirty="0"/>
              <a:t> in </a:t>
            </a:r>
            <a:r>
              <a:rPr lang="en-GB" sz="2400" dirty="0" err="1"/>
              <a:t>Munshiganj</a:t>
            </a:r>
            <a:r>
              <a:rPr lang="en-GB" sz="2400" dirty="0"/>
              <a:t> district to </a:t>
            </a:r>
            <a:r>
              <a:rPr lang="en-GB" sz="2400" dirty="0" err="1"/>
              <a:t>Shariathpur</a:t>
            </a:r>
            <a:r>
              <a:rPr lang="en-GB" sz="2400" dirty="0"/>
              <a:t> and Madaripur districts. If we build cold storage south side of the bridge, people will be benefited by storing their cultivated fruits  and vegetables on their transit period. The benefited parties are:</a:t>
            </a:r>
          </a:p>
        </p:txBody>
      </p:sp>
      <p:sp>
        <p:nvSpPr>
          <p:cNvPr id="6" name="TextBox 5">
            <a:extLst>
              <a:ext uri="{FF2B5EF4-FFF2-40B4-BE49-F238E27FC236}">
                <a16:creationId xmlns:a16="http://schemas.microsoft.com/office/drawing/2014/main" id="{D3F7DB1A-BBB7-C8CE-8A43-D9B2F5B1FD40}"/>
              </a:ext>
            </a:extLst>
          </p:cNvPr>
          <p:cNvSpPr txBox="1"/>
          <p:nvPr/>
        </p:nvSpPr>
        <p:spPr>
          <a:xfrm>
            <a:off x="794479" y="3837482"/>
            <a:ext cx="5426439" cy="2954655"/>
          </a:xfrm>
          <a:prstGeom prst="rect">
            <a:avLst/>
          </a:prstGeom>
          <a:noFill/>
        </p:spPr>
        <p:txBody>
          <a:bodyPr wrap="square" rtlCol="0">
            <a:spAutoFit/>
          </a:bodyPr>
          <a:lstStyle/>
          <a:p>
            <a:pPr marL="285750" indent="-285750">
              <a:buFont typeface="Arial" panose="020B0604020202020204" pitchFamily="34" charset="0"/>
              <a:buChar char="•"/>
            </a:pPr>
            <a:r>
              <a:rPr lang="en-GB" sz="2400" dirty="0"/>
              <a:t>Businessman related with these product</a:t>
            </a:r>
          </a:p>
          <a:p>
            <a:pPr marL="285750" indent="-285750">
              <a:buFont typeface="Arial" panose="020B0604020202020204" pitchFamily="34" charset="0"/>
              <a:buChar char="•"/>
            </a:pPr>
            <a:r>
              <a:rPr lang="en-GB" sz="2400" dirty="0"/>
              <a:t>Employees those will connected with those cold storage</a:t>
            </a:r>
          </a:p>
          <a:p>
            <a:pPr marL="285750" indent="-285750">
              <a:buFont typeface="Arial" panose="020B0604020202020204" pitchFamily="34" charset="0"/>
              <a:buChar char="•"/>
            </a:pPr>
            <a:r>
              <a:rPr lang="en-GB" sz="2400" dirty="0"/>
              <a:t>Government by getting tax/toll</a:t>
            </a:r>
          </a:p>
          <a:p>
            <a:pPr marL="285750" indent="-285750">
              <a:buFont typeface="Arial" panose="020B0604020202020204" pitchFamily="34" charset="0"/>
              <a:buChar char="•"/>
            </a:pPr>
            <a:r>
              <a:rPr lang="en-GB" sz="2400" dirty="0"/>
              <a:t>Foreigner all over the world getting test of their preferable items</a:t>
            </a:r>
          </a:p>
          <a:p>
            <a:pPr marL="285750" indent="-285750">
              <a:buFont typeface="Arial" panose="020B0604020202020204" pitchFamily="34" charset="0"/>
              <a:buChar char="•"/>
            </a:pPr>
            <a:endParaRPr lang="en-GB" dirty="0"/>
          </a:p>
        </p:txBody>
      </p:sp>
      <p:sp>
        <p:nvSpPr>
          <p:cNvPr id="2" name="TextBox 1">
            <a:extLst>
              <a:ext uri="{FF2B5EF4-FFF2-40B4-BE49-F238E27FC236}">
                <a16:creationId xmlns:a16="http://schemas.microsoft.com/office/drawing/2014/main" id="{FF49F8F6-28D2-3996-9E15-14B2DD19F04E}"/>
              </a:ext>
            </a:extLst>
          </p:cNvPr>
          <p:cNvSpPr txBox="1"/>
          <p:nvPr/>
        </p:nvSpPr>
        <p:spPr>
          <a:xfrm>
            <a:off x="3657601" y="599607"/>
            <a:ext cx="5426438" cy="584775"/>
          </a:xfrm>
          <a:prstGeom prst="rect">
            <a:avLst/>
          </a:prstGeom>
          <a:noFill/>
        </p:spPr>
        <p:txBody>
          <a:bodyPr wrap="square" rtlCol="0">
            <a:spAutoFit/>
          </a:bodyPr>
          <a:lstStyle/>
          <a:p>
            <a:r>
              <a:rPr lang="en-GB" sz="3200" b="1" i="1" dirty="0"/>
              <a:t>Location and its Business Value</a:t>
            </a:r>
          </a:p>
        </p:txBody>
      </p:sp>
    </p:spTree>
    <p:extLst>
      <p:ext uri="{BB962C8B-B14F-4D97-AF65-F5344CB8AC3E}">
        <p14:creationId xmlns:p14="http://schemas.microsoft.com/office/powerpoint/2010/main" val="3982809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Modern building against a clear sky">
            <a:extLst>
              <a:ext uri="{FF2B5EF4-FFF2-40B4-BE49-F238E27FC236}">
                <a16:creationId xmlns:a16="http://schemas.microsoft.com/office/drawing/2014/main" id="{C65848FD-1A45-9FC2-042A-19FEA2732D45}"/>
              </a:ext>
            </a:extLst>
          </p:cNvPr>
          <p:cNvPicPr>
            <a:picLocks noChangeAspect="1"/>
          </p:cNvPicPr>
          <p:nvPr/>
        </p:nvPicPr>
        <p:blipFill rotWithShape="1">
          <a:blip r:embed="rId2">
            <a:extLst>
              <a:ext uri="{28A0092B-C50C-407E-A947-70E740481C1C}">
                <a14:useLocalDpi xmlns:a14="http://schemas.microsoft.com/office/drawing/2010/main" val="0"/>
              </a:ext>
            </a:extLst>
          </a:blip>
          <a:srcRect l="5884" r="-1" b="-1"/>
          <a:stretch/>
        </p:blipFill>
        <p:spPr>
          <a:xfrm>
            <a:off x="1" y="2703014"/>
            <a:ext cx="5858454" cy="4154985"/>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D38D65-6695-BDEB-0FEB-5F1217D93AD0}"/>
              </a:ext>
            </a:extLst>
          </p:cNvPr>
          <p:cNvSpPr>
            <a:spLocks noGrp="1"/>
          </p:cNvSpPr>
          <p:nvPr>
            <p:ph type="title"/>
          </p:nvPr>
        </p:nvSpPr>
        <p:spPr>
          <a:xfrm>
            <a:off x="3282846" y="365125"/>
            <a:ext cx="8610963" cy="1088921"/>
          </a:xfrm>
        </p:spPr>
        <p:txBody>
          <a:bodyPr>
            <a:normAutofit/>
          </a:bodyPr>
          <a:lstStyle/>
          <a:p>
            <a:r>
              <a:rPr lang="en-GB" sz="3200" b="1" i="1" dirty="0"/>
              <a:t>Cost and product Needs to Build a Cold Storage</a:t>
            </a:r>
          </a:p>
        </p:txBody>
      </p:sp>
      <p:sp>
        <p:nvSpPr>
          <p:cNvPr id="9" name="Content Placeholder 8">
            <a:extLst>
              <a:ext uri="{FF2B5EF4-FFF2-40B4-BE49-F238E27FC236}">
                <a16:creationId xmlns:a16="http://schemas.microsoft.com/office/drawing/2014/main" id="{B89BC27A-CB5B-F936-3600-1CE0FD2B4E38}"/>
              </a:ext>
            </a:extLst>
          </p:cNvPr>
          <p:cNvSpPr>
            <a:spLocks noGrp="1"/>
          </p:cNvSpPr>
          <p:nvPr>
            <p:ph idx="1"/>
          </p:nvPr>
        </p:nvSpPr>
        <p:spPr>
          <a:xfrm>
            <a:off x="-2107769" y="2434201"/>
            <a:ext cx="159048" cy="3742762"/>
          </a:xfrm>
        </p:spPr>
        <p:txBody>
          <a:bodyPr>
            <a:normAutofit/>
          </a:bodyPr>
          <a:lstStyle/>
          <a:p>
            <a:endParaRPr lang="en-US" sz="2000" dirty="0"/>
          </a:p>
        </p:txBody>
      </p:sp>
      <p:sp>
        <p:nvSpPr>
          <p:cNvPr id="6" name="TextBox 5">
            <a:extLst>
              <a:ext uri="{FF2B5EF4-FFF2-40B4-BE49-F238E27FC236}">
                <a16:creationId xmlns:a16="http://schemas.microsoft.com/office/drawing/2014/main" id="{98B72D37-8002-2382-703B-8C92E13ED279}"/>
              </a:ext>
            </a:extLst>
          </p:cNvPr>
          <p:cNvSpPr txBox="1"/>
          <p:nvPr/>
        </p:nvSpPr>
        <p:spPr>
          <a:xfrm>
            <a:off x="6096000" y="1828799"/>
            <a:ext cx="5761220" cy="4154984"/>
          </a:xfrm>
          <a:prstGeom prst="rect">
            <a:avLst/>
          </a:prstGeom>
          <a:noFill/>
        </p:spPr>
        <p:txBody>
          <a:bodyPr wrap="square" rtlCol="0">
            <a:spAutoFit/>
          </a:bodyPr>
          <a:lstStyle/>
          <a:p>
            <a:r>
              <a:rPr lang="en-GB" sz="2400" dirty="0"/>
              <a:t>To build a cold storage in Bangladesh, its generally need around 600000 to 10000000 TK(BD currency) (£ 51,975.00 to £86,625.00). However it depends on the dimensions of the cold storage</a:t>
            </a:r>
            <a:r>
              <a:rPr lang="en-GB" sz="1200" i="1" dirty="0"/>
              <a:t>.(Natural Storage Solutions Pvt Ltd, Mr V. Dahiya, 2021</a:t>
            </a:r>
            <a:r>
              <a:rPr lang="en-GB" sz="1200" dirty="0"/>
              <a:t>)</a:t>
            </a:r>
          </a:p>
          <a:p>
            <a:endParaRPr lang="en-GB" sz="2400" dirty="0"/>
          </a:p>
          <a:p>
            <a:r>
              <a:rPr lang="en-GB" sz="2400" dirty="0"/>
              <a:t>Moreover could be fulfil some basic requirements:</a:t>
            </a:r>
          </a:p>
          <a:p>
            <a:pPr marL="285750" indent="-285750">
              <a:buFont typeface="Arial" panose="020B0604020202020204" pitchFamily="34" charset="0"/>
              <a:buChar char="•"/>
            </a:pPr>
            <a:r>
              <a:rPr lang="en-GB" sz="2400" dirty="0"/>
              <a:t>Insurances and Promotions</a:t>
            </a:r>
          </a:p>
          <a:p>
            <a:pPr marL="285750" indent="-285750">
              <a:buFont typeface="Arial" panose="020B0604020202020204" pitchFamily="34" charset="0"/>
              <a:buChar char="•"/>
            </a:pPr>
            <a:r>
              <a:rPr lang="en-GB" sz="2400" dirty="0"/>
              <a:t>Eligibility and Criteria</a:t>
            </a:r>
          </a:p>
          <a:p>
            <a:pPr marL="285750" indent="-285750">
              <a:buFont typeface="Arial" panose="020B0604020202020204" pitchFamily="34" charset="0"/>
              <a:buChar char="•"/>
            </a:pPr>
            <a:r>
              <a:rPr lang="en-GB" sz="2400" dirty="0"/>
              <a:t>Design of a normal infrastructure</a:t>
            </a:r>
          </a:p>
        </p:txBody>
      </p:sp>
    </p:spTree>
    <p:extLst>
      <p:ext uri="{BB962C8B-B14F-4D97-AF65-F5344CB8AC3E}">
        <p14:creationId xmlns:p14="http://schemas.microsoft.com/office/powerpoint/2010/main" val="3808883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BF44D-61B3-90D5-2D1C-F8ADD5932D24}"/>
              </a:ext>
            </a:extLst>
          </p:cNvPr>
          <p:cNvSpPr>
            <a:spLocks noGrp="1"/>
          </p:cNvSpPr>
          <p:nvPr>
            <p:ph type="title"/>
          </p:nvPr>
        </p:nvSpPr>
        <p:spPr>
          <a:xfrm flipH="1">
            <a:off x="-464696" y="365125"/>
            <a:ext cx="104931" cy="1325563"/>
          </a:xfrm>
        </p:spPr>
        <p:txBody>
          <a:bodyPr/>
          <a:lstStyle/>
          <a:p>
            <a:endParaRPr lang="en-GB" dirty="0"/>
          </a:p>
        </p:txBody>
      </p:sp>
      <p:sp>
        <p:nvSpPr>
          <p:cNvPr id="6" name="TextBox 5">
            <a:extLst>
              <a:ext uri="{FF2B5EF4-FFF2-40B4-BE49-F238E27FC236}">
                <a16:creationId xmlns:a16="http://schemas.microsoft.com/office/drawing/2014/main" id="{07198D6A-D31F-403E-C208-F1D9D0E6DE29}"/>
              </a:ext>
            </a:extLst>
          </p:cNvPr>
          <p:cNvSpPr txBox="1"/>
          <p:nvPr/>
        </p:nvSpPr>
        <p:spPr>
          <a:xfrm>
            <a:off x="494675" y="365125"/>
            <a:ext cx="4197245" cy="5878532"/>
          </a:xfrm>
          <a:prstGeom prst="rect">
            <a:avLst/>
          </a:prstGeom>
          <a:noFill/>
        </p:spPr>
        <p:txBody>
          <a:bodyPr wrap="square" rtlCol="0">
            <a:spAutoFit/>
          </a:bodyPr>
          <a:lstStyle/>
          <a:p>
            <a:endParaRPr lang="en-GB" sz="2800" dirty="0"/>
          </a:p>
          <a:p>
            <a:endParaRPr lang="en-GB" sz="2800" dirty="0"/>
          </a:p>
          <a:p>
            <a:endParaRPr lang="en-GB" sz="2800" dirty="0"/>
          </a:p>
          <a:p>
            <a:r>
              <a:rPr lang="en-GB" sz="2800" dirty="0"/>
              <a:t>Products:</a:t>
            </a:r>
          </a:p>
          <a:p>
            <a:pPr marL="285750" indent="-285750">
              <a:buFont typeface="Arial" panose="020B0604020202020204" pitchFamily="34" charset="0"/>
              <a:buChar char="•"/>
            </a:pPr>
            <a:r>
              <a:rPr lang="en-GB" sz="2400" dirty="0"/>
              <a:t>Cold Chain Solution</a:t>
            </a:r>
          </a:p>
          <a:p>
            <a:pPr marL="285750" indent="-285750">
              <a:buFont typeface="Arial" panose="020B0604020202020204" pitchFamily="34" charset="0"/>
              <a:buChar char="•"/>
            </a:pPr>
            <a:r>
              <a:rPr lang="en-GB" sz="2400" dirty="0"/>
              <a:t>Cold Storage</a:t>
            </a:r>
          </a:p>
          <a:p>
            <a:pPr marL="285750" indent="-285750">
              <a:buFont typeface="Arial" panose="020B0604020202020204" pitchFamily="34" charset="0"/>
              <a:buChar char="•"/>
            </a:pPr>
            <a:r>
              <a:rPr lang="en-GB" sz="2400" dirty="0"/>
              <a:t>Pack House</a:t>
            </a:r>
          </a:p>
          <a:p>
            <a:pPr marL="285750" indent="-285750">
              <a:buFont typeface="Arial" panose="020B0604020202020204" pitchFamily="34" charset="0"/>
              <a:buChar char="•"/>
            </a:pPr>
            <a:r>
              <a:rPr lang="en-GB" sz="2400" dirty="0"/>
              <a:t>Ripening Chambers</a:t>
            </a:r>
          </a:p>
          <a:p>
            <a:pPr marL="285750" indent="-285750">
              <a:buFont typeface="Arial" panose="020B0604020202020204" pitchFamily="34" charset="0"/>
              <a:buChar char="•"/>
            </a:pPr>
            <a:r>
              <a:rPr lang="en-GB" sz="2400" dirty="0"/>
              <a:t>Frozen Storage &amp; Blast Freezer</a:t>
            </a:r>
          </a:p>
          <a:p>
            <a:pPr marL="285750" indent="-285750">
              <a:buFont typeface="Arial" panose="020B0604020202020204" pitchFamily="34" charset="0"/>
              <a:buChar char="•"/>
            </a:pPr>
            <a:r>
              <a:rPr lang="en-GB" sz="2400" dirty="0"/>
              <a:t>Sorting &amp; Grading Line</a:t>
            </a:r>
          </a:p>
          <a:p>
            <a:pPr marL="285750" indent="-285750">
              <a:buFont typeface="Arial" panose="020B0604020202020204" pitchFamily="34" charset="0"/>
              <a:buChar char="•"/>
            </a:pPr>
            <a:r>
              <a:rPr lang="en-GB" sz="2400" dirty="0"/>
              <a:t>Individual Quick Freezing-IQF</a:t>
            </a:r>
          </a:p>
          <a:p>
            <a:pPr marL="285750" indent="-285750">
              <a:buFont typeface="Arial" panose="020B0604020202020204" pitchFamily="34" charset="0"/>
              <a:buChar char="•"/>
            </a:pPr>
            <a:r>
              <a:rPr lang="en-GB" sz="2400" dirty="0"/>
              <a:t>Refrigeration Plants Maintenance</a:t>
            </a:r>
          </a:p>
          <a:p>
            <a:pPr marL="285750" indent="-285750">
              <a:buFont typeface="Arial" panose="020B0604020202020204" pitchFamily="34" charset="0"/>
              <a:buChar char="•"/>
            </a:pPr>
            <a:r>
              <a:rPr lang="en-GB" sz="2400" dirty="0"/>
              <a:t>ICE Plants</a:t>
            </a:r>
          </a:p>
        </p:txBody>
      </p:sp>
      <p:sp>
        <p:nvSpPr>
          <p:cNvPr id="8" name="TextBox 7">
            <a:extLst>
              <a:ext uri="{FF2B5EF4-FFF2-40B4-BE49-F238E27FC236}">
                <a16:creationId xmlns:a16="http://schemas.microsoft.com/office/drawing/2014/main" id="{1DF66642-95C8-A6C9-6234-60AB62F07EAD}"/>
              </a:ext>
            </a:extLst>
          </p:cNvPr>
          <p:cNvSpPr txBox="1"/>
          <p:nvPr/>
        </p:nvSpPr>
        <p:spPr>
          <a:xfrm>
            <a:off x="7375162" y="239842"/>
            <a:ext cx="4497048" cy="5416868"/>
          </a:xfrm>
          <a:prstGeom prst="rect">
            <a:avLst/>
          </a:prstGeom>
          <a:noFill/>
        </p:spPr>
        <p:txBody>
          <a:bodyPr wrap="square" rtlCol="0">
            <a:spAutoFit/>
          </a:bodyPr>
          <a:lstStyle/>
          <a:p>
            <a:endParaRPr lang="en-GB" sz="2800" dirty="0"/>
          </a:p>
          <a:p>
            <a:endParaRPr lang="en-GB" sz="2800" dirty="0"/>
          </a:p>
          <a:p>
            <a:endParaRPr lang="en-GB" sz="2800" dirty="0"/>
          </a:p>
          <a:p>
            <a:r>
              <a:rPr lang="en-GB" sz="2800" dirty="0"/>
              <a:t>Services:</a:t>
            </a:r>
          </a:p>
          <a:p>
            <a:pPr marL="285750" indent="-285750">
              <a:buFont typeface="Arial" panose="020B0604020202020204" pitchFamily="34" charset="0"/>
              <a:buChar char="•"/>
            </a:pPr>
            <a:r>
              <a:rPr lang="en-GB" sz="2400" dirty="0"/>
              <a:t>CNC Bending job work</a:t>
            </a:r>
          </a:p>
          <a:p>
            <a:pPr marL="285750" indent="-285750">
              <a:buFont typeface="Arial" panose="020B0604020202020204" pitchFamily="34" charset="0"/>
              <a:buChar char="•"/>
            </a:pPr>
            <a:r>
              <a:rPr lang="en-GB" sz="2400" dirty="0"/>
              <a:t>VMC Machine job work</a:t>
            </a:r>
          </a:p>
          <a:p>
            <a:pPr marL="285750" indent="-285750">
              <a:buFont typeface="Arial" panose="020B0604020202020204" pitchFamily="34" charset="0"/>
              <a:buChar char="•"/>
            </a:pPr>
            <a:r>
              <a:rPr lang="en-GB" sz="2400" dirty="0"/>
              <a:t>Fabrication work</a:t>
            </a:r>
          </a:p>
          <a:p>
            <a:pPr marL="285750" indent="-285750">
              <a:buFont typeface="Arial" panose="020B0604020202020204" pitchFamily="34" charset="0"/>
              <a:buChar char="•"/>
            </a:pPr>
            <a:r>
              <a:rPr lang="en-GB" sz="2400" dirty="0"/>
              <a:t>Metal rolling job work</a:t>
            </a:r>
          </a:p>
          <a:p>
            <a:pPr marL="285750" indent="-285750">
              <a:buFont typeface="Arial" panose="020B0604020202020204" pitchFamily="34" charset="0"/>
              <a:buChar char="•"/>
            </a:pPr>
            <a:r>
              <a:rPr lang="en-GB" sz="2400" dirty="0"/>
              <a:t>Laser cutting job work</a:t>
            </a:r>
          </a:p>
          <a:p>
            <a:pPr marL="285750" indent="-285750">
              <a:buFont typeface="Arial" panose="020B0604020202020204" pitchFamily="34" charset="0"/>
              <a:buChar char="•"/>
            </a:pPr>
            <a:r>
              <a:rPr lang="en-GB" sz="2400" dirty="0"/>
              <a:t>Electrical panel work</a:t>
            </a:r>
          </a:p>
          <a:p>
            <a:pPr marL="285750" indent="-285750">
              <a:buFont typeface="Arial" panose="020B0604020202020204" pitchFamily="34" charset="0"/>
              <a:buChar char="•"/>
            </a:pPr>
            <a:r>
              <a:rPr lang="en-GB" sz="2400" dirty="0"/>
              <a:t>Project Execution</a:t>
            </a:r>
          </a:p>
          <a:p>
            <a:pPr marL="285750" indent="-285750">
              <a:buFont typeface="Arial" panose="020B0604020202020204" pitchFamily="34" charset="0"/>
              <a:buChar char="•"/>
            </a:pPr>
            <a:r>
              <a:rPr lang="en-GB" sz="2400" dirty="0"/>
              <a:t>Shot Blasting Machine job work Glass Beading</a:t>
            </a:r>
          </a:p>
          <a:p>
            <a:pPr marL="285750" indent="-285750">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83DBADD1-6CEA-BE05-7CD5-854AB668407F}"/>
              </a:ext>
            </a:extLst>
          </p:cNvPr>
          <p:cNvSpPr txBox="1"/>
          <p:nvPr/>
        </p:nvSpPr>
        <p:spPr>
          <a:xfrm>
            <a:off x="3440242" y="239842"/>
            <a:ext cx="6340839" cy="584775"/>
          </a:xfrm>
          <a:prstGeom prst="rect">
            <a:avLst/>
          </a:prstGeom>
          <a:noFill/>
        </p:spPr>
        <p:txBody>
          <a:bodyPr wrap="square" rtlCol="0">
            <a:spAutoFit/>
          </a:bodyPr>
          <a:lstStyle/>
          <a:p>
            <a:r>
              <a:rPr lang="en-GB" sz="3200" b="1" i="1" dirty="0"/>
              <a:t>Benefits of a Local Cold Storage</a:t>
            </a:r>
          </a:p>
        </p:txBody>
      </p:sp>
      <p:sp>
        <p:nvSpPr>
          <p:cNvPr id="7" name="Content Placeholder 6">
            <a:extLst>
              <a:ext uri="{FF2B5EF4-FFF2-40B4-BE49-F238E27FC236}">
                <a16:creationId xmlns:a16="http://schemas.microsoft.com/office/drawing/2014/main" id="{19ABFFCA-B97E-43AD-2F11-5266C2C62F39}"/>
              </a:ext>
            </a:extLst>
          </p:cNvPr>
          <p:cNvSpPr>
            <a:spLocks noGrp="1"/>
          </p:cNvSpPr>
          <p:nvPr>
            <p:ph idx="1"/>
          </p:nvPr>
        </p:nvSpPr>
        <p:spPr>
          <a:xfrm flipH="1">
            <a:off x="-1499016" y="1201290"/>
            <a:ext cx="74949" cy="4975673"/>
          </a:xfrm>
        </p:spPr>
        <p:txBody>
          <a:bodyPr/>
          <a:lstStyle/>
          <a:p>
            <a:endParaRPr lang="en-GB" dirty="0"/>
          </a:p>
        </p:txBody>
      </p:sp>
    </p:spTree>
    <p:extLst>
      <p:ext uri="{BB962C8B-B14F-4D97-AF65-F5344CB8AC3E}">
        <p14:creationId xmlns:p14="http://schemas.microsoft.com/office/powerpoint/2010/main" val="1506118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8">
            <a:extLst>
              <a:ext uri="{FF2B5EF4-FFF2-40B4-BE49-F238E27FC236}">
                <a16:creationId xmlns:a16="http://schemas.microsoft.com/office/drawing/2014/main" id="{D4CE7577-C0ED-3E96-8EA0-405DC4D4727C}"/>
              </a:ext>
            </a:extLst>
          </p:cNvPr>
          <p:cNvSpPr>
            <a:spLocks noGrp="1"/>
          </p:cNvSpPr>
          <p:nvPr>
            <p:ph idx="1"/>
          </p:nvPr>
        </p:nvSpPr>
        <p:spPr>
          <a:xfrm>
            <a:off x="404734" y="1004341"/>
            <a:ext cx="11392525" cy="5667679"/>
          </a:xfrm>
        </p:spPr>
        <p:txBody>
          <a:bodyPr>
            <a:normAutofit/>
          </a:bodyPr>
          <a:lstStyle/>
          <a:p>
            <a:pPr marL="0" indent="0">
              <a:buNone/>
            </a:pPr>
            <a:r>
              <a:rPr lang="en-US" sz="3000" dirty="0"/>
              <a:t>Pros:                                                            Cons:</a:t>
            </a:r>
          </a:p>
          <a:p>
            <a:pPr marL="514350" indent="-514350">
              <a:buFont typeface="+mj-lt"/>
              <a:buAutoNum type="arabicPeriod"/>
            </a:pPr>
            <a:r>
              <a:rPr lang="en-US" sz="2600" dirty="0"/>
              <a:t>Rewarding work                                                   1. Crowded space</a:t>
            </a:r>
          </a:p>
          <a:p>
            <a:pPr marL="514350" indent="-514350">
              <a:buFont typeface="+mj-lt"/>
              <a:buAutoNum type="arabicPeriod"/>
            </a:pPr>
            <a:r>
              <a:rPr lang="en-US" sz="2600" dirty="0"/>
              <a:t>Meaningful business connections                     2.Find the right supplier and customer                                                                    </a:t>
            </a:r>
            <a:r>
              <a:rPr lang="en-US" sz="2600" dirty="0" err="1"/>
              <a:t>customer</a:t>
            </a:r>
            <a:endParaRPr lang="en-US" sz="2600" dirty="0"/>
          </a:p>
          <a:p>
            <a:pPr marL="514350" indent="-514350">
              <a:buFont typeface="+mj-lt"/>
              <a:buAutoNum type="arabicPeriod"/>
            </a:pPr>
            <a:r>
              <a:rPr lang="en-US" sz="2600" dirty="0"/>
              <a:t>Daily physical activity                                          3.Motivation of Employees</a:t>
            </a:r>
          </a:p>
          <a:p>
            <a:pPr marL="514350" indent="-514350">
              <a:buFont typeface="+mj-lt"/>
              <a:buAutoNum type="arabicPeriod"/>
            </a:pPr>
            <a:r>
              <a:rPr lang="en-US" sz="2600" dirty="0"/>
              <a:t>Amazing perks and discounts                            4.Taxes</a:t>
            </a:r>
          </a:p>
          <a:p>
            <a:pPr marL="514350" indent="-514350">
              <a:buFont typeface="+mj-lt"/>
              <a:buAutoNum type="arabicPeriod"/>
            </a:pPr>
            <a:r>
              <a:rPr lang="en-US" sz="2600" dirty="0"/>
              <a:t>Local Community                                                 5 . Time commitment</a:t>
            </a:r>
          </a:p>
          <a:p>
            <a:pPr marL="514350" indent="-514350">
              <a:buFont typeface="+mj-lt"/>
              <a:buAutoNum type="arabicPeriod"/>
            </a:pPr>
            <a:r>
              <a:rPr lang="en-US" sz="2600" dirty="0"/>
              <a:t>Location                                                                 6.High employee turnover</a:t>
            </a:r>
          </a:p>
          <a:p>
            <a:pPr marL="514350" indent="-514350">
              <a:buFont typeface="+mj-lt"/>
              <a:buAutoNum type="arabicPeriod"/>
            </a:pPr>
            <a:r>
              <a:rPr lang="en-US" sz="2600" dirty="0"/>
              <a:t>Face to Face interaction                                      7. High overhead expenses</a:t>
            </a:r>
          </a:p>
          <a:p>
            <a:pPr marL="514350" indent="-514350">
              <a:buFont typeface="+mj-lt"/>
              <a:buAutoNum type="arabicPeriod"/>
            </a:pPr>
            <a:r>
              <a:rPr lang="en-US" sz="2600" dirty="0"/>
              <a:t>Easy to do business</a:t>
            </a:r>
          </a:p>
        </p:txBody>
      </p:sp>
      <p:sp>
        <p:nvSpPr>
          <p:cNvPr id="2" name="Title 1">
            <a:extLst>
              <a:ext uri="{FF2B5EF4-FFF2-40B4-BE49-F238E27FC236}">
                <a16:creationId xmlns:a16="http://schemas.microsoft.com/office/drawing/2014/main" id="{16CC8121-085F-0540-72CA-C19911885FE0}"/>
              </a:ext>
            </a:extLst>
          </p:cNvPr>
          <p:cNvSpPr>
            <a:spLocks noGrp="1"/>
          </p:cNvSpPr>
          <p:nvPr>
            <p:ph type="title"/>
          </p:nvPr>
        </p:nvSpPr>
        <p:spPr>
          <a:xfrm flipH="1">
            <a:off x="-2038662" y="365125"/>
            <a:ext cx="899410" cy="1325563"/>
          </a:xfrm>
        </p:spPr>
        <p:txBody>
          <a:bodyPr/>
          <a:lstStyle/>
          <a:p>
            <a:endParaRPr lang="en-GB" dirty="0"/>
          </a:p>
        </p:txBody>
      </p:sp>
      <p:sp>
        <p:nvSpPr>
          <p:cNvPr id="3" name="TextBox 2">
            <a:extLst>
              <a:ext uri="{FF2B5EF4-FFF2-40B4-BE49-F238E27FC236}">
                <a16:creationId xmlns:a16="http://schemas.microsoft.com/office/drawing/2014/main" id="{B567D75B-3CA2-F86A-196D-916F06D471FA}"/>
              </a:ext>
            </a:extLst>
          </p:cNvPr>
          <p:cNvSpPr txBox="1"/>
          <p:nvPr/>
        </p:nvSpPr>
        <p:spPr>
          <a:xfrm>
            <a:off x="3385077" y="185980"/>
            <a:ext cx="8412182" cy="584775"/>
          </a:xfrm>
          <a:prstGeom prst="rect">
            <a:avLst/>
          </a:prstGeom>
          <a:noFill/>
        </p:spPr>
        <p:txBody>
          <a:bodyPr wrap="square" rtlCol="0">
            <a:spAutoFit/>
          </a:bodyPr>
          <a:lstStyle/>
          <a:p>
            <a:r>
              <a:rPr lang="en-GB" sz="3200" b="1" i="1" dirty="0"/>
              <a:t>         Pros and Cons of the Project</a:t>
            </a:r>
          </a:p>
        </p:txBody>
      </p:sp>
    </p:spTree>
    <p:extLst>
      <p:ext uri="{BB962C8B-B14F-4D97-AF65-F5344CB8AC3E}">
        <p14:creationId xmlns:p14="http://schemas.microsoft.com/office/powerpoint/2010/main" val="276432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6A909-6549-19B1-BAA7-00D9C362E3ED}"/>
              </a:ext>
            </a:extLst>
          </p:cNvPr>
          <p:cNvSpPr>
            <a:spLocks noGrp="1"/>
          </p:cNvSpPr>
          <p:nvPr>
            <p:ph type="title"/>
          </p:nvPr>
        </p:nvSpPr>
        <p:spPr>
          <a:xfrm>
            <a:off x="-419725" y="365125"/>
            <a:ext cx="119922" cy="1325563"/>
          </a:xfrm>
        </p:spPr>
        <p:txBody>
          <a:bodyPr/>
          <a:lstStyle/>
          <a:p>
            <a:endParaRPr lang="en-GB" dirty="0"/>
          </a:p>
        </p:txBody>
      </p:sp>
      <p:graphicFrame>
        <p:nvGraphicFramePr>
          <p:cNvPr id="3" name="Content Placeholder 2">
            <a:extLst>
              <a:ext uri="{FF2B5EF4-FFF2-40B4-BE49-F238E27FC236}">
                <a16:creationId xmlns:a16="http://schemas.microsoft.com/office/drawing/2014/main" id="{DEBBB607-A7C9-4679-FDE0-9FC9D2946A40}"/>
              </a:ext>
            </a:extLst>
          </p:cNvPr>
          <p:cNvGraphicFramePr>
            <a:graphicFrameLocks noGrp="1"/>
          </p:cNvGraphicFramePr>
          <p:nvPr>
            <p:ph idx="1"/>
          </p:nvPr>
        </p:nvGraphicFramePr>
        <p:xfrm>
          <a:off x="-749300" y="3755608"/>
          <a:ext cx="330200" cy="491372"/>
        </p:xfrm>
        <a:graphic>
          <a:graphicData uri="http://schemas.openxmlformats.org/drawingml/2006/table">
            <a:tbl>
              <a:tblPr>
                <a:tableStyleId>{5C22544A-7EE6-4342-B048-85BDC9FD1C3A}</a:tableStyleId>
              </a:tblPr>
              <a:tblGrid>
                <a:gridCol w="33020">
                  <a:extLst>
                    <a:ext uri="{9D8B030D-6E8A-4147-A177-3AD203B41FA5}">
                      <a16:colId xmlns:a16="http://schemas.microsoft.com/office/drawing/2014/main" val="3771449376"/>
                    </a:ext>
                  </a:extLst>
                </a:gridCol>
                <a:gridCol w="33020">
                  <a:extLst>
                    <a:ext uri="{9D8B030D-6E8A-4147-A177-3AD203B41FA5}">
                      <a16:colId xmlns:a16="http://schemas.microsoft.com/office/drawing/2014/main" val="3592605974"/>
                    </a:ext>
                  </a:extLst>
                </a:gridCol>
                <a:gridCol w="33020">
                  <a:extLst>
                    <a:ext uri="{9D8B030D-6E8A-4147-A177-3AD203B41FA5}">
                      <a16:colId xmlns:a16="http://schemas.microsoft.com/office/drawing/2014/main" val="3004777842"/>
                    </a:ext>
                  </a:extLst>
                </a:gridCol>
                <a:gridCol w="33020">
                  <a:extLst>
                    <a:ext uri="{9D8B030D-6E8A-4147-A177-3AD203B41FA5}">
                      <a16:colId xmlns:a16="http://schemas.microsoft.com/office/drawing/2014/main" val="4035112421"/>
                    </a:ext>
                  </a:extLst>
                </a:gridCol>
                <a:gridCol w="33020">
                  <a:extLst>
                    <a:ext uri="{9D8B030D-6E8A-4147-A177-3AD203B41FA5}">
                      <a16:colId xmlns:a16="http://schemas.microsoft.com/office/drawing/2014/main" val="3922622557"/>
                    </a:ext>
                  </a:extLst>
                </a:gridCol>
                <a:gridCol w="33020">
                  <a:extLst>
                    <a:ext uri="{9D8B030D-6E8A-4147-A177-3AD203B41FA5}">
                      <a16:colId xmlns:a16="http://schemas.microsoft.com/office/drawing/2014/main" val="845855668"/>
                    </a:ext>
                  </a:extLst>
                </a:gridCol>
                <a:gridCol w="33020">
                  <a:extLst>
                    <a:ext uri="{9D8B030D-6E8A-4147-A177-3AD203B41FA5}">
                      <a16:colId xmlns:a16="http://schemas.microsoft.com/office/drawing/2014/main" val="1630755746"/>
                    </a:ext>
                  </a:extLst>
                </a:gridCol>
                <a:gridCol w="33020">
                  <a:extLst>
                    <a:ext uri="{9D8B030D-6E8A-4147-A177-3AD203B41FA5}">
                      <a16:colId xmlns:a16="http://schemas.microsoft.com/office/drawing/2014/main" val="1547799358"/>
                    </a:ext>
                  </a:extLst>
                </a:gridCol>
                <a:gridCol w="33020">
                  <a:extLst>
                    <a:ext uri="{9D8B030D-6E8A-4147-A177-3AD203B41FA5}">
                      <a16:colId xmlns:a16="http://schemas.microsoft.com/office/drawing/2014/main" val="3003633815"/>
                    </a:ext>
                  </a:extLst>
                </a:gridCol>
                <a:gridCol w="33020">
                  <a:extLst>
                    <a:ext uri="{9D8B030D-6E8A-4147-A177-3AD203B41FA5}">
                      <a16:colId xmlns:a16="http://schemas.microsoft.com/office/drawing/2014/main" val="805508697"/>
                    </a:ext>
                  </a:extLst>
                </a:gridCol>
              </a:tblGrid>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gridSpan="4">
                  <a:txBody>
                    <a:bodyPr/>
                    <a:lstStyle/>
                    <a:p>
                      <a:pPr algn="l" fontAlgn="b"/>
                      <a:r>
                        <a:rPr lang="en-GB" sz="100" u="none" strike="noStrike">
                          <a:effectLst/>
                        </a:rPr>
                        <a:t>Sample Stakeholder Analysis forProject</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233018995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  </a:t>
                      </a:r>
                      <a:endParaRPr lang="en-GB" sz="100" b="0" i="0" u="none" strike="noStrike">
                        <a:solidFill>
                          <a:srgbClr val="000000"/>
                        </a:solidFill>
                        <a:effectLst/>
                        <a:latin typeface="Calibri" panose="020F0502020204030204" pitchFamily="34" charset="0"/>
                      </a:endParaRPr>
                    </a:p>
                  </a:txBody>
                  <a:tcPr marL="516" marR="516" marT="516" marB="0" anchor="b"/>
                </a:tc>
                <a:tc gridSpan="2">
                  <a:txBody>
                    <a:bodyPr/>
                    <a:lstStyle/>
                    <a:p>
                      <a:pPr algn="l" fontAlgn="b"/>
                      <a:r>
                        <a:rPr lang="en-GB" sz="100" u="none" strike="noStrike">
                          <a:effectLst/>
                        </a:rPr>
                        <a:t>Communications</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2113882715"/>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803110442"/>
                  </a:ext>
                </a:extLst>
              </a:tr>
              <a:tr h="0">
                <a:tc gridSpan="2">
                  <a:txBody>
                    <a:bodyPr/>
                    <a:lstStyle/>
                    <a:p>
                      <a:pPr algn="l" fontAlgn="b"/>
                      <a:r>
                        <a:rPr lang="en-GB" sz="100" u="none" strike="noStrike">
                          <a:effectLst/>
                        </a:rPr>
                        <a:t>Stakeholders</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gridSpan="2">
                  <a:txBody>
                    <a:bodyPr/>
                    <a:lstStyle/>
                    <a:p>
                      <a:pPr algn="l" fontAlgn="b"/>
                      <a:r>
                        <a:rPr lang="en-GB" sz="100" u="none" strike="noStrike">
                          <a:effectLst/>
                        </a:rPr>
                        <a:t>Document</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gridSpan="2">
                  <a:txBody>
                    <a:bodyPr/>
                    <a:lstStyle/>
                    <a:p>
                      <a:pPr algn="l" fontAlgn="b"/>
                      <a:r>
                        <a:rPr lang="en-GB" sz="100" u="none" strike="noStrike">
                          <a:effectLst/>
                        </a:rPr>
                        <a:t>Document</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Contact</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Due</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437598340"/>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Name</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Format</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Person</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3901088046"/>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253642698"/>
                  </a:ext>
                </a:extLst>
              </a:tr>
              <a:tr h="0">
                <a:tc gridSpan="2">
                  <a:txBody>
                    <a:bodyPr/>
                    <a:lstStyle/>
                    <a:p>
                      <a:pPr algn="l" fontAlgn="b"/>
                      <a:r>
                        <a:rPr lang="en-GB" sz="100" u="none" strike="noStrike">
                          <a:effectLst/>
                        </a:rPr>
                        <a:t>Shareholders</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Monthly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gridSpan="2">
                  <a:txBody>
                    <a:bodyPr/>
                    <a:lstStyle/>
                    <a:p>
                      <a:pPr algn="l" fontAlgn="b"/>
                      <a:r>
                        <a:rPr lang="en-GB" sz="100" u="none" strike="noStrike">
                          <a:effectLst/>
                        </a:rPr>
                        <a:t>Hardcopy &amp;</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Director</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gridSpan="2">
                  <a:txBody>
                    <a:bodyPr/>
                    <a:lstStyle/>
                    <a:p>
                      <a:pPr algn="l" fontAlgn="b"/>
                      <a:r>
                        <a:rPr lang="en-GB" sz="100" u="none" strike="noStrike">
                          <a:effectLst/>
                        </a:rPr>
                        <a:t>1st Friday of</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extLst>
                  <a:ext uri="{0D108BD9-81ED-4DB2-BD59-A6C34878D82A}">
                    <a16:rowId xmlns:a16="http://schemas.microsoft.com/office/drawing/2014/main" val="36304168"/>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Report</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Meeting</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Month</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3686983028"/>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1578102770"/>
                  </a:ext>
                </a:extLst>
              </a:tr>
              <a:tr h="0">
                <a:tc gridSpan="2">
                  <a:txBody>
                    <a:bodyPr/>
                    <a:lstStyle/>
                    <a:p>
                      <a:pPr algn="l" fontAlgn="b"/>
                      <a:r>
                        <a:rPr lang="en-GB" sz="100" u="none" strike="noStrike">
                          <a:effectLst/>
                        </a:rPr>
                        <a:t>Customer business</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Weekly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Email</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Manager</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Thursday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1836633232"/>
                  </a:ext>
                </a:extLst>
              </a:tr>
              <a:tr h="0">
                <a:tc>
                  <a:txBody>
                    <a:bodyPr/>
                    <a:lstStyle/>
                    <a:p>
                      <a:pPr algn="l" fontAlgn="b"/>
                      <a:r>
                        <a:rPr lang="en-GB" sz="100" u="none" strike="noStrike">
                          <a:effectLst/>
                        </a:rPr>
                        <a:t>staff</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49917371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376033675"/>
                  </a:ext>
                </a:extLst>
              </a:tr>
              <a:tr h="0">
                <a:tc gridSpan="2">
                  <a:txBody>
                    <a:bodyPr/>
                    <a:lstStyle/>
                    <a:p>
                      <a:pPr algn="l" fontAlgn="b"/>
                      <a:r>
                        <a:rPr lang="en-GB" sz="100" u="none" strike="noStrike">
                          <a:effectLst/>
                        </a:rPr>
                        <a:t>Internal business</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Daily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Email</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gridSpan="2">
                  <a:txBody>
                    <a:bodyPr/>
                    <a:lstStyle/>
                    <a:p>
                      <a:pPr algn="l" fontAlgn="b"/>
                      <a:r>
                        <a:rPr lang="en-GB" sz="100" u="none" strike="noStrike">
                          <a:effectLst/>
                        </a:rPr>
                        <a:t>Responsible</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Daily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3026602056"/>
                  </a:ext>
                </a:extLst>
              </a:tr>
              <a:tr h="0">
                <a:tc gridSpan="2">
                  <a:txBody>
                    <a:bodyPr/>
                    <a:lstStyle/>
                    <a:p>
                      <a:pPr algn="l" fontAlgn="b"/>
                      <a:r>
                        <a:rPr lang="en-GB" sz="100" u="none" strike="noStrike">
                          <a:effectLst/>
                        </a:rPr>
                        <a:t>&amp; Technical staff</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Person</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4142356679"/>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3489468846"/>
                  </a:ext>
                </a:extLst>
              </a:tr>
              <a:tr h="0">
                <a:tc gridSpan="2">
                  <a:txBody>
                    <a:bodyPr/>
                    <a:lstStyle/>
                    <a:p>
                      <a:pPr algn="l" fontAlgn="b"/>
                      <a:r>
                        <a:rPr lang="en-GB" sz="100" u="none" strike="noStrike">
                          <a:effectLst/>
                        </a:rPr>
                        <a:t>Training &amp; software</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Directly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r>
                        <a:rPr lang="en-GB" sz="100" u="none" strike="noStrike">
                          <a:effectLst/>
                        </a:rPr>
                        <a:t>Email</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gridSpan="2">
                  <a:txBody>
                    <a:bodyPr/>
                    <a:lstStyle/>
                    <a:p>
                      <a:pPr algn="l" fontAlgn="b"/>
                      <a:r>
                        <a:rPr lang="en-GB" sz="100" u="none" strike="noStrike">
                          <a:effectLst/>
                        </a:rPr>
                        <a:t>Contractor</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r>
                        <a:rPr lang="en-GB" sz="100" u="none" strike="noStrike">
                          <a:effectLst/>
                        </a:rPr>
                        <a:t>Timely</a:t>
                      </a:r>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99817288"/>
                  </a:ext>
                </a:extLst>
              </a:tr>
              <a:tr h="0">
                <a:tc gridSpan="2">
                  <a:txBody>
                    <a:bodyPr/>
                    <a:lstStyle/>
                    <a:p>
                      <a:pPr algn="l" fontAlgn="b"/>
                      <a:r>
                        <a:rPr lang="en-GB" sz="100" u="none" strike="noStrike">
                          <a:effectLst/>
                        </a:rPr>
                        <a:t>Contractor</a:t>
                      </a:r>
                      <a:endParaRPr lang="en-GB" sz="100" b="0" i="0" u="none" strike="noStrike">
                        <a:solidFill>
                          <a:srgbClr val="000000"/>
                        </a:solidFill>
                        <a:effectLst/>
                        <a:latin typeface="Calibri" panose="020F0502020204030204" pitchFamily="34" charset="0"/>
                      </a:endParaRPr>
                    </a:p>
                  </a:txBody>
                  <a:tcPr marL="516" marR="516" marT="51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516" marR="516" marT="516" marB="0" anchor="b"/>
                </a:tc>
                <a:tc>
                  <a:txBody>
                    <a:bodyPr/>
                    <a:lstStyle/>
                    <a:p>
                      <a:pPr algn="l" fontAlgn="b"/>
                      <a:endParaRPr lang="en-GB" sz="100" b="0" i="0" u="none" strike="noStrike" dirty="0">
                        <a:solidFill>
                          <a:srgbClr val="000000"/>
                        </a:solidFill>
                        <a:effectLst/>
                        <a:latin typeface="Calibri" panose="020F0502020204030204" pitchFamily="34" charset="0"/>
                      </a:endParaRPr>
                    </a:p>
                  </a:txBody>
                  <a:tcPr marL="516" marR="516" marT="516" marB="0" anchor="b"/>
                </a:tc>
                <a:extLst>
                  <a:ext uri="{0D108BD9-81ED-4DB2-BD59-A6C34878D82A}">
                    <a16:rowId xmlns:a16="http://schemas.microsoft.com/office/drawing/2014/main" val="1196049702"/>
                  </a:ext>
                </a:extLst>
              </a:tr>
            </a:tbl>
          </a:graphicData>
        </a:graphic>
      </p:graphicFrame>
      <p:sp>
        <p:nvSpPr>
          <p:cNvPr id="10" name="TextBox 9">
            <a:extLst>
              <a:ext uri="{FF2B5EF4-FFF2-40B4-BE49-F238E27FC236}">
                <a16:creationId xmlns:a16="http://schemas.microsoft.com/office/drawing/2014/main" id="{87F36681-9372-EC14-774C-4BB34D7901FE}"/>
              </a:ext>
            </a:extLst>
          </p:cNvPr>
          <p:cNvSpPr txBox="1"/>
          <p:nvPr/>
        </p:nvSpPr>
        <p:spPr>
          <a:xfrm flipH="1">
            <a:off x="-1813810" y="194872"/>
            <a:ext cx="464692" cy="23237130"/>
          </a:xfrm>
          <a:prstGeom prst="rect">
            <a:avLst/>
          </a:prstGeom>
          <a:noFill/>
        </p:spPr>
        <p:txBody>
          <a:bodyPr wrap="square" rtlCol="0">
            <a:spAutoFit/>
          </a:bodyPr>
          <a:lstStyle/>
          <a:p>
            <a:r>
              <a:rPr lang="en-GB" sz="3200" b="1" dirty="0"/>
              <a:t>         Sample Stakeholder Analysis for Project Communications</a:t>
            </a:r>
          </a:p>
        </p:txBody>
      </p:sp>
      <p:sp>
        <p:nvSpPr>
          <p:cNvPr id="11" name="TextBox 10">
            <a:extLst>
              <a:ext uri="{FF2B5EF4-FFF2-40B4-BE49-F238E27FC236}">
                <a16:creationId xmlns:a16="http://schemas.microsoft.com/office/drawing/2014/main" id="{E534F97D-629E-8BD7-CCF9-EF8B2D8C7179}"/>
              </a:ext>
            </a:extLst>
          </p:cNvPr>
          <p:cNvSpPr txBox="1"/>
          <p:nvPr/>
        </p:nvSpPr>
        <p:spPr>
          <a:xfrm flipH="1">
            <a:off x="-1813810" y="863849"/>
            <a:ext cx="329783" cy="16989266"/>
          </a:xfrm>
          <a:prstGeom prst="rect">
            <a:avLst/>
          </a:prstGeom>
          <a:noFill/>
        </p:spPr>
        <p:txBody>
          <a:bodyPr wrap="square" rtlCol="0">
            <a:spAutoFit/>
          </a:bodyPr>
          <a:lstStyle/>
          <a:p>
            <a:r>
              <a:rPr lang="en-GB" dirty="0"/>
              <a:t>Stakeholders Document Name Document Format Contact Person </a:t>
            </a:r>
            <a:r>
              <a:rPr lang="en-GB"/>
              <a:t>Due Duration</a:t>
            </a:r>
            <a:endParaRPr lang="en-GB" dirty="0"/>
          </a:p>
        </p:txBody>
      </p:sp>
      <p:graphicFrame>
        <p:nvGraphicFramePr>
          <p:cNvPr id="4" name="Table 3">
            <a:extLst>
              <a:ext uri="{FF2B5EF4-FFF2-40B4-BE49-F238E27FC236}">
                <a16:creationId xmlns:a16="http://schemas.microsoft.com/office/drawing/2014/main" id="{29BD378C-0031-1822-2F18-E8B6302BDF98}"/>
              </a:ext>
            </a:extLst>
          </p:cNvPr>
          <p:cNvGraphicFramePr>
            <a:graphicFrameLocks noGrp="1"/>
          </p:cNvGraphicFramePr>
          <p:nvPr>
            <p:extLst>
              <p:ext uri="{D42A27DB-BD31-4B8C-83A1-F6EECF244321}">
                <p14:modId xmlns:p14="http://schemas.microsoft.com/office/powerpoint/2010/main" val="1405406937"/>
              </p:ext>
            </p:extLst>
          </p:nvPr>
        </p:nvGraphicFramePr>
        <p:xfrm>
          <a:off x="294468" y="194872"/>
          <a:ext cx="11670220" cy="6314412"/>
        </p:xfrm>
        <a:graphic>
          <a:graphicData uri="http://schemas.openxmlformats.org/drawingml/2006/table">
            <a:tbl>
              <a:tblPr>
                <a:tableStyleId>{5C22544A-7EE6-4342-B048-85BDC9FD1C3A}</a:tableStyleId>
              </a:tblPr>
              <a:tblGrid>
                <a:gridCol w="1167022">
                  <a:extLst>
                    <a:ext uri="{9D8B030D-6E8A-4147-A177-3AD203B41FA5}">
                      <a16:colId xmlns:a16="http://schemas.microsoft.com/office/drawing/2014/main" val="2655313637"/>
                    </a:ext>
                  </a:extLst>
                </a:gridCol>
                <a:gridCol w="1122572">
                  <a:extLst>
                    <a:ext uri="{9D8B030D-6E8A-4147-A177-3AD203B41FA5}">
                      <a16:colId xmlns:a16="http://schemas.microsoft.com/office/drawing/2014/main" val="3603218958"/>
                    </a:ext>
                  </a:extLst>
                </a:gridCol>
                <a:gridCol w="44450">
                  <a:extLst>
                    <a:ext uri="{9D8B030D-6E8A-4147-A177-3AD203B41FA5}">
                      <a16:colId xmlns:a16="http://schemas.microsoft.com/office/drawing/2014/main" val="2225258160"/>
                    </a:ext>
                  </a:extLst>
                </a:gridCol>
                <a:gridCol w="1167022">
                  <a:extLst>
                    <a:ext uri="{9D8B030D-6E8A-4147-A177-3AD203B41FA5}">
                      <a16:colId xmlns:a16="http://schemas.microsoft.com/office/drawing/2014/main" val="880139353"/>
                    </a:ext>
                  </a:extLst>
                </a:gridCol>
                <a:gridCol w="1167022">
                  <a:extLst>
                    <a:ext uri="{9D8B030D-6E8A-4147-A177-3AD203B41FA5}">
                      <a16:colId xmlns:a16="http://schemas.microsoft.com/office/drawing/2014/main" val="840103247"/>
                    </a:ext>
                  </a:extLst>
                </a:gridCol>
                <a:gridCol w="1167022">
                  <a:extLst>
                    <a:ext uri="{9D8B030D-6E8A-4147-A177-3AD203B41FA5}">
                      <a16:colId xmlns:a16="http://schemas.microsoft.com/office/drawing/2014/main" val="1259943589"/>
                    </a:ext>
                  </a:extLst>
                </a:gridCol>
                <a:gridCol w="1167022">
                  <a:extLst>
                    <a:ext uri="{9D8B030D-6E8A-4147-A177-3AD203B41FA5}">
                      <a16:colId xmlns:a16="http://schemas.microsoft.com/office/drawing/2014/main" val="1108595564"/>
                    </a:ext>
                  </a:extLst>
                </a:gridCol>
                <a:gridCol w="1167022">
                  <a:extLst>
                    <a:ext uri="{9D8B030D-6E8A-4147-A177-3AD203B41FA5}">
                      <a16:colId xmlns:a16="http://schemas.microsoft.com/office/drawing/2014/main" val="2892066533"/>
                    </a:ext>
                  </a:extLst>
                </a:gridCol>
                <a:gridCol w="1167022">
                  <a:extLst>
                    <a:ext uri="{9D8B030D-6E8A-4147-A177-3AD203B41FA5}">
                      <a16:colId xmlns:a16="http://schemas.microsoft.com/office/drawing/2014/main" val="3287472066"/>
                    </a:ext>
                  </a:extLst>
                </a:gridCol>
                <a:gridCol w="1167022">
                  <a:extLst>
                    <a:ext uri="{9D8B030D-6E8A-4147-A177-3AD203B41FA5}">
                      <a16:colId xmlns:a16="http://schemas.microsoft.com/office/drawing/2014/main" val="3233764499"/>
                    </a:ext>
                  </a:extLst>
                </a:gridCol>
                <a:gridCol w="1167022">
                  <a:extLst>
                    <a:ext uri="{9D8B030D-6E8A-4147-A177-3AD203B41FA5}">
                      <a16:colId xmlns:a16="http://schemas.microsoft.com/office/drawing/2014/main" val="681974407"/>
                    </a:ext>
                  </a:extLst>
                </a:gridCol>
              </a:tblGrid>
              <a:tr h="371436">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r>
                        <a:rPr lang="en-GB" sz="1100" u="none" strike="noStrike">
                          <a:effectLst/>
                        </a:rPr>
                        <a:t>Sample Stakeholder Analysis forProject</a:t>
                      </a:r>
                      <a:endParaRPr lang="en-GB" sz="1100" b="0" i="0" u="none" strike="noStrike">
                        <a:solidFill>
                          <a:srgbClr val="000000"/>
                        </a:solidFill>
                        <a:effectLst/>
                        <a:latin typeface="Calibri" panose="020F0502020204030204" pitchFamily="34" charset="0"/>
                      </a:endParaRPr>
                    </a:p>
                  </a:txBody>
                  <a:tcPr marL="9525" marR="9525" marT="9525" marB="0" anchor="b"/>
                </a:tc>
                <a:tc gridSpan="4">
                  <a:txBody>
                    <a:bodyPr/>
                    <a:lstStyle/>
                    <a:p>
                      <a:r>
                        <a:rPr lang="en-GB" sz="1100" u="none" strike="noStrike">
                          <a:effectLst/>
                        </a:rPr>
                        <a:t>Sample Stakeholder Analysis forProject</a:t>
                      </a:r>
                      <a:endParaRPr lang="en-GB"/>
                    </a:p>
                  </a:txBody>
                  <a:tcPr marL="9525" marR="9525" marT="9525"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23932571"/>
                  </a:ext>
                </a:extLst>
              </a:tr>
              <a:tr h="371436">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  </a:t>
                      </a:r>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r>
                        <a:rPr lang="en-GB" sz="1100" u="none" strike="noStrike" dirty="0">
                          <a:effectLst/>
                        </a:rPr>
                        <a:t>Communications</a:t>
                      </a:r>
                      <a:endParaRPr lang="en-GB" sz="1100" b="0" i="0" u="none" strike="noStrike" dirty="0">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750430012"/>
                  </a:ext>
                </a:extLst>
              </a:tr>
              <a:tr h="371436">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61387460"/>
                  </a:ext>
                </a:extLst>
              </a:tr>
              <a:tr h="371436">
                <a:tc gridSpan="3">
                  <a:txBody>
                    <a:bodyPr/>
                    <a:lstStyle/>
                    <a:p>
                      <a:pPr algn="l" fontAlgn="b"/>
                      <a:r>
                        <a:rPr lang="en-GB" sz="1100" u="none" strike="noStrike">
                          <a:effectLst/>
                        </a:rPr>
                        <a:t>Stakeholders</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r>
                        <a:rPr lang="en-GB" sz="1100" u="none" strike="noStrike" dirty="0">
                          <a:effectLst/>
                        </a:rPr>
                        <a:t>Document</a:t>
                      </a:r>
                      <a:endParaRPr lang="en-GB" sz="1100" b="0" i="0" u="none" strike="noStrike" dirty="0">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gridSpan="2">
                  <a:txBody>
                    <a:bodyPr/>
                    <a:lstStyle/>
                    <a:p>
                      <a:pPr algn="l" fontAlgn="b"/>
                      <a:r>
                        <a:rPr lang="en-GB" sz="1100" u="none" strike="noStrike">
                          <a:effectLst/>
                        </a:rPr>
                        <a:t>Document</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a:txBody>
                    <a:bodyPr/>
                    <a:lstStyle/>
                    <a:p>
                      <a:pPr algn="l" fontAlgn="b"/>
                      <a:r>
                        <a:rPr lang="en-GB" sz="1100" u="none" strike="noStrike">
                          <a:effectLst/>
                        </a:rPr>
                        <a:t>Contact</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Due</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02763337"/>
                  </a:ext>
                </a:extLst>
              </a:tr>
              <a:tr h="371436">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Name</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Format</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Person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8069505"/>
                  </a:ext>
                </a:extLst>
              </a:tr>
              <a:tr h="371436">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63282195"/>
                  </a:ext>
                </a:extLst>
              </a:tr>
              <a:tr h="371436">
                <a:tc gridSpan="3">
                  <a:txBody>
                    <a:bodyPr/>
                    <a:lstStyle/>
                    <a:p>
                      <a:pPr algn="l" fontAlgn="b"/>
                      <a:r>
                        <a:rPr lang="en-GB" sz="1100" u="none" strike="noStrike">
                          <a:effectLst/>
                        </a:rPr>
                        <a:t>Shareholders</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Monthly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r>
                        <a:rPr lang="en-GB" sz="1100" u="none" strike="noStrike">
                          <a:effectLst/>
                        </a:rPr>
                        <a:t>Hardcopy &amp;</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a:txBody>
                    <a:bodyPr/>
                    <a:lstStyle/>
                    <a:p>
                      <a:pPr algn="l" fontAlgn="b"/>
                      <a:r>
                        <a:rPr lang="en-GB" sz="1100" u="none" strike="noStrike">
                          <a:effectLst/>
                        </a:rPr>
                        <a:t>Director</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r>
                        <a:rPr lang="en-GB" sz="1100" u="none" strike="noStrike">
                          <a:effectLst/>
                        </a:rPr>
                        <a:t>1st Friday of</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extLst>
                  <a:ext uri="{0D108BD9-81ED-4DB2-BD59-A6C34878D82A}">
                    <a16:rowId xmlns:a16="http://schemas.microsoft.com/office/drawing/2014/main" val="530780438"/>
                  </a:ext>
                </a:extLst>
              </a:tr>
              <a:tr h="371436">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Report</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Meeting</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Month</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14006824"/>
                  </a:ext>
                </a:extLst>
              </a:tr>
              <a:tr h="371436">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89639298"/>
                  </a:ext>
                </a:extLst>
              </a:tr>
              <a:tr h="371436">
                <a:tc gridSpan="3">
                  <a:txBody>
                    <a:bodyPr/>
                    <a:lstStyle/>
                    <a:p>
                      <a:pPr algn="l" fontAlgn="b"/>
                      <a:r>
                        <a:rPr lang="en-GB" sz="1100" u="none" strike="noStrike">
                          <a:effectLst/>
                        </a:rPr>
                        <a:t>Customer business</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Weekly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Email</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Manager</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Thursday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11350626"/>
                  </a:ext>
                </a:extLst>
              </a:tr>
              <a:tr h="371436">
                <a:tc>
                  <a:txBody>
                    <a:bodyPr/>
                    <a:lstStyle/>
                    <a:p>
                      <a:pPr algn="l" fontAlgn="b"/>
                      <a:r>
                        <a:rPr lang="en-GB" sz="1100" u="none" strike="noStrike">
                          <a:effectLst/>
                        </a:rPr>
                        <a:t>staff</a:t>
                      </a:r>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52891326"/>
                  </a:ext>
                </a:extLst>
              </a:tr>
              <a:tr h="371436">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85215063"/>
                  </a:ext>
                </a:extLst>
              </a:tr>
              <a:tr h="371436">
                <a:tc gridSpan="3">
                  <a:txBody>
                    <a:bodyPr/>
                    <a:lstStyle/>
                    <a:p>
                      <a:pPr algn="l" fontAlgn="b"/>
                      <a:r>
                        <a:rPr lang="en-GB" sz="1100" u="none" strike="noStrike">
                          <a:effectLst/>
                        </a:rPr>
                        <a:t>Internal business</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Daily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Email</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r>
                        <a:rPr lang="en-GB" sz="1100" u="none" strike="noStrike">
                          <a:effectLst/>
                        </a:rPr>
                        <a:t>Responsible</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a:txBody>
                    <a:bodyPr/>
                    <a:lstStyle/>
                    <a:p>
                      <a:pPr algn="l" fontAlgn="b"/>
                      <a:r>
                        <a:rPr lang="en-GB" sz="1100" u="none" strike="noStrike">
                          <a:effectLst/>
                        </a:rPr>
                        <a:t>Daily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77846894"/>
                  </a:ext>
                </a:extLst>
              </a:tr>
              <a:tr h="371436">
                <a:tc gridSpan="3">
                  <a:txBody>
                    <a:bodyPr/>
                    <a:lstStyle/>
                    <a:p>
                      <a:pPr algn="l" fontAlgn="b"/>
                      <a:r>
                        <a:rPr lang="en-GB" sz="1100" u="none" strike="noStrike">
                          <a:effectLst/>
                        </a:rPr>
                        <a:t>&amp; Technical staff</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Person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698474168"/>
                  </a:ext>
                </a:extLst>
              </a:tr>
              <a:tr h="371436">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23744309"/>
                  </a:ext>
                </a:extLst>
              </a:tr>
              <a:tr h="371436">
                <a:tc gridSpan="3">
                  <a:txBody>
                    <a:bodyPr/>
                    <a:lstStyle/>
                    <a:p>
                      <a:pPr algn="l" fontAlgn="b"/>
                      <a:r>
                        <a:rPr lang="en-GB" sz="1100" u="none" strike="noStrike">
                          <a:effectLst/>
                        </a:rPr>
                        <a:t>Training &amp; software</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Directly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Email</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gridSpan="2">
                  <a:txBody>
                    <a:bodyPr/>
                    <a:lstStyle/>
                    <a:p>
                      <a:pPr algn="l" fontAlgn="b"/>
                      <a:r>
                        <a:rPr lang="en-GB" sz="1100" u="none" strike="noStrike">
                          <a:effectLst/>
                        </a:rPr>
                        <a:t>Contractor</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a:txBody>
                    <a:bodyPr/>
                    <a:lstStyle/>
                    <a:p>
                      <a:pPr algn="l" fontAlgn="b"/>
                      <a:r>
                        <a:rPr lang="en-GB" sz="1100" u="none" strike="noStrike">
                          <a:effectLst/>
                        </a:rPr>
                        <a:t>Timely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5747282"/>
                  </a:ext>
                </a:extLst>
              </a:tr>
              <a:tr h="371436">
                <a:tc gridSpan="3">
                  <a:txBody>
                    <a:bodyPr/>
                    <a:lstStyle/>
                    <a:p>
                      <a:pPr algn="l" fontAlgn="b"/>
                      <a:r>
                        <a:rPr lang="en-GB" sz="1100" u="none" strike="noStrike">
                          <a:effectLst/>
                        </a:rPr>
                        <a:t>Contractor</a:t>
                      </a:r>
                      <a:endParaRPr lang="en-GB" sz="11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GB"/>
                    </a:p>
                  </a:txBody>
                  <a:tcPr/>
                </a:tc>
                <a:tc hMerge="1">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54917747"/>
                  </a:ext>
                </a:extLst>
              </a:tr>
            </a:tbl>
          </a:graphicData>
        </a:graphic>
      </p:graphicFrame>
    </p:spTree>
    <p:extLst>
      <p:ext uri="{BB962C8B-B14F-4D97-AF65-F5344CB8AC3E}">
        <p14:creationId xmlns:p14="http://schemas.microsoft.com/office/powerpoint/2010/main" val="338570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57270-9E19-8AF8-A003-A1EFBA91C342}"/>
              </a:ext>
            </a:extLst>
          </p:cNvPr>
          <p:cNvSpPr>
            <a:spLocks noGrp="1"/>
          </p:cNvSpPr>
          <p:nvPr>
            <p:ph type="title"/>
          </p:nvPr>
        </p:nvSpPr>
        <p:spPr>
          <a:xfrm flipH="1">
            <a:off x="-1783830" y="365125"/>
            <a:ext cx="854440" cy="1325563"/>
          </a:xfrm>
        </p:spPr>
        <p:txBody>
          <a:bodyPr/>
          <a:lstStyle/>
          <a:p>
            <a:endParaRPr lang="en-GB" dirty="0"/>
          </a:p>
        </p:txBody>
      </p:sp>
      <p:graphicFrame>
        <p:nvGraphicFramePr>
          <p:cNvPr id="5" name="Content Placeholder 4">
            <a:extLst>
              <a:ext uri="{FF2B5EF4-FFF2-40B4-BE49-F238E27FC236}">
                <a16:creationId xmlns:a16="http://schemas.microsoft.com/office/drawing/2014/main" id="{2EF7ED8A-0CDF-D65B-13B8-C159938B644C}"/>
              </a:ext>
            </a:extLst>
          </p:cNvPr>
          <p:cNvGraphicFramePr>
            <a:graphicFrameLocks noGrp="1"/>
          </p:cNvGraphicFramePr>
          <p:nvPr>
            <p:ph idx="1"/>
          </p:nvPr>
        </p:nvGraphicFramePr>
        <p:xfrm>
          <a:off x="-1549970" y="3378365"/>
          <a:ext cx="521840" cy="1245858"/>
        </p:xfrm>
        <a:graphic>
          <a:graphicData uri="http://schemas.openxmlformats.org/drawingml/2006/table">
            <a:tbl>
              <a:tblPr>
                <a:tableStyleId>{5C22544A-7EE6-4342-B048-85BDC9FD1C3A}</a:tableStyleId>
              </a:tblPr>
              <a:tblGrid>
                <a:gridCol w="26092">
                  <a:extLst>
                    <a:ext uri="{9D8B030D-6E8A-4147-A177-3AD203B41FA5}">
                      <a16:colId xmlns:a16="http://schemas.microsoft.com/office/drawing/2014/main" val="4233972541"/>
                    </a:ext>
                  </a:extLst>
                </a:gridCol>
                <a:gridCol w="26092">
                  <a:extLst>
                    <a:ext uri="{9D8B030D-6E8A-4147-A177-3AD203B41FA5}">
                      <a16:colId xmlns:a16="http://schemas.microsoft.com/office/drawing/2014/main" val="2585483296"/>
                    </a:ext>
                  </a:extLst>
                </a:gridCol>
                <a:gridCol w="26092">
                  <a:extLst>
                    <a:ext uri="{9D8B030D-6E8A-4147-A177-3AD203B41FA5}">
                      <a16:colId xmlns:a16="http://schemas.microsoft.com/office/drawing/2014/main" val="3620885664"/>
                    </a:ext>
                  </a:extLst>
                </a:gridCol>
                <a:gridCol w="26092">
                  <a:extLst>
                    <a:ext uri="{9D8B030D-6E8A-4147-A177-3AD203B41FA5}">
                      <a16:colId xmlns:a16="http://schemas.microsoft.com/office/drawing/2014/main" val="2221554874"/>
                    </a:ext>
                  </a:extLst>
                </a:gridCol>
                <a:gridCol w="26092">
                  <a:extLst>
                    <a:ext uri="{9D8B030D-6E8A-4147-A177-3AD203B41FA5}">
                      <a16:colId xmlns:a16="http://schemas.microsoft.com/office/drawing/2014/main" val="4125531911"/>
                    </a:ext>
                  </a:extLst>
                </a:gridCol>
                <a:gridCol w="26092">
                  <a:extLst>
                    <a:ext uri="{9D8B030D-6E8A-4147-A177-3AD203B41FA5}">
                      <a16:colId xmlns:a16="http://schemas.microsoft.com/office/drawing/2014/main" val="3703689139"/>
                    </a:ext>
                  </a:extLst>
                </a:gridCol>
                <a:gridCol w="26092">
                  <a:extLst>
                    <a:ext uri="{9D8B030D-6E8A-4147-A177-3AD203B41FA5}">
                      <a16:colId xmlns:a16="http://schemas.microsoft.com/office/drawing/2014/main" val="2720671263"/>
                    </a:ext>
                  </a:extLst>
                </a:gridCol>
                <a:gridCol w="26092">
                  <a:extLst>
                    <a:ext uri="{9D8B030D-6E8A-4147-A177-3AD203B41FA5}">
                      <a16:colId xmlns:a16="http://schemas.microsoft.com/office/drawing/2014/main" val="3531770059"/>
                    </a:ext>
                  </a:extLst>
                </a:gridCol>
                <a:gridCol w="26092">
                  <a:extLst>
                    <a:ext uri="{9D8B030D-6E8A-4147-A177-3AD203B41FA5}">
                      <a16:colId xmlns:a16="http://schemas.microsoft.com/office/drawing/2014/main" val="944950935"/>
                    </a:ext>
                  </a:extLst>
                </a:gridCol>
                <a:gridCol w="26092">
                  <a:extLst>
                    <a:ext uri="{9D8B030D-6E8A-4147-A177-3AD203B41FA5}">
                      <a16:colId xmlns:a16="http://schemas.microsoft.com/office/drawing/2014/main" val="2739447453"/>
                    </a:ext>
                  </a:extLst>
                </a:gridCol>
                <a:gridCol w="26092">
                  <a:extLst>
                    <a:ext uri="{9D8B030D-6E8A-4147-A177-3AD203B41FA5}">
                      <a16:colId xmlns:a16="http://schemas.microsoft.com/office/drawing/2014/main" val="1979981880"/>
                    </a:ext>
                  </a:extLst>
                </a:gridCol>
                <a:gridCol w="26092">
                  <a:extLst>
                    <a:ext uri="{9D8B030D-6E8A-4147-A177-3AD203B41FA5}">
                      <a16:colId xmlns:a16="http://schemas.microsoft.com/office/drawing/2014/main" val="4200338156"/>
                    </a:ext>
                  </a:extLst>
                </a:gridCol>
                <a:gridCol w="26092">
                  <a:extLst>
                    <a:ext uri="{9D8B030D-6E8A-4147-A177-3AD203B41FA5}">
                      <a16:colId xmlns:a16="http://schemas.microsoft.com/office/drawing/2014/main" val="4268771919"/>
                    </a:ext>
                  </a:extLst>
                </a:gridCol>
                <a:gridCol w="26092">
                  <a:extLst>
                    <a:ext uri="{9D8B030D-6E8A-4147-A177-3AD203B41FA5}">
                      <a16:colId xmlns:a16="http://schemas.microsoft.com/office/drawing/2014/main" val="4041330112"/>
                    </a:ext>
                  </a:extLst>
                </a:gridCol>
                <a:gridCol w="26092">
                  <a:extLst>
                    <a:ext uri="{9D8B030D-6E8A-4147-A177-3AD203B41FA5}">
                      <a16:colId xmlns:a16="http://schemas.microsoft.com/office/drawing/2014/main" val="798479612"/>
                    </a:ext>
                  </a:extLst>
                </a:gridCol>
                <a:gridCol w="26092">
                  <a:extLst>
                    <a:ext uri="{9D8B030D-6E8A-4147-A177-3AD203B41FA5}">
                      <a16:colId xmlns:a16="http://schemas.microsoft.com/office/drawing/2014/main" val="1042264981"/>
                    </a:ext>
                  </a:extLst>
                </a:gridCol>
                <a:gridCol w="26092">
                  <a:extLst>
                    <a:ext uri="{9D8B030D-6E8A-4147-A177-3AD203B41FA5}">
                      <a16:colId xmlns:a16="http://schemas.microsoft.com/office/drawing/2014/main" val="3935093450"/>
                    </a:ext>
                  </a:extLst>
                </a:gridCol>
                <a:gridCol w="26092">
                  <a:extLst>
                    <a:ext uri="{9D8B030D-6E8A-4147-A177-3AD203B41FA5}">
                      <a16:colId xmlns:a16="http://schemas.microsoft.com/office/drawing/2014/main" val="1052501112"/>
                    </a:ext>
                  </a:extLst>
                </a:gridCol>
                <a:gridCol w="26092">
                  <a:extLst>
                    <a:ext uri="{9D8B030D-6E8A-4147-A177-3AD203B41FA5}">
                      <a16:colId xmlns:a16="http://schemas.microsoft.com/office/drawing/2014/main" val="129905279"/>
                    </a:ext>
                  </a:extLst>
                </a:gridCol>
                <a:gridCol w="26092">
                  <a:extLst>
                    <a:ext uri="{9D8B030D-6E8A-4147-A177-3AD203B41FA5}">
                      <a16:colId xmlns:a16="http://schemas.microsoft.com/office/drawing/2014/main" val="223737208"/>
                    </a:ext>
                  </a:extLst>
                </a:gridCol>
              </a:tblGrid>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Gantt Chart</a:t>
                      </a:r>
                      <a:endParaRPr lang="en-GB" sz="100" b="1"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056929908"/>
                  </a:ext>
                </a:extLst>
              </a:tr>
              <a:tr h="0">
                <a:tc gridSpan="2">
                  <a:txBody>
                    <a:bodyPr/>
                    <a:lstStyle/>
                    <a:p>
                      <a:pPr algn="l" fontAlgn="b"/>
                      <a:r>
                        <a:rPr lang="en-GB" sz="100" u="none" strike="noStrike">
                          <a:effectLst/>
                        </a:rPr>
                        <a:t>Task Name</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Duration</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Start</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End</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2160588430"/>
                  </a:ext>
                </a:extLst>
              </a:tr>
              <a:tr h="0">
                <a:tc gridSpan="2">
                  <a:txBody>
                    <a:bodyPr/>
                    <a:lstStyle/>
                    <a:p>
                      <a:pPr algn="l" fontAlgn="b"/>
                      <a:r>
                        <a:rPr lang="en-GB" sz="100" u="none" strike="noStrike">
                          <a:effectLst/>
                        </a:rPr>
                        <a:t>Build a Cold Storage</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5 months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25/03/2023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24/08/2023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225932503"/>
                  </a:ext>
                </a:extLst>
              </a:tr>
              <a:tr h="0">
                <a:tc gridSpan="4">
                  <a:txBody>
                    <a:bodyPr/>
                    <a:lstStyle/>
                    <a:p>
                      <a:pPr algn="l" fontAlgn="b"/>
                      <a:r>
                        <a:rPr lang="en-US" sz="100" u="none" strike="noStrike">
                          <a:effectLst/>
                        </a:rPr>
                        <a:t>1. Preaper Land for Constraction</a:t>
                      </a:r>
                      <a:endParaRPr lang="en-US"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5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25/03/2023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30/03/2022</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536128499"/>
                  </a:ext>
                </a:extLst>
              </a:tr>
              <a:tr h="0">
                <a:tc gridSpan="3">
                  <a:txBody>
                    <a:bodyPr/>
                    <a:lstStyle/>
                    <a:p>
                      <a:pPr algn="l" fontAlgn="b"/>
                      <a:r>
                        <a:rPr lang="en-US" sz="100" u="none" strike="noStrike">
                          <a:effectLst/>
                        </a:rPr>
                        <a:t>2. Construction of cold storage</a:t>
                      </a:r>
                      <a:endParaRPr lang="en-US"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5 months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31/03/2023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24/08/2023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232754508"/>
                  </a:ext>
                </a:extLst>
              </a:tr>
              <a:tr h="0">
                <a:tc gridSpan="2">
                  <a:txBody>
                    <a:bodyPr/>
                    <a:lstStyle/>
                    <a:p>
                      <a:pPr algn="l" fontAlgn="b"/>
                      <a:r>
                        <a:rPr lang="en-GB" sz="100" u="none" strike="noStrike">
                          <a:effectLst/>
                        </a:rPr>
                        <a:t>3. Foundation</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30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31/03/2023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30/04/2023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792075035"/>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3.1 Excavate</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15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31/03/2023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14/04/2023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796686881"/>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3.1.1 Pour Concrete</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8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15/04/2023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22/04/2023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2763543778"/>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3.1.2 Cure &amp; strip Forms</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7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23/04/2023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30/04/2023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545783320"/>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057114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3.2 Steel Erection</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3 months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01/05/2023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30/07/2023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07917040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3.2.1 Steel Columns</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45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01/05/2023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15/06/2023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206524325"/>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3.2.2 Beams</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46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16/05/2023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30/07/2023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717614301"/>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355430690"/>
                  </a:ext>
                </a:extLst>
              </a:tr>
              <a:tr h="0">
                <a:tc gridSpan="2">
                  <a:txBody>
                    <a:bodyPr/>
                    <a:lstStyle/>
                    <a:p>
                      <a:pPr algn="l" fontAlgn="b"/>
                      <a:r>
                        <a:rPr lang="en-GB" sz="100" u="none" strike="noStrike">
                          <a:effectLst/>
                        </a:rPr>
                        <a:t>4. Internal</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2 months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05/05/2023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04/07/2023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228369356"/>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4.1 Plumbing</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2179690376"/>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4.1.1 Rough-in Plumbing</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1 month</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05/05/2023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04/06/2023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821957986"/>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4.1.2 Set Plumbing Foctur</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20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05/06/2023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24/06/2023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237871855"/>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4.1.3 Test and Clean</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10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25/06/2023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04/07/2023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5809423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72692385"/>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2">
                  <a:txBody>
                    <a:bodyPr/>
                    <a:lstStyle/>
                    <a:p>
                      <a:pPr algn="l" fontAlgn="b"/>
                      <a:r>
                        <a:rPr lang="en-GB" sz="100" u="none" strike="noStrike">
                          <a:effectLst/>
                        </a:rPr>
                        <a:t>4.2 Electrical</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2 months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14/06/2023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15/08/2023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4094962554"/>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4.2.1 Rough-in Electrical</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10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14/06/2023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23/06/2023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161043164"/>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4,2,2 Install and Terminate </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40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24/06/2023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03/08/2023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78526220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gridSpan="3">
                  <a:txBody>
                    <a:bodyPr/>
                    <a:lstStyle/>
                    <a:p>
                      <a:pPr algn="l" fontAlgn="b"/>
                      <a:r>
                        <a:rPr lang="en-GB" sz="100" u="none" strike="noStrike">
                          <a:effectLst/>
                        </a:rPr>
                        <a:t>4.2.3 HVAC Equipment</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10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04/08/2023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15/08/2023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085676633"/>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2238542481"/>
                  </a:ext>
                </a:extLst>
              </a:tr>
              <a:tr h="0">
                <a:tc gridSpan="4">
                  <a:txBody>
                    <a:bodyPr/>
                    <a:lstStyle/>
                    <a:p>
                      <a:pPr algn="l" fontAlgn="b"/>
                      <a:r>
                        <a:rPr lang="en-GB" sz="100" u="none" strike="noStrike">
                          <a:effectLst/>
                        </a:rPr>
                        <a:t>5. Preaperation of Refrigeration</a:t>
                      </a:r>
                      <a:endParaRPr lang="en-GB" sz="100" b="0" i="0" u="none" strike="noStrike">
                        <a:solidFill>
                          <a:srgbClr val="000000"/>
                        </a:solidFill>
                        <a:effectLst/>
                        <a:latin typeface="Calibri" panose="020F0502020204030204" pitchFamily="34" charset="0"/>
                      </a:endParaRPr>
                    </a:p>
                  </a:txBody>
                  <a:tcPr marL="346" marR="346" marT="346"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r>
                        <a:rPr lang="en-GB" sz="100" u="none" strike="noStrike">
                          <a:effectLst/>
                        </a:rPr>
                        <a:t>9 days</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16/08/2023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r" fontAlgn="b"/>
                      <a:r>
                        <a:rPr lang="en-GB" sz="100" u="none" strike="noStrike">
                          <a:effectLst/>
                        </a:rPr>
                        <a:t>24/08/2023</a:t>
                      </a:r>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086877119"/>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759182521"/>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218393022"/>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2886616884"/>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381696248"/>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458504197"/>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3176591863"/>
                  </a:ext>
                </a:extLst>
              </a:tr>
              <a:tr h="0">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a:solidFill>
                          <a:srgbClr val="000000"/>
                        </a:solidFill>
                        <a:effectLst/>
                        <a:latin typeface="Calibri" panose="020F0502020204030204" pitchFamily="34" charset="0"/>
                      </a:endParaRPr>
                    </a:p>
                  </a:txBody>
                  <a:tcPr marL="346" marR="346" marT="346" marB="0" anchor="b"/>
                </a:tc>
                <a:tc>
                  <a:txBody>
                    <a:bodyPr/>
                    <a:lstStyle/>
                    <a:p>
                      <a:pPr algn="l" fontAlgn="b"/>
                      <a:endParaRPr lang="en-GB" sz="100" b="0" i="0" u="none" strike="noStrike" dirty="0">
                        <a:solidFill>
                          <a:srgbClr val="000000"/>
                        </a:solidFill>
                        <a:effectLst/>
                        <a:latin typeface="Calibri" panose="020F0502020204030204" pitchFamily="34" charset="0"/>
                      </a:endParaRPr>
                    </a:p>
                  </a:txBody>
                  <a:tcPr marL="346" marR="346" marT="346" marB="0" anchor="b"/>
                </a:tc>
                <a:extLst>
                  <a:ext uri="{0D108BD9-81ED-4DB2-BD59-A6C34878D82A}">
                    <a16:rowId xmlns:a16="http://schemas.microsoft.com/office/drawing/2014/main" val="1600472997"/>
                  </a:ext>
                </a:extLst>
              </a:tr>
            </a:tbl>
          </a:graphicData>
        </a:graphic>
      </p:graphicFrame>
      <p:graphicFrame>
        <p:nvGraphicFramePr>
          <p:cNvPr id="6" name="Table 5">
            <a:extLst>
              <a:ext uri="{FF2B5EF4-FFF2-40B4-BE49-F238E27FC236}">
                <a16:creationId xmlns:a16="http://schemas.microsoft.com/office/drawing/2014/main" id="{5B7444FC-4A27-84BE-0F6D-7994DC004BDA}"/>
              </a:ext>
            </a:extLst>
          </p:cNvPr>
          <p:cNvGraphicFramePr>
            <a:graphicFrameLocks noGrp="1"/>
          </p:cNvGraphicFramePr>
          <p:nvPr>
            <p:extLst>
              <p:ext uri="{D42A27DB-BD31-4B8C-83A1-F6EECF244321}">
                <p14:modId xmlns:p14="http://schemas.microsoft.com/office/powerpoint/2010/main" val="3841168632"/>
              </p:ext>
            </p:extLst>
          </p:nvPr>
        </p:nvGraphicFramePr>
        <p:xfrm>
          <a:off x="209550" y="171450"/>
          <a:ext cx="11658596" cy="6438891"/>
        </p:xfrm>
        <a:graphic>
          <a:graphicData uri="http://schemas.openxmlformats.org/drawingml/2006/table">
            <a:tbl>
              <a:tblPr>
                <a:tableStyleId>{5C22544A-7EE6-4342-B048-85BDC9FD1C3A}</a:tableStyleId>
              </a:tblPr>
              <a:tblGrid>
                <a:gridCol w="573080">
                  <a:extLst>
                    <a:ext uri="{9D8B030D-6E8A-4147-A177-3AD203B41FA5}">
                      <a16:colId xmlns:a16="http://schemas.microsoft.com/office/drawing/2014/main" val="2209602921"/>
                    </a:ext>
                  </a:extLst>
                </a:gridCol>
                <a:gridCol w="573080">
                  <a:extLst>
                    <a:ext uri="{9D8B030D-6E8A-4147-A177-3AD203B41FA5}">
                      <a16:colId xmlns:a16="http://schemas.microsoft.com/office/drawing/2014/main" val="2250148309"/>
                    </a:ext>
                  </a:extLst>
                </a:gridCol>
                <a:gridCol w="573080">
                  <a:extLst>
                    <a:ext uri="{9D8B030D-6E8A-4147-A177-3AD203B41FA5}">
                      <a16:colId xmlns:a16="http://schemas.microsoft.com/office/drawing/2014/main" val="4057175007"/>
                    </a:ext>
                  </a:extLst>
                </a:gridCol>
                <a:gridCol w="573080">
                  <a:extLst>
                    <a:ext uri="{9D8B030D-6E8A-4147-A177-3AD203B41FA5}">
                      <a16:colId xmlns:a16="http://schemas.microsoft.com/office/drawing/2014/main" val="1882153214"/>
                    </a:ext>
                  </a:extLst>
                </a:gridCol>
                <a:gridCol w="573080">
                  <a:extLst>
                    <a:ext uri="{9D8B030D-6E8A-4147-A177-3AD203B41FA5}">
                      <a16:colId xmlns:a16="http://schemas.microsoft.com/office/drawing/2014/main" val="657811673"/>
                    </a:ext>
                  </a:extLst>
                </a:gridCol>
                <a:gridCol w="573080">
                  <a:extLst>
                    <a:ext uri="{9D8B030D-6E8A-4147-A177-3AD203B41FA5}">
                      <a16:colId xmlns:a16="http://schemas.microsoft.com/office/drawing/2014/main" val="2554350072"/>
                    </a:ext>
                  </a:extLst>
                </a:gridCol>
                <a:gridCol w="573080">
                  <a:extLst>
                    <a:ext uri="{9D8B030D-6E8A-4147-A177-3AD203B41FA5}">
                      <a16:colId xmlns:a16="http://schemas.microsoft.com/office/drawing/2014/main" val="3915802062"/>
                    </a:ext>
                  </a:extLst>
                </a:gridCol>
                <a:gridCol w="573080">
                  <a:extLst>
                    <a:ext uri="{9D8B030D-6E8A-4147-A177-3AD203B41FA5}">
                      <a16:colId xmlns:a16="http://schemas.microsoft.com/office/drawing/2014/main" val="1145611086"/>
                    </a:ext>
                  </a:extLst>
                </a:gridCol>
                <a:gridCol w="573080">
                  <a:extLst>
                    <a:ext uri="{9D8B030D-6E8A-4147-A177-3AD203B41FA5}">
                      <a16:colId xmlns:a16="http://schemas.microsoft.com/office/drawing/2014/main" val="2047010420"/>
                    </a:ext>
                  </a:extLst>
                </a:gridCol>
                <a:gridCol w="671578">
                  <a:extLst>
                    <a:ext uri="{9D8B030D-6E8A-4147-A177-3AD203B41FA5}">
                      <a16:colId xmlns:a16="http://schemas.microsoft.com/office/drawing/2014/main" val="92835626"/>
                    </a:ext>
                  </a:extLst>
                </a:gridCol>
                <a:gridCol w="573080">
                  <a:extLst>
                    <a:ext uri="{9D8B030D-6E8A-4147-A177-3AD203B41FA5}">
                      <a16:colId xmlns:a16="http://schemas.microsoft.com/office/drawing/2014/main" val="516355917"/>
                    </a:ext>
                  </a:extLst>
                </a:gridCol>
                <a:gridCol w="671578">
                  <a:extLst>
                    <a:ext uri="{9D8B030D-6E8A-4147-A177-3AD203B41FA5}">
                      <a16:colId xmlns:a16="http://schemas.microsoft.com/office/drawing/2014/main" val="3794369231"/>
                    </a:ext>
                  </a:extLst>
                </a:gridCol>
                <a:gridCol w="573080">
                  <a:extLst>
                    <a:ext uri="{9D8B030D-6E8A-4147-A177-3AD203B41FA5}">
                      <a16:colId xmlns:a16="http://schemas.microsoft.com/office/drawing/2014/main" val="2843010569"/>
                    </a:ext>
                  </a:extLst>
                </a:gridCol>
                <a:gridCol w="573080">
                  <a:extLst>
                    <a:ext uri="{9D8B030D-6E8A-4147-A177-3AD203B41FA5}">
                      <a16:colId xmlns:a16="http://schemas.microsoft.com/office/drawing/2014/main" val="1418518770"/>
                    </a:ext>
                  </a:extLst>
                </a:gridCol>
                <a:gridCol w="573080">
                  <a:extLst>
                    <a:ext uri="{9D8B030D-6E8A-4147-A177-3AD203B41FA5}">
                      <a16:colId xmlns:a16="http://schemas.microsoft.com/office/drawing/2014/main" val="4015829807"/>
                    </a:ext>
                  </a:extLst>
                </a:gridCol>
                <a:gridCol w="573080">
                  <a:extLst>
                    <a:ext uri="{9D8B030D-6E8A-4147-A177-3AD203B41FA5}">
                      <a16:colId xmlns:a16="http://schemas.microsoft.com/office/drawing/2014/main" val="3241054732"/>
                    </a:ext>
                  </a:extLst>
                </a:gridCol>
                <a:gridCol w="573080">
                  <a:extLst>
                    <a:ext uri="{9D8B030D-6E8A-4147-A177-3AD203B41FA5}">
                      <a16:colId xmlns:a16="http://schemas.microsoft.com/office/drawing/2014/main" val="3571296298"/>
                    </a:ext>
                  </a:extLst>
                </a:gridCol>
                <a:gridCol w="573080">
                  <a:extLst>
                    <a:ext uri="{9D8B030D-6E8A-4147-A177-3AD203B41FA5}">
                      <a16:colId xmlns:a16="http://schemas.microsoft.com/office/drawing/2014/main" val="2948141815"/>
                    </a:ext>
                  </a:extLst>
                </a:gridCol>
                <a:gridCol w="573080">
                  <a:extLst>
                    <a:ext uri="{9D8B030D-6E8A-4147-A177-3AD203B41FA5}">
                      <a16:colId xmlns:a16="http://schemas.microsoft.com/office/drawing/2014/main" val="3724370971"/>
                    </a:ext>
                  </a:extLst>
                </a:gridCol>
                <a:gridCol w="573080">
                  <a:extLst>
                    <a:ext uri="{9D8B030D-6E8A-4147-A177-3AD203B41FA5}">
                      <a16:colId xmlns:a16="http://schemas.microsoft.com/office/drawing/2014/main" val="2521649760"/>
                    </a:ext>
                  </a:extLst>
                </a:gridCol>
              </a:tblGrid>
              <a:tr h="44922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1900" u="none" strike="noStrike">
                          <a:effectLst/>
                        </a:rPr>
                        <a:t>Gantt Chart</a:t>
                      </a:r>
                      <a:endParaRPr lang="en-GB" sz="1900" b="1"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83695686"/>
                  </a:ext>
                </a:extLst>
              </a:tr>
              <a:tr h="187177">
                <a:tc gridSpan="2">
                  <a:txBody>
                    <a:bodyPr/>
                    <a:lstStyle/>
                    <a:p>
                      <a:pPr algn="l" fontAlgn="b"/>
                      <a:r>
                        <a:rPr lang="en-GB" sz="700" u="none" strike="noStrike">
                          <a:effectLst/>
                        </a:rPr>
                        <a:t>Task Name</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Duration</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Start</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End</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3738028330"/>
                  </a:ext>
                </a:extLst>
              </a:tr>
              <a:tr h="187177">
                <a:tc gridSpan="2">
                  <a:txBody>
                    <a:bodyPr/>
                    <a:lstStyle/>
                    <a:p>
                      <a:pPr algn="l" fontAlgn="b"/>
                      <a:r>
                        <a:rPr lang="en-GB" sz="700" u="none" strike="noStrike">
                          <a:effectLst/>
                        </a:rPr>
                        <a:t>Build a Cold Storage</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5 months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25/03/2023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24/08/2023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913073539"/>
                  </a:ext>
                </a:extLst>
              </a:tr>
              <a:tr h="187177">
                <a:tc gridSpan="4">
                  <a:txBody>
                    <a:bodyPr/>
                    <a:lstStyle/>
                    <a:p>
                      <a:pPr algn="l" fontAlgn="b"/>
                      <a:r>
                        <a:rPr lang="en-US" sz="700" u="none" strike="noStrike">
                          <a:effectLst/>
                        </a:rPr>
                        <a:t>1. Preaper Land for Constraction</a:t>
                      </a:r>
                      <a:endParaRPr lang="en-US"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5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25/03/2023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30/03/2022</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72961387"/>
                  </a:ext>
                </a:extLst>
              </a:tr>
              <a:tr h="187177">
                <a:tc gridSpan="3">
                  <a:txBody>
                    <a:bodyPr/>
                    <a:lstStyle/>
                    <a:p>
                      <a:pPr algn="l" fontAlgn="b"/>
                      <a:r>
                        <a:rPr lang="en-US" sz="700" u="none" strike="noStrike">
                          <a:effectLst/>
                        </a:rPr>
                        <a:t>2. Construction of cold storage</a:t>
                      </a:r>
                      <a:endParaRPr lang="en-US"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5 months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31/03/2023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24/08/2023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3356852437"/>
                  </a:ext>
                </a:extLst>
              </a:tr>
              <a:tr h="187177">
                <a:tc gridSpan="2">
                  <a:txBody>
                    <a:bodyPr/>
                    <a:lstStyle/>
                    <a:p>
                      <a:pPr algn="l" fontAlgn="b"/>
                      <a:r>
                        <a:rPr lang="en-GB" sz="700" u="none" strike="noStrike">
                          <a:effectLst/>
                        </a:rPr>
                        <a:t>3. Foundation</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30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31/03/2023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30/04/2023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751612646"/>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3.1 Excavate</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15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31/03/2023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14/04/2023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801352535"/>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3.1.1 Pour Concrete</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8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15/04/2023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22/04/2023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152091651"/>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700" u="none" strike="noStrike">
                          <a:effectLst/>
                        </a:rPr>
                        <a:t>3.1.2 Cure &amp; strip Forms</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7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23/04/2023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30/04/2023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4257597165"/>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272105539"/>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3.2 Steel Erection</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3 months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01/05/2023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30/07/2023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580002978"/>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3.2.1 Steel Columns</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45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01/05/2023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15/06/2023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636968421"/>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3.2.2 Beams</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46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16/05/2023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30/07/2023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495197207"/>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954388076"/>
                  </a:ext>
                </a:extLst>
              </a:tr>
              <a:tr h="187177">
                <a:tc gridSpan="2">
                  <a:txBody>
                    <a:bodyPr/>
                    <a:lstStyle/>
                    <a:p>
                      <a:pPr algn="l" fontAlgn="b"/>
                      <a:r>
                        <a:rPr lang="en-GB" sz="700" u="none" strike="noStrike">
                          <a:effectLst/>
                        </a:rPr>
                        <a:t>4. Internal</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2 months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05/05/2023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04/07/2023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461081209"/>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4.1 Plumbing</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471247678"/>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700" u="none" strike="noStrike">
                          <a:effectLst/>
                        </a:rPr>
                        <a:t>4.1.1 Rough-in Plumbing</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1 month</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05/05/2023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04/06/2023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822636411"/>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700" u="none" strike="noStrike">
                          <a:effectLst/>
                        </a:rPr>
                        <a:t>4.1.2 Set Plumbing Foctur</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20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05/06/2023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24/06/2023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192383443"/>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4.1.3 Test and Clean</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10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25/06/2023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04/07/2023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403338009"/>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dirty="0">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342343465"/>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2">
                  <a:txBody>
                    <a:bodyPr/>
                    <a:lstStyle/>
                    <a:p>
                      <a:pPr algn="l" fontAlgn="b"/>
                      <a:r>
                        <a:rPr lang="en-GB" sz="700" u="none" strike="noStrike">
                          <a:effectLst/>
                        </a:rPr>
                        <a:t>4.2 Electrical</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2 months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14/06/2023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15/08/2023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650459615"/>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700" u="none" strike="noStrike">
                          <a:effectLst/>
                        </a:rPr>
                        <a:t>4.2.1 Rough-in Electrical</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10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14/06/2023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23/06/2023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3183515695"/>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700" u="none" strike="noStrike">
                          <a:effectLst/>
                        </a:rPr>
                        <a:t>4,2,2 Install and Terminate </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40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24/06/2023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03/08/2023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062986943"/>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gridSpan="3">
                  <a:txBody>
                    <a:bodyPr/>
                    <a:lstStyle/>
                    <a:p>
                      <a:pPr algn="l" fontAlgn="b"/>
                      <a:r>
                        <a:rPr lang="en-GB" sz="700" u="none" strike="noStrike">
                          <a:effectLst/>
                        </a:rPr>
                        <a:t>4.2.3 HVAC Equipment</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10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04/08/2023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15/08/2023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386669173"/>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3538463129"/>
                  </a:ext>
                </a:extLst>
              </a:tr>
              <a:tr h="187177">
                <a:tc gridSpan="4">
                  <a:txBody>
                    <a:bodyPr/>
                    <a:lstStyle/>
                    <a:p>
                      <a:pPr algn="l" fontAlgn="b"/>
                      <a:r>
                        <a:rPr lang="en-GB" sz="700" u="none" strike="noStrike">
                          <a:effectLst/>
                        </a:rPr>
                        <a:t>5. Preaperation of Refrigeration</a:t>
                      </a:r>
                      <a:endParaRPr lang="en-GB" sz="700" b="0" i="0" u="none" strike="noStrike">
                        <a:solidFill>
                          <a:srgbClr val="000000"/>
                        </a:solidFill>
                        <a:effectLst/>
                        <a:latin typeface="Calibri" panose="020F0502020204030204" pitchFamily="34" charset="0"/>
                      </a:endParaRPr>
                    </a:p>
                  </a:txBody>
                  <a:tcPr marL="6325" marR="6325" marT="6325"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r>
                        <a:rPr lang="en-GB" sz="700" u="none" strike="noStrike">
                          <a:effectLst/>
                        </a:rPr>
                        <a:t>9 days</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16/08/2023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r" fontAlgn="b"/>
                      <a:r>
                        <a:rPr lang="en-GB" sz="700" u="none" strike="noStrike">
                          <a:effectLst/>
                        </a:rPr>
                        <a:t>24/08/2023</a:t>
                      </a:r>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638083179"/>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060386911"/>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105853426"/>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1126134778"/>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967622693"/>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3051710076"/>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245685632"/>
                  </a:ext>
                </a:extLst>
              </a:tr>
              <a:tr h="187177">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a:solidFill>
                          <a:srgbClr val="000000"/>
                        </a:solidFill>
                        <a:effectLst/>
                        <a:latin typeface="Calibri" panose="020F0502020204030204" pitchFamily="34" charset="0"/>
                      </a:endParaRPr>
                    </a:p>
                  </a:txBody>
                  <a:tcPr marL="6325" marR="6325" marT="6325" marB="0" anchor="b"/>
                </a:tc>
                <a:tc>
                  <a:txBody>
                    <a:bodyPr/>
                    <a:lstStyle/>
                    <a:p>
                      <a:pPr algn="l" fontAlgn="b"/>
                      <a:endParaRPr lang="en-GB" sz="700" b="0" i="0" u="none" strike="noStrike" dirty="0">
                        <a:solidFill>
                          <a:srgbClr val="000000"/>
                        </a:solidFill>
                        <a:effectLst/>
                        <a:latin typeface="Calibri" panose="020F0502020204030204" pitchFamily="34" charset="0"/>
                      </a:endParaRPr>
                    </a:p>
                  </a:txBody>
                  <a:tcPr marL="6325" marR="6325" marT="6325" marB="0" anchor="b"/>
                </a:tc>
                <a:extLst>
                  <a:ext uri="{0D108BD9-81ED-4DB2-BD59-A6C34878D82A}">
                    <a16:rowId xmlns:a16="http://schemas.microsoft.com/office/drawing/2014/main" val="2945118622"/>
                  </a:ext>
                </a:extLst>
              </a:tr>
            </a:tbl>
          </a:graphicData>
        </a:graphic>
      </p:graphicFrame>
    </p:spTree>
    <p:extLst>
      <p:ext uri="{BB962C8B-B14F-4D97-AF65-F5344CB8AC3E}">
        <p14:creationId xmlns:p14="http://schemas.microsoft.com/office/powerpoint/2010/main" val="2911840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FC8FA-C258-D731-14C1-115608DAE765}"/>
              </a:ext>
            </a:extLst>
          </p:cNvPr>
          <p:cNvSpPr>
            <a:spLocks noGrp="1"/>
          </p:cNvSpPr>
          <p:nvPr>
            <p:ph type="title"/>
          </p:nvPr>
        </p:nvSpPr>
        <p:spPr>
          <a:xfrm flipH="1">
            <a:off x="-434716" y="365125"/>
            <a:ext cx="89941" cy="1325563"/>
          </a:xfrm>
        </p:spPr>
        <p:txBody>
          <a:bodyPr/>
          <a:lstStyle/>
          <a:p>
            <a:endParaRPr lang="en-GB" dirty="0"/>
          </a:p>
        </p:txBody>
      </p:sp>
      <p:sp>
        <p:nvSpPr>
          <p:cNvPr id="7" name="Content Placeholder 6">
            <a:extLst>
              <a:ext uri="{FF2B5EF4-FFF2-40B4-BE49-F238E27FC236}">
                <a16:creationId xmlns:a16="http://schemas.microsoft.com/office/drawing/2014/main" id="{D05B3A79-9A8E-0700-F3E6-513A1619F2AF}"/>
              </a:ext>
            </a:extLst>
          </p:cNvPr>
          <p:cNvSpPr>
            <a:spLocks noGrp="1"/>
          </p:cNvSpPr>
          <p:nvPr>
            <p:ph idx="1"/>
          </p:nvPr>
        </p:nvSpPr>
        <p:spPr>
          <a:xfrm flipH="1">
            <a:off x="-1214204" y="1825625"/>
            <a:ext cx="89941" cy="4351338"/>
          </a:xfrm>
        </p:spPr>
        <p:txBody>
          <a:bodyPr/>
          <a:lstStyle/>
          <a:p>
            <a:endParaRPr lang="en-GB"/>
          </a:p>
        </p:txBody>
      </p:sp>
      <p:sp>
        <p:nvSpPr>
          <p:cNvPr id="8" name="TextBox 7">
            <a:extLst>
              <a:ext uri="{FF2B5EF4-FFF2-40B4-BE49-F238E27FC236}">
                <a16:creationId xmlns:a16="http://schemas.microsoft.com/office/drawing/2014/main" id="{0E3636C2-5796-55AA-AA5E-64F9928ECCFD}"/>
              </a:ext>
            </a:extLst>
          </p:cNvPr>
          <p:cNvSpPr txBox="1"/>
          <p:nvPr/>
        </p:nvSpPr>
        <p:spPr>
          <a:xfrm>
            <a:off x="569626" y="1983784"/>
            <a:ext cx="1842944" cy="4431983"/>
          </a:xfrm>
          <a:prstGeom prst="rect">
            <a:avLst/>
          </a:prstGeom>
          <a:noFill/>
        </p:spPr>
        <p:txBody>
          <a:bodyPr wrap="square" rtlCol="0">
            <a:spAutoFit/>
          </a:bodyPr>
          <a:lstStyle/>
          <a:p>
            <a:pPr marL="285750" indent="-285750">
              <a:buFont typeface="Arial" panose="020B0604020202020204" pitchFamily="34" charset="0"/>
              <a:buChar char="•"/>
            </a:pPr>
            <a:r>
              <a:rPr lang="en-GB" sz="2400" dirty="0"/>
              <a:t>Government stability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Tax policy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Competition regulation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Trad blocks</a:t>
            </a:r>
          </a:p>
          <a:p>
            <a:pPr marL="285750" indent="-285750">
              <a:buFont typeface="Arial" panose="020B0604020202020204" pitchFamily="34" charset="0"/>
              <a:buChar char="•"/>
            </a:pPr>
            <a:endParaRPr lang="en-GB" dirty="0"/>
          </a:p>
        </p:txBody>
      </p:sp>
      <p:sp>
        <p:nvSpPr>
          <p:cNvPr id="9" name="TextBox 8">
            <a:extLst>
              <a:ext uri="{FF2B5EF4-FFF2-40B4-BE49-F238E27FC236}">
                <a16:creationId xmlns:a16="http://schemas.microsoft.com/office/drawing/2014/main" id="{8ED73258-94CC-7A14-C424-12003C8D1E42}"/>
              </a:ext>
            </a:extLst>
          </p:cNvPr>
          <p:cNvSpPr txBox="1"/>
          <p:nvPr/>
        </p:nvSpPr>
        <p:spPr>
          <a:xfrm>
            <a:off x="2805195" y="1825625"/>
            <a:ext cx="1503334" cy="4524315"/>
          </a:xfrm>
          <a:prstGeom prst="rect">
            <a:avLst/>
          </a:prstGeom>
          <a:noFill/>
        </p:spPr>
        <p:txBody>
          <a:bodyPr wrap="square" rtlCol="0">
            <a:spAutoFit/>
          </a:bodyPr>
          <a:lstStyle/>
          <a:p>
            <a:pPr marL="285750" indent="-285750">
              <a:buFont typeface="Arial" panose="020B0604020202020204" pitchFamily="34" charset="0"/>
              <a:buChar char="•"/>
            </a:pPr>
            <a:r>
              <a:rPr lang="en-GB" sz="2400" dirty="0"/>
              <a:t>Inflation rate</a:t>
            </a:r>
          </a:p>
          <a:p>
            <a:pPr marL="285750" indent="-285750">
              <a:buFont typeface="Arial" panose="020B0604020202020204" pitchFamily="34" charset="0"/>
              <a:buChar char="•"/>
            </a:pPr>
            <a:r>
              <a:rPr lang="en-GB" sz="2400" dirty="0"/>
              <a:t>Interest rate</a:t>
            </a:r>
          </a:p>
          <a:p>
            <a:pPr marL="285750" indent="-285750">
              <a:buFont typeface="Arial" panose="020B0604020202020204" pitchFamily="34" charset="0"/>
              <a:buChar char="•"/>
            </a:pPr>
            <a:r>
              <a:rPr lang="en-GB" sz="2400" dirty="0"/>
              <a:t>Consumer spen7ding trends</a:t>
            </a:r>
          </a:p>
          <a:p>
            <a:pPr marL="285750" indent="-285750">
              <a:buFont typeface="Arial" panose="020B0604020202020204" pitchFamily="34" charset="0"/>
              <a:buChar char="•"/>
            </a:pPr>
            <a:r>
              <a:rPr lang="en-GB" sz="2400" dirty="0"/>
              <a:t>Unemployment trends</a:t>
            </a:r>
          </a:p>
        </p:txBody>
      </p:sp>
      <p:sp>
        <p:nvSpPr>
          <p:cNvPr id="10" name="TextBox 9">
            <a:extLst>
              <a:ext uri="{FF2B5EF4-FFF2-40B4-BE49-F238E27FC236}">
                <a16:creationId xmlns:a16="http://schemas.microsoft.com/office/drawing/2014/main" id="{5EF99B6B-7183-A26A-5D39-F7F66850AAA1}"/>
              </a:ext>
            </a:extLst>
          </p:cNvPr>
          <p:cNvSpPr txBox="1"/>
          <p:nvPr/>
        </p:nvSpPr>
        <p:spPr>
          <a:xfrm>
            <a:off x="4592666" y="1825625"/>
            <a:ext cx="1503334"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Demographics</a:t>
            </a:r>
          </a:p>
          <a:p>
            <a:pPr marL="285750" indent="-285750">
              <a:buFont typeface="Arial" panose="020B0604020202020204" pitchFamily="34" charset="0"/>
              <a:buChar char="•"/>
            </a:pPr>
            <a:r>
              <a:rPr lang="en-GB" sz="2400" dirty="0"/>
              <a:t>Education</a:t>
            </a:r>
          </a:p>
          <a:p>
            <a:pPr marL="285750" indent="-285750">
              <a:buFont typeface="Arial" panose="020B0604020202020204" pitchFamily="34" charset="0"/>
              <a:buChar char="•"/>
            </a:pPr>
            <a:r>
              <a:rPr lang="en-GB" sz="2400" dirty="0"/>
              <a:t>Family size and structure</a:t>
            </a:r>
          </a:p>
          <a:p>
            <a:pPr marL="285750" indent="-285750">
              <a:buFont typeface="Arial" panose="020B0604020202020204" pitchFamily="34" charset="0"/>
              <a:buChar char="•"/>
            </a:pPr>
            <a:r>
              <a:rPr lang="en-GB" sz="2400" dirty="0"/>
              <a:t>Health consciousness</a:t>
            </a:r>
          </a:p>
        </p:txBody>
      </p:sp>
      <p:sp>
        <p:nvSpPr>
          <p:cNvPr id="11" name="TextBox 10">
            <a:extLst>
              <a:ext uri="{FF2B5EF4-FFF2-40B4-BE49-F238E27FC236}">
                <a16:creationId xmlns:a16="http://schemas.microsoft.com/office/drawing/2014/main" id="{A1EC117D-357D-F580-13BD-DBED270F7D69}"/>
              </a:ext>
            </a:extLst>
          </p:cNvPr>
          <p:cNvSpPr txBox="1"/>
          <p:nvPr/>
        </p:nvSpPr>
        <p:spPr>
          <a:xfrm>
            <a:off x="6380137" y="1825625"/>
            <a:ext cx="1503334" cy="5539978"/>
          </a:xfrm>
          <a:prstGeom prst="rect">
            <a:avLst/>
          </a:prstGeom>
          <a:noFill/>
        </p:spPr>
        <p:txBody>
          <a:bodyPr wrap="square" rtlCol="0">
            <a:spAutoFit/>
          </a:bodyPr>
          <a:lstStyle/>
          <a:p>
            <a:pPr marL="285750" indent="-285750">
              <a:buFont typeface="Arial" panose="020B0604020202020204" pitchFamily="34" charset="0"/>
              <a:buChar char="•"/>
            </a:pPr>
            <a:r>
              <a:rPr lang="en-GB" sz="2400" dirty="0"/>
              <a:t>Technological infrastructure</a:t>
            </a:r>
          </a:p>
          <a:p>
            <a:pPr marL="285750" indent="-285750">
              <a:buFont typeface="Arial" panose="020B0604020202020204" pitchFamily="34" charset="0"/>
              <a:buChar char="•"/>
            </a:pPr>
            <a:r>
              <a:rPr lang="en-GB" sz="2400" dirty="0"/>
              <a:t>Internet penetration</a:t>
            </a:r>
          </a:p>
          <a:p>
            <a:pPr marL="285750" indent="-285750">
              <a:buFont typeface="Arial" panose="020B0604020202020204" pitchFamily="34" charset="0"/>
              <a:buChar char="•"/>
            </a:pPr>
            <a:r>
              <a:rPr lang="en-GB" sz="2400" dirty="0"/>
              <a:t>Use of social media</a:t>
            </a:r>
          </a:p>
          <a:p>
            <a:pPr marL="285750" indent="-285750">
              <a:buFont typeface="Arial" panose="020B0604020202020204" pitchFamily="34" charset="0"/>
              <a:buChar char="•"/>
            </a:pPr>
            <a:r>
              <a:rPr lang="en-GB" sz="2400" dirty="0"/>
              <a:t>Investment in R &amp; D</a:t>
            </a:r>
          </a:p>
          <a:p>
            <a:pPr marL="285750" indent="-285750">
              <a:buFont typeface="Arial" panose="020B0604020202020204" pitchFamily="34" charset="0"/>
              <a:buChar char="•"/>
            </a:pPr>
            <a:endParaRPr lang="en-GB" sz="2400" dirty="0"/>
          </a:p>
          <a:p>
            <a:endParaRPr lang="en-GB" dirty="0"/>
          </a:p>
        </p:txBody>
      </p:sp>
      <p:sp>
        <p:nvSpPr>
          <p:cNvPr id="12" name="TextBox 11">
            <a:extLst>
              <a:ext uri="{FF2B5EF4-FFF2-40B4-BE49-F238E27FC236}">
                <a16:creationId xmlns:a16="http://schemas.microsoft.com/office/drawing/2014/main" id="{4B1499B7-4BED-A119-42D7-3861DB44C845}"/>
              </a:ext>
            </a:extLst>
          </p:cNvPr>
          <p:cNvSpPr txBox="1"/>
          <p:nvPr/>
        </p:nvSpPr>
        <p:spPr>
          <a:xfrm>
            <a:off x="8167608" y="1825625"/>
            <a:ext cx="1611822" cy="4062651"/>
          </a:xfrm>
          <a:prstGeom prst="rect">
            <a:avLst/>
          </a:prstGeom>
          <a:noFill/>
        </p:spPr>
        <p:txBody>
          <a:bodyPr wrap="square" rtlCol="0">
            <a:spAutoFit/>
          </a:bodyPr>
          <a:lstStyle/>
          <a:p>
            <a:pPr marL="285750" indent="-285750">
              <a:buFont typeface="Arial" panose="020B0604020202020204" pitchFamily="34" charset="0"/>
              <a:buChar char="•"/>
            </a:pPr>
            <a:r>
              <a:rPr lang="en-GB" sz="2400" dirty="0"/>
              <a:t>Health and safety law</a:t>
            </a:r>
          </a:p>
          <a:p>
            <a:pPr marL="285750" indent="-285750">
              <a:buFont typeface="Arial" panose="020B0604020202020204" pitchFamily="34" charset="0"/>
              <a:buChar char="•"/>
            </a:pPr>
            <a:r>
              <a:rPr lang="en-GB" sz="2400" dirty="0"/>
              <a:t>Employment laws</a:t>
            </a:r>
          </a:p>
          <a:p>
            <a:pPr marL="285750" indent="-285750">
              <a:buFont typeface="Arial" panose="020B0604020202020204" pitchFamily="34" charset="0"/>
              <a:buChar char="•"/>
            </a:pPr>
            <a:r>
              <a:rPr lang="en-GB" sz="2400" dirty="0"/>
              <a:t>Anti-discrimination law</a:t>
            </a:r>
          </a:p>
          <a:p>
            <a:pPr marL="285750" indent="-285750">
              <a:buFont typeface="Arial" panose="020B0604020202020204" pitchFamily="34" charset="0"/>
              <a:buChar char="•"/>
            </a:pPr>
            <a:endParaRPr lang="en-GB" dirty="0"/>
          </a:p>
        </p:txBody>
      </p:sp>
      <p:sp>
        <p:nvSpPr>
          <p:cNvPr id="13" name="TextBox 12">
            <a:extLst>
              <a:ext uri="{FF2B5EF4-FFF2-40B4-BE49-F238E27FC236}">
                <a16:creationId xmlns:a16="http://schemas.microsoft.com/office/drawing/2014/main" id="{832718B9-B6CB-0893-5865-19DF1CF5C98D}"/>
              </a:ext>
            </a:extLst>
          </p:cNvPr>
          <p:cNvSpPr txBox="1"/>
          <p:nvPr/>
        </p:nvSpPr>
        <p:spPr>
          <a:xfrm>
            <a:off x="9955080" y="1983784"/>
            <a:ext cx="1503334"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Recycling</a:t>
            </a:r>
          </a:p>
          <a:p>
            <a:pPr marL="285750" indent="-285750">
              <a:buFont typeface="Arial" panose="020B0604020202020204" pitchFamily="34" charset="0"/>
              <a:buChar char="•"/>
            </a:pPr>
            <a:r>
              <a:rPr lang="en-GB" sz="2400" dirty="0"/>
              <a:t>Waste management</a:t>
            </a:r>
          </a:p>
          <a:p>
            <a:pPr marL="285750" indent="-285750">
              <a:buFont typeface="Arial" panose="020B0604020202020204" pitchFamily="34" charset="0"/>
              <a:buChar char="•"/>
            </a:pPr>
            <a:r>
              <a:rPr lang="en-GB" sz="2400" dirty="0"/>
              <a:t>Green consumption</a:t>
            </a:r>
          </a:p>
          <a:p>
            <a:pPr marL="285750" indent="-285750">
              <a:buFont typeface="Arial" panose="020B0604020202020204" pitchFamily="34" charset="0"/>
              <a:buChar char="•"/>
            </a:pPr>
            <a:r>
              <a:rPr lang="en-GB" sz="2400" dirty="0"/>
              <a:t>Renewable energy investments</a:t>
            </a:r>
          </a:p>
        </p:txBody>
      </p:sp>
      <p:sp>
        <p:nvSpPr>
          <p:cNvPr id="3" name="TextBox 2">
            <a:extLst>
              <a:ext uri="{FF2B5EF4-FFF2-40B4-BE49-F238E27FC236}">
                <a16:creationId xmlns:a16="http://schemas.microsoft.com/office/drawing/2014/main" id="{1BC75418-0A34-5666-C9E2-C3A80B63D2F9}"/>
              </a:ext>
            </a:extLst>
          </p:cNvPr>
          <p:cNvSpPr txBox="1"/>
          <p:nvPr/>
        </p:nvSpPr>
        <p:spPr>
          <a:xfrm>
            <a:off x="976392" y="365125"/>
            <a:ext cx="10640985" cy="707886"/>
          </a:xfrm>
          <a:prstGeom prst="rect">
            <a:avLst/>
          </a:prstGeom>
          <a:noFill/>
        </p:spPr>
        <p:txBody>
          <a:bodyPr wrap="square" rtlCol="0">
            <a:spAutoFit/>
          </a:bodyPr>
          <a:lstStyle/>
          <a:p>
            <a:r>
              <a:rPr lang="en-GB" sz="4000" b="1" dirty="0"/>
              <a:t>          </a:t>
            </a:r>
            <a:r>
              <a:rPr lang="en-GB" sz="3200" b="1" i="1" dirty="0"/>
              <a:t>PESTLE Analysis of a Cold Storage</a:t>
            </a:r>
          </a:p>
        </p:txBody>
      </p:sp>
      <p:sp>
        <p:nvSpPr>
          <p:cNvPr id="4" name="TextBox 3">
            <a:extLst>
              <a:ext uri="{FF2B5EF4-FFF2-40B4-BE49-F238E27FC236}">
                <a16:creationId xmlns:a16="http://schemas.microsoft.com/office/drawing/2014/main" id="{F3C70353-C60A-E6F2-091E-3082BD79E287}"/>
              </a:ext>
            </a:extLst>
          </p:cNvPr>
          <p:cNvSpPr txBox="1"/>
          <p:nvPr/>
        </p:nvSpPr>
        <p:spPr>
          <a:xfrm>
            <a:off x="329784" y="1073012"/>
            <a:ext cx="11377535" cy="523220"/>
          </a:xfrm>
          <a:prstGeom prst="rect">
            <a:avLst/>
          </a:prstGeom>
          <a:noFill/>
        </p:spPr>
        <p:txBody>
          <a:bodyPr wrap="square" rtlCol="0">
            <a:spAutoFit/>
          </a:bodyPr>
          <a:lstStyle/>
          <a:p>
            <a:r>
              <a:rPr lang="en-GB" sz="2800" b="1" dirty="0"/>
              <a:t>  Political     Economical       Social      Technological     Legal    Environmental                                           </a:t>
            </a:r>
          </a:p>
        </p:txBody>
      </p:sp>
    </p:spTree>
    <p:extLst>
      <p:ext uri="{BB962C8B-B14F-4D97-AF65-F5344CB8AC3E}">
        <p14:creationId xmlns:p14="http://schemas.microsoft.com/office/powerpoint/2010/main" val="3792151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Multiple blue virus organisms">
            <a:extLst>
              <a:ext uri="{FF2B5EF4-FFF2-40B4-BE49-F238E27FC236}">
                <a16:creationId xmlns:a16="http://schemas.microsoft.com/office/drawing/2014/main" id="{8A9706C9-21E0-B1A1-455D-00A10E9F0A3F}"/>
              </a:ext>
            </a:extLst>
          </p:cNvPr>
          <p:cNvPicPr>
            <a:picLocks noChangeAspect="1"/>
          </p:cNvPicPr>
          <p:nvPr/>
        </p:nvPicPr>
        <p:blipFill rotWithShape="1">
          <a:blip r:embed="rId2">
            <a:extLst>
              <a:ext uri="{28A0092B-C50C-407E-A947-70E740481C1C}">
                <a14:useLocalDpi xmlns:a14="http://schemas.microsoft.com/office/drawing/2010/main" val="0"/>
              </a:ext>
            </a:extLst>
          </a:blip>
          <a:srcRect l="4114" r="16574"/>
          <a:stretch/>
        </p:blipFill>
        <p:spPr>
          <a:xfrm>
            <a:off x="2522356" y="10"/>
            <a:ext cx="9669642" cy="6857990"/>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73F6B36-F727-9D4F-2D36-EE8A0B726912}"/>
              </a:ext>
            </a:extLst>
          </p:cNvPr>
          <p:cNvSpPr>
            <a:spLocks noGrp="1"/>
          </p:cNvSpPr>
          <p:nvPr>
            <p:ph type="title"/>
          </p:nvPr>
        </p:nvSpPr>
        <p:spPr>
          <a:xfrm>
            <a:off x="838200" y="365125"/>
            <a:ext cx="7390263" cy="1899912"/>
          </a:xfrm>
        </p:spPr>
        <p:txBody>
          <a:bodyPr>
            <a:normAutofit/>
          </a:bodyPr>
          <a:lstStyle/>
          <a:p>
            <a:r>
              <a:rPr lang="en-GB" sz="3200" b="1" i="1" dirty="0"/>
              <a:t>Post COVID-19 opportunities for cold storage</a:t>
            </a:r>
          </a:p>
        </p:txBody>
      </p:sp>
      <p:sp>
        <p:nvSpPr>
          <p:cNvPr id="9" name="Content Placeholder 8">
            <a:extLst>
              <a:ext uri="{FF2B5EF4-FFF2-40B4-BE49-F238E27FC236}">
                <a16:creationId xmlns:a16="http://schemas.microsoft.com/office/drawing/2014/main" id="{3E770DF9-71F6-4310-97E7-456F8FC38B7C}"/>
              </a:ext>
            </a:extLst>
          </p:cNvPr>
          <p:cNvSpPr>
            <a:spLocks noGrp="1"/>
          </p:cNvSpPr>
          <p:nvPr>
            <p:ph idx="1"/>
          </p:nvPr>
        </p:nvSpPr>
        <p:spPr>
          <a:xfrm>
            <a:off x="-1394085" y="2434201"/>
            <a:ext cx="269823" cy="3742762"/>
          </a:xfrm>
        </p:spPr>
        <p:txBody>
          <a:bodyPr>
            <a:normAutofit/>
          </a:bodyPr>
          <a:lstStyle/>
          <a:p>
            <a:endParaRPr lang="en-US" sz="2000" dirty="0"/>
          </a:p>
        </p:txBody>
      </p:sp>
      <p:sp>
        <p:nvSpPr>
          <p:cNvPr id="6" name="TextBox 5">
            <a:extLst>
              <a:ext uri="{FF2B5EF4-FFF2-40B4-BE49-F238E27FC236}">
                <a16:creationId xmlns:a16="http://schemas.microsoft.com/office/drawing/2014/main" id="{387748BA-FFD5-5A55-1FEB-BC0A39C1A233}"/>
              </a:ext>
            </a:extLst>
          </p:cNvPr>
          <p:cNvSpPr txBox="1"/>
          <p:nvPr/>
        </p:nvSpPr>
        <p:spPr>
          <a:xfrm>
            <a:off x="838200" y="1937288"/>
            <a:ext cx="4725691" cy="4431983"/>
          </a:xfrm>
          <a:prstGeom prst="rect">
            <a:avLst/>
          </a:prstGeom>
          <a:noFill/>
        </p:spPr>
        <p:txBody>
          <a:bodyPr wrap="square" rtlCol="0">
            <a:spAutoFit/>
          </a:bodyPr>
          <a:lstStyle/>
          <a:p>
            <a:endParaRPr lang="en-GB" sz="2400" dirty="0"/>
          </a:p>
          <a:p>
            <a:r>
              <a:rPr lang="en-GB" sz="2400" dirty="0"/>
              <a:t>At the beginning of COVID-19, the business of cold storage was impacted with slowdown but as demand of retail  sector the impact is likely not last longer.</a:t>
            </a:r>
          </a:p>
          <a:p>
            <a:r>
              <a:rPr lang="en-GB" sz="2400" dirty="0"/>
              <a:t>There are some post-pandemic opportunities:</a:t>
            </a:r>
          </a:p>
          <a:p>
            <a:pPr marL="285750" indent="-285750">
              <a:buFont typeface="Arial" panose="020B0604020202020204" pitchFamily="34" charset="0"/>
              <a:buChar char="•"/>
            </a:pPr>
            <a:r>
              <a:rPr lang="en-GB" sz="2400" dirty="0"/>
              <a:t>Inventory levels may be growing</a:t>
            </a:r>
          </a:p>
          <a:p>
            <a:pPr marL="285750" indent="-285750">
              <a:buFont typeface="Arial" panose="020B0604020202020204" pitchFamily="34" charset="0"/>
              <a:buChar char="•"/>
            </a:pPr>
            <a:r>
              <a:rPr lang="en-GB" sz="2400" dirty="0"/>
              <a:t>Frozen foods get a  chance</a:t>
            </a:r>
          </a:p>
          <a:p>
            <a:pPr marL="285750" indent="-285750">
              <a:buFont typeface="Arial" panose="020B0604020202020204" pitchFamily="34" charset="0"/>
              <a:buChar char="•"/>
            </a:pPr>
            <a:r>
              <a:rPr lang="en-GB" sz="2400" dirty="0"/>
              <a:t>Growing omni channel adoption</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604508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White coffee mug">
            <a:extLst>
              <a:ext uri="{FF2B5EF4-FFF2-40B4-BE49-F238E27FC236}">
                <a16:creationId xmlns:a16="http://schemas.microsoft.com/office/drawing/2014/main" id="{261F0921-521F-34B4-FFE4-112F78C5BBFB}"/>
              </a:ext>
            </a:extLst>
          </p:cNvPr>
          <p:cNvPicPr>
            <a:picLocks noChangeAspect="1"/>
          </p:cNvPicPr>
          <p:nvPr/>
        </p:nvPicPr>
        <p:blipFill rotWithShape="1">
          <a:blip r:embed="rId2">
            <a:extLst>
              <a:ext uri="{28A0092B-C50C-407E-A947-70E740481C1C}">
                <a14:useLocalDpi xmlns:a14="http://schemas.microsoft.com/office/drawing/2010/main" val="0"/>
              </a:ext>
            </a:extLst>
          </a:blip>
          <a:srcRect t="4828" b="607"/>
          <a:stretch/>
        </p:blipFill>
        <p:spPr>
          <a:xfrm flipH="1">
            <a:off x="-2038662" y="-20553"/>
            <a:ext cx="1369189" cy="6878553"/>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D74FCF2-8FC0-D872-BA1D-5E032DCBD525}"/>
              </a:ext>
            </a:extLst>
          </p:cNvPr>
          <p:cNvSpPr>
            <a:spLocks noGrp="1"/>
          </p:cNvSpPr>
          <p:nvPr>
            <p:ph type="title"/>
          </p:nvPr>
        </p:nvSpPr>
        <p:spPr>
          <a:xfrm>
            <a:off x="5291528" y="365125"/>
            <a:ext cx="6062271" cy="549275"/>
          </a:xfrm>
        </p:spPr>
        <p:txBody>
          <a:bodyPr>
            <a:normAutofit/>
          </a:bodyPr>
          <a:lstStyle/>
          <a:p>
            <a:r>
              <a:rPr lang="en-GB" sz="3200" b="1" i="1" dirty="0"/>
              <a:t>Conclusion:</a:t>
            </a:r>
          </a:p>
        </p:txBody>
      </p:sp>
      <p:sp>
        <p:nvSpPr>
          <p:cNvPr id="9" name="Content Placeholder 8">
            <a:extLst>
              <a:ext uri="{FF2B5EF4-FFF2-40B4-BE49-F238E27FC236}">
                <a16:creationId xmlns:a16="http://schemas.microsoft.com/office/drawing/2014/main" id="{A5CB87BB-7DBC-3F85-BE68-CE7658EDF433}"/>
              </a:ext>
            </a:extLst>
          </p:cNvPr>
          <p:cNvSpPr>
            <a:spLocks noGrp="1"/>
          </p:cNvSpPr>
          <p:nvPr>
            <p:ph idx="1"/>
          </p:nvPr>
        </p:nvSpPr>
        <p:spPr>
          <a:xfrm flipH="1">
            <a:off x="-666427" y="2434201"/>
            <a:ext cx="216976" cy="3742762"/>
          </a:xfrm>
        </p:spPr>
        <p:txBody>
          <a:bodyPr>
            <a:normAutofit/>
          </a:bodyPr>
          <a:lstStyle/>
          <a:p>
            <a:endParaRPr lang="en-US" sz="2000" dirty="0"/>
          </a:p>
        </p:txBody>
      </p:sp>
      <p:sp>
        <p:nvSpPr>
          <p:cNvPr id="3" name="TextBox 2">
            <a:extLst>
              <a:ext uri="{FF2B5EF4-FFF2-40B4-BE49-F238E27FC236}">
                <a16:creationId xmlns:a16="http://schemas.microsoft.com/office/drawing/2014/main" id="{1DC145F8-DED0-0C55-0449-0D3952412C02}"/>
              </a:ext>
            </a:extLst>
          </p:cNvPr>
          <p:cNvSpPr txBox="1"/>
          <p:nvPr/>
        </p:nvSpPr>
        <p:spPr>
          <a:xfrm>
            <a:off x="809469" y="1034321"/>
            <a:ext cx="11062741" cy="5262979"/>
          </a:xfrm>
          <a:prstGeom prst="rect">
            <a:avLst/>
          </a:prstGeom>
          <a:noFill/>
        </p:spPr>
        <p:txBody>
          <a:bodyPr wrap="square" rtlCol="0">
            <a:spAutoFit/>
          </a:bodyPr>
          <a:lstStyle/>
          <a:p>
            <a:r>
              <a:rPr lang="en-GB" sz="2400" dirty="0"/>
              <a:t>As Bangladesh has a remarkable development to reduce poverty. It reached lower-middle income status in 2015 and now on track to graduate from the UN’s Least Developed Countries(LDC) list in 2026.</a:t>
            </a:r>
          </a:p>
          <a:p>
            <a:endParaRPr lang="en-GB" sz="2400" dirty="0"/>
          </a:p>
          <a:p>
            <a:r>
              <a:rPr lang="en-GB" sz="2400" dirty="0"/>
              <a:t>My vision is to help people to improve their cultivation capacity. When they  will secured that after their long procedure of cultivation of fruits and vegetables, they can store those, sell those  and earn profit. They will gainer, state will benefited and impressed others to be in productive way.</a:t>
            </a:r>
          </a:p>
          <a:p>
            <a:endParaRPr lang="en-GB" sz="2400" dirty="0"/>
          </a:p>
          <a:p>
            <a:r>
              <a:rPr lang="en-GB" sz="2400" dirty="0"/>
              <a:t>Not only people of Bangladesh but also people like us who are living out of Bangladesh and wanted to test their favourite  things with proper conservative way.</a:t>
            </a:r>
          </a:p>
          <a:p>
            <a:endParaRPr lang="en-GB" sz="2400" dirty="0"/>
          </a:p>
          <a:p>
            <a:r>
              <a:rPr lang="en-GB" sz="2400" dirty="0"/>
              <a:t>Hopefully The Governing body of  Bangladesh Bank will realise the aim of my proposed project and approve it.</a:t>
            </a:r>
          </a:p>
        </p:txBody>
      </p:sp>
    </p:spTree>
    <p:extLst>
      <p:ext uri="{BB962C8B-B14F-4D97-AF65-F5344CB8AC3E}">
        <p14:creationId xmlns:p14="http://schemas.microsoft.com/office/powerpoint/2010/main" val="2726797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bstract green and blue painting">
            <a:extLst>
              <a:ext uri="{FF2B5EF4-FFF2-40B4-BE49-F238E27FC236}">
                <a16:creationId xmlns:a16="http://schemas.microsoft.com/office/drawing/2014/main" id="{9DEA32CA-8BC8-0132-70B0-488101AFDC14}"/>
              </a:ext>
            </a:extLst>
          </p:cNvPr>
          <p:cNvPicPr>
            <a:picLocks noChangeAspect="1"/>
          </p:cNvPicPr>
          <p:nvPr/>
        </p:nvPicPr>
        <p:blipFill rotWithShape="1">
          <a:blip r:embed="rId2">
            <a:extLst>
              <a:ext uri="{28A0092B-C50C-407E-A947-70E740481C1C}">
                <a14:useLocalDpi xmlns:a14="http://schemas.microsoft.com/office/drawing/2010/main" val="0"/>
              </a:ext>
            </a:extLst>
          </a:blip>
          <a:srcRect l="9091" t="17479" b="5912"/>
          <a:stretch/>
        </p:blipFill>
        <p:spPr>
          <a:xfrm>
            <a:off x="367629" y="134910"/>
            <a:ext cx="5488528" cy="6723089"/>
          </a:xfrm>
          <a:prstGeom prst="rect">
            <a:avLst/>
          </a:prstGeom>
        </p:spPr>
      </p:pic>
      <p:sp>
        <p:nvSpPr>
          <p:cNvPr id="12" name="Rectangle 11">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492064" y="321176"/>
            <a:ext cx="4332307"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22CA07-3622-45EC-27C7-36724CAB7411}"/>
              </a:ext>
            </a:extLst>
          </p:cNvPr>
          <p:cNvSpPr>
            <a:spLocks noGrp="1"/>
          </p:cNvSpPr>
          <p:nvPr>
            <p:ph type="title"/>
          </p:nvPr>
        </p:nvSpPr>
        <p:spPr>
          <a:xfrm>
            <a:off x="6066041" y="640262"/>
            <a:ext cx="5758330" cy="5790518"/>
          </a:xfrm>
        </p:spPr>
        <p:txBody>
          <a:bodyPr>
            <a:normAutofit/>
          </a:bodyPr>
          <a:lstStyle/>
          <a:p>
            <a:r>
              <a:rPr lang="en-GB" sz="3200" b="1" i="1" dirty="0"/>
              <a:t>References’:</a:t>
            </a:r>
            <a:br>
              <a:rPr lang="en-GB" sz="2800" dirty="0"/>
            </a:br>
            <a:r>
              <a:rPr lang="en-GB" sz="1400" dirty="0"/>
              <a:t>1. </a:t>
            </a:r>
            <a:r>
              <a:rPr lang="en-GB" sz="1400" i="1" dirty="0"/>
              <a:t>Fundamentals of project management.( </a:t>
            </a:r>
            <a:r>
              <a:rPr lang="en-GB" sz="1400" i="1" dirty="0" err="1"/>
              <a:t>Heagney</a:t>
            </a:r>
            <a:r>
              <a:rPr lang="en-GB" sz="1400" i="1" dirty="0"/>
              <a:t> &amp; Joseph, 2012;2016)( Access, Aug 8</a:t>
            </a:r>
            <a:r>
              <a:rPr lang="en-GB" sz="1400" i="1" baseline="30000" dirty="0"/>
              <a:t>th</a:t>
            </a:r>
            <a:r>
              <a:rPr lang="en-GB" sz="1400" i="1" dirty="0"/>
              <a:t>, 2022)</a:t>
            </a:r>
            <a:br>
              <a:rPr lang="en-GB" sz="1400" i="1" dirty="0"/>
            </a:br>
            <a:br>
              <a:rPr lang="en-GB" sz="1400" i="1" dirty="0"/>
            </a:br>
            <a:r>
              <a:rPr lang="en-GB" sz="1400" i="1" dirty="0"/>
              <a:t>2. Making things happen: mastering project management.(  </a:t>
            </a:r>
            <a:r>
              <a:rPr lang="en-GB" sz="1400" i="1" dirty="0" err="1"/>
              <a:t>Berkun</a:t>
            </a:r>
            <a:r>
              <a:rPr lang="en-GB" sz="1400" i="1" dirty="0"/>
              <a:t> &amp; Scott, 2008)( Access, Aug, 8</a:t>
            </a:r>
            <a:r>
              <a:rPr lang="en-GB" sz="1400" i="1" baseline="30000" dirty="0"/>
              <a:t>th</a:t>
            </a:r>
            <a:r>
              <a:rPr lang="en-GB" sz="1400" i="1" dirty="0"/>
              <a:t>, 2022)</a:t>
            </a:r>
            <a:br>
              <a:rPr lang="en-GB" sz="1400" i="1" dirty="0"/>
            </a:br>
            <a:br>
              <a:rPr lang="en-GB" sz="1400" i="1" dirty="0"/>
            </a:br>
            <a:r>
              <a:rPr lang="en-GB" sz="1400" i="1" dirty="0"/>
              <a:t>3. Local private sector partnerships; cold chain Bangladesh alliance.( Jan, 2016)( Access, Aug 8</a:t>
            </a:r>
            <a:r>
              <a:rPr lang="en-GB" sz="1400" i="1" baseline="30000" dirty="0"/>
              <a:t>th</a:t>
            </a:r>
            <a:r>
              <a:rPr lang="en-GB" sz="1400" i="1" dirty="0"/>
              <a:t>, 2022)</a:t>
            </a:r>
            <a:br>
              <a:rPr lang="en-GB" sz="1400" i="1" dirty="0"/>
            </a:br>
            <a:r>
              <a:rPr lang="en-GB" sz="1400" i="1"/>
              <a:t>( Access, Aug 8</a:t>
            </a:r>
            <a:r>
              <a:rPr lang="en-GB" sz="1400" i="1" baseline="30000"/>
              <a:t>th</a:t>
            </a:r>
            <a:r>
              <a:rPr lang="en-GB" sz="1400" i="1"/>
              <a:t>, 2022)</a:t>
            </a:r>
            <a:br>
              <a:rPr lang="en-GB" sz="1400" i="1" dirty="0"/>
            </a:br>
            <a:r>
              <a:rPr lang="en-GB" sz="1400" i="1" dirty="0"/>
              <a:t>4. Natural Storage Solution Pvt Ltd.(Mr V. Dahiya. 2021)</a:t>
            </a:r>
            <a:br>
              <a:rPr lang="en-GB" sz="1400" i="1" dirty="0"/>
            </a:br>
            <a:br>
              <a:rPr lang="en-GB" sz="1400" i="1" dirty="0"/>
            </a:br>
            <a:endParaRPr lang="en-GB" sz="1400" i="1" dirty="0"/>
          </a:p>
        </p:txBody>
      </p:sp>
      <p:sp>
        <p:nvSpPr>
          <p:cNvPr id="9" name="Content Placeholder 8">
            <a:extLst>
              <a:ext uri="{FF2B5EF4-FFF2-40B4-BE49-F238E27FC236}">
                <a16:creationId xmlns:a16="http://schemas.microsoft.com/office/drawing/2014/main" id="{8D88D6EA-44BE-3899-0CB1-EDDB1543063F}"/>
              </a:ext>
            </a:extLst>
          </p:cNvPr>
          <p:cNvSpPr>
            <a:spLocks noGrp="1"/>
          </p:cNvSpPr>
          <p:nvPr>
            <p:ph idx="1"/>
          </p:nvPr>
        </p:nvSpPr>
        <p:spPr>
          <a:xfrm flipH="1">
            <a:off x="-449706" y="2121763"/>
            <a:ext cx="239843" cy="3773010"/>
          </a:xfrm>
        </p:spPr>
        <p:txBody>
          <a:bodyPr>
            <a:normAutofit/>
          </a:bodyPr>
          <a:lstStyle/>
          <a:p>
            <a:endParaRPr lang="en-US" sz="1800" dirty="0"/>
          </a:p>
        </p:txBody>
      </p:sp>
    </p:spTree>
    <p:extLst>
      <p:ext uri="{BB962C8B-B14F-4D97-AF65-F5344CB8AC3E}">
        <p14:creationId xmlns:p14="http://schemas.microsoft.com/office/powerpoint/2010/main" val="2136222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3536D-36C7-4DF7-7FE2-114BAAAA89DD}"/>
              </a:ext>
            </a:extLst>
          </p:cNvPr>
          <p:cNvSpPr>
            <a:spLocks noGrp="1"/>
          </p:cNvSpPr>
          <p:nvPr>
            <p:ph type="title"/>
          </p:nvPr>
        </p:nvSpPr>
        <p:spPr>
          <a:xfrm flipH="1">
            <a:off x="-3867150" y="365125"/>
            <a:ext cx="1123950" cy="1325563"/>
          </a:xfrm>
        </p:spPr>
        <p:txBody>
          <a:bodyPr/>
          <a:lstStyle/>
          <a:p>
            <a:endParaRPr lang="en-GB" dirty="0"/>
          </a:p>
        </p:txBody>
      </p:sp>
      <p:sp>
        <p:nvSpPr>
          <p:cNvPr id="3" name="Content Placeholder 2">
            <a:extLst>
              <a:ext uri="{FF2B5EF4-FFF2-40B4-BE49-F238E27FC236}">
                <a16:creationId xmlns:a16="http://schemas.microsoft.com/office/drawing/2014/main" id="{B28A2028-9065-5E1D-D351-DA84CB622F32}"/>
              </a:ext>
            </a:extLst>
          </p:cNvPr>
          <p:cNvSpPr>
            <a:spLocks noGrp="1"/>
          </p:cNvSpPr>
          <p:nvPr>
            <p:ph idx="1"/>
          </p:nvPr>
        </p:nvSpPr>
        <p:spPr>
          <a:xfrm flipH="1">
            <a:off x="-3181350" y="1825625"/>
            <a:ext cx="1409700" cy="4351338"/>
          </a:xfrm>
        </p:spPr>
        <p:txBody>
          <a:bodyPr/>
          <a:lstStyle/>
          <a:p>
            <a:endParaRPr lang="en-GB" dirty="0"/>
          </a:p>
        </p:txBody>
      </p:sp>
      <p:sp>
        <p:nvSpPr>
          <p:cNvPr id="5" name="TextBox 4">
            <a:extLst>
              <a:ext uri="{FF2B5EF4-FFF2-40B4-BE49-F238E27FC236}">
                <a16:creationId xmlns:a16="http://schemas.microsoft.com/office/drawing/2014/main" id="{3F3221F3-B96C-1A0A-1710-F5D93342124B}"/>
              </a:ext>
            </a:extLst>
          </p:cNvPr>
          <p:cNvSpPr txBox="1"/>
          <p:nvPr/>
        </p:nvSpPr>
        <p:spPr>
          <a:xfrm>
            <a:off x="323850" y="1085056"/>
            <a:ext cx="11506200" cy="5601533"/>
          </a:xfrm>
          <a:prstGeom prst="rect">
            <a:avLst/>
          </a:prstGeom>
          <a:noFill/>
        </p:spPr>
        <p:txBody>
          <a:bodyPr wrap="square" rtlCol="0">
            <a:spAutoFit/>
          </a:bodyPr>
          <a:lstStyle/>
          <a:p>
            <a:endParaRPr lang="en-GB" dirty="0"/>
          </a:p>
          <a:p>
            <a:endParaRPr lang="en-GB" dirty="0"/>
          </a:p>
          <a:p>
            <a:r>
              <a:rPr lang="en-GB" sz="9600" dirty="0"/>
              <a:t>          </a:t>
            </a:r>
            <a:r>
              <a:rPr lang="en-GB" sz="9600" i="1" dirty="0"/>
              <a:t>Thank you</a:t>
            </a:r>
          </a:p>
          <a:p>
            <a:r>
              <a:rPr lang="en-GB" sz="9600" i="1" dirty="0"/>
              <a:t>        Any Question ? </a:t>
            </a:r>
          </a:p>
          <a:p>
            <a:endParaRPr lang="en-GB" dirty="0"/>
          </a:p>
          <a:p>
            <a:endParaRPr lang="en-GB" dirty="0"/>
          </a:p>
          <a:p>
            <a:endParaRPr lang="en-GB" dirty="0"/>
          </a:p>
          <a:p>
            <a:endParaRPr lang="en-GB" dirty="0"/>
          </a:p>
          <a:p>
            <a:endParaRPr lang="en-GB" dirty="0"/>
          </a:p>
          <a:p>
            <a:r>
              <a:rPr lang="en-GB" sz="4000" dirty="0"/>
              <a:t>                                                                                                                                                                                    </a:t>
            </a:r>
            <a:endParaRPr lang="en-GB" sz="9600" i="1" dirty="0"/>
          </a:p>
        </p:txBody>
      </p:sp>
    </p:spTree>
    <p:extLst>
      <p:ext uri="{BB962C8B-B14F-4D97-AF65-F5344CB8AC3E}">
        <p14:creationId xmlns:p14="http://schemas.microsoft.com/office/powerpoint/2010/main" val="24005336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879</TotalTime>
  <Words>1251</Words>
  <Application>Microsoft Office PowerPoint</Application>
  <PresentationFormat>Widescreen</PresentationFormat>
  <Paragraphs>367</Paragraphs>
  <Slides>13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Cost and product Needs to Build a Cold Storage</vt:lpstr>
      <vt:lpstr>PowerPoint Presentation</vt:lpstr>
      <vt:lpstr>PowerPoint Presentation</vt:lpstr>
      <vt:lpstr>PowerPoint Presentation</vt:lpstr>
      <vt:lpstr>PowerPoint Presentation</vt:lpstr>
      <vt:lpstr>PowerPoint Presentation</vt:lpstr>
      <vt:lpstr>Post COVID-19 opportunities for cold storage</vt:lpstr>
      <vt:lpstr>Conclusion:</vt:lpstr>
      <vt:lpstr>References’: 1. Fundamentals of project management.( Heagney &amp; Joseph, 2012;2016)( Access, Aug 8th, 2022)  2. Making things happen: mastering project management.(  Berkun &amp; Scott, 2008)( Access, Aug, 8th, 2022)  3. Local private sector partnerships; cold chain Bangladesh alliance.( Jan, 2016)( Access, Aug 8th, 2022) ( Access, Aug 8th, 2022) 4. Natural Storage Solution Pvt Ltd.(Mr V. Dahiya. 2021)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bikash roy</dc:creator>
  <cp:lastModifiedBy>bikash roy</cp:lastModifiedBy>
  <cp:revision>2</cp:revision>
  <dcterms:created xsi:type="dcterms:W3CDTF">2022-07-27T17:48:17Z</dcterms:created>
  <dcterms:modified xsi:type="dcterms:W3CDTF">2022-08-08T17:38:55Z</dcterms:modified>
</cp:coreProperties>
</file>