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85" r:id="rId4"/>
  </p:sldMasterIdLst>
  <p:sldIdLst>
    <p:sldId id="256" r:id="rId5"/>
    <p:sldId id="269" r:id="rId6"/>
    <p:sldId id="257" r:id="rId7"/>
    <p:sldId id="258" r:id="rId8"/>
    <p:sldId id="259" r:id="rId9"/>
    <p:sldId id="260" r:id="rId10"/>
    <p:sldId id="261" r:id="rId11"/>
    <p:sldId id="262" r:id="rId12"/>
    <p:sldId id="263" r:id="rId13"/>
    <p:sldId id="264" r:id="rId14"/>
    <p:sldId id="265" r:id="rId15"/>
    <p:sldId id="266" r:id="rId16"/>
    <p:sldId id="268" r:id="rId17"/>
    <p:sldId id="267"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EFF7"/>
    <a:srgbClr val="D0D1D9"/>
    <a:srgbClr val="F6F9FF"/>
    <a:srgbClr val="19191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34" autoAdjust="0"/>
  </p:normalViewPr>
  <p:slideViewPr>
    <p:cSldViewPr snapToGrid="0">
      <p:cViewPr varScale="1">
        <p:scale>
          <a:sx n="99" d="100"/>
          <a:sy n="99" d="100"/>
        </p:scale>
        <p:origin x="50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sp>
        <p:nvSpPr>
          <p:cNvPr id="12" name="Rectangle">
            <a:extLst>
              <a:ext uri="{FF2B5EF4-FFF2-40B4-BE49-F238E27FC236}">
                <a16:creationId xmlns:a16="http://schemas.microsoft.com/office/drawing/2014/main" id="{F9512BDE-EEA0-404B-8D45-8AA93D61DABC}"/>
              </a:ext>
            </a:extLst>
          </p:cNvPr>
          <p:cNvSpPr/>
          <p:nvPr userDrawn="1"/>
        </p:nvSpPr>
        <p:spPr>
          <a:xfrm flipH="1">
            <a:off x="-1" y="4450188"/>
            <a:ext cx="12192000" cy="2407811"/>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11" name="Rectangle">
            <a:extLst>
              <a:ext uri="{FF2B5EF4-FFF2-40B4-BE49-F238E27FC236}">
                <a16:creationId xmlns:a16="http://schemas.microsoft.com/office/drawing/2014/main" id="{E1223535-0F2F-6340-80B9-0B5D9364A13F}"/>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2" name="Title 1"/>
          <p:cNvSpPr>
            <a:spLocks noGrp="1"/>
          </p:cNvSpPr>
          <p:nvPr>
            <p:ph type="ctrTitle"/>
          </p:nvPr>
        </p:nvSpPr>
        <p:spPr>
          <a:xfrm>
            <a:off x="1097280" y="758952"/>
            <a:ext cx="10058400" cy="3566160"/>
          </a:xfrm>
          <a:prstGeom prst="rect">
            <a:avLst/>
          </a:prstGeom>
        </p:spPr>
        <p:txBody>
          <a:bodyPr anchor="b">
            <a:normAutofit/>
          </a:bodyPr>
          <a:lstStyle>
            <a:lvl1pPr algn="l">
              <a:lnSpc>
                <a:spcPct val="90000"/>
              </a:lnSpc>
              <a:defRPr sz="8000" cap="all" spc="-50" baseline="0">
                <a:solidFill>
                  <a:schemeClr val="tx1">
                    <a:lumMod val="85000"/>
                    <a:lumOff val="15000"/>
                  </a:schemeClr>
                </a:solidFill>
              </a:defRPr>
            </a:lvl1pPr>
          </a:lstStyle>
          <a:p>
            <a:r>
              <a:rPr lang="en-US" noProof="0"/>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noProof="0" smtClean="0"/>
              <a:t>2/9/2023</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17235843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reserve="1">
  <p:cSld name="Section Header">
    <p:bg>
      <p:bgPr>
        <a:solidFill>
          <a:schemeClr val="bg1"/>
        </a:solidFill>
        <a:effectLst/>
      </p:bgPr>
    </p:bg>
    <p:spTree>
      <p:nvGrpSpPr>
        <p:cNvPr id="1" name=""/>
        <p:cNvGrpSpPr/>
        <p:nvPr/>
      </p:nvGrpSpPr>
      <p:grpSpPr>
        <a:xfrm>
          <a:off x="0" y="0"/>
          <a:ext cx="0" cy="0"/>
          <a:chOff x="0" y="0"/>
          <a:chExt cx="0" cy="0"/>
        </a:xfrm>
      </p:grpSpPr>
      <p:sp>
        <p:nvSpPr>
          <p:cNvPr id="12" name="Rectangle">
            <a:extLst>
              <a:ext uri="{FF2B5EF4-FFF2-40B4-BE49-F238E27FC236}">
                <a16:creationId xmlns:a16="http://schemas.microsoft.com/office/drawing/2014/main" id="{F9512BDE-EEA0-404B-8D45-8AA93D61DABC}"/>
              </a:ext>
            </a:extLst>
          </p:cNvPr>
          <p:cNvSpPr/>
          <p:nvPr userDrawn="1"/>
        </p:nvSpPr>
        <p:spPr>
          <a:xfrm flipH="1">
            <a:off x="4217870" y="0"/>
            <a:ext cx="3599236" cy="6857999"/>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11" name="Rectangle">
            <a:extLst>
              <a:ext uri="{FF2B5EF4-FFF2-40B4-BE49-F238E27FC236}">
                <a16:creationId xmlns:a16="http://schemas.microsoft.com/office/drawing/2014/main" id="{E1223535-0F2F-6340-80B9-0B5D9364A13F}"/>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2" name="Title 1"/>
          <p:cNvSpPr>
            <a:spLocks noGrp="1"/>
          </p:cNvSpPr>
          <p:nvPr>
            <p:ph type="ctrTitle"/>
          </p:nvPr>
        </p:nvSpPr>
        <p:spPr>
          <a:xfrm>
            <a:off x="1097280" y="758952"/>
            <a:ext cx="10058400" cy="3566160"/>
          </a:xfrm>
          <a:prstGeom prst="rect">
            <a:avLst/>
          </a:prstGeom>
        </p:spPr>
        <p:txBody>
          <a:bodyPr anchor="b">
            <a:normAutofit/>
          </a:bodyPr>
          <a:lstStyle>
            <a:lvl1pPr algn="l">
              <a:lnSpc>
                <a:spcPct val="90000"/>
              </a:lnSpc>
              <a:defRPr sz="8000" cap="all" spc="-50" baseline="0">
                <a:solidFill>
                  <a:schemeClr val="tx1">
                    <a:lumMod val="85000"/>
                    <a:lumOff val="15000"/>
                  </a:schemeClr>
                </a:solidFill>
              </a:defRPr>
            </a:lvl1pPr>
          </a:lstStyle>
          <a:p>
            <a:r>
              <a:rPr lang="en-US" noProof="0"/>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noProof="0" smtClean="0"/>
              <a:t>2/9/2023</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13970758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12" name="Rectangle">
            <a:extLst>
              <a:ext uri="{FF2B5EF4-FFF2-40B4-BE49-F238E27FC236}">
                <a16:creationId xmlns:a16="http://schemas.microsoft.com/office/drawing/2014/main" id="{202A34A5-A029-A246-82C6-D288185EB396}"/>
              </a:ext>
            </a:extLst>
          </p:cNvPr>
          <p:cNvSpPr/>
          <p:nvPr userDrawn="1"/>
        </p:nvSpPr>
        <p:spPr>
          <a:xfrm flipH="1">
            <a:off x="0" y="0"/>
            <a:ext cx="3351057"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13" name="Rectangle">
            <a:extLst>
              <a:ext uri="{FF2B5EF4-FFF2-40B4-BE49-F238E27FC236}">
                <a16:creationId xmlns:a16="http://schemas.microsoft.com/office/drawing/2014/main" id="{2773E1D8-C87F-EE46-8284-575DCA498E81}"/>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3" name="Content Placeholder 2"/>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noProof="0" smtClean="0"/>
              <a:t>2/9/2023</a:t>
            </a:fld>
            <a:endParaRPr lang="en-US" noProof="0"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noProof="0"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1" name="Title Placeholder 1">
            <a:extLst>
              <a:ext uri="{FF2B5EF4-FFF2-40B4-BE49-F238E27FC236}">
                <a16:creationId xmlns:a16="http://schemas.microsoft.com/office/drawing/2014/main" id="{C429A40D-770E-C144-A5B5-6A4442C09C24}"/>
              </a:ext>
            </a:extLst>
          </p:cNvPr>
          <p:cNvSpPr>
            <a:spLocks noGrp="1"/>
          </p:cNvSpPr>
          <p:nvPr>
            <p:ph type="title" hasCustomPrompt="1"/>
          </p:nvPr>
        </p:nvSpPr>
        <p:spPr>
          <a:xfrm>
            <a:off x="1097280" y="942871"/>
            <a:ext cx="10058400" cy="587584"/>
          </a:xfrm>
          <a:prstGeom prst="rect">
            <a:avLst/>
          </a:prstGeom>
        </p:spPr>
        <p:txBody>
          <a:bodyPr vert="horz" lIns="91440" tIns="45720" rIns="91440" bIns="45720" rtlCol="0" anchor="ctr">
            <a:normAutofit/>
          </a:bodyPr>
          <a:lstStyle>
            <a:lvl1pPr>
              <a:defRPr cap="all" baseline="0"/>
            </a:lvl1pPr>
          </a:lstStyle>
          <a:p>
            <a:r>
              <a:rPr lang="en-US" noProof="0"/>
              <a:t>CLICK TO EDIT MASTER TITLE STYLE</a:t>
            </a:r>
          </a:p>
        </p:txBody>
      </p:sp>
    </p:spTree>
    <p:extLst>
      <p:ext uri="{BB962C8B-B14F-4D97-AF65-F5344CB8AC3E}">
        <p14:creationId xmlns:p14="http://schemas.microsoft.com/office/powerpoint/2010/main" val="3432407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bg1"/>
        </a:solidFill>
        <a:effectLst/>
      </p:bgPr>
    </p:bg>
    <p:spTree>
      <p:nvGrpSpPr>
        <p:cNvPr id="1" name=""/>
        <p:cNvGrpSpPr/>
        <p:nvPr/>
      </p:nvGrpSpPr>
      <p:grpSpPr>
        <a:xfrm>
          <a:off x="0" y="0"/>
          <a:ext cx="0" cy="0"/>
          <a:chOff x="0" y="0"/>
          <a:chExt cx="0" cy="0"/>
        </a:xfrm>
      </p:grpSpPr>
      <p:sp>
        <p:nvSpPr>
          <p:cNvPr id="15" name="Rectangle">
            <a:extLst>
              <a:ext uri="{FF2B5EF4-FFF2-40B4-BE49-F238E27FC236}">
                <a16:creationId xmlns:a16="http://schemas.microsoft.com/office/drawing/2014/main" id="{64248D99-2B30-464D-B9B7-4E5C3A1F3FB2}"/>
              </a:ext>
            </a:extLst>
          </p:cNvPr>
          <p:cNvSpPr/>
          <p:nvPr userDrawn="1"/>
        </p:nvSpPr>
        <p:spPr>
          <a:xfrm flipH="1">
            <a:off x="0" y="0"/>
            <a:ext cx="6096000"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16" name="Rectangle">
            <a:extLst>
              <a:ext uri="{FF2B5EF4-FFF2-40B4-BE49-F238E27FC236}">
                <a16:creationId xmlns:a16="http://schemas.microsoft.com/office/drawing/2014/main" id="{3FAFF55B-FDE6-394B-A39B-22627D8FB6EA}"/>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p:cNvSpPr>
            <a:spLocks noGrp="1"/>
          </p:cNvSpPr>
          <p:nvPr>
            <p:ph sz="half" idx="2"/>
          </p:nvPr>
        </p:nvSpPr>
        <p:spPr>
          <a:xfrm>
            <a:off x="1097280" y="2958274"/>
            <a:ext cx="4639736" cy="2910821"/>
          </a:xfrm>
        </p:spPr>
        <p:txBody>
          <a:bodyPr>
            <a:normAutofit/>
          </a:bodyPr>
          <a:lstStyle>
            <a:lvl1pPr>
              <a:defRPr sz="1600">
                <a:solidFill>
                  <a:schemeClr val="tx1"/>
                </a:solidFill>
              </a:defRPr>
            </a:lvl1pPr>
            <a:lvl2pPr>
              <a:defRPr sz="1400">
                <a:solidFill>
                  <a:schemeClr val="tx1"/>
                </a:solidFill>
              </a:defRPr>
            </a:lvl2pPr>
            <a:lvl3pPr>
              <a:defRPr sz="1100">
                <a:solidFill>
                  <a:schemeClr val="tx1"/>
                </a:solidFill>
              </a:defRPr>
            </a:lvl3pPr>
            <a:lvl4pPr>
              <a:defRPr sz="1100">
                <a:solidFill>
                  <a:schemeClr val="tx1"/>
                </a:solidFill>
              </a:defRPr>
            </a:lvl4pPr>
            <a:lvl5pPr>
              <a:defRPr sz="11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6" name="Content Placeholder 5"/>
          <p:cNvSpPr>
            <a:spLocks noGrp="1"/>
          </p:cNvSpPr>
          <p:nvPr>
            <p:ph sz="quarter" idx="4"/>
          </p:nvPr>
        </p:nvSpPr>
        <p:spPr>
          <a:xfrm>
            <a:off x="6515944" y="2958273"/>
            <a:ext cx="4639736" cy="2910821"/>
          </a:xfrm>
        </p:spPr>
        <p:txBody>
          <a:bodyPr>
            <a:normAutofit/>
          </a:bodyPr>
          <a:lstStyle>
            <a:lvl1pPr>
              <a:defRPr sz="1600">
                <a:solidFill>
                  <a:schemeClr val="tx1"/>
                </a:solidFill>
              </a:defRPr>
            </a:lvl1pPr>
            <a:lvl2pPr>
              <a:defRPr sz="1400">
                <a:solidFill>
                  <a:schemeClr val="tx1"/>
                </a:solidFill>
              </a:defRPr>
            </a:lvl2pPr>
            <a:lvl3pPr>
              <a:defRPr sz="1100">
                <a:solidFill>
                  <a:schemeClr val="tx1"/>
                </a:solidFill>
              </a:defRPr>
            </a:lvl3pPr>
            <a:lvl4pPr>
              <a:defRPr sz="1100">
                <a:solidFill>
                  <a:schemeClr val="tx1"/>
                </a:solidFill>
              </a:defRPr>
            </a:lvl4pPr>
            <a:lvl5pPr>
              <a:defRPr sz="11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noProof="0" smtClean="0"/>
              <a:t>2/9/2023</a:t>
            </a:fld>
            <a:endParaRPr lang="en-US" noProof="0"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noProof="0"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7" name="Title Placeholder 1">
            <a:extLst>
              <a:ext uri="{FF2B5EF4-FFF2-40B4-BE49-F238E27FC236}">
                <a16:creationId xmlns:a16="http://schemas.microsoft.com/office/drawing/2014/main" id="{99E345E4-E77C-484E-9FBB-E4EC71F08545}"/>
              </a:ext>
            </a:extLst>
          </p:cNvPr>
          <p:cNvSpPr>
            <a:spLocks noGrp="1"/>
          </p:cNvSpPr>
          <p:nvPr>
            <p:ph type="title" hasCustomPrompt="1"/>
          </p:nvPr>
        </p:nvSpPr>
        <p:spPr>
          <a:xfrm>
            <a:off x="1097280" y="942871"/>
            <a:ext cx="10058400" cy="587584"/>
          </a:xfrm>
          <a:prstGeom prst="rect">
            <a:avLst/>
          </a:prstGeom>
        </p:spPr>
        <p:txBody>
          <a:bodyPr vert="horz" lIns="91440" tIns="45720" rIns="91440" bIns="45720" rtlCol="0" anchor="ctr">
            <a:normAutofit/>
          </a:bodyPr>
          <a:lstStyle>
            <a:lvl1pPr>
              <a:defRPr cap="all" baseline="0"/>
            </a:lvl1pPr>
          </a:lstStyle>
          <a:p>
            <a:r>
              <a:rPr lang="en-US" noProof="0"/>
              <a:t>CLICK TO EDIT MASTER TITLE STYLE</a:t>
            </a:r>
          </a:p>
        </p:txBody>
      </p:sp>
    </p:spTree>
    <p:extLst>
      <p:ext uri="{BB962C8B-B14F-4D97-AF65-F5344CB8AC3E}">
        <p14:creationId xmlns:p14="http://schemas.microsoft.com/office/powerpoint/2010/main" val="24232241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83ACCAC0-2C8A-CE43-8C55-22BB53C73920}"/>
              </a:ext>
            </a:extLst>
          </p:cNvPr>
          <p:cNvSpPr/>
          <p:nvPr userDrawn="1"/>
        </p:nvSpPr>
        <p:spPr>
          <a:xfrm flipH="1">
            <a:off x="0" y="0"/>
            <a:ext cx="3351057"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10" name="Rectangle">
            <a:extLst>
              <a:ext uri="{FF2B5EF4-FFF2-40B4-BE49-F238E27FC236}">
                <a16:creationId xmlns:a16="http://schemas.microsoft.com/office/drawing/2014/main" id="{A400A9BD-AA60-E24D-9FC2-722758C8C933}"/>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noProof="0" smtClean="0"/>
              <a:t>2/9/2023</a:t>
            </a:fld>
            <a:endParaRPr lang="en-US" noProof="0"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noProof="0"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4" name="Title Placeholder 1">
            <a:extLst>
              <a:ext uri="{FF2B5EF4-FFF2-40B4-BE49-F238E27FC236}">
                <a16:creationId xmlns:a16="http://schemas.microsoft.com/office/drawing/2014/main" id="{D4076461-FF7A-8843-B7F9-D041F3FB22FC}"/>
              </a:ext>
            </a:extLst>
          </p:cNvPr>
          <p:cNvSpPr>
            <a:spLocks noGrp="1"/>
          </p:cNvSpPr>
          <p:nvPr>
            <p:ph type="title" hasCustomPrompt="1"/>
          </p:nvPr>
        </p:nvSpPr>
        <p:spPr>
          <a:xfrm>
            <a:off x="1097280" y="942871"/>
            <a:ext cx="10058400" cy="587584"/>
          </a:xfrm>
          <a:prstGeom prst="rect">
            <a:avLst/>
          </a:prstGeom>
        </p:spPr>
        <p:txBody>
          <a:bodyPr vert="horz" lIns="91440" tIns="45720" rIns="91440" bIns="45720" rtlCol="0" anchor="ctr">
            <a:normAutofit/>
          </a:bodyPr>
          <a:lstStyle>
            <a:lvl1pPr>
              <a:defRPr cap="all" baseline="0"/>
            </a:lvl1pPr>
          </a:lstStyle>
          <a:p>
            <a:r>
              <a:rPr lang="en-US" noProof="0"/>
              <a:t>CLICK TO EDIT MASTER TITLE STYLE</a:t>
            </a:r>
          </a:p>
        </p:txBody>
      </p:sp>
    </p:spTree>
    <p:extLst>
      <p:ext uri="{BB962C8B-B14F-4D97-AF65-F5344CB8AC3E}">
        <p14:creationId xmlns:p14="http://schemas.microsoft.com/office/powerpoint/2010/main" val="3020399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eam ">
    <p:bg>
      <p:bgPr>
        <a:solidFill>
          <a:schemeClr val="bg1"/>
        </a:solidFill>
        <a:effectLst/>
      </p:bgPr>
    </p:bg>
    <p:spTree>
      <p:nvGrpSpPr>
        <p:cNvPr id="1" name=""/>
        <p:cNvGrpSpPr/>
        <p:nvPr/>
      </p:nvGrpSpPr>
      <p:grpSpPr>
        <a:xfrm>
          <a:off x="0" y="0"/>
          <a:ext cx="0" cy="0"/>
          <a:chOff x="0" y="0"/>
          <a:chExt cx="0" cy="0"/>
        </a:xfrm>
      </p:grpSpPr>
      <p:sp>
        <p:nvSpPr>
          <p:cNvPr id="11" name="Rectangle">
            <a:extLst>
              <a:ext uri="{FF2B5EF4-FFF2-40B4-BE49-F238E27FC236}">
                <a16:creationId xmlns:a16="http://schemas.microsoft.com/office/drawing/2014/main" id="{35FB147F-5DC4-B24C-B8CB-D3DA74290381}"/>
              </a:ext>
            </a:extLst>
          </p:cNvPr>
          <p:cNvSpPr/>
          <p:nvPr userDrawn="1"/>
        </p:nvSpPr>
        <p:spPr>
          <a:xfrm>
            <a:off x="1" y="3429000"/>
            <a:ext cx="12192000" cy="3429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10" name="Rectangle">
            <a:extLst>
              <a:ext uri="{FF2B5EF4-FFF2-40B4-BE49-F238E27FC236}">
                <a16:creationId xmlns:a16="http://schemas.microsoft.com/office/drawing/2014/main" id="{A400A9BD-AA60-E24D-9FC2-722758C8C933}"/>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noProof="0" smtClean="0"/>
              <a:t>2/9/2023</a:t>
            </a:fld>
            <a:endParaRPr lang="en-US" noProof="0"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noProof="0"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9" name="Picture Placeholder 3">
            <a:extLst>
              <a:ext uri="{FF2B5EF4-FFF2-40B4-BE49-F238E27FC236}">
                <a16:creationId xmlns:a16="http://schemas.microsoft.com/office/drawing/2014/main" id="{B9308E97-4F89-394E-856A-5B4EFCB2E73D}"/>
              </a:ext>
            </a:extLst>
          </p:cNvPr>
          <p:cNvSpPr>
            <a:spLocks noGrp="1"/>
          </p:cNvSpPr>
          <p:nvPr>
            <p:ph type="pic" sz="quarter" idx="13"/>
          </p:nvPr>
        </p:nvSpPr>
        <p:spPr>
          <a:xfrm>
            <a:off x="1097279" y="1930861"/>
            <a:ext cx="2919413" cy="2919413"/>
          </a:xfrm>
          <a:solidFill>
            <a:srgbClr val="EDEFF7"/>
          </a:solidFill>
        </p:spPr>
        <p:txBody>
          <a:bodyPr anchor="ctr"/>
          <a:lstStyle>
            <a:lvl1pPr algn="ctr">
              <a:defRPr/>
            </a:lvl1pPr>
          </a:lstStyle>
          <a:p>
            <a:r>
              <a:rPr lang="en-US" noProof="0"/>
              <a:t>Click icon to add picture</a:t>
            </a:r>
            <a:endParaRPr lang="en-US" noProof="0" dirty="0"/>
          </a:p>
        </p:txBody>
      </p:sp>
      <p:sp>
        <p:nvSpPr>
          <p:cNvPr id="20" name="Picture Placeholder 3">
            <a:extLst>
              <a:ext uri="{FF2B5EF4-FFF2-40B4-BE49-F238E27FC236}">
                <a16:creationId xmlns:a16="http://schemas.microsoft.com/office/drawing/2014/main" id="{A50BECA0-8817-964B-AEDB-A45669684C37}"/>
              </a:ext>
            </a:extLst>
          </p:cNvPr>
          <p:cNvSpPr>
            <a:spLocks noGrp="1"/>
          </p:cNvSpPr>
          <p:nvPr>
            <p:ph type="pic" sz="quarter" idx="14"/>
          </p:nvPr>
        </p:nvSpPr>
        <p:spPr>
          <a:xfrm>
            <a:off x="4659186" y="1930861"/>
            <a:ext cx="2919413" cy="2919413"/>
          </a:xfrm>
          <a:solidFill>
            <a:srgbClr val="EDEFF7"/>
          </a:solidFill>
        </p:spPr>
        <p:txBody>
          <a:bodyPr anchor="ctr"/>
          <a:lstStyle>
            <a:lvl1pPr algn="ctr">
              <a:defRPr/>
            </a:lvl1pPr>
          </a:lstStyle>
          <a:p>
            <a:r>
              <a:rPr lang="en-US" noProof="0"/>
              <a:t>Click icon to add picture</a:t>
            </a:r>
            <a:endParaRPr lang="en-US" noProof="0" dirty="0"/>
          </a:p>
        </p:txBody>
      </p:sp>
      <p:sp>
        <p:nvSpPr>
          <p:cNvPr id="21" name="Picture Placeholder 3">
            <a:extLst>
              <a:ext uri="{FF2B5EF4-FFF2-40B4-BE49-F238E27FC236}">
                <a16:creationId xmlns:a16="http://schemas.microsoft.com/office/drawing/2014/main" id="{EF399F4D-B67A-4C4B-BCF3-36FE110603F1}"/>
              </a:ext>
            </a:extLst>
          </p:cNvPr>
          <p:cNvSpPr>
            <a:spLocks noGrp="1"/>
          </p:cNvSpPr>
          <p:nvPr>
            <p:ph type="pic" sz="quarter" idx="15"/>
          </p:nvPr>
        </p:nvSpPr>
        <p:spPr>
          <a:xfrm>
            <a:off x="8221093" y="1930861"/>
            <a:ext cx="2919413" cy="2919413"/>
          </a:xfrm>
          <a:solidFill>
            <a:srgbClr val="EDEFF7"/>
          </a:solidFill>
        </p:spPr>
        <p:txBody>
          <a:bodyPr anchor="ctr"/>
          <a:lstStyle>
            <a:lvl1pPr algn="ctr">
              <a:defRPr/>
            </a:lvl1pPr>
          </a:lstStyle>
          <a:p>
            <a:r>
              <a:rPr lang="en-US" noProof="0"/>
              <a:t>Click icon to add picture</a:t>
            </a:r>
            <a:endParaRPr lang="en-US" noProof="0" dirty="0"/>
          </a:p>
        </p:txBody>
      </p:sp>
      <p:sp>
        <p:nvSpPr>
          <p:cNvPr id="22" name="Text Placeholder 3">
            <a:extLst>
              <a:ext uri="{FF2B5EF4-FFF2-40B4-BE49-F238E27FC236}">
                <a16:creationId xmlns:a16="http://schemas.microsoft.com/office/drawing/2014/main" id="{08305C84-E25F-EC49-8F2B-4C0181FD3ABF}"/>
              </a:ext>
            </a:extLst>
          </p:cNvPr>
          <p:cNvSpPr>
            <a:spLocks noGrp="1"/>
          </p:cNvSpPr>
          <p:nvPr>
            <p:ph type="body" sz="half" idx="2" hasCustomPrompt="1"/>
          </p:nvPr>
        </p:nvSpPr>
        <p:spPr>
          <a:xfrm>
            <a:off x="1097279" y="5257321"/>
            <a:ext cx="2919413" cy="583534"/>
          </a:xfrm>
        </p:spPr>
        <p:txBody>
          <a:bodyPr lIns="91440" rIns="91440" anchor="ctr">
            <a:normAutofit/>
          </a:bodyPr>
          <a:lstStyle>
            <a:lvl1pPr marL="0" indent="0" algn="ctr">
              <a:buNone/>
              <a:defRPr sz="1800" cap="all" baseline="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Name Goes Here</a:t>
            </a:r>
          </a:p>
        </p:txBody>
      </p:sp>
      <p:sp>
        <p:nvSpPr>
          <p:cNvPr id="23" name="Text Placeholder 3">
            <a:extLst>
              <a:ext uri="{FF2B5EF4-FFF2-40B4-BE49-F238E27FC236}">
                <a16:creationId xmlns:a16="http://schemas.microsoft.com/office/drawing/2014/main" id="{A57A1FCE-E6BF-3747-9D43-42DBA6656EC0}"/>
              </a:ext>
            </a:extLst>
          </p:cNvPr>
          <p:cNvSpPr>
            <a:spLocks noGrp="1"/>
          </p:cNvSpPr>
          <p:nvPr>
            <p:ph type="body" sz="half" idx="16" hasCustomPrompt="1"/>
          </p:nvPr>
        </p:nvSpPr>
        <p:spPr>
          <a:xfrm>
            <a:off x="4666773" y="5257321"/>
            <a:ext cx="2919413" cy="583534"/>
          </a:xfrm>
        </p:spPr>
        <p:txBody>
          <a:bodyPr lIns="91440" rIns="91440" anchor="ctr">
            <a:normAutofit/>
          </a:bodyPr>
          <a:lstStyle>
            <a:lvl1pPr marL="0" indent="0" algn="ctr">
              <a:buNone/>
              <a:defRPr sz="1800" cap="all" baseline="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Name Goes Here</a:t>
            </a:r>
          </a:p>
        </p:txBody>
      </p:sp>
      <p:sp>
        <p:nvSpPr>
          <p:cNvPr id="24" name="Text Placeholder 3">
            <a:extLst>
              <a:ext uri="{FF2B5EF4-FFF2-40B4-BE49-F238E27FC236}">
                <a16:creationId xmlns:a16="http://schemas.microsoft.com/office/drawing/2014/main" id="{5B4B74C8-96E7-684F-91B9-8CE56CD10F1E}"/>
              </a:ext>
            </a:extLst>
          </p:cNvPr>
          <p:cNvSpPr>
            <a:spLocks noGrp="1"/>
          </p:cNvSpPr>
          <p:nvPr>
            <p:ph type="body" sz="half" idx="17" hasCustomPrompt="1"/>
          </p:nvPr>
        </p:nvSpPr>
        <p:spPr>
          <a:xfrm>
            <a:off x="8236267" y="5257321"/>
            <a:ext cx="2919413" cy="583534"/>
          </a:xfrm>
        </p:spPr>
        <p:txBody>
          <a:bodyPr lIns="91440" rIns="91440" anchor="ctr">
            <a:normAutofit/>
          </a:bodyPr>
          <a:lstStyle>
            <a:lvl1pPr marL="0" indent="0" algn="ctr">
              <a:buNone/>
              <a:defRPr sz="1800" cap="all" baseline="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Name Goes Here</a:t>
            </a:r>
          </a:p>
        </p:txBody>
      </p:sp>
      <p:sp>
        <p:nvSpPr>
          <p:cNvPr id="25" name="Title Placeholder 1">
            <a:extLst>
              <a:ext uri="{FF2B5EF4-FFF2-40B4-BE49-F238E27FC236}">
                <a16:creationId xmlns:a16="http://schemas.microsoft.com/office/drawing/2014/main" id="{D522564E-B348-544F-A8E5-CFCAFA48B54B}"/>
              </a:ext>
            </a:extLst>
          </p:cNvPr>
          <p:cNvSpPr>
            <a:spLocks noGrp="1"/>
          </p:cNvSpPr>
          <p:nvPr>
            <p:ph type="title" hasCustomPrompt="1"/>
          </p:nvPr>
        </p:nvSpPr>
        <p:spPr>
          <a:xfrm>
            <a:off x="1097280" y="942871"/>
            <a:ext cx="10058400" cy="587584"/>
          </a:xfrm>
          <a:prstGeom prst="rect">
            <a:avLst/>
          </a:prstGeom>
        </p:spPr>
        <p:txBody>
          <a:bodyPr vert="horz" lIns="91440" tIns="45720" rIns="91440" bIns="45720" rtlCol="0" anchor="ctr">
            <a:normAutofit/>
          </a:bodyPr>
          <a:lstStyle>
            <a:lvl1pPr>
              <a:defRPr cap="all" baseline="0"/>
            </a:lvl1pPr>
          </a:lstStyle>
          <a:p>
            <a:r>
              <a:rPr lang="en-US" noProof="0"/>
              <a:t>CLICK TO EDIT MASTER TITLE STYLE</a:t>
            </a:r>
          </a:p>
        </p:txBody>
      </p:sp>
    </p:spTree>
    <p:extLst>
      <p:ext uri="{BB962C8B-B14F-4D97-AF65-F5344CB8AC3E}">
        <p14:creationId xmlns:p14="http://schemas.microsoft.com/office/powerpoint/2010/main" val="1418890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noProof="0" smtClean="0"/>
              <a:t>2/9/2023</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2472297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Content and Image">
    <p:bg>
      <p:bgPr>
        <a:solidFill>
          <a:schemeClr val="bg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noProof="0" smtClean="0"/>
              <a:t>2/9/2023</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5" name="Rectangle">
            <a:extLst>
              <a:ext uri="{FF2B5EF4-FFF2-40B4-BE49-F238E27FC236}">
                <a16:creationId xmlns:a16="http://schemas.microsoft.com/office/drawing/2014/main" id="{05BFC727-5650-B049-AA2A-2511C08FB35B}"/>
              </a:ext>
            </a:extLst>
          </p:cNvPr>
          <p:cNvSpPr/>
          <p:nvPr userDrawn="1"/>
        </p:nvSpPr>
        <p:spPr>
          <a:xfrm flipH="1">
            <a:off x="0" y="0"/>
            <a:ext cx="1195754"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6" name="Rectangle">
            <a:extLst>
              <a:ext uri="{FF2B5EF4-FFF2-40B4-BE49-F238E27FC236}">
                <a16:creationId xmlns:a16="http://schemas.microsoft.com/office/drawing/2014/main" id="{E700C598-C823-744D-BE16-5114B7625057}"/>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10" name="Picture Placeholder 8">
            <a:extLst>
              <a:ext uri="{FF2B5EF4-FFF2-40B4-BE49-F238E27FC236}">
                <a16:creationId xmlns:a16="http://schemas.microsoft.com/office/drawing/2014/main" id="{21BED569-C9C5-8F4D-A42A-ED4914579D63}"/>
              </a:ext>
            </a:extLst>
          </p:cNvPr>
          <p:cNvSpPr>
            <a:spLocks noGrp="1"/>
          </p:cNvSpPr>
          <p:nvPr>
            <p:ph type="pic" sz="quarter" idx="13"/>
          </p:nvPr>
        </p:nvSpPr>
        <p:spPr>
          <a:xfrm>
            <a:off x="5924550" y="633875"/>
            <a:ext cx="5632450" cy="5591175"/>
          </a:xfrm>
          <a:solidFill>
            <a:schemeClr val="tx2"/>
          </a:solidFill>
        </p:spPr>
        <p:txBody>
          <a:bodyPr anchor="ctr"/>
          <a:lstStyle>
            <a:lvl1pPr algn="ctr">
              <a:defRPr>
                <a:solidFill>
                  <a:schemeClr val="bg1"/>
                </a:solidFill>
              </a:defRPr>
            </a:lvl1pPr>
          </a:lstStyle>
          <a:p>
            <a:r>
              <a:rPr lang="en-US" noProof="0"/>
              <a:t>Click icon to add picture</a:t>
            </a:r>
            <a:endParaRPr lang="en-US" noProof="0" dirty="0"/>
          </a:p>
        </p:txBody>
      </p:sp>
      <p:sp>
        <p:nvSpPr>
          <p:cNvPr id="11" name="Title Placeholder 1">
            <a:extLst>
              <a:ext uri="{FF2B5EF4-FFF2-40B4-BE49-F238E27FC236}">
                <a16:creationId xmlns:a16="http://schemas.microsoft.com/office/drawing/2014/main" id="{ACB6E588-2EB7-9A41-A93A-7757596EF9D6}"/>
              </a:ext>
            </a:extLst>
          </p:cNvPr>
          <p:cNvSpPr>
            <a:spLocks noGrp="1"/>
          </p:cNvSpPr>
          <p:nvPr>
            <p:ph type="title" hasCustomPrompt="1"/>
          </p:nvPr>
        </p:nvSpPr>
        <p:spPr>
          <a:xfrm>
            <a:off x="1195754" y="942870"/>
            <a:ext cx="4157296" cy="1292750"/>
          </a:xfrm>
          <a:prstGeom prst="rect">
            <a:avLst/>
          </a:prstGeom>
        </p:spPr>
        <p:txBody>
          <a:bodyPr vert="horz" lIns="91440" tIns="45720" rIns="91440" bIns="45720" rtlCol="0" anchor="ctr">
            <a:normAutofit/>
          </a:bodyPr>
          <a:lstStyle>
            <a:lvl1pPr>
              <a:defRPr cap="all" baseline="0"/>
            </a:lvl1pPr>
          </a:lstStyle>
          <a:p>
            <a:r>
              <a:rPr lang="en-US" noProof="0"/>
              <a:t>Title goes here</a:t>
            </a:r>
          </a:p>
        </p:txBody>
      </p:sp>
      <p:sp>
        <p:nvSpPr>
          <p:cNvPr id="12" name="Content Placeholder 3">
            <a:extLst>
              <a:ext uri="{FF2B5EF4-FFF2-40B4-BE49-F238E27FC236}">
                <a16:creationId xmlns:a16="http://schemas.microsoft.com/office/drawing/2014/main" id="{A6C0FE70-F6BB-3D40-AD3C-E704CABE499C}"/>
              </a:ext>
            </a:extLst>
          </p:cNvPr>
          <p:cNvSpPr>
            <a:spLocks noGrp="1"/>
          </p:cNvSpPr>
          <p:nvPr>
            <p:ph sz="half" idx="2"/>
          </p:nvPr>
        </p:nvSpPr>
        <p:spPr>
          <a:xfrm>
            <a:off x="1195754" y="2281657"/>
            <a:ext cx="4157296" cy="3633471"/>
          </a:xfrm>
        </p:spPr>
        <p:txBody>
          <a:bodyPr>
            <a:normAutofit/>
          </a:bodyPr>
          <a:lstStyle>
            <a:lvl1pPr marL="0" indent="0">
              <a:buClr>
                <a:schemeClr val="tx1"/>
              </a:buClr>
              <a:buNone/>
              <a:defRPr sz="1600">
                <a:solidFill>
                  <a:schemeClr val="tx1"/>
                </a:solidFill>
              </a:defRPr>
            </a:lvl1pPr>
            <a:lvl2pPr marL="201168" indent="0">
              <a:buClr>
                <a:schemeClr val="tx1"/>
              </a:buClr>
              <a:buFont typeface="Arial" panose="020B0604020202020204" pitchFamily="34" charset="0"/>
              <a:buNone/>
              <a:defRPr sz="1400">
                <a:solidFill>
                  <a:schemeClr val="tx1"/>
                </a:solidFill>
              </a:defRPr>
            </a:lvl2pPr>
            <a:lvl3pPr marL="384048" indent="0">
              <a:buClr>
                <a:schemeClr val="tx1"/>
              </a:buClr>
              <a:buFont typeface="Arial" panose="020B0604020202020204" pitchFamily="34" charset="0"/>
              <a:buNone/>
              <a:defRPr sz="1100">
                <a:solidFill>
                  <a:schemeClr val="tx1"/>
                </a:solidFill>
              </a:defRPr>
            </a:lvl3pPr>
            <a:lvl4pPr marL="566928" indent="0">
              <a:buClr>
                <a:schemeClr val="tx1"/>
              </a:buClr>
              <a:buFont typeface="Arial" panose="020B0604020202020204" pitchFamily="34" charset="0"/>
              <a:buNone/>
              <a:defRPr sz="1100">
                <a:solidFill>
                  <a:schemeClr val="tx1"/>
                </a:solidFill>
              </a:defRPr>
            </a:lvl4pPr>
            <a:lvl5pPr marL="749808" indent="0">
              <a:buClr>
                <a:schemeClr val="tx1"/>
              </a:buClr>
              <a:buFont typeface="Arial" panose="020B0604020202020204" pitchFamily="34" charset="0"/>
              <a:buNone/>
              <a:defRPr sz="11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701714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noProof="0" smtClean="0"/>
              <a:t>2/9/2023</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5" name="Rectangle">
            <a:extLst>
              <a:ext uri="{FF2B5EF4-FFF2-40B4-BE49-F238E27FC236}">
                <a16:creationId xmlns:a16="http://schemas.microsoft.com/office/drawing/2014/main" id="{0AB10FFC-D586-994D-8D3D-F4042255CB72}"/>
              </a:ext>
            </a:extLst>
          </p:cNvPr>
          <p:cNvSpPr/>
          <p:nvPr userDrawn="1"/>
        </p:nvSpPr>
        <p:spPr>
          <a:xfrm flipH="1">
            <a:off x="0" y="0"/>
            <a:ext cx="12192000"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6" name="Rectangle">
            <a:extLst>
              <a:ext uri="{FF2B5EF4-FFF2-40B4-BE49-F238E27FC236}">
                <a16:creationId xmlns:a16="http://schemas.microsoft.com/office/drawing/2014/main" id="{C7B0C08A-E831-D242-B2CE-2DEB004F982F}"/>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cxnSp>
        <p:nvCxnSpPr>
          <p:cNvPr id="7" name="Straight Connector 6">
            <a:extLst>
              <a:ext uri="{FF2B5EF4-FFF2-40B4-BE49-F238E27FC236}">
                <a16:creationId xmlns:a16="http://schemas.microsoft.com/office/drawing/2014/main" id="{105C2191-88F7-4148-96FD-E129F707E038}"/>
              </a:ext>
            </a:extLst>
          </p:cNvPr>
          <p:cNvCxnSpPr/>
          <p:nvPr userDrawn="1"/>
        </p:nvCxnSpPr>
        <p:spPr>
          <a:xfrm>
            <a:off x="6818393" y="999565"/>
            <a:ext cx="0" cy="485887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Placeholder 1">
            <a:extLst>
              <a:ext uri="{FF2B5EF4-FFF2-40B4-BE49-F238E27FC236}">
                <a16:creationId xmlns:a16="http://schemas.microsoft.com/office/drawing/2014/main" id="{61FB2196-E251-5A40-86F7-6092CEBFA133}"/>
              </a:ext>
            </a:extLst>
          </p:cNvPr>
          <p:cNvSpPr>
            <a:spLocks noGrp="1"/>
          </p:cNvSpPr>
          <p:nvPr>
            <p:ph type="title" hasCustomPrompt="1"/>
          </p:nvPr>
        </p:nvSpPr>
        <p:spPr>
          <a:xfrm>
            <a:off x="635000" y="3135207"/>
            <a:ext cx="5460992" cy="587584"/>
          </a:xfrm>
          <a:prstGeom prst="rect">
            <a:avLst/>
          </a:prstGeom>
        </p:spPr>
        <p:txBody>
          <a:bodyPr vert="horz" lIns="91440" tIns="45720" rIns="91440" bIns="45720" rtlCol="0" anchor="ctr">
            <a:noAutofit/>
          </a:bodyPr>
          <a:lstStyle>
            <a:lvl1pPr algn="r">
              <a:defRPr sz="4800" cap="all" baseline="0"/>
            </a:lvl1pPr>
          </a:lstStyle>
          <a:p>
            <a:r>
              <a:rPr lang="en-US" noProof="0"/>
              <a:t>Title goes here</a:t>
            </a:r>
          </a:p>
        </p:txBody>
      </p:sp>
      <p:sp>
        <p:nvSpPr>
          <p:cNvPr id="12" name="Content Placeholder 3">
            <a:extLst>
              <a:ext uri="{FF2B5EF4-FFF2-40B4-BE49-F238E27FC236}">
                <a16:creationId xmlns:a16="http://schemas.microsoft.com/office/drawing/2014/main" id="{C2FACD1B-0D9C-A547-98A0-D66C341D3D74}"/>
              </a:ext>
            </a:extLst>
          </p:cNvPr>
          <p:cNvSpPr>
            <a:spLocks noGrp="1"/>
          </p:cNvSpPr>
          <p:nvPr>
            <p:ph sz="half" idx="2" hasCustomPrompt="1"/>
          </p:nvPr>
        </p:nvSpPr>
        <p:spPr>
          <a:xfrm>
            <a:off x="7540794" y="831286"/>
            <a:ext cx="4016206" cy="5195425"/>
          </a:xfrm>
        </p:spPr>
        <p:txBody>
          <a:bodyPr anchor="ctr">
            <a:normAutofit/>
          </a:bodyPr>
          <a:lstStyle>
            <a:lvl1pPr marL="342900" indent="-342900">
              <a:buClr>
                <a:schemeClr val="tx1"/>
              </a:buClr>
              <a:buFont typeface="+mj-lt"/>
              <a:buAutoNum type="arabicPeriod"/>
              <a:defRPr sz="1600">
                <a:solidFill>
                  <a:schemeClr val="tx1"/>
                </a:solidFill>
              </a:defRPr>
            </a:lvl1pPr>
            <a:lvl2pPr marL="544068" indent="-342900">
              <a:buClr>
                <a:schemeClr val="tx1"/>
              </a:buClr>
              <a:buFont typeface="+mj-lt"/>
              <a:buAutoNum type="arabicPeriod"/>
              <a:defRPr sz="1400"/>
            </a:lvl2pPr>
            <a:lvl3pPr marL="612648" indent="-228600">
              <a:buClr>
                <a:schemeClr val="tx1"/>
              </a:buClr>
              <a:buFont typeface="+mj-lt"/>
              <a:buAutoNum type="arabicPeriod"/>
              <a:defRPr sz="1100"/>
            </a:lvl3pPr>
            <a:lvl4pPr marL="795528" indent="-228600">
              <a:buClr>
                <a:schemeClr val="tx1"/>
              </a:buClr>
              <a:buFont typeface="+mj-lt"/>
              <a:buAutoNum type="arabicPeriod"/>
              <a:defRPr sz="1100"/>
            </a:lvl4pPr>
            <a:lvl5pPr marL="978408" indent="-228600">
              <a:buClr>
                <a:schemeClr val="tx1"/>
              </a:buClr>
              <a:buFont typeface="+mj-lt"/>
              <a:buAutoNum type="arabicPeriod"/>
              <a:defRPr sz="1100"/>
            </a:lvl5pPr>
          </a:lstStyle>
          <a:p>
            <a:pPr lvl="0"/>
            <a:r>
              <a:rPr lang="en-US" noProof="0"/>
              <a:t>Quote Goes Here</a:t>
            </a:r>
          </a:p>
        </p:txBody>
      </p:sp>
    </p:spTree>
    <p:extLst>
      <p:ext uri="{BB962C8B-B14F-4D97-AF65-F5344CB8AC3E}">
        <p14:creationId xmlns:p14="http://schemas.microsoft.com/office/powerpoint/2010/main" val="4184935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Agenda">
    <p:bg>
      <p:bgPr>
        <a:solidFill>
          <a:schemeClr val="bg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noProof="0" smtClean="0"/>
              <a:t>2/9/2023</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5" name="Rectangle">
            <a:extLst>
              <a:ext uri="{FF2B5EF4-FFF2-40B4-BE49-F238E27FC236}">
                <a16:creationId xmlns:a16="http://schemas.microsoft.com/office/drawing/2014/main" id="{AA314B25-B4AF-394E-BBDA-7E6BAD315F39}"/>
              </a:ext>
            </a:extLst>
          </p:cNvPr>
          <p:cNvSpPr/>
          <p:nvPr userDrawn="1"/>
        </p:nvSpPr>
        <p:spPr>
          <a:xfrm>
            <a:off x="3351057" y="0"/>
            <a:ext cx="8840943"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6" name="Rectangle">
            <a:extLst>
              <a:ext uri="{FF2B5EF4-FFF2-40B4-BE49-F238E27FC236}">
                <a16:creationId xmlns:a16="http://schemas.microsoft.com/office/drawing/2014/main" id="{737575EF-0D14-6140-A91B-260C9C9DFE41}"/>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10" name="Title Placeholder 1">
            <a:extLst>
              <a:ext uri="{FF2B5EF4-FFF2-40B4-BE49-F238E27FC236}">
                <a16:creationId xmlns:a16="http://schemas.microsoft.com/office/drawing/2014/main" id="{82544261-8049-494B-A93D-BDFF1BB84722}"/>
              </a:ext>
            </a:extLst>
          </p:cNvPr>
          <p:cNvSpPr>
            <a:spLocks noGrp="1"/>
          </p:cNvSpPr>
          <p:nvPr>
            <p:ph type="title" hasCustomPrompt="1"/>
          </p:nvPr>
        </p:nvSpPr>
        <p:spPr>
          <a:xfrm>
            <a:off x="635000" y="3135207"/>
            <a:ext cx="4886854" cy="587584"/>
          </a:xfrm>
          <a:prstGeom prst="rect">
            <a:avLst/>
          </a:prstGeom>
        </p:spPr>
        <p:txBody>
          <a:bodyPr vert="horz" lIns="91440" tIns="45720" rIns="91440" bIns="45720" rtlCol="0" anchor="ctr">
            <a:normAutofit/>
          </a:bodyPr>
          <a:lstStyle>
            <a:lvl1pPr algn="ctr">
              <a:defRPr cap="all" baseline="0"/>
            </a:lvl1pPr>
          </a:lstStyle>
          <a:p>
            <a:r>
              <a:rPr lang="en-US" noProof="0"/>
              <a:t>Title goes here</a:t>
            </a:r>
          </a:p>
        </p:txBody>
      </p:sp>
      <p:sp>
        <p:nvSpPr>
          <p:cNvPr id="12" name="Content Placeholder 3">
            <a:extLst>
              <a:ext uri="{FF2B5EF4-FFF2-40B4-BE49-F238E27FC236}">
                <a16:creationId xmlns:a16="http://schemas.microsoft.com/office/drawing/2014/main" id="{9214786D-83EE-814C-A5E4-D0EC7D29D0C4}"/>
              </a:ext>
            </a:extLst>
          </p:cNvPr>
          <p:cNvSpPr>
            <a:spLocks noGrp="1"/>
          </p:cNvSpPr>
          <p:nvPr>
            <p:ph sz="half" idx="2"/>
          </p:nvPr>
        </p:nvSpPr>
        <p:spPr>
          <a:xfrm>
            <a:off x="5575829" y="633875"/>
            <a:ext cx="5981171" cy="5590250"/>
          </a:xfrm>
        </p:spPr>
        <p:txBody>
          <a:bodyPr anchor="ctr">
            <a:normAutofit/>
          </a:bodyPr>
          <a:lstStyle>
            <a:lvl1pPr marL="342900" indent="-342900">
              <a:buClr>
                <a:schemeClr val="tx1"/>
              </a:buClr>
              <a:buFont typeface="+mj-lt"/>
              <a:buAutoNum type="arabicPeriod"/>
              <a:defRPr sz="1600">
                <a:solidFill>
                  <a:schemeClr val="tx1"/>
                </a:solidFill>
              </a:defRPr>
            </a:lvl1pPr>
            <a:lvl2pPr marL="544068" indent="-342900">
              <a:buClr>
                <a:schemeClr val="tx1"/>
              </a:buClr>
              <a:buFont typeface="+mj-lt"/>
              <a:buAutoNum type="arabicPeriod"/>
              <a:defRPr sz="1400">
                <a:solidFill>
                  <a:schemeClr val="tx1"/>
                </a:solidFill>
              </a:defRPr>
            </a:lvl2pPr>
            <a:lvl3pPr marL="612648" indent="-228600">
              <a:buClr>
                <a:schemeClr val="tx1"/>
              </a:buClr>
              <a:buFont typeface="+mj-lt"/>
              <a:buAutoNum type="arabicPeriod"/>
              <a:defRPr sz="1100">
                <a:solidFill>
                  <a:schemeClr val="tx1"/>
                </a:solidFill>
              </a:defRPr>
            </a:lvl3pPr>
            <a:lvl4pPr marL="795528" indent="-228600">
              <a:buClr>
                <a:schemeClr val="tx1"/>
              </a:buClr>
              <a:buFont typeface="+mj-lt"/>
              <a:buAutoNum type="arabicPeriod"/>
              <a:defRPr sz="1100">
                <a:solidFill>
                  <a:schemeClr val="tx1"/>
                </a:solidFill>
              </a:defRPr>
            </a:lvl4pPr>
            <a:lvl5pPr marL="978408" indent="-228600">
              <a:buClr>
                <a:schemeClr val="tx1"/>
              </a:buClr>
              <a:buFont typeface="+mj-lt"/>
              <a:buAutoNum type="arabicPeriod"/>
              <a:defRPr sz="11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079185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wo Content">
    <p:bg>
      <p:bgPr>
        <a:solidFill>
          <a:schemeClr val="bg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noProof="0" smtClean="0"/>
              <a:t>2/9/2023</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5" name="Rectangle">
            <a:extLst>
              <a:ext uri="{FF2B5EF4-FFF2-40B4-BE49-F238E27FC236}">
                <a16:creationId xmlns:a16="http://schemas.microsoft.com/office/drawing/2014/main" id="{2E148DD3-DD87-154B-80B4-2421965D3C83}"/>
              </a:ext>
            </a:extLst>
          </p:cNvPr>
          <p:cNvSpPr/>
          <p:nvPr userDrawn="1"/>
        </p:nvSpPr>
        <p:spPr>
          <a:xfrm>
            <a:off x="1" y="1714500"/>
            <a:ext cx="12192000" cy="3429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6" name="Rectangle">
            <a:extLst>
              <a:ext uri="{FF2B5EF4-FFF2-40B4-BE49-F238E27FC236}">
                <a16:creationId xmlns:a16="http://schemas.microsoft.com/office/drawing/2014/main" id="{742E4732-0E8F-7B46-BD08-0F2EE0DA8786}"/>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7" name="Title Placeholder 1">
            <a:extLst>
              <a:ext uri="{FF2B5EF4-FFF2-40B4-BE49-F238E27FC236}">
                <a16:creationId xmlns:a16="http://schemas.microsoft.com/office/drawing/2014/main" id="{6E73F81A-7260-5C4F-A7FF-CA2CC731BC33}"/>
              </a:ext>
            </a:extLst>
          </p:cNvPr>
          <p:cNvSpPr>
            <a:spLocks noGrp="1"/>
          </p:cNvSpPr>
          <p:nvPr>
            <p:ph type="title" hasCustomPrompt="1"/>
          </p:nvPr>
        </p:nvSpPr>
        <p:spPr>
          <a:xfrm>
            <a:off x="5443870" y="942871"/>
            <a:ext cx="5711810" cy="587584"/>
          </a:xfrm>
          <a:prstGeom prst="rect">
            <a:avLst/>
          </a:prstGeom>
        </p:spPr>
        <p:txBody>
          <a:bodyPr vert="horz" lIns="91440" tIns="45720" rIns="91440" bIns="45720" rtlCol="0" anchor="ctr">
            <a:normAutofit/>
          </a:bodyPr>
          <a:lstStyle/>
          <a:p>
            <a:r>
              <a:rPr lang="en-US" noProof="0"/>
              <a:t>CLICK TO EDIT MASTER TITLE STYLE</a:t>
            </a:r>
          </a:p>
        </p:txBody>
      </p:sp>
      <p:sp>
        <p:nvSpPr>
          <p:cNvPr id="9" name="Content Placeholder 3">
            <a:extLst>
              <a:ext uri="{FF2B5EF4-FFF2-40B4-BE49-F238E27FC236}">
                <a16:creationId xmlns:a16="http://schemas.microsoft.com/office/drawing/2014/main" id="{4CD13CD4-3E4F-2E41-ACF4-2446257D236F}"/>
              </a:ext>
            </a:extLst>
          </p:cNvPr>
          <p:cNvSpPr>
            <a:spLocks noGrp="1"/>
          </p:cNvSpPr>
          <p:nvPr>
            <p:ph sz="half" idx="2"/>
          </p:nvPr>
        </p:nvSpPr>
        <p:spPr>
          <a:xfrm>
            <a:off x="5443870" y="1973589"/>
            <a:ext cx="5711810" cy="3941540"/>
          </a:xfrm>
        </p:spPr>
        <p:txBody>
          <a:bodyPr>
            <a:normAutofit/>
          </a:bodyPr>
          <a:lstStyle>
            <a:lvl1pPr>
              <a:buClr>
                <a:schemeClr val="tx1"/>
              </a:buClr>
              <a:defRPr sz="1600">
                <a:solidFill>
                  <a:schemeClr val="tx1"/>
                </a:solidFill>
              </a:defRPr>
            </a:lvl1pPr>
            <a:lvl2pPr marL="384048" indent="-182880">
              <a:buClr>
                <a:schemeClr val="tx1"/>
              </a:buClr>
              <a:buFont typeface="Arial" panose="020B0604020202020204" pitchFamily="34" charset="0"/>
              <a:buChar char="•"/>
              <a:defRPr sz="1400">
                <a:solidFill>
                  <a:schemeClr val="tx1"/>
                </a:solidFill>
              </a:defRPr>
            </a:lvl2pPr>
            <a:lvl3pPr marL="566928" indent="-182880">
              <a:buClr>
                <a:schemeClr val="tx1"/>
              </a:buClr>
              <a:buFont typeface="Arial" panose="020B0604020202020204" pitchFamily="34" charset="0"/>
              <a:buChar char="•"/>
              <a:defRPr sz="1100">
                <a:solidFill>
                  <a:schemeClr val="tx1"/>
                </a:solidFill>
              </a:defRPr>
            </a:lvl3pPr>
            <a:lvl4pPr marL="749808" indent="-182880">
              <a:buClr>
                <a:schemeClr val="tx1"/>
              </a:buClr>
              <a:buFont typeface="Arial" panose="020B0604020202020204" pitchFamily="34" charset="0"/>
              <a:buChar char="•"/>
              <a:defRPr sz="1100">
                <a:solidFill>
                  <a:schemeClr val="tx1"/>
                </a:solidFill>
              </a:defRPr>
            </a:lvl4pPr>
            <a:lvl5pPr marL="932688" indent="-182880">
              <a:buClr>
                <a:schemeClr val="tx1"/>
              </a:buClr>
              <a:buFont typeface="Arial" panose="020B0604020202020204" pitchFamily="34" charset="0"/>
              <a:buChar char="•"/>
              <a:defRPr sz="11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Content Placeholder 3">
            <a:extLst>
              <a:ext uri="{FF2B5EF4-FFF2-40B4-BE49-F238E27FC236}">
                <a16:creationId xmlns:a16="http://schemas.microsoft.com/office/drawing/2014/main" id="{D8E69886-8907-DB47-87C2-0621AF156D9F}"/>
              </a:ext>
            </a:extLst>
          </p:cNvPr>
          <p:cNvSpPr>
            <a:spLocks noGrp="1"/>
          </p:cNvSpPr>
          <p:nvPr>
            <p:ph sz="half" idx="14"/>
          </p:nvPr>
        </p:nvSpPr>
        <p:spPr>
          <a:xfrm>
            <a:off x="605170" y="621039"/>
            <a:ext cx="4589130" cy="5603086"/>
          </a:xfrm>
          <a:solidFill>
            <a:srgbClr val="EDEFF7"/>
          </a:solidFill>
        </p:spPr>
        <p:txBody>
          <a:bodyPr>
            <a:normAutofit/>
          </a:bodyPr>
          <a:lstStyle>
            <a:lvl1pPr>
              <a:buClr>
                <a:schemeClr val="tx1"/>
              </a:buClr>
              <a:defRPr sz="1600">
                <a:solidFill>
                  <a:schemeClr val="tx1"/>
                </a:solidFill>
              </a:defRPr>
            </a:lvl1pPr>
            <a:lvl2pPr marL="384048" indent="-182880">
              <a:buClr>
                <a:schemeClr val="tx1"/>
              </a:buClr>
              <a:buFont typeface="Arial" panose="020B0604020202020204" pitchFamily="34" charset="0"/>
              <a:buChar char="•"/>
              <a:defRPr sz="1400">
                <a:solidFill>
                  <a:schemeClr val="tx1"/>
                </a:solidFill>
              </a:defRPr>
            </a:lvl2pPr>
            <a:lvl3pPr marL="566928" indent="-182880">
              <a:buClr>
                <a:schemeClr val="tx1"/>
              </a:buClr>
              <a:buFont typeface="Arial" panose="020B0604020202020204" pitchFamily="34" charset="0"/>
              <a:buChar char="•"/>
              <a:defRPr sz="1100">
                <a:solidFill>
                  <a:schemeClr val="tx1"/>
                </a:solidFill>
              </a:defRPr>
            </a:lvl3pPr>
            <a:lvl4pPr marL="749808" indent="-182880">
              <a:buClr>
                <a:schemeClr val="tx1"/>
              </a:buClr>
              <a:buFont typeface="Arial" panose="020B0604020202020204" pitchFamily="34" charset="0"/>
              <a:buChar char="•"/>
              <a:defRPr sz="1100">
                <a:solidFill>
                  <a:schemeClr val="tx1"/>
                </a:solidFill>
              </a:defRPr>
            </a:lvl4pPr>
            <a:lvl5pPr marL="932688" indent="-182880">
              <a:buClr>
                <a:schemeClr val="tx1"/>
              </a:buClr>
              <a:buFont typeface="Arial" panose="020B0604020202020204" pitchFamily="34" charset="0"/>
              <a:buChar char="•"/>
              <a:defRPr sz="11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6263102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9C88DF2D-0421-A94C-82C1-867E1E5E4907}"/>
              </a:ext>
            </a:extLst>
          </p:cNvPr>
          <p:cNvSpPr/>
          <p:nvPr userDrawn="1"/>
        </p:nvSpPr>
        <p:spPr>
          <a:xfrm>
            <a:off x="10993582" y="0"/>
            <a:ext cx="1198418"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10" name="Rectangle">
            <a:extLst>
              <a:ext uri="{FF2B5EF4-FFF2-40B4-BE49-F238E27FC236}">
                <a16:creationId xmlns:a16="http://schemas.microsoft.com/office/drawing/2014/main" id="{334D05A3-7A20-9447-8D39-F2980D85413A}"/>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8" name="Rectangle 7">
            <a:extLst>
              <a:ext uri="{FF2B5EF4-FFF2-40B4-BE49-F238E27FC236}">
                <a16:creationId xmlns:a16="http://schemas.microsoft.com/office/drawing/2014/main" id="{DA134939-39C0-4522-A125-A13DFDA66490}"/>
              </a:ext>
            </a:extLst>
          </p:cNvPr>
          <p:cNvSpPr/>
          <p:nvPr/>
        </p:nvSpPr>
        <p:spPr>
          <a:xfrm>
            <a:off x="634999" y="3927894"/>
            <a:ext cx="10922000" cy="2326856"/>
          </a:xfrm>
          <a:prstGeom prst="rect">
            <a:avLst/>
          </a:prstGeom>
          <a:solidFill>
            <a:srgbClr val="F6F9FF"/>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35001" y="603250"/>
            <a:ext cx="10921998" cy="3294019"/>
          </a:xfrm>
          <a:solidFill>
            <a:schemeClr val="bg1"/>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p:cNvSpPr>
            <a:spLocks noGrp="1"/>
          </p:cNvSpPr>
          <p:nvPr>
            <p:ph type="title"/>
          </p:nvPr>
        </p:nvSpPr>
        <p:spPr>
          <a:xfrm>
            <a:off x="1097279" y="4298078"/>
            <a:ext cx="10113645" cy="743682"/>
          </a:xfrm>
          <a:prstGeom prst="rect">
            <a:avLst/>
          </a:prstGeom>
        </p:spPr>
        <p:txBody>
          <a:bodyPr tIns="0" bIns="0" anchor="b">
            <a:noAutofit/>
          </a:bodyPr>
          <a:lstStyle>
            <a:lvl1pPr>
              <a:defRPr sz="3600" b="0">
                <a:solidFill>
                  <a:schemeClr val="tx1"/>
                </a:solidFill>
              </a:defRPr>
            </a:lvl1pPr>
          </a:lstStyle>
          <a:p>
            <a:r>
              <a:rPr lang="en-US" noProof="0"/>
              <a:t>Click to edit Master title style</a:t>
            </a:r>
          </a:p>
        </p:txBody>
      </p:sp>
      <p:sp>
        <p:nvSpPr>
          <p:cNvPr id="4" name="Text Placeholder 3"/>
          <p:cNvSpPr>
            <a:spLocks noGrp="1"/>
          </p:cNvSpPr>
          <p:nvPr>
            <p:ph type="body" sz="half" idx="2"/>
          </p:nvPr>
        </p:nvSpPr>
        <p:spPr>
          <a:xfrm>
            <a:off x="1097279" y="5213716"/>
            <a:ext cx="10113264" cy="609600"/>
          </a:xfrm>
        </p:spPr>
        <p:txBody>
          <a:bodyPr lIns="91440" tIns="0" rIns="91440" bIns="0">
            <a:normAutofit/>
          </a:bodyPr>
          <a:lstStyle>
            <a:lvl1pPr marL="0" indent="0">
              <a:spcBef>
                <a:spcPts val="0"/>
              </a:spcBef>
              <a:spcAft>
                <a:spcPts val="600"/>
              </a:spcAft>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noProof="0" smtClean="0"/>
              <a:t>2/9/2023</a:t>
            </a:fld>
            <a:endParaRPr lang="en-US" noProof="0"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noProof="0" dirty="0"/>
          </a:p>
        </p:txBody>
      </p:sp>
      <p:sp>
        <p:nvSpPr>
          <p:cNvPr id="7" name="Slide Number Placeholder 6"/>
          <p:cNvSpPr>
            <a:spLocks noGrp="1"/>
          </p:cNvSpPr>
          <p:nvPr>
            <p:ph type="sldNum" sz="quarter" idx="12"/>
          </p:nvPr>
        </p:nvSpPr>
        <p:spPr/>
        <p:txBody>
          <a:body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4046387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a:extLst>
              <a:ext uri="{FF2B5EF4-FFF2-40B4-BE49-F238E27FC236}">
                <a16:creationId xmlns:a16="http://schemas.microsoft.com/office/drawing/2014/main" id="{1552108B-1F90-0044-A7D4-0956E919F29A}"/>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2" name="Title Placeholder 1"/>
          <p:cNvSpPr>
            <a:spLocks noGrp="1"/>
          </p:cNvSpPr>
          <p:nvPr>
            <p:ph type="title"/>
          </p:nvPr>
        </p:nvSpPr>
        <p:spPr>
          <a:xfrm>
            <a:off x="1097280" y="942871"/>
            <a:ext cx="10058400" cy="587584"/>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noProof="0" smtClean="0"/>
              <a:t>2/9/2023</a:t>
            </a:fld>
            <a:endParaRPr lang="en-US" noProof="0"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noProof="0"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1050">
                <a:solidFill>
                  <a:srgbClr val="FFFFFF"/>
                </a:solidFill>
              </a:defRPr>
            </a:lvl1p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1394360962"/>
      </p:ext>
    </p:extLst>
  </p:cSld>
  <p:clrMap bg1="lt1" tx1="dk1" bg2="lt2" tx2="dk2" accent1="accent1" accent2="accent2" accent3="accent3" accent4="accent4" accent5="accent5" accent6="accent6" hlink="hlink" folHlink="folHlink"/>
  <p:sldLayoutIdLst>
    <p:sldLayoutId id="2147483674" r:id="rId1"/>
    <p:sldLayoutId id="2147483693" r:id="rId2"/>
    <p:sldLayoutId id="2147483675" r:id="rId3"/>
    <p:sldLayoutId id="2147483684" r:id="rId4"/>
    <p:sldLayoutId id="2147483678" r:id="rId5"/>
    <p:sldLayoutId id="2147483688" r:id="rId6"/>
    <p:sldLayoutId id="2147483679" r:id="rId7"/>
    <p:sldLayoutId id="2147483692" r:id="rId8"/>
    <p:sldLayoutId id="2147483691" r:id="rId9"/>
    <p:sldLayoutId id="2147483690" r:id="rId10"/>
    <p:sldLayoutId id="2147483689" r:id="rId11"/>
    <p:sldLayoutId id="2147483683" r:id="rId12"/>
  </p:sldLayoutIdLst>
  <p:hf sldNum="0" hdr="0" ftr="0" dt="0"/>
  <p:txStyles>
    <p:titleStyle>
      <a:lvl1pPr algn="l" defTabSz="914400" rtl="0" eaLnBrk="1" latinLnBrk="0" hangingPunct="1">
        <a:lnSpc>
          <a:spcPct val="90000"/>
        </a:lnSpc>
        <a:spcBef>
          <a:spcPct val="0"/>
        </a:spcBef>
        <a:buNone/>
        <a:defRPr sz="2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991673"/>
            <a:ext cx="10058400" cy="3673625"/>
          </a:xfrm>
        </p:spPr>
        <p:txBody>
          <a:bodyPr>
            <a:noAutofit/>
          </a:bodyPr>
          <a:lstStyle/>
          <a:p>
            <a:pPr algn="ctr"/>
            <a:r>
              <a:rPr lang="en-US" sz="5400" b="1" dirty="0">
                <a:effectLst>
                  <a:outerShdw blurRad="38100" dist="38100" dir="2700000" algn="tl">
                    <a:srgbClr val="000000">
                      <a:alpha val="43137"/>
                    </a:srgbClr>
                  </a:outerShdw>
                </a:effectLst>
              </a:rPr>
              <a:t>Ritz Carlton -Marriott international</a:t>
            </a:r>
            <a:br>
              <a:rPr lang="en-US" b="1" dirty="0">
                <a:effectLst>
                  <a:outerShdw blurRad="38100" dist="38100" dir="2700000" algn="tl">
                    <a:srgbClr val="000000">
                      <a:alpha val="43137"/>
                    </a:srgbClr>
                  </a:outerShdw>
                </a:effectLst>
              </a:rPr>
            </a:br>
            <a:endParaRPr lang="en-US" sz="36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9563862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outerShdw blurRad="38100" dist="38100" dir="2700000" algn="tl">
                    <a:srgbClr val="000000">
                      <a:alpha val="43137"/>
                    </a:srgbClr>
                  </a:outerShdw>
                </a:effectLst>
              </a:rPr>
              <a:t>Contents</a:t>
            </a:r>
          </a:p>
        </p:txBody>
      </p:sp>
      <p:sp>
        <p:nvSpPr>
          <p:cNvPr id="3" name="Content Placeholder 2"/>
          <p:cNvSpPr>
            <a:spLocks noGrp="1"/>
          </p:cNvSpPr>
          <p:nvPr>
            <p:ph sz="half" idx="2"/>
          </p:nvPr>
        </p:nvSpPr>
        <p:spPr/>
        <p:txBody>
          <a:bodyPr>
            <a:normAutofit/>
          </a:bodyPr>
          <a:lstStyle/>
          <a:p>
            <a:r>
              <a:rPr lang="en-US" sz="2000" b="1" dirty="0">
                <a:latin typeface="Calibri" panose="020F0502020204030204" pitchFamily="34" charset="0"/>
                <a:cs typeface="Calibri" panose="020F0502020204030204" pitchFamily="34" charset="0"/>
              </a:rPr>
              <a:t>INTRODUCTION</a:t>
            </a:r>
          </a:p>
          <a:p>
            <a:r>
              <a:rPr lang="en-US" sz="2000" b="1" dirty="0">
                <a:latin typeface="Calibri" panose="020F0502020204030204" pitchFamily="34" charset="0"/>
                <a:cs typeface="Calibri" panose="020F0502020204030204" pitchFamily="34" charset="0"/>
              </a:rPr>
              <a:t>MAIN CONSUMERS </a:t>
            </a:r>
          </a:p>
          <a:p>
            <a:r>
              <a:rPr lang="en-US" sz="2000" b="1" dirty="0">
                <a:latin typeface="Calibri" panose="020F0502020204030204" pitchFamily="34" charset="0"/>
                <a:cs typeface="Calibri" panose="020F0502020204030204" pitchFamily="34" charset="0"/>
              </a:rPr>
              <a:t>NATURE OF GUEST SERVICES</a:t>
            </a:r>
          </a:p>
          <a:p>
            <a:r>
              <a:rPr lang="en-US" sz="2000" b="1" dirty="0">
                <a:latin typeface="Calibri" panose="020F0502020204030204" pitchFamily="34" charset="0"/>
                <a:cs typeface="Calibri" panose="020F0502020204030204" pitchFamily="34" charset="0"/>
              </a:rPr>
              <a:t>SCOPE OF GUEST SERVICES</a:t>
            </a:r>
          </a:p>
          <a:p>
            <a:r>
              <a:rPr lang="en-US" sz="2000" b="1" dirty="0">
                <a:latin typeface="Calibri" panose="020F0502020204030204" pitchFamily="34" charset="0"/>
                <a:cs typeface="Calibri" panose="020F0502020204030204" pitchFamily="34" charset="0"/>
              </a:rPr>
              <a:t>ROLE OF THE GUEST SERVICES AND FACILITIES </a:t>
            </a:r>
          </a:p>
          <a:p>
            <a:r>
              <a:rPr lang="en-US" sz="2000" b="1" dirty="0">
                <a:latin typeface="Calibri" panose="020F0502020204030204" pitchFamily="34" charset="0"/>
                <a:cs typeface="Calibri" panose="020F0502020204030204" pitchFamily="34" charset="0"/>
              </a:rPr>
              <a:t>ROLE AND FUNCTION OF GUEST SERVICES</a:t>
            </a:r>
          </a:p>
          <a:p>
            <a:r>
              <a:rPr lang="en-US" sz="2000" b="1" dirty="0">
                <a:latin typeface="Calibri" panose="020F0502020204030204" pitchFamily="34" charset="0"/>
                <a:cs typeface="Calibri" panose="020F0502020204030204" pitchFamily="34" charset="0"/>
              </a:rPr>
              <a:t>IMPORTANCE OF HOSPITALITY </a:t>
            </a:r>
          </a:p>
          <a:p>
            <a:r>
              <a:rPr lang="en-US" sz="2000" b="1" dirty="0">
                <a:latin typeface="Calibri" panose="020F0502020204030204" pitchFamily="34" charset="0"/>
                <a:cs typeface="Calibri" panose="020F0502020204030204" pitchFamily="34" charset="0"/>
              </a:rPr>
              <a:t>HOW RITZ CARLTON MEET GUEST EXPECTATIONS </a:t>
            </a:r>
          </a:p>
          <a:p>
            <a:r>
              <a:rPr lang="en-US" sz="2000" b="1" dirty="0">
                <a:latin typeface="Calibri" panose="020F0502020204030204" pitchFamily="34" charset="0"/>
                <a:cs typeface="Calibri" panose="020F0502020204030204" pitchFamily="34" charset="0"/>
              </a:rPr>
              <a:t>CONCLUSION</a:t>
            </a:r>
          </a:p>
        </p:txBody>
      </p:sp>
    </p:spTree>
    <p:extLst>
      <p:ext uri="{BB962C8B-B14F-4D97-AF65-F5344CB8AC3E}">
        <p14:creationId xmlns:p14="http://schemas.microsoft.com/office/powerpoint/2010/main" val="3295657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97280" y="1664065"/>
            <a:ext cx="8203474" cy="2267856"/>
          </a:xfrm>
        </p:spPr>
        <p:txBody>
          <a:bodyPr>
            <a:noAutofit/>
          </a:bodyPr>
          <a:lstStyle/>
          <a:p>
            <a:pPr algn="just">
              <a:buClr>
                <a:schemeClr val="tx1"/>
              </a:buClr>
              <a:buFont typeface="Arial" panose="020B0604020202020204" pitchFamily="34" charset="0"/>
              <a:buChar char="•"/>
            </a:pPr>
            <a:r>
              <a:rPr lang="en-US" sz="1800" dirty="0">
                <a:latin typeface="Calibri" panose="020F0502020204030204" pitchFamily="34" charset="0"/>
                <a:cs typeface="Calibri" panose="020F0502020204030204" pitchFamily="34" charset="0"/>
              </a:rPr>
              <a:t>The Ritz-Carlton Hotel Company, a subsidiary of Marriott International, is a luxury hotel chain that operates in 30 countries worldwide. </a:t>
            </a:r>
          </a:p>
          <a:p>
            <a:pPr algn="just">
              <a:buClr>
                <a:schemeClr val="tx1"/>
              </a:buClr>
              <a:buFont typeface="Arial" panose="020B0604020202020204" pitchFamily="34" charset="0"/>
              <a:buChar char="•"/>
            </a:pPr>
            <a:r>
              <a:rPr lang="en-US" sz="1800" dirty="0">
                <a:latin typeface="Calibri" panose="020F0502020204030204" pitchFamily="34" charset="0"/>
                <a:cs typeface="Calibri" panose="020F0502020204030204" pitchFamily="34" charset="0"/>
              </a:rPr>
              <a:t>Established in 1983, The Ritz-Carlton is renowned for its exceptional customer service, luxurious accommodations, and top-notch amenities. </a:t>
            </a:r>
          </a:p>
          <a:p>
            <a:pPr algn="just">
              <a:buClr>
                <a:schemeClr val="tx1"/>
              </a:buClr>
              <a:buFont typeface="Arial" panose="020B0604020202020204" pitchFamily="34" charset="0"/>
              <a:buChar char="•"/>
            </a:pPr>
            <a:r>
              <a:rPr lang="en-US" sz="1800" dirty="0">
                <a:latin typeface="Calibri" panose="020F0502020204030204" pitchFamily="34" charset="0"/>
                <a:cs typeface="Calibri" panose="020F0502020204030204" pitchFamily="34" charset="0"/>
              </a:rPr>
              <a:t>With over 90 hotels and resorts, the brand has become synonymous with luxury, elegance, and sophistication in the hospitality industry (</a:t>
            </a:r>
            <a:r>
              <a:rPr lang="en-US" sz="1800" dirty="0" err="1">
                <a:latin typeface="Calibri" panose="020F0502020204030204" pitchFamily="34" charset="0"/>
                <a:cs typeface="Calibri" panose="020F0502020204030204" pitchFamily="34" charset="0"/>
              </a:rPr>
              <a:t>Cai</a:t>
            </a:r>
            <a:r>
              <a:rPr lang="en-US" sz="1800" dirty="0">
                <a:latin typeface="Calibri" panose="020F0502020204030204" pitchFamily="34" charset="0"/>
                <a:cs typeface="Calibri" panose="020F0502020204030204" pitchFamily="34" charset="0"/>
              </a:rPr>
              <a:t>, 2022). </a:t>
            </a:r>
          </a:p>
          <a:p>
            <a:pPr algn="just">
              <a:buClr>
                <a:schemeClr val="tx1"/>
              </a:buClr>
              <a:buFont typeface="Arial" panose="020B0604020202020204" pitchFamily="34" charset="0"/>
              <a:buChar char="•"/>
            </a:pPr>
            <a:r>
              <a:rPr lang="en-US" sz="1800" dirty="0">
                <a:latin typeface="Calibri" panose="020F0502020204030204" pitchFamily="34" charset="0"/>
                <a:cs typeface="Calibri" panose="020F0502020204030204" pitchFamily="34" charset="0"/>
              </a:rPr>
              <a:t>Each hotel is designed to provide guests with a personalized, memorable experience, and the brand's commitment to exceptional service has earned it numerous awards and accolades. </a:t>
            </a:r>
          </a:p>
          <a:p>
            <a:pPr algn="just">
              <a:buClr>
                <a:schemeClr val="tx1"/>
              </a:buClr>
              <a:buFont typeface="Arial" panose="020B0604020202020204" pitchFamily="34" charset="0"/>
              <a:buChar char="•"/>
            </a:pPr>
            <a:r>
              <a:rPr lang="en-US" sz="1800" dirty="0">
                <a:latin typeface="Calibri" panose="020F0502020204030204" pitchFamily="34" charset="0"/>
                <a:cs typeface="Calibri" panose="020F0502020204030204" pitchFamily="34" charset="0"/>
              </a:rPr>
              <a:t>Whether you're looking for a romantic getaway or a business trip, The Ritz-Carlton offers a range of hotels to meet your needs, each offering a unique and luxurious experience.</a:t>
            </a:r>
          </a:p>
        </p:txBody>
      </p:sp>
      <p:sp>
        <p:nvSpPr>
          <p:cNvPr id="3" name="Title 2"/>
          <p:cNvSpPr>
            <a:spLocks noGrp="1"/>
          </p:cNvSpPr>
          <p:nvPr>
            <p:ph type="title"/>
          </p:nvPr>
        </p:nvSpPr>
        <p:spPr/>
        <p:txBody>
          <a:bodyPr/>
          <a:lstStyle/>
          <a:p>
            <a:pPr algn="ctr"/>
            <a:r>
              <a:rPr lang="en-US"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INTRODUCTION</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8976" r="32544" b="16061"/>
          <a:stretch/>
        </p:blipFill>
        <p:spPr>
          <a:xfrm>
            <a:off x="9509761" y="1126263"/>
            <a:ext cx="1737360" cy="2374583"/>
          </a:xfrm>
          <a:prstGeom prst="rect">
            <a:avLst/>
          </a:prstGeom>
        </p:spPr>
      </p:pic>
    </p:spTree>
    <p:extLst>
      <p:ext uri="{BB962C8B-B14F-4D97-AF65-F5344CB8AC3E}">
        <p14:creationId xmlns:p14="http://schemas.microsoft.com/office/powerpoint/2010/main" val="3246808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97280" y="1530455"/>
            <a:ext cx="7210697" cy="4530711"/>
          </a:xfrm>
        </p:spPr>
        <p:txBody>
          <a:bodyPr>
            <a:noAutofit/>
          </a:bodyPr>
          <a:lstStyle/>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The Ritz Carlton is a luxury hotel brand targeting affluent travelers who are looking for exceptional experiences and top-notch services.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This brand is known for its opulence, grandeur, and attention to detail. The Ritz Carlton's consumers are typically successful business professionals, celebrities, and high net worth individuals who are willing to pay a premium for the ultimate luxury hotel experience.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The brand's consumers value exclusivity, comfort, and the highest standards of service and quality.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They expect personalized attention and tailor-made experiences, and are willing to spend more to enjoy the brand's signature amenities, such as premium dining options, spa services, and private golf courses.</a:t>
            </a:r>
          </a:p>
        </p:txBody>
      </p:sp>
      <p:sp>
        <p:nvSpPr>
          <p:cNvPr id="3" name="Title 2"/>
          <p:cNvSpPr>
            <a:spLocks noGrp="1"/>
          </p:cNvSpPr>
          <p:nvPr>
            <p:ph type="title"/>
          </p:nvPr>
        </p:nvSpPr>
        <p:spPr/>
        <p:txBody>
          <a:bodyPr/>
          <a:lstStyle/>
          <a:p>
            <a:pPr algn="ctr"/>
            <a:r>
              <a:rPr lang="en-US"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the hotel brand’s main consumers </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37101" r="19020" b="2036"/>
          <a:stretch/>
        </p:blipFill>
        <p:spPr>
          <a:xfrm>
            <a:off x="8399417" y="1661084"/>
            <a:ext cx="3012231" cy="3407305"/>
          </a:xfrm>
          <a:prstGeom prst="rect">
            <a:avLst/>
          </a:prstGeom>
        </p:spPr>
      </p:pic>
      <p:sp>
        <p:nvSpPr>
          <p:cNvPr id="5" name="TextBox 4"/>
          <p:cNvSpPr txBox="1"/>
          <p:nvPr/>
        </p:nvSpPr>
        <p:spPr>
          <a:xfrm>
            <a:off x="8399417" y="5199018"/>
            <a:ext cx="3142399" cy="338554"/>
          </a:xfrm>
          <a:prstGeom prst="rect">
            <a:avLst/>
          </a:prstGeom>
          <a:noFill/>
        </p:spPr>
        <p:txBody>
          <a:bodyPr wrap="none" rtlCol="0">
            <a:spAutoFit/>
          </a:bodyPr>
          <a:lstStyle/>
          <a:p>
            <a:r>
              <a:rPr lang="en-US" sz="1600" b="1" dirty="0">
                <a:latin typeface="Calibri" panose="020F0502020204030204" pitchFamily="34" charset="0"/>
                <a:cs typeface="Calibri" panose="020F0502020204030204" pitchFamily="34" charset="0"/>
              </a:rPr>
              <a:t>Figure 1: consumers of Ritz Carlton</a:t>
            </a:r>
          </a:p>
        </p:txBody>
      </p:sp>
    </p:spTree>
    <p:extLst>
      <p:ext uri="{BB962C8B-B14F-4D97-AF65-F5344CB8AC3E}">
        <p14:creationId xmlns:p14="http://schemas.microsoft.com/office/powerpoint/2010/main" val="1808543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97281" y="1651002"/>
            <a:ext cx="2743200" cy="4096655"/>
          </a:xfrm>
        </p:spPr>
        <p:txBody>
          <a:bodyPr>
            <a:noAutofit/>
          </a:bodyPr>
          <a:lstStyle/>
          <a:p>
            <a:pPr algn="just">
              <a:buClrTx/>
              <a:buFont typeface="Arial" panose="020B0604020202020204" pitchFamily="34" charset="0"/>
              <a:buChar char="•"/>
            </a:pPr>
            <a:r>
              <a:rPr lang="en-US" sz="1800" dirty="0">
                <a:latin typeface="Calibri" panose="020F0502020204030204" pitchFamily="34" charset="0"/>
                <a:cs typeface="Calibri" panose="020F0502020204030204" pitchFamily="34" charset="0"/>
              </a:rPr>
              <a:t>The Ritz Carlton hotel brand provides guests with a range of nature-based amenities and activities designed to enhance their experience and connect them with the local environment. </a:t>
            </a:r>
          </a:p>
          <a:p>
            <a:pPr algn="just">
              <a:buClrTx/>
              <a:buFont typeface="Arial" panose="020B0604020202020204" pitchFamily="34" charset="0"/>
              <a:buChar char="•"/>
            </a:pPr>
            <a:r>
              <a:rPr lang="en-US" sz="1800" dirty="0">
                <a:latin typeface="Calibri" panose="020F0502020204030204" pitchFamily="34" charset="0"/>
                <a:cs typeface="Calibri" panose="020F0502020204030204" pitchFamily="34" charset="0"/>
              </a:rPr>
              <a:t>The brand often showcases the natural beauty of each location through its design and decor, using natural materials and incorporating elements of the surrounding landscape into the hotel's architecture. </a:t>
            </a:r>
          </a:p>
        </p:txBody>
      </p:sp>
      <p:sp>
        <p:nvSpPr>
          <p:cNvPr id="3" name="Title 2"/>
          <p:cNvSpPr>
            <a:spLocks noGrp="1"/>
          </p:cNvSpPr>
          <p:nvPr>
            <p:ph type="title"/>
          </p:nvPr>
        </p:nvSpPr>
        <p:spPr/>
        <p:txBody>
          <a:bodyPr/>
          <a:lstStyle/>
          <a:p>
            <a:pPr algn="ctr"/>
            <a:r>
              <a:rPr lang="en-US"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nature provided to guests by the hotel brand</a:t>
            </a:r>
          </a:p>
        </p:txBody>
      </p:sp>
      <p:sp>
        <p:nvSpPr>
          <p:cNvPr id="4" name="TextBox 3"/>
          <p:cNvSpPr txBox="1"/>
          <p:nvPr/>
        </p:nvSpPr>
        <p:spPr>
          <a:xfrm>
            <a:off x="8138159" y="1714170"/>
            <a:ext cx="3435531" cy="4524315"/>
          </a:xfrm>
          <a:prstGeom prst="rect">
            <a:avLst/>
          </a:prstGeom>
          <a:noFill/>
        </p:spPr>
        <p:txBody>
          <a:bodyPr wrap="square" rtlCol="0">
            <a:spAutoFit/>
          </a:bodyPr>
          <a:lstStyle/>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The brand also offers outdoor recreation and wellness activities, such as hiking and biking trails, beach access, and golf courses, as well as spa services that use locally-sourced, natural products (</a:t>
            </a:r>
            <a:r>
              <a:rPr lang="en-US" dirty="0" err="1">
                <a:latin typeface="Calibri" panose="020F0502020204030204" pitchFamily="34" charset="0"/>
                <a:cs typeface="Calibri" panose="020F0502020204030204" pitchFamily="34" charset="0"/>
              </a:rPr>
              <a:t>Vilana</a:t>
            </a:r>
            <a:r>
              <a:rPr lang="en-US" dirty="0">
                <a:latin typeface="Calibri" panose="020F0502020204030204" pitchFamily="34" charset="0"/>
                <a:cs typeface="Calibri" panose="020F0502020204030204" pitchFamily="34" charset="0"/>
              </a:rPr>
              <a:t> Olmos and Martín </a:t>
            </a:r>
            <a:r>
              <a:rPr lang="en-US" dirty="0" err="1">
                <a:latin typeface="Calibri" panose="020F0502020204030204" pitchFamily="34" charset="0"/>
                <a:cs typeface="Calibri" panose="020F0502020204030204" pitchFamily="34" charset="0"/>
              </a:rPr>
              <a:t>Miralles</a:t>
            </a:r>
            <a:r>
              <a:rPr lang="en-US" dirty="0">
                <a:latin typeface="Calibri" panose="020F0502020204030204" pitchFamily="34" charset="0"/>
                <a:cs typeface="Calibri" panose="020F0502020204030204" pitchFamily="34" charset="0"/>
              </a:rPr>
              <a:t>, 2019).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Additionally, the Ritz Carlton often partners with local organizations to promote sustainability and environmental conservation, further emphasizing its commitment to the natural world and its guests' connection to it.</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29893" y="1791713"/>
            <a:ext cx="3768632" cy="167802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29893" y="3976326"/>
            <a:ext cx="3768632" cy="1849606"/>
          </a:xfrm>
          <a:prstGeom prst="rect">
            <a:avLst/>
          </a:prstGeom>
        </p:spPr>
      </p:pic>
      <p:sp>
        <p:nvSpPr>
          <p:cNvPr id="7" name="TextBox 6"/>
          <p:cNvSpPr txBox="1"/>
          <p:nvPr/>
        </p:nvSpPr>
        <p:spPr>
          <a:xfrm>
            <a:off x="4343009" y="3530052"/>
            <a:ext cx="3537956" cy="338554"/>
          </a:xfrm>
          <a:prstGeom prst="rect">
            <a:avLst/>
          </a:prstGeom>
          <a:noFill/>
        </p:spPr>
        <p:txBody>
          <a:bodyPr wrap="none" rtlCol="0">
            <a:spAutoFit/>
          </a:bodyPr>
          <a:lstStyle/>
          <a:p>
            <a:r>
              <a:rPr lang="en-US" sz="1600" b="1" dirty="0">
                <a:latin typeface="Calibri" panose="020F0502020204030204" pitchFamily="34" charset="0"/>
                <a:cs typeface="Calibri" panose="020F0502020204030204" pitchFamily="34" charset="0"/>
              </a:rPr>
              <a:t>Figure 2: luxury facilities by Ritz Carlton</a:t>
            </a:r>
          </a:p>
        </p:txBody>
      </p:sp>
      <p:sp>
        <p:nvSpPr>
          <p:cNvPr id="8" name="TextBox 7"/>
          <p:cNvSpPr txBox="1"/>
          <p:nvPr/>
        </p:nvSpPr>
        <p:spPr>
          <a:xfrm>
            <a:off x="4253626" y="5825932"/>
            <a:ext cx="3321166" cy="338554"/>
          </a:xfrm>
          <a:prstGeom prst="rect">
            <a:avLst/>
          </a:prstGeom>
          <a:noFill/>
        </p:spPr>
        <p:txBody>
          <a:bodyPr wrap="none" rtlCol="0">
            <a:spAutoFit/>
          </a:bodyPr>
          <a:lstStyle/>
          <a:p>
            <a:r>
              <a:rPr lang="en-US" sz="1600" b="1" dirty="0">
                <a:latin typeface="Calibri" panose="020F0502020204030204" pitchFamily="34" charset="0"/>
                <a:cs typeface="Calibri" panose="020F0502020204030204" pitchFamily="34" charset="0"/>
              </a:rPr>
              <a:t>Figure 3:Sustainablilty of Ritz Carlton</a:t>
            </a:r>
          </a:p>
        </p:txBody>
      </p:sp>
    </p:spTree>
    <p:extLst>
      <p:ext uri="{BB962C8B-B14F-4D97-AF65-F5344CB8AC3E}">
        <p14:creationId xmlns:p14="http://schemas.microsoft.com/office/powerpoint/2010/main" val="153023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94514" y="1530455"/>
            <a:ext cx="6152606" cy="4465396"/>
          </a:xfrm>
        </p:spPr>
        <p:txBody>
          <a:bodyPr>
            <a:normAutofit fontScale="92500" lnSpcReduction="10000"/>
          </a:bodyPr>
          <a:lstStyle/>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The Ritz Carlton is a luxury hotel brand that provides top-notch services and amenities to its guests. The hotel offers a range of accommodations, including spacious rooms and suites, all equipped with modern amenities like high-speed internet, flat-screen TVs, and comfortable bedding.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The hotel also features on-site dining options, a fitness center, a spa, and a range of recreational activities to keep guests entertained (</a:t>
            </a:r>
            <a:r>
              <a:rPr lang="en-US" dirty="0" err="1">
                <a:latin typeface="Calibri" panose="020F0502020204030204" pitchFamily="34" charset="0"/>
                <a:cs typeface="Calibri" panose="020F0502020204030204" pitchFamily="34" charset="0"/>
              </a:rPr>
              <a:t>Abd</a:t>
            </a:r>
            <a:r>
              <a:rPr lang="en-US" dirty="0">
                <a:latin typeface="Calibri" panose="020F0502020204030204" pitchFamily="34" charset="0"/>
                <a:cs typeface="Calibri" panose="020F0502020204030204" pitchFamily="34" charset="0"/>
              </a:rPr>
              <a:t> Aziz, 2020).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Additionally, the hotel provides a range of business services, including meeting and event spaces, as well as a fully-equipped business center.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With its prime location and exceptional services, the Ritz Carlton is an ideal choice for travelers looking for a luxurious and memorable stay.</a:t>
            </a:r>
          </a:p>
        </p:txBody>
      </p:sp>
      <p:sp>
        <p:nvSpPr>
          <p:cNvPr id="3" name="Title 2"/>
          <p:cNvSpPr>
            <a:spLocks noGrp="1"/>
          </p:cNvSpPr>
          <p:nvPr>
            <p:ph type="title"/>
          </p:nvPr>
        </p:nvSpPr>
        <p:spPr/>
        <p:txBody>
          <a:bodyPr>
            <a:normAutofit/>
          </a:bodyPr>
          <a:lstStyle/>
          <a:p>
            <a:pPr algn="ctr"/>
            <a:r>
              <a:rPr lang="en-US" sz="24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Scope provided to Guests by the hotel brand</a:t>
            </a:r>
            <a:endParaRPr lang="en-US" sz="2400" dirty="0">
              <a:latin typeface="Calibri" panose="020F0502020204030204" pitchFamily="34" charset="0"/>
              <a:cs typeface="Calibri" panose="020F0502020204030204" pitchFamily="34" charset="0"/>
            </a:endParaRPr>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13714" t="15543" r="13085" b="11650"/>
          <a:stretch/>
        </p:blipFill>
        <p:spPr>
          <a:xfrm>
            <a:off x="1384662" y="2181498"/>
            <a:ext cx="3069772" cy="2286154"/>
          </a:xfrm>
          <a:prstGeom prst="rect">
            <a:avLst/>
          </a:prstGeom>
        </p:spPr>
      </p:pic>
      <p:sp>
        <p:nvSpPr>
          <p:cNvPr id="7" name="TextBox 6"/>
          <p:cNvSpPr txBox="1"/>
          <p:nvPr/>
        </p:nvSpPr>
        <p:spPr>
          <a:xfrm>
            <a:off x="1258965" y="4676400"/>
            <a:ext cx="3715954" cy="338554"/>
          </a:xfrm>
          <a:prstGeom prst="rect">
            <a:avLst/>
          </a:prstGeom>
          <a:noFill/>
        </p:spPr>
        <p:txBody>
          <a:bodyPr wrap="none" rtlCol="0">
            <a:spAutoFit/>
          </a:bodyPr>
          <a:lstStyle/>
          <a:p>
            <a:r>
              <a:rPr lang="en-US" sz="1600" b="1" dirty="0">
                <a:latin typeface="Calibri" panose="020F0502020204030204" pitchFamily="34" charset="0"/>
                <a:cs typeface="Calibri" panose="020F0502020204030204" pitchFamily="34" charset="0"/>
              </a:rPr>
              <a:t>Figure 4:scope of facilities by  Ritz Carlton</a:t>
            </a:r>
          </a:p>
        </p:txBody>
      </p:sp>
    </p:spTree>
    <p:extLst>
      <p:ext uri="{BB962C8B-B14F-4D97-AF65-F5344CB8AC3E}">
        <p14:creationId xmlns:p14="http://schemas.microsoft.com/office/powerpoint/2010/main" val="732714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44583" y="1833882"/>
            <a:ext cx="7223760" cy="3979090"/>
          </a:xfrm>
        </p:spPr>
        <p:txBody>
          <a:bodyPr>
            <a:normAutofit fontScale="85000" lnSpcReduction="10000"/>
          </a:bodyPr>
          <a:lstStyle/>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Guest services and facilities play a crucial role in the Ritz Carlton hotel brand experience. The hotel's commitment to providing exceptional customer service starts with its dedicated and knowledgeable guest services team.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The team is available 24/7 to assist guests with any needs or requests, from booking excursions and transportation to providing information about local attractions.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The hotel's extensive range of facilities includes on-site dining options, a fitness center, a spa, and a range of recreational activities (Boone, Kurtz and </a:t>
            </a:r>
            <a:r>
              <a:rPr lang="en-US" dirty="0" err="1">
                <a:latin typeface="Calibri" panose="020F0502020204030204" pitchFamily="34" charset="0"/>
                <a:cs typeface="Calibri" panose="020F0502020204030204" pitchFamily="34" charset="0"/>
              </a:rPr>
              <a:t>Berston</a:t>
            </a:r>
            <a:r>
              <a:rPr lang="en-US" dirty="0">
                <a:latin typeface="Calibri" panose="020F0502020204030204" pitchFamily="34" charset="0"/>
                <a:cs typeface="Calibri" panose="020F0502020204030204" pitchFamily="34" charset="0"/>
              </a:rPr>
              <a:t>, 2019).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Additionally, the hotel provides guests with top-notch business services, including meeting and event spaces and a fully-equipped business center. With its focus on guest comfort and satisfaction, the Ritz Carlton is the perfect choice for travelers looking for a luxurious and memorable stay.</a:t>
            </a:r>
          </a:p>
        </p:txBody>
      </p:sp>
      <p:sp>
        <p:nvSpPr>
          <p:cNvPr id="3" name="Title 2"/>
          <p:cNvSpPr>
            <a:spLocks noGrp="1"/>
          </p:cNvSpPr>
          <p:nvPr>
            <p:ph type="title"/>
          </p:nvPr>
        </p:nvSpPr>
        <p:spPr/>
        <p:txBody>
          <a:bodyPr>
            <a:normAutofit fontScale="90000"/>
          </a:bodyPr>
          <a:lstStyle/>
          <a:p>
            <a:pPr algn="ctr"/>
            <a:r>
              <a:rPr lang="en-US"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Ritz Carlton Marriott hotel role of the guest services and facilities provided to these guests by the hotel brand</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15429" r="2345" b="15238"/>
          <a:stretch/>
        </p:blipFill>
        <p:spPr>
          <a:xfrm>
            <a:off x="8125096" y="1975115"/>
            <a:ext cx="3239589" cy="3328403"/>
          </a:xfrm>
          <a:prstGeom prst="rect">
            <a:avLst/>
          </a:prstGeom>
        </p:spPr>
      </p:pic>
      <p:sp>
        <p:nvSpPr>
          <p:cNvPr id="5" name="TextBox 4"/>
          <p:cNvSpPr txBox="1"/>
          <p:nvPr/>
        </p:nvSpPr>
        <p:spPr>
          <a:xfrm>
            <a:off x="8043519" y="5448293"/>
            <a:ext cx="3002040" cy="338554"/>
          </a:xfrm>
          <a:prstGeom prst="rect">
            <a:avLst/>
          </a:prstGeom>
          <a:noFill/>
        </p:spPr>
        <p:txBody>
          <a:bodyPr wrap="none" rtlCol="0">
            <a:spAutoFit/>
          </a:bodyPr>
          <a:lstStyle/>
          <a:p>
            <a:r>
              <a:rPr lang="en-US" sz="1600" b="1" dirty="0">
                <a:latin typeface="Calibri" panose="020F0502020204030204" pitchFamily="34" charset="0"/>
                <a:cs typeface="Calibri" panose="020F0502020204030204" pitchFamily="34" charset="0"/>
              </a:rPr>
              <a:t>Figure 5: facilities by Ritz Carlton</a:t>
            </a:r>
          </a:p>
        </p:txBody>
      </p:sp>
    </p:spTree>
    <p:extLst>
      <p:ext uri="{BB962C8B-B14F-4D97-AF65-F5344CB8AC3E}">
        <p14:creationId xmlns:p14="http://schemas.microsoft.com/office/powerpoint/2010/main" val="339821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264330" y="1530455"/>
            <a:ext cx="5891349" cy="4517648"/>
          </a:xfrm>
        </p:spPr>
        <p:txBody>
          <a:bodyPr>
            <a:normAutofit fontScale="92500" lnSpcReduction="20000"/>
          </a:bodyPr>
          <a:lstStyle/>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Considering the role and function of guest services is essential for a hotel, as it directly impacts the guests' experience and overall satisfaction with their stay. Guest services serve as the face of the hotel and can make or break a guest's perception of the brand.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The range of services offered, such as 24/7 availability, information and concierge services, and prompt response times to guests' requests, can greatly enhance the guest experience (Madera, Taylor and Barber, 2019).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Facilities such as on-site dining, fitness centers, and spas, as well as business services, also play a significant role in creating a memorable and enjoyable stay for guests.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By focusing on the role and function of guest services, hotels like the Ritz Carlton can deliver a top-notch experience and build strong relationships with their guests.</a:t>
            </a:r>
          </a:p>
        </p:txBody>
      </p:sp>
      <p:sp>
        <p:nvSpPr>
          <p:cNvPr id="3" name="Title 2"/>
          <p:cNvSpPr>
            <a:spLocks noGrp="1"/>
          </p:cNvSpPr>
          <p:nvPr>
            <p:ph type="title"/>
          </p:nvPr>
        </p:nvSpPr>
        <p:spPr/>
        <p:txBody>
          <a:bodyPr/>
          <a:lstStyle/>
          <a:p>
            <a:pPr algn="ctr"/>
            <a:r>
              <a:rPr lang="en-US" b="1" dirty="0">
                <a:effectLst>
                  <a:outerShdw blurRad="38100" dist="38100" dir="2700000" algn="tl">
                    <a:srgbClr val="000000">
                      <a:alpha val="43137"/>
                    </a:srgbClr>
                  </a:outerShdw>
                </a:effectLst>
              </a:rPr>
              <a:t>role and function of guest services</a:t>
            </a:r>
          </a:p>
        </p:txBody>
      </p:sp>
      <p:pic>
        <p:nvPicPr>
          <p:cNvPr id="4" name="Picture 3"/>
          <p:cNvPicPr>
            <a:picLocks noChangeAspect="1"/>
          </p:cNvPicPr>
          <p:nvPr/>
        </p:nvPicPr>
        <p:blipFill>
          <a:blip r:embed="rId2"/>
          <a:stretch>
            <a:fillRect/>
          </a:stretch>
        </p:blipFill>
        <p:spPr>
          <a:xfrm>
            <a:off x="917795" y="1530454"/>
            <a:ext cx="3737484" cy="3198299"/>
          </a:xfrm>
          <a:prstGeom prst="rect">
            <a:avLst/>
          </a:prstGeom>
        </p:spPr>
      </p:pic>
      <p:sp>
        <p:nvSpPr>
          <p:cNvPr id="6" name="TextBox 5"/>
          <p:cNvSpPr txBox="1"/>
          <p:nvPr/>
        </p:nvSpPr>
        <p:spPr>
          <a:xfrm>
            <a:off x="1097280" y="4728753"/>
            <a:ext cx="3586431" cy="338554"/>
          </a:xfrm>
          <a:prstGeom prst="rect">
            <a:avLst/>
          </a:prstGeom>
          <a:noFill/>
        </p:spPr>
        <p:txBody>
          <a:bodyPr wrap="none" rtlCol="0">
            <a:spAutoFit/>
          </a:bodyPr>
          <a:lstStyle/>
          <a:p>
            <a:r>
              <a:rPr lang="en-US" sz="1600" b="1" dirty="0">
                <a:latin typeface="Calibri" panose="020F0502020204030204" pitchFamily="34" charset="0"/>
                <a:cs typeface="Calibri" panose="020F0502020204030204" pitchFamily="34" charset="0"/>
              </a:rPr>
              <a:t>Figure 6: roles and functions of services </a:t>
            </a:r>
          </a:p>
        </p:txBody>
      </p:sp>
    </p:spTree>
    <p:extLst>
      <p:ext uri="{BB962C8B-B14F-4D97-AF65-F5344CB8AC3E}">
        <p14:creationId xmlns:p14="http://schemas.microsoft.com/office/powerpoint/2010/main" val="4066428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Hospitality plays a vital role in the success of the Ritz Carlton Marriott hotel. It sets the tone for guests' experiences and helps to create a welcoming and comfortable atmosphere.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Good hospitality can improve customer satisfaction, increase positive word-of-mouth, and lead to repeat business. It is a key factor in establishing the Ritz Carlton Marriott's reputation as a premium and luxurious brand (</a:t>
            </a:r>
            <a:r>
              <a:rPr lang="en-US" dirty="0" err="1">
                <a:latin typeface="Calibri" panose="020F0502020204030204" pitchFamily="34" charset="0"/>
                <a:cs typeface="Calibri" panose="020F0502020204030204" pitchFamily="34" charset="0"/>
              </a:rPr>
              <a:t>Elkhwesky</a:t>
            </a:r>
            <a:r>
              <a:rPr lang="en-US" dirty="0">
                <a:latin typeface="Calibri" panose="020F0502020204030204" pitchFamily="34" charset="0"/>
                <a:cs typeface="Calibri" panose="020F0502020204030204" pitchFamily="34" charset="0"/>
              </a:rPr>
              <a:t> et al., 2022).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The hotel's commitment to hospitality is demonstrated by its training programs and customer-focused culture, which aim to ensure that every guest receives exceptional service.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By prioritizing hospitality, the Ritz Carlton Marriott differentiates itself from other hotels and solidifies its place as a leader in the hospitality industry.</a:t>
            </a:r>
          </a:p>
        </p:txBody>
      </p:sp>
      <p:sp>
        <p:nvSpPr>
          <p:cNvPr id="3" name="Title 2"/>
          <p:cNvSpPr>
            <a:spLocks noGrp="1"/>
          </p:cNvSpPr>
          <p:nvPr>
            <p:ph type="title"/>
          </p:nvPr>
        </p:nvSpPr>
        <p:spPr/>
        <p:txBody>
          <a:bodyPr/>
          <a:lstStyle/>
          <a:p>
            <a:pPr algn="ctr"/>
            <a:r>
              <a:rPr lang="en-US"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importance of hospitality </a:t>
            </a:r>
          </a:p>
        </p:txBody>
      </p:sp>
    </p:spTree>
    <p:extLst>
      <p:ext uri="{BB962C8B-B14F-4D97-AF65-F5344CB8AC3E}">
        <p14:creationId xmlns:p14="http://schemas.microsoft.com/office/powerpoint/2010/main" val="1482954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The Ritz Carlton Marriott hotel strives to meet and exceed guest expectations by focusing on providing personalized and exceptional service.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This starts with a commitment to hospitality and a focus on creating a welcoming atmosphere for guests.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The hotel's staff receive extensive training to ensure that they are equipped to provide the highest level of service (Chika and D), 2020).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The Ritz Carlton Marriott also uses customer feedback to continually improve its services and facilities. </a:t>
            </a:r>
          </a:p>
        </p:txBody>
      </p:sp>
      <p:sp>
        <p:nvSpPr>
          <p:cNvPr id="3" name="Title 2"/>
          <p:cNvSpPr>
            <a:spLocks noGrp="1"/>
          </p:cNvSpPr>
          <p:nvPr>
            <p:ph type="title"/>
          </p:nvPr>
        </p:nvSpPr>
        <p:spPr/>
        <p:txBody>
          <a:bodyPr>
            <a:normAutofit/>
          </a:bodyPr>
          <a:lstStyle/>
          <a:p>
            <a:pPr algn="ctr"/>
            <a:r>
              <a:rPr lang="en-US"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How Ritz </a:t>
            </a:r>
            <a:r>
              <a:rPr lang="en-US" b="1" dirty="0" err="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carlton</a:t>
            </a:r>
            <a:r>
              <a:rPr lang="en-US"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Marriott meet/exceed guest expectations </a:t>
            </a:r>
          </a:p>
        </p:txBody>
      </p:sp>
    </p:spTree>
    <p:extLst>
      <p:ext uri="{BB962C8B-B14F-4D97-AF65-F5344CB8AC3E}">
        <p14:creationId xmlns:p14="http://schemas.microsoft.com/office/powerpoint/2010/main" val="2899522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The hotel's luxurious amenities, such as its restaurants, spa, and fitness center, also play a role in exceeding guest expectations.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Additionally, the hotel's convenient location and attention to detail, such as its room décor and bedding, contribute to a positive guest experience.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By prioritizing the needs and desires of guests, the Ritz Carlton Marriott aims to create memorable and satisfying stays for all its guests.</a:t>
            </a:r>
          </a:p>
          <a:p>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056025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14400" y="1530455"/>
            <a:ext cx="10058400" cy="3760891"/>
          </a:xfrm>
        </p:spPr>
        <p:txBody>
          <a:bodyPr>
            <a:noAutofit/>
          </a:bodyPr>
          <a:lstStyle/>
          <a:p>
            <a:pPr algn="just"/>
            <a:r>
              <a:rPr lang="en-US" sz="1600" dirty="0">
                <a:latin typeface="Calibri" panose="020F0502020204030204" pitchFamily="34" charset="0"/>
                <a:cs typeface="Calibri" panose="020F0502020204030204" pitchFamily="34" charset="0"/>
              </a:rPr>
              <a:t>The Ritz-Carlton Cartoon Marriott hotel is renowned for its luxurious amenities and exceptional service. To make the most of your stay, consider the following recommendations:</a:t>
            </a:r>
          </a:p>
          <a:p>
            <a:pPr algn="just">
              <a:buClrTx/>
              <a:buFont typeface="Arial" panose="020B0604020202020204" pitchFamily="34" charset="0"/>
              <a:buChar char="•"/>
            </a:pPr>
            <a:r>
              <a:rPr lang="en-US" sz="1600" dirty="0">
                <a:latin typeface="Calibri" panose="020F0502020204030204" pitchFamily="34" charset="0"/>
                <a:cs typeface="Calibri" panose="020F0502020204030204" pitchFamily="34" charset="0"/>
              </a:rPr>
              <a:t>Take advantage of the hotel's fitness center and spa to relax and rejuvenate.</a:t>
            </a:r>
          </a:p>
          <a:p>
            <a:pPr algn="just">
              <a:buClrTx/>
              <a:buFont typeface="Arial" panose="020B0604020202020204" pitchFamily="34" charset="0"/>
              <a:buChar char="•"/>
            </a:pPr>
            <a:r>
              <a:rPr lang="en-US" sz="1600" dirty="0">
                <a:latin typeface="Calibri" panose="020F0502020204030204" pitchFamily="34" charset="0"/>
                <a:cs typeface="Calibri" panose="020F0502020204030204" pitchFamily="34" charset="0"/>
              </a:rPr>
              <a:t>Enjoy a meal at one of the hotel's gourmet restaurants, offering a variety of cuisine options.</a:t>
            </a:r>
          </a:p>
          <a:p>
            <a:pPr algn="just">
              <a:buClrTx/>
              <a:buFont typeface="Arial" panose="020B0604020202020204" pitchFamily="34" charset="0"/>
              <a:buChar char="•"/>
            </a:pPr>
            <a:r>
              <a:rPr lang="en-US" sz="1600" dirty="0">
                <a:latin typeface="Calibri" panose="020F0502020204030204" pitchFamily="34" charset="0"/>
                <a:cs typeface="Calibri" panose="020F0502020204030204" pitchFamily="34" charset="0"/>
              </a:rPr>
              <a:t>Explore the surrounding area, including nearby attractions, shopping, and dining options.</a:t>
            </a:r>
          </a:p>
          <a:p>
            <a:pPr algn="just">
              <a:buClrTx/>
              <a:buFont typeface="Arial" panose="020B0604020202020204" pitchFamily="34" charset="0"/>
              <a:buChar char="•"/>
            </a:pPr>
            <a:r>
              <a:rPr lang="en-US" sz="1600" dirty="0">
                <a:latin typeface="Calibri" panose="020F0502020204030204" pitchFamily="34" charset="0"/>
                <a:cs typeface="Calibri" panose="020F0502020204030204" pitchFamily="34" charset="0"/>
              </a:rPr>
              <a:t>Use the hotel's concierge services to plan activities and make reservations.</a:t>
            </a:r>
          </a:p>
          <a:p>
            <a:pPr algn="just">
              <a:buClrTx/>
              <a:buFont typeface="Arial" panose="020B0604020202020204" pitchFamily="34" charset="0"/>
              <a:buChar char="•"/>
            </a:pPr>
            <a:r>
              <a:rPr lang="en-US" sz="1600" dirty="0">
                <a:latin typeface="Calibri" panose="020F0502020204030204" pitchFamily="34" charset="0"/>
                <a:cs typeface="Calibri" panose="020F0502020204030204" pitchFamily="34" charset="0"/>
              </a:rPr>
              <a:t>Savor the comfort of the hotel's well-appointed guest rooms, which feature comfortable bedding and modern amenities.</a:t>
            </a:r>
          </a:p>
          <a:p>
            <a:pPr algn="just">
              <a:buClrTx/>
              <a:buFont typeface="Arial" panose="020B0604020202020204" pitchFamily="34" charset="0"/>
              <a:buChar char="•"/>
            </a:pPr>
            <a:r>
              <a:rPr lang="en-US" sz="1600" dirty="0">
                <a:latin typeface="Calibri" panose="020F0502020204030204" pitchFamily="34" charset="0"/>
                <a:cs typeface="Calibri" panose="020F0502020204030204" pitchFamily="34" charset="0"/>
              </a:rPr>
              <a:t>Participate in the hotel's cultural and recreational activities, such as cooking classes or guided tours.</a:t>
            </a:r>
          </a:p>
          <a:p>
            <a:pPr algn="just">
              <a:buClrTx/>
              <a:buFont typeface="Arial" panose="020B0604020202020204" pitchFamily="34" charset="0"/>
              <a:buChar char="•"/>
            </a:pPr>
            <a:r>
              <a:rPr lang="en-US" sz="1600" dirty="0">
                <a:latin typeface="Calibri" panose="020F0502020204030204" pitchFamily="34" charset="0"/>
                <a:cs typeface="Calibri" panose="020F0502020204030204" pitchFamily="34" charset="0"/>
              </a:rPr>
              <a:t>Enjoy the hotel's stunning views and beautiful surroundings by taking a walk or enjoying a picnic.</a:t>
            </a:r>
          </a:p>
          <a:p>
            <a:pPr algn="just"/>
            <a:r>
              <a:rPr lang="en-US" sz="1600" dirty="0">
                <a:latin typeface="Calibri" panose="020F0502020204030204" pitchFamily="34" charset="0"/>
                <a:cs typeface="Calibri" panose="020F0502020204030204" pitchFamily="34" charset="0"/>
              </a:rPr>
              <a:t>Whether you're traveling for business or leisure, the Ritz-Carlton Cartoon Marriott hotel offers a truly unforgettable experience.</a:t>
            </a:r>
          </a:p>
        </p:txBody>
      </p:sp>
      <p:sp>
        <p:nvSpPr>
          <p:cNvPr id="3" name="Title 2"/>
          <p:cNvSpPr>
            <a:spLocks noGrp="1"/>
          </p:cNvSpPr>
          <p:nvPr>
            <p:ph type="title"/>
          </p:nvPr>
        </p:nvSpPr>
        <p:spPr/>
        <p:txBody>
          <a:bodyPr/>
          <a:lstStyle/>
          <a:p>
            <a:pPr algn="ctr"/>
            <a:r>
              <a:rPr lang="en-US" b="1" dirty="0">
                <a:effectLst>
                  <a:outerShdw blurRad="38100" dist="38100" dir="2700000" algn="tl">
                    <a:srgbClr val="000000">
                      <a:alpha val="43137"/>
                    </a:srgbClr>
                  </a:outerShdw>
                </a:effectLst>
              </a:rPr>
              <a:t>Why you go to Ritz </a:t>
            </a:r>
            <a:r>
              <a:rPr lang="en-US" b="1" dirty="0" err="1">
                <a:effectLst>
                  <a:outerShdw blurRad="38100" dist="38100" dir="2700000" algn="tl">
                    <a:srgbClr val="000000">
                      <a:alpha val="43137"/>
                    </a:srgbClr>
                  </a:outerShdw>
                </a:effectLst>
              </a:rPr>
              <a:t>carlton</a:t>
            </a:r>
            <a:r>
              <a:rPr lang="en-US" b="1" dirty="0">
                <a:effectLst>
                  <a:outerShdw blurRad="38100" dist="38100" dir="2700000" algn="tl">
                    <a:srgbClr val="000000">
                      <a:alpha val="43137"/>
                    </a:srgbClr>
                  </a:outerShdw>
                </a:effectLst>
              </a:rPr>
              <a:t> Marriott? </a:t>
            </a:r>
          </a:p>
        </p:txBody>
      </p:sp>
    </p:spTree>
    <p:extLst>
      <p:ext uri="{BB962C8B-B14F-4D97-AF65-F5344CB8AC3E}">
        <p14:creationId xmlns:p14="http://schemas.microsoft.com/office/powerpoint/2010/main" val="3814036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The hotel's gourmet restaurants are a must-visit, offering a variety of delicious cuisine options to suit every taste.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And, if you're looking to explore the surrounding area, the hotel's concierge services can help you plan activities and make reservations.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Whether you're looking to relax at the spa or fitness center, participate in cultural and recreational activities, or simply enjoy the stunning views, the Ritz-Carlton Cartoon Marriott hotel has something for everyone.</a:t>
            </a:r>
          </a:p>
          <a:p>
            <a:pPr marL="0" indent="0" algn="just">
              <a:buClrTx/>
              <a:buNone/>
            </a:pPr>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474046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97280" y="1763487"/>
            <a:ext cx="10058400" cy="4105606"/>
          </a:xfrm>
        </p:spPr>
        <p:txBody>
          <a:bodyPr>
            <a:normAutofit lnSpcReduction="10000"/>
          </a:bodyPr>
          <a:lstStyle/>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In conclusion, the Ritz-Carlton Cartoon Marriott hotel offers guests a truly luxurious experience with its exceptional amenities and exceptional service.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From the moment you arrive, you'll be welcomed with open arms by the friendly and professional staff, who will go above and beyond to ensure that your stay is comfortable and memorable.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The hotel's luxurious guest rooms are designed with your comfort in mind, featuring comfortable bedding and modern amenities to make you feel right at home.</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So, whether you're traveling for business or leisure, the Ritz-Carlton Cartoon Marriott hotel is the perfect destination for a truly unforgettable experience. </a:t>
            </a:r>
          </a:p>
          <a:p>
            <a:pPr algn="just">
              <a:buClrTx/>
              <a:buFont typeface="Arial" panose="020B0604020202020204" pitchFamily="34" charset="0"/>
              <a:buChar char="•"/>
            </a:pPr>
            <a:r>
              <a:rPr lang="en-US" dirty="0">
                <a:latin typeface="Calibri" panose="020F0502020204030204" pitchFamily="34" charset="0"/>
                <a:cs typeface="Calibri" panose="020F0502020204030204" pitchFamily="34" charset="0"/>
              </a:rPr>
              <a:t>With its luxurious amenities and exceptional service, you're guaranteed to leave feeling refreshed and rejuvenated.</a:t>
            </a:r>
          </a:p>
          <a:p>
            <a:pPr algn="just">
              <a:buClrTx/>
              <a:buFont typeface="Arial" panose="020B0604020202020204" pitchFamily="34" charset="0"/>
              <a:buChar char="•"/>
            </a:pPr>
            <a:endParaRPr lang="en-US" dirty="0">
              <a:latin typeface="Calibri" panose="020F0502020204030204" pitchFamily="34" charset="0"/>
              <a:cs typeface="Calibri" panose="020F0502020204030204" pitchFamily="34" charset="0"/>
            </a:endParaRPr>
          </a:p>
          <a:p>
            <a:pPr algn="just">
              <a:buClrTx/>
              <a:buFont typeface="Arial" panose="020B0604020202020204" pitchFamily="34" charset="0"/>
              <a:buChar char="•"/>
            </a:pPr>
            <a:endParaRPr lang="en-US" dirty="0">
              <a:latin typeface="Calibri" panose="020F0502020204030204" pitchFamily="34" charset="0"/>
              <a:cs typeface="Calibri" panose="020F0502020204030204" pitchFamily="34" charset="0"/>
            </a:endParaRPr>
          </a:p>
        </p:txBody>
      </p:sp>
      <p:sp>
        <p:nvSpPr>
          <p:cNvPr id="3" name="Title 2"/>
          <p:cNvSpPr>
            <a:spLocks noGrp="1"/>
          </p:cNvSpPr>
          <p:nvPr>
            <p:ph type="title"/>
          </p:nvPr>
        </p:nvSpPr>
        <p:spPr/>
        <p:txBody>
          <a:bodyPr/>
          <a:lstStyle/>
          <a:p>
            <a:pPr algn="ctr"/>
            <a:r>
              <a:rPr lang="en-US" b="1" dirty="0">
                <a:effectLst>
                  <a:outerShdw blurRad="38100" dist="38100" dir="2700000" algn="tl">
                    <a:srgbClr val="000000">
                      <a:alpha val="43137"/>
                    </a:srgbClr>
                  </a:outerShdw>
                </a:effectLst>
              </a:rPr>
              <a:t>Conclusion</a:t>
            </a:r>
          </a:p>
        </p:txBody>
      </p:sp>
    </p:spTree>
    <p:extLst>
      <p:ext uri="{BB962C8B-B14F-4D97-AF65-F5344CB8AC3E}">
        <p14:creationId xmlns:p14="http://schemas.microsoft.com/office/powerpoint/2010/main" val="915283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55000" lnSpcReduction="20000"/>
          </a:bodyPr>
          <a:lstStyle/>
          <a:p>
            <a:pPr algn="just">
              <a:buClrTx/>
              <a:buFont typeface="Arial" panose="020B0604020202020204" pitchFamily="34" charset="0"/>
              <a:buChar char="•"/>
            </a:pPr>
            <a:r>
              <a:rPr lang="en-US" dirty="0" err="1"/>
              <a:t>Abd</a:t>
            </a:r>
            <a:r>
              <a:rPr lang="en-US" dirty="0"/>
              <a:t> Aziz, N. (2020). The Impact of Corporate Social Responsibility and </a:t>
            </a:r>
            <a:r>
              <a:rPr lang="en-US" dirty="0" err="1"/>
              <a:t>Coprorate</a:t>
            </a:r>
            <a:r>
              <a:rPr lang="en-US" dirty="0"/>
              <a:t> Identity Management on Image and Performance: The Case of City Hotels in </a:t>
            </a:r>
            <a:r>
              <a:rPr lang="en-US" dirty="0" err="1"/>
              <a:t>Klang</a:t>
            </a:r>
            <a:r>
              <a:rPr lang="en-US" dirty="0"/>
              <a:t> Valley, Malaysia. </a:t>
            </a:r>
            <a:r>
              <a:rPr lang="en-US" i="1" dirty="0"/>
              <a:t>International Journal of Academic Research in Business and Social Sciences</a:t>
            </a:r>
            <a:r>
              <a:rPr lang="en-US" dirty="0"/>
              <a:t>, 10(10). </a:t>
            </a:r>
            <a:r>
              <a:rPr lang="en-US" dirty="0" err="1"/>
              <a:t>doi:https</a:t>
            </a:r>
            <a:r>
              <a:rPr lang="en-US" dirty="0"/>
              <a:t>://doi.org/10.6007/</a:t>
            </a:r>
            <a:r>
              <a:rPr lang="en-US" dirty="0" err="1"/>
              <a:t>ijarbss</a:t>
            </a:r>
            <a:r>
              <a:rPr lang="en-US" dirty="0"/>
              <a:t>/v10-i10/7839.</a:t>
            </a:r>
          </a:p>
          <a:p>
            <a:pPr algn="just">
              <a:buClrTx/>
              <a:buFont typeface="Arial" panose="020B0604020202020204" pitchFamily="34" charset="0"/>
              <a:buChar char="•"/>
            </a:pPr>
            <a:r>
              <a:rPr lang="en-US" dirty="0"/>
              <a:t>Boone, L.E., Kurtz, D.L. and </a:t>
            </a:r>
            <a:r>
              <a:rPr lang="en-US" dirty="0" err="1"/>
              <a:t>Berston</a:t>
            </a:r>
            <a:r>
              <a:rPr lang="en-US" dirty="0"/>
              <a:t>, S. (2019). </a:t>
            </a:r>
            <a:r>
              <a:rPr lang="en-US" i="1" dirty="0"/>
              <a:t>Contemporary Business</a:t>
            </a:r>
            <a:r>
              <a:rPr lang="en-US" dirty="0"/>
              <a:t>. [online] </a:t>
            </a:r>
            <a:r>
              <a:rPr lang="en-US" i="1" dirty="0"/>
              <a:t>Google Books</a:t>
            </a:r>
            <a:r>
              <a:rPr lang="en-US" dirty="0"/>
              <a:t>. John Wiley &amp; Sons. Available at: https://books.google.com/books?hl=en&amp;lr=&amp;id=klTGDwAAQBAJ&amp;oi=fnd&amp;pg=PA1&amp;dq=toRitz+cartoon+Marriott+hotel&amp;ots=K6ctDMg3zd&amp;sig=xf0BiAAmIU04dEYAKwtKzituUVo [Accessed 8 Feb. 2023].</a:t>
            </a:r>
          </a:p>
          <a:p>
            <a:pPr algn="just">
              <a:buClrTx/>
              <a:buFont typeface="Arial" panose="020B0604020202020204" pitchFamily="34" charset="0"/>
              <a:buChar char="•"/>
            </a:pPr>
            <a:r>
              <a:rPr lang="en-US" dirty="0" err="1"/>
              <a:t>Cai</a:t>
            </a:r>
            <a:r>
              <a:rPr lang="en-US" dirty="0"/>
              <a:t>, S. (2022). SIMILAR OR COMPLEMENTARY: BRAND PERSONALITY AND BRAND ALLIANCE SUCCESS. </a:t>
            </a:r>
            <a:r>
              <a:rPr lang="en-US" i="1" dirty="0"/>
              <a:t>ecommons.cornell.edu</a:t>
            </a:r>
            <a:r>
              <a:rPr lang="en-US" dirty="0"/>
              <a:t>. [online] </a:t>
            </a:r>
            <a:r>
              <a:rPr lang="en-US" dirty="0" err="1"/>
              <a:t>doi:https</a:t>
            </a:r>
            <a:r>
              <a:rPr lang="en-US" dirty="0"/>
              <a:t>://doi.org/10.7298/v4ka-g095.</a:t>
            </a:r>
          </a:p>
          <a:p>
            <a:pPr algn="just">
              <a:buClrTx/>
              <a:buFont typeface="Arial" panose="020B0604020202020204" pitchFamily="34" charset="0"/>
              <a:buChar char="•"/>
            </a:pPr>
            <a:r>
              <a:rPr lang="en-US" dirty="0"/>
              <a:t>Chika, I.M. and D), N.E.C. (</a:t>
            </a:r>
            <a:r>
              <a:rPr lang="en-US" dirty="0" err="1"/>
              <a:t>Ph</a:t>
            </a:r>
            <a:r>
              <a:rPr lang="en-US" dirty="0"/>
              <a:t> (2020). Service Quality and Operational Performance of Hotels in Port Harcourt, Nigeria. </a:t>
            </a:r>
            <a:r>
              <a:rPr lang="en-US" i="1" dirty="0" err="1"/>
              <a:t>JournalNX</a:t>
            </a:r>
            <a:r>
              <a:rPr lang="en-US" dirty="0"/>
              <a:t>, [online] 5(11), p.353796. Available at: https://www.neliti.com/publications/353796/service-quality-and-operational-performance-of-hotels-in-port-harcourt-nigeria [Accessed 8 Feb. 2023].</a:t>
            </a:r>
          </a:p>
          <a:p>
            <a:pPr algn="just">
              <a:buClrTx/>
              <a:buFont typeface="Arial" panose="020B0604020202020204" pitchFamily="34" charset="0"/>
              <a:buChar char="•"/>
            </a:pPr>
            <a:r>
              <a:rPr lang="en-US" dirty="0" err="1"/>
              <a:t>Elkhwesky</a:t>
            </a:r>
            <a:r>
              <a:rPr lang="en-US" dirty="0"/>
              <a:t>, Z., Salem, I.E., Varmus, M. and </a:t>
            </a:r>
            <a:r>
              <a:rPr lang="en-US" dirty="0" err="1"/>
              <a:t>Ramkissoon</a:t>
            </a:r>
            <a:r>
              <a:rPr lang="en-US" dirty="0"/>
              <a:t>, H. (2022). Sustainable practices in hospitality pre and amid COVID ‐19 pandemic: Looking back for moving forward post‐COVID ‐19. </a:t>
            </a:r>
            <a:r>
              <a:rPr lang="en-US" i="1" dirty="0"/>
              <a:t>Sustainable Development</a:t>
            </a:r>
            <a:r>
              <a:rPr lang="en-US" dirty="0"/>
              <a:t>, 30(5). </a:t>
            </a:r>
            <a:r>
              <a:rPr lang="en-US" dirty="0" err="1"/>
              <a:t>doi:https</a:t>
            </a:r>
            <a:r>
              <a:rPr lang="en-US" dirty="0"/>
              <a:t>://doi.org/10.1002/sd.2304.</a:t>
            </a:r>
          </a:p>
          <a:p>
            <a:pPr algn="just">
              <a:buClrTx/>
              <a:buFont typeface="Arial" panose="020B0604020202020204" pitchFamily="34" charset="0"/>
              <a:buChar char="•"/>
            </a:pPr>
            <a:r>
              <a:rPr lang="en-US" dirty="0"/>
              <a:t>Madera, J.M., Taylor, D.C. and Barber, N.A. (2019). Customer Service Evaluations of Employees With Disabilities: The Roles of Perceived Competence and Service Failure. </a:t>
            </a:r>
            <a:r>
              <a:rPr lang="en-US" i="1" dirty="0"/>
              <a:t>Cornell Hospitality Quarterly</a:t>
            </a:r>
            <a:r>
              <a:rPr lang="en-US" dirty="0"/>
              <a:t>, [online] 61(1), pp.5–18. </a:t>
            </a:r>
            <a:r>
              <a:rPr lang="en-US" dirty="0" err="1"/>
              <a:t>doi:https</a:t>
            </a:r>
            <a:r>
              <a:rPr lang="en-US" dirty="0"/>
              <a:t>://doi.org/10.1177/1938965519882315.</a:t>
            </a:r>
          </a:p>
          <a:p>
            <a:pPr algn="just">
              <a:buClrTx/>
              <a:buFont typeface="Arial" panose="020B0604020202020204" pitchFamily="34" charset="0"/>
              <a:buChar char="•"/>
            </a:pPr>
            <a:r>
              <a:rPr lang="en-US" dirty="0" err="1"/>
              <a:t>Vilana</a:t>
            </a:r>
            <a:r>
              <a:rPr lang="en-US" dirty="0"/>
              <a:t> Olmos, A. and Martín </a:t>
            </a:r>
            <a:r>
              <a:rPr lang="en-US" dirty="0" err="1"/>
              <a:t>Miralles</a:t>
            </a:r>
            <a:r>
              <a:rPr lang="en-US" dirty="0"/>
              <a:t>, A. (2019). Should the Employee Promise of Ritz Carlton Gold Standards be updated? </a:t>
            </a:r>
            <a:r>
              <a:rPr lang="en-US" i="1" dirty="0"/>
              <a:t>RECERCAT (</a:t>
            </a:r>
            <a:r>
              <a:rPr lang="en-US" i="1" dirty="0" err="1"/>
              <a:t>Dipòsit</a:t>
            </a:r>
            <a:r>
              <a:rPr lang="en-US" i="1" dirty="0"/>
              <a:t> de la </a:t>
            </a:r>
            <a:r>
              <a:rPr lang="en-US" i="1" dirty="0" err="1"/>
              <a:t>Recerca</a:t>
            </a:r>
            <a:r>
              <a:rPr lang="en-US" i="1" dirty="0"/>
              <a:t> de </a:t>
            </a:r>
            <a:r>
              <a:rPr lang="en-US" i="1" dirty="0" err="1"/>
              <a:t>Catalunya</a:t>
            </a:r>
            <a:r>
              <a:rPr lang="en-US" i="1" dirty="0"/>
              <a:t>)</a:t>
            </a:r>
            <a:r>
              <a:rPr lang="en-US" dirty="0"/>
              <a:t>. [online] Available at: https://www.recercat.cat/handle/2072/357245.</a:t>
            </a:r>
          </a:p>
          <a:p>
            <a:pPr algn="just">
              <a:buClrTx/>
              <a:buFont typeface="Arial" panose="020B0604020202020204" pitchFamily="34" charset="0"/>
              <a:buChar char="•"/>
            </a:pPr>
            <a:endParaRPr lang="en-US" dirty="0"/>
          </a:p>
        </p:txBody>
      </p:sp>
      <p:sp>
        <p:nvSpPr>
          <p:cNvPr id="3" name="Title 2"/>
          <p:cNvSpPr>
            <a:spLocks noGrp="1"/>
          </p:cNvSpPr>
          <p:nvPr>
            <p:ph type="title"/>
          </p:nvPr>
        </p:nvSpPr>
        <p:spPr/>
        <p:txBody>
          <a:bodyPr/>
          <a:lstStyle/>
          <a:p>
            <a:pPr algn="ctr"/>
            <a:r>
              <a:rPr lang="en-US" b="1" dirty="0" err="1">
                <a:effectLst>
                  <a:outerShdw blurRad="38100" dist="38100" dir="2700000" algn="tl">
                    <a:srgbClr val="000000">
                      <a:alpha val="43137"/>
                    </a:srgbClr>
                  </a:outerShdw>
                </a:effectLst>
              </a:rPr>
              <a:t>refrences</a:t>
            </a:r>
            <a:endParaRPr lang="en-US"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5957200"/>
      </p:ext>
    </p:extLst>
  </p:cSld>
  <p:clrMapOvr>
    <a:masterClrMapping/>
  </p:clrMapOvr>
</p:sld>
</file>

<file path=ppt/theme/theme1.xml><?xml version="1.0" encoding="utf-8"?>
<a:theme xmlns:a="http://schemas.openxmlformats.org/drawingml/2006/main" name="RetrospectVTI">
  <a:themeElements>
    <a:clrScheme name="MONO">
      <a:dk1>
        <a:srgbClr val="000000"/>
      </a:dk1>
      <a:lt1>
        <a:srgbClr val="ECEEF7"/>
      </a:lt1>
      <a:dk2>
        <a:srgbClr val="000000"/>
      </a:dk2>
      <a:lt2>
        <a:srgbClr val="F5F8FF"/>
      </a:lt2>
      <a:accent1>
        <a:srgbClr val="ECEEF7"/>
      </a:accent1>
      <a:accent2>
        <a:srgbClr val="F5F8FF"/>
      </a:accent2>
      <a:accent3>
        <a:srgbClr val="A1A2A9"/>
      </a:accent3>
      <a:accent4>
        <a:srgbClr val="141514"/>
      </a:accent4>
      <a:accent5>
        <a:srgbClr val="000000"/>
      </a:accent5>
      <a:accent6>
        <a:srgbClr val="96969C"/>
      </a:accent6>
      <a:hlink>
        <a:srgbClr val="5F6063"/>
      </a:hlink>
      <a:folHlink>
        <a:srgbClr val="919191"/>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Minimalist_Light_Sales Pitch_02_Win32_AS_v3" id="{A204E388-A84B-4CC6-98FC-54ED9900B3CD}" vid="{1AF041A9-EA2C-4539-9272-70AF2168FE9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4FAF7B5-E40C-46BE-9C83-DA251FCAE61E}">
  <ds:schemaRef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71af3243-3dd4-4a8d-8c0d-dd76da1f02a5"/>
    <ds:schemaRef ds:uri="http://www.w3.org/XML/1998/namespace"/>
  </ds:schemaRefs>
</ds:datastoreItem>
</file>

<file path=customXml/itemProps2.xml><?xml version="1.0" encoding="utf-8"?>
<ds:datastoreItem xmlns:ds="http://schemas.openxmlformats.org/officeDocument/2006/customXml" ds:itemID="{E0A43D08-F4F9-4D95-9CB2-7DE3744160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29FA76-0C86-4BF1-99F1-A3115FBFFAB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2048</Words>
  <Application>Microsoft Office PowerPoint</Application>
  <PresentationFormat>Widescreen</PresentationFormat>
  <Paragraphs>88</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Century Gothic</vt:lpstr>
      <vt:lpstr>RetrospectVTI</vt:lpstr>
      <vt:lpstr>Ritz Carlton -Marriott international </vt:lpstr>
      <vt:lpstr>Contents</vt:lpstr>
      <vt:lpstr>INTRODUCTION</vt:lpstr>
      <vt:lpstr>the hotel brand’s main consumers </vt:lpstr>
      <vt:lpstr>nature provided to guests by the hotel brand</vt:lpstr>
      <vt:lpstr>Scope provided to Guests by the hotel brand</vt:lpstr>
      <vt:lpstr>Ritz Carlton Marriott hotel role of the guest services and facilities provided to these guests by the hotel brand</vt:lpstr>
      <vt:lpstr>role and function of guest services</vt:lpstr>
      <vt:lpstr>importance of hospitality </vt:lpstr>
      <vt:lpstr>How Ritz carlton Marriott meet/exceed guest expectations </vt:lpstr>
      <vt:lpstr>PowerPoint Presentation</vt:lpstr>
      <vt:lpstr>Why you go to Ritz carlton Marriott? </vt:lpstr>
      <vt:lpstr>PowerPoint Presentation</vt:lpstr>
      <vt:lpstr>Conclusion</vt:lpstr>
      <vt:lpstr>refrences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2022-10-08T22:49:13Z</dcterms:created>
  <dcterms:modified xsi:type="dcterms:W3CDTF">2023-02-09T12:35:07Z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