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21082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8414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Travel Operations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4564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Passenger Travel Directive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Passenger Travel Directive</a:t>
            </a:r>
          </a:p>
          <a:p>
            <a:r>
              <a:rPr lang="en-GB" dirty="0"/>
              <a:t>Scope</a:t>
            </a:r>
          </a:p>
          <a:p>
            <a:r>
              <a:rPr lang="en-GB" dirty="0"/>
              <a:t>Impact on Suppliers &amp; Consumers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Proposed Changes</a:t>
            </a:r>
          </a:p>
          <a:p>
            <a:r>
              <a:rPr lang="en-GB" dirty="0"/>
              <a:t>EU v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94C63-FD21-72F6-07B7-283A43CFF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Package Travel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9895E-FB9E-A0B9-E6E7-7FA4E2086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357652" cy="4351338"/>
          </a:xfrm>
        </p:spPr>
        <p:txBody>
          <a:bodyPr/>
          <a:lstStyle/>
          <a:p>
            <a:r>
              <a:rPr lang="en-GB" dirty="0"/>
              <a:t>1960’s &amp; 1970’s Travel Issues</a:t>
            </a:r>
          </a:p>
          <a:p>
            <a:r>
              <a:rPr lang="en-GB" dirty="0"/>
              <a:t>1973 ATOL Scheme established providing protection for flight inclusive holidays</a:t>
            </a:r>
          </a:p>
          <a:p>
            <a:r>
              <a:rPr lang="en-GB" dirty="0"/>
              <a:t>Administered by CAA</a:t>
            </a:r>
          </a:p>
          <a:p>
            <a:r>
              <a:rPr lang="en-GB" dirty="0"/>
              <a:t>1992 Legislation to protect non flight travel holidays</a:t>
            </a:r>
          </a:p>
          <a:p>
            <a:r>
              <a:rPr lang="en-GB" dirty="0"/>
              <a:t>Bonding</a:t>
            </a:r>
          </a:p>
          <a:p>
            <a:r>
              <a:rPr lang="en-GB" dirty="0"/>
              <a:t>2015 EU Package Travel Directive</a:t>
            </a:r>
          </a:p>
          <a:p>
            <a:r>
              <a:rPr lang="en-GB" dirty="0"/>
              <a:t>2018 UK Package  - 5 year Review</a:t>
            </a:r>
          </a:p>
          <a:p>
            <a:r>
              <a:rPr lang="en-GB" dirty="0"/>
              <a:t>2023 EU &amp; UK Review &amp; Updated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516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F116E-7B75-513F-B666-6100C9329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2015 EU Package Holiday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50ACE-B309-DAFB-2E9C-9CC96890B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3391"/>
            <a:ext cx="10515600" cy="45535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Package Definition Widened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Bonding</a:t>
            </a:r>
          </a:p>
          <a:p>
            <a:r>
              <a:rPr lang="en-GB" dirty="0"/>
              <a:t>Online</a:t>
            </a:r>
          </a:p>
          <a:p>
            <a:r>
              <a:rPr lang="en-GB" dirty="0"/>
              <a:t>Low cost Airlines</a:t>
            </a:r>
          </a:p>
          <a:p>
            <a:r>
              <a:rPr lang="en-GB" dirty="0"/>
              <a:t>Assisted Travel Arrangements</a:t>
            </a:r>
          </a:p>
          <a:p>
            <a:r>
              <a:rPr lang="en-GB" dirty="0"/>
              <a:t>Covers Package Organisers responsibilities</a:t>
            </a:r>
          </a:p>
          <a:p>
            <a:r>
              <a:rPr lang="en-GB" dirty="0"/>
              <a:t>Retailers not liable </a:t>
            </a:r>
          </a:p>
          <a:p>
            <a:r>
              <a:rPr lang="en-GB" dirty="0"/>
              <a:t>Business Travel is excluded</a:t>
            </a:r>
          </a:p>
        </p:txBody>
      </p:sp>
    </p:spTree>
    <p:extLst>
      <p:ext uri="{BB962C8B-B14F-4D97-AF65-F5344CB8AC3E}">
        <p14:creationId xmlns:p14="http://schemas.microsoft.com/office/powerpoint/2010/main" val="3993743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87C2D-88F4-6EBA-F552-55557401C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Constitutes a Package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FBCA1-B1B5-E95A-7B48-B6C6A0C53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Pre-arranged Packaged Trip</a:t>
            </a:r>
          </a:p>
          <a:p>
            <a:endParaRPr lang="en-GB" dirty="0"/>
          </a:p>
          <a:p>
            <a:r>
              <a:rPr lang="en-GB" dirty="0"/>
              <a:t>Ready Made Holidays from Tour Operators where 2 elements or more </a:t>
            </a:r>
            <a:r>
              <a:rPr lang="en-GB" dirty="0" err="1"/>
              <a:t>ie</a:t>
            </a:r>
            <a:r>
              <a:rPr lang="en-GB" dirty="0"/>
              <a:t> transport, accommodation or other </a:t>
            </a:r>
            <a:r>
              <a:rPr lang="en-GB" dirty="0" err="1"/>
              <a:t>ie</a:t>
            </a:r>
            <a:r>
              <a:rPr lang="en-GB" dirty="0"/>
              <a:t> car hire are included</a:t>
            </a:r>
          </a:p>
          <a:p>
            <a:endParaRPr lang="en-GB" dirty="0"/>
          </a:p>
          <a:p>
            <a:r>
              <a:rPr lang="en-GB" dirty="0"/>
              <a:t>Customised Packages – Selection of components bought by the traveller from a single business online or agency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633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33B2-00E2-1361-65AA-4274DC19B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 Travel Arrangements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CA53E-16C3-D67E-BC3B-3C17C05DE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If booked and then the pax is invited to book another service via a targeted link or similar, if it is booked within 24 hours……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31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16CFC-D73D-493E-64EE-C752639E6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F1EFB-0682-D8EC-8CE4-E582E33A3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- 2023</a:t>
            </a:r>
          </a:p>
          <a:p>
            <a:r>
              <a:rPr lang="en-GB" dirty="0"/>
              <a:t>UK – Under Review</a:t>
            </a:r>
          </a:p>
          <a:p>
            <a:endParaRPr lang="en-GB" dirty="0"/>
          </a:p>
          <a:p>
            <a:r>
              <a:rPr lang="en-GB" b="1" dirty="0">
                <a:highlight>
                  <a:srgbClr val="FFFF00"/>
                </a:highlight>
              </a:rPr>
              <a:t>TASK </a:t>
            </a:r>
          </a:p>
          <a:p>
            <a:r>
              <a:rPr lang="en-GB" dirty="0"/>
              <a:t>Investigate and compare &amp; contrast the proposals being considered by the EU &amp; UK </a:t>
            </a:r>
          </a:p>
        </p:txBody>
      </p:sp>
    </p:spTree>
    <p:extLst>
      <p:ext uri="{BB962C8B-B14F-4D97-AF65-F5344CB8AC3E}">
        <p14:creationId xmlns:p14="http://schemas.microsoft.com/office/powerpoint/2010/main" val="907545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Package Travel Directive</vt:lpstr>
      <vt:lpstr>2015 EU Package Holiday Directive</vt:lpstr>
      <vt:lpstr>What Constitutes a Package</vt:lpstr>
      <vt:lpstr>Linked Travel Arrangements</vt:lpstr>
      <vt:lpstr>Current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2024-01-31T23:09:39Z</dcterms:modified>
</cp:coreProperties>
</file>