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Lst>
  <p:sldSz cy="6858000" cx="12192000"/>
  <p:notesSz cx="6858000" cy="9144000"/>
  <p:embeddedFontLst>
    <p:embeddedFont>
      <p:font typeface="Caveat"/>
      <p:regular r:id="rId14"/>
      <p:bold r:id="rId15"/>
    </p:embeddedFont>
    <p:embeddedFont>
      <p:font typeface="Lobster"/>
      <p:regular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7" roundtripDataSignature="AMtx7mhMj9m7ps0mLvaBO7O9gWHbF2CUE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Caveat-bold.fntdata"/><Relationship Id="rId14" Type="http://schemas.openxmlformats.org/officeDocument/2006/relationships/font" Target="fonts/Caveat-regular.fntdata"/><Relationship Id="rId17" Type="http://customschemas.google.com/relationships/presentationmetadata" Target="metadata"/><Relationship Id="rId16" Type="http://schemas.openxmlformats.org/officeDocument/2006/relationships/font" Target="fonts/Lobster-regular.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8" name="Google Shape;8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5" name="Google Shape;10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800" u="none" strike="noStrike">
                <a:solidFill>
                  <a:srgbClr val="000000"/>
                </a:solidFill>
                <a:latin typeface="Times New Roman"/>
                <a:ea typeface="Times New Roman"/>
                <a:cs typeface="Times New Roman"/>
                <a:sym typeface="Times New Roman"/>
              </a:rPr>
              <a:t>The layout of Glamour Beauty Salon is aimed to create a place that would have the sustainable beauty concept as its main focus. The services that allow clients include hair cutting, colouring, styling, manicuring, pedicuring, facial, massaging and make over through the use of organic and environmentally friendly products. The vision is to empower the clients by making them beautiful and confident through the offered services in a calm and classy environment. </a:t>
            </a:r>
            <a:endParaRPr b="0"/>
          </a:p>
          <a:p>
            <a:pPr indent="0" lvl="0" marL="0" rtl="0" algn="l">
              <a:spcBef>
                <a:spcPts val="2400"/>
              </a:spcBef>
              <a:spcAft>
                <a:spcPts val="0"/>
              </a:spcAft>
              <a:buNone/>
            </a:pPr>
            <a:r>
              <a:rPr b="1" i="0" lang="en-US" sz="1800" u="none" strike="noStrike">
                <a:solidFill>
                  <a:srgbClr val="000000"/>
                </a:solidFill>
                <a:latin typeface="Times New Roman"/>
                <a:ea typeface="Times New Roman"/>
                <a:cs typeface="Times New Roman"/>
                <a:sym typeface="Times New Roman"/>
              </a:rPr>
              <a:t>Business Aims and Objectives: </a:t>
            </a:r>
            <a:endParaRPr b="0"/>
          </a:p>
          <a:p>
            <a:pPr indent="-114300" lvl="0" marL="0" rtl="0" algn="l">
              <a:spcBef>
                <a:spcPts val="2400"/>
              </a:spcBef>
              <a:spcAft>
                <a:spcPts val="0"/>
              </a:spcAft>
              <a:buClr>
                <a:srgbClr val="000000"/>
              </a:buClr>
              <a:buSzPts val="1800"/>
              <a:buFont typeface="Arial"/>
              <a:buChar char="•"/>
            </a:pPr>
            <a:r>
              <a:rPr b="0" i="0" lang="en-US" sz="1800" u="none" strike="noStrike">
                <a:solidFill>
                  <a:srgbClr val="000000"/>
                </a:solidFill>
                <a:latin typeface="Times New Roman"/>
                <a:ea typeface="Times New Roman"/>
                <a:cs typeface="Times New Roman"/>
                <a:sym typeface="Times New Roman"/>
              </a:rPr>
              <a:t>Major business objective is to be recognized as a local beauty salon of great note within a period of two years. </a:t>
            </a:r>
            <a:endParaRPr/>
          </a:p>
          <a:p>
            <a:pPr indent="-114300" lvl="0" marL="0" rtl="0" algn="l">
              <a:spcBef>
                <a:spcPts val="0"/>
              </a:spcBef>
              <a:spcAft>
                <a:spcPts val="0"/>
              </a:spcAft>
              <a:buClr>
                <a:srgbClr val="000000"/>
              </a:buClr>
              <a:buSzPts val="1800"/>
              <a:buFont typeface="Arial"/>
              <a:buChar char="•"/>
            </a:pPr>
            <a:r>
              <a:rPr b="0" i="0" lang="en-US" sz="1800" u="none" strike="noStrike">
                <a:solidFill>
                  <a:srgbClr val="000000"/>
                </a:solidFill>
                <a:latin typeface="Times New Roman"/>
                <a:ea typeface="Times New Roman"/>
                <a:cs typeface="Times New Roman"/>
                <a:sym typeface="Times New Roman"/>
              </a:rPr>
              <a:t>To sum up, to establish a solid client base just give consumers high-grade services or products each time. </a:t>
            </a:r>
            <a:endParaRPr/>
          </a:p>
          <a:p>
            <a:pPr indent="-114300" lvl="0" marL="0" rtl="0" algn="l">
              <a:spcBef>
                <a:spcPts val="0"/>
              </a:spcBef>
              <a:spcAft>
                <a:spcPts val="0"/>
              </a:spcAft>
              <a:buClr>
                <a:srgbClr val="000000"/>
              </a:buClr>
              <a:buSzPts val="1800"/>
              <a:buFont typeface="Arial"/>
              <a:buChar char="•"/>
            </a:pPr>
            <a:r>
              <a:rPr b="0" i="0" lang="en-US" sz="1800" u="none" strike="noStrike">
                <a:solidFill>
                  <a:srgbClr val="000000"/>
                </a:solidFill>
                <a:latin typeface="Times New Roman"/>
                <a:ea typeface="Times New Roman"/>
                <a:cs typeface="Times New Roman"/>
                <a:sym typeface="Times New Roman"/>
              </a:rPr>
              <a:t>For the first year concrete targets are as follows; Customer satisfaction rate to be at 95%. </a:t>
            </a:r>
            <a:endParaRPr/>
          </a:p>
          <a:p>
            <a:pPr indent="-114300" lvl="0" marL="0" rtl="0" algn="l">
              <a:spcBef>
                <a:spcPts val="0"/>
              </a:spcBef>
              <a:spcAft>
                <a:spcPts val="0"/>
              </a:spcAft>
              <a:buClr>
                <a:srgbClr val="000000"/>
              </a:buClr>
              <a:buSzPts val="1800"/>
              <a:buFont typeface="Arial"/>
              <a:buChar char="•"/>
            </a:pPr>
            <a:r>
              <a:rPr b="0" i="0" lang="en-US" sz="1800" u="none" strike="noStrike">
                <a:solidFill>
                  <a:srgbClr val="000000"/>
                </a:solidFill>
                <a:latin typeface="Times New Roman"/>
                <a:ea typeface="Times New Roman"/>
                <a:cs typeface="Times New Roman"/>
                <a:sym typeface="Times New Roman"/>
              </a:rPr>
              <a:t>Achieve the net profit margin of 20 percent by the second year of the business’s operation. </a:t>
            </a:r>
            <a:endParaRPr/>
          </a:p>
          <a:p>
            <a:pPr indent="0" lvl="0" marL="0" rtl="0" algn="l">
              <a:spcBef>
                <a:spcPts val="1200"/>
              </a:spcBef>
              <a:spcAft>
                <a:spcPts val="0"/>
              </a:spcAft>
              <a:buNone/>
            </a:pPr>
            <a:r>
              <a:t/>
            </a:r>
            <a:endParaRPr/>
          </a:p>
        </p:txBody>
      </p:sp>
      <p:sp>
        <p:nvSpPr>
          <p:cNvPr id="106" name="Google Shape;10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6" name="Google Shape;116;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i="0" lang="en-US" sz="1800" u="none" strike="noStrike">
                <a:solidFill>
                  <a:srgbClr val="000000"/>
                </a:solidFill>
                <a:latin typeface="Times New Roman"/>
                <a:ea typeface="Times New Roman"/>
                <a:cs typeface="Times New Roman"/>
                <a:sym typeface="Times New Roman"/>
              </a:rPr>
              <a:t>Proposed Location: </a:t>
            </a:r>
            <a:endParaRPr b="0"/>
          </a:p>
          <a:p>
            <a:pPr indent="0" lvl="0" marL="0" rtl="0" algn="l">
              <a:spcBef>
                <a:spcPts val="2400"/>
              </a:spcBef>
              <a:spcAft>
                <a:spcPts val="0"/>
              </a:spcAft>
              <a:buNone/>
            </a:pPr>
            <a:r>
              <a:rPr b="0" i="0" lang="en-US" sz="1800" u="none" strike="noStrike">
                <a:solidFill>
                  <a:srgbClr val="000000"/>
                </a:solidFill>
                <a:latin typeface="Times New Roman"/>
                <a:ea typeface="Times New Roman"/>
                <a:cs typeface="Times New Roman"/>
                <a:sym typeface="Times New Roman"/>
              </a:rPr>
              <a:t>This salon will be sited preferably in a business generating and traffic area in London. This can be effective for the salon to easily be spotted by clientele (</a:t>
            </a:r>
            <a:r>
              <a:rPr b="0" i="0" lang="en-US" sz="1800" u="none" strike="noStrike">
                <a:solidFill>
                  <a:srgbClr val="222222"/>
                </a:solidFill>
                <a:highlight>
                  <a:srgbClr val="FFFFFF"/>
                </a:highlight>
                <a:latin typeface="Times New Roman"/>
                <a:ea typeface="Times New Roman"/>
                <a:cs typeface="Times New Roman"/>
                <a:sym typeface="Times New Roman"/>
              </a:rPr>
              <a:t>Salonsdirect, 2024</a:t>
            </a:r>
            <a:r>
              <a:rPr b="0" i="0" lang="en-US" sz="1800" u="none" strike="noStrike">
                <a:solidFill>
                  <a:srgbClr val="000000"/>
                </a:solidFill>
                <a:latin typeface="Times New Roman"/>
                <a:ea typeface="Times New Roman"/>
                <a:cs typeface="Times New Roman"/>
                <a:sym typeface="Times New Roman"/>
              </a:rPr>
              <a:t>). The area will consist of reception, hair washing/drying stations, shampooing rooms, dressing rooms and a rest area.</a:t>
            </a:r>
            <a:endParaRPr b="0"/>
          </a:p>
          <a:p>
            <a:pPr indent="0" lvl="0" marL="0" rtl="0" algn="l">
              <a:spcBef>
                <a:spcPts val="2400"/>
              </a:spcBef>
              <a:spcAft>
                <a:spcPts val="0"/>
              </a:spcAft>
              <a:buNone/>
            </a:pPr>
            <a:r>
              <a:rPr b="1" i="0" lang="en-US" sz="1800" u="none" strike="noStrike">
                <a:solidFill>
                  <a:srgbClr val="000000"/>
                </a:solidFill>
                <a:latin typeface="Times New Roman"/>
                <a:ea typeface="Times New Roman"/>
                <a:cs typeface="Times New Roman"/>
                <a:sym typeface="Times New Roman"/>
              </a:rPr>
              <a:t>HRM Strategy: </a:t>
            </a:r>
            <a:endParaRPr b="0"/>
          </a:p>
          <a:p>
            <a:pPr indent="0" lvl="0" marL="0" rtl="0" algn="l">
              <a:spcBef>
                <a:spcPts val="2400"/>
              </a:spcBef>
              <a:spcAft>
                <a:spcPts val="0"/>
              </a:spcAft>
              <a:buNone/>
            </a:pPr>
            <a:r>
              <a:rPr b="0" i="0" lang="en-US" sz="1800" u="none" strike="noStrike">
                <a:solidFill>
                  <a:srgbClr val="000000"/>
                </a:solidFill>
                <a:latin typeface="Times New Roman"/>
                <a:ea typeface="Times New Roman"/>
                <a:cs typeface="Times New Roman"/>
                <a:sym typeface="Times New Roman"/>
              </a:rPr>
              <a:t>According to </a:t>
            </a:r>
            <a:r>
              <a:rPr b="0" i="0" lang="en-US" sz="1800" u="none" strike="noStrike">
                <a:solidFill>
                  <a:srgbClr val="222222"/>
                </a:solidFill>
                <a:highlight>
                  <a:srgbClr val="FFFFFF"/>
                </a:highlight>
                <a:latin typeface="Times New Roman"/>
                <a:ea typeface="Times New Roman"/>
                <a:cs typeface="Times New Roman"/>
                <a:sym typeface="Times New Roman"/>
              </a:rPr>
              <a:t>Goswami (2018), </a:t>
            </a:r>
            <a:r>
              <a:rPr b="0" i="0" lang="en-US" sz="1800" u="none" strike="noStrike">
                <a:solidFill>
                  <a:srgbClr val="000000"/>
                </a:solidFill>
                <a:latin typeface="Times New Roman"/>
                <a:ea typeface="Times New Roman"/>
                <a:cs typeface="Times New Roman"/>
                <a:sym typeface="Times New Roman"/>
              </a:rPr>
              <a:t>effective HR Management is one of the most crucial aspects of any business. In the event that the business gets established, the following staff members will be required; 3 hair stylists, 2 beauticians, 2 nail technicians, 1 massage therapist, 1 receptionist, and 1 cleaner. Staff will be recruited through a professional source, and staff development will be offered in order to keep up with high-quality services. </a:t>
            </a:r>
            <a:endParaRPr b="0"/>
          </a:p>
          <a:p>
            <a:pPr indent="0" lvl="0" marL="0" rtl="0" algn="l">
              <a:spcBef>
                <a:spcPts val="2400"/>
              </a:spcBef>
              <a:spcAft>
                <a:spcPts val="0"/>
              </a:spcAft>
              <a:buNone/>
            </a:pPr>
            <a:r>
              <a:rPr b="1" i="0" lang="en-US" sz="1800" u="none" strike="noStrike">
                <a:solidFill>
                  <a:srgbClr val="000000"/>
                </a:solidFill>
                <a:latin typeface="Times New Roman"/>
                <a:ea typeface="Times New Roman"/>
                <a:cs typeface="Times New Roman"/>
                <a:sym typeface="Times New Roman"/>
              </a:rPr>
              <a:t>Financial Overview: </a:t>
            </a:r>
            <a:endParaRPr b="0"/>
          </a:p>
          <a:p>
            <a:pPr indent="0" lvl="0" marL="0" rtl="0" algn="l">
              <a:spcBef>
                <a:spcPts val="2400"/>
              </a:spcBef>
              <a:spcAft>
                <a:spcPts val="0"/>
              </a:spcAft>
              <a:buNone/>
            </a:pPr>
            <a:r>
              <a:rPr b="0" i="0" lang="en-US" sz="1800" u="none" strike="noStrike">
                <a:solidFill>
                  <a:srgbClr val="000000"/>
                </a:solidFill>
                <a:latin typeface="Times New Roman"/>
                <a:ea typeface="Times New Roman"/>
                <a:cs typeface="Times New Roman"/>
                <a:sym typeface="Times New Roman"/>
              </a:rPr>
              <a:t>The source of funds in the initial stages will be the proprietor’s savings, bank loan and investors. revenues for the next year are anticipated and targeted a net profit margin of 20% in the second year. 175,017 euros is the expected total cash in-flow for the business after 12 months. </a:t>
            </a:r>
            <a:endParaRPr b="0"/>
          </a:p>
          <a:p>
            <a:pPr indent="0" lvl="0" marL="0" rtl="0" algn="l">
              <a:spcBef>
                <a:spcPts val="2400"/>
              </a:spcBef>
              <a:spcAft>
                <a:spcPts val="0"/>
              </a:spcAft>
              <a:buNone/>
            </a:pPr>
            <a:r>
              <a:rPr b="1" i="0" lang="en-US" sz="1800" u="none" strike="noStrike">
                <a:solidFill>
                  <a:srgbClr val="000000"/>
                </a:solidFill>
                <a:latin typeface="Times New Roman"/>
                <a:ea typeface="Times New Roman"/>
                <a:cs typeface="Times New Roman"/>
                <a:sym typeface="Times New Roman"/>
              </a:rPr>
              <a:t>USP (Unique Selling Proposition): </a:t>
            </a:r>
            <a:endParaRPr b="0"/>
          </a:p>
          <a:p>
            <a:pPr indent="0" lvl="0" marL="0" rtl="0" algn="l">
              <a:spcBef>
                <a:spcPts val="2400"/>
              </a:spcBef>
              <a:spcAft>
                <a:spcPts val="0"/>
              </a:spcAft>
              <a:buNone/>
            </a:pPr>
            <a:r>
              <a:rPr b="0" i="0" lang="en-US" sz="1800" u="none" strike="noStrike">
                <a:solidFill>
                  <a:srgbClr val="000000"/>
                </a:solidFill>
                <a:latin typeface="Times New Roman"/>
                <a:ea typeface="Times New Roman"/>
                <a:cs typeface="Times New Roman"/>
                <a:sym typeface="Times New Roman"/>
              </a:rPr>
              <a:t>The understanding of environmental friendliness and uniqueness of services is a key aspect in business (</a:t>
            </a:r>
            <a:r>
              <a:rPr b="0" i="0" lang="en-US" sz="1800" u="none" strike="noStrike">
                <a:solidFill>
                  <a:srgbClr val="222222"/>
                </a:solidFill>
                <a:highlight>
                  <a:srgbClr val="FFFFFF"/>
                </a:highlight>
                <a:latin typeface="Times New Roman"/>
                <a:ea typeface="Times New Roman"/>
                <a:cs typeface="Times New Roman"/>
                <a:sym typeface="Times New Roman"/>
              </a:rPr>
              <a:t>Studysmarter, 2024</a:t>
            </a:r>
            <a:r>
              <a:rPr b="0" i="0" lang="en-US" sz="1800" u="none" strike="noStrike">
                <a:solidFill>
                  <a:srgbClr val="000000"/>
                </a:solidFill>
                <a:latin typeface="Times New Roman"/>
                <a:ea typeface="Times New Roman"/>
                <a:cs typeface="Times New Roman"/>
                <a:sym typeface="Times New Roman"/>
              </a:rPr>
              <a:t>). It will serve as the basis for the creation of Glamour Beauty Salon and its functioning in relation to its competitors. According to the elements of sustainable beauty solutions and effective customer care, the salon manages the intention of providing clients with an unforgettable experience.</a:t>
            </a:r>
            <a:endParaRPr b="0"/>
          </a:p>
          <a:p>
            <a:pPr indent="0" lvl="0" marL="0" rtl="0" algn="l">
              <a:spcBef>
                <a:spcPts val="1200"/>
              </a:spcBef>
              <a:spcAft>
                <a:spcPts val="0"/>
              </a:spcAft>
              <a:buNone/>
            </a:pPr>
            <a:br>
              <a:rPr lang="en-US"/>
            </a:br>
            <a:endParaRPr/>
          </a:p>
        </p:txBody>
      </p:sp>
      <p:sp>
        <p:nvSpPr>
          <p:cNvPr id="117" name="Google Shape;117;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8" name="Google Shape;128;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1" i="0" lang="en-US" sz="1800" u="none" strike="noStrike">
                <a:solidFill>
                  <a:srgbClr val="FF0000"/>
                </a:solidFill>
                <a:latin typeface="Times New Roman"/>
                <a:ea typeface="Times New Roman"/>
                <a:cs typeface="Times New Roman"/>
                <a:sym typeface="Times New Roman"/>
              </a:rPr>
              <a:t>Strengths:</a:t>
            </a:r>
            <a:r>
              <a:rPr b="0" i="0" lang="en-US" sz="1800" u="none" strike="noStrike">
                <a:solidFill>
                  <a:srgbClr val="FF0000"/>
                </a:solidFill>
                <a:latin typeface="Times New Roman"/>
                <a:ea typeface="Times New Roman"/>
                <a:cs typeface="Times New Roman"/>
                <a:sym typeface="Times New Roman"/>
              </a:rPr>
              <a:t> The features include the adoption of eco-friendly products and superior physical facilities that appeal to the customers of glamour beauty salon parlour. Hair cuts, waxing, manicures, pedicures, massaging etc are all other services that are offered to the customers which makes it a one stop place for all beauty solutions. </a:t>
            </a:r>
            <a:endParaRPr b="0"/>
          </a:p>
          <a:p>
            <a:pPr indent="0" lvl="0" marL="0" rtl="0" algn="just">
              <a:spcBef>
                <a:spcPts val="0"/>
              </a:spcBef>
              <a:spcAft>
                <a:spcPts val="0"/>
              </a:spcAft>
              <a:buNone/>
            </a:pPr>
            <a:r>
              <a:rPr b="1" i="0" lang="en-US" sz="1800" u="none" strike="noStrike">
                <a:solidFill>
                  <a:srgbClr val="FF0000"/>
                </a:solidFill>
                <a:latin typeface="Times New Roman"/>
                <a:ea typeface="Times New Roman"/>
                <a:cs typeface="Times New Roman"/>
                <a:sym typeface="Times New Roman"/>
              </a:rPr>
              <a:t>Weaknesses:</a:t>
            </a:r>
            <a:r>
              <a:rPr b="0" i="0" lang="en-US" sz="1800" u="none" strike="noStrike">
                <a:solidFill>
                  <a:srgbClr val="FF0000"/>
                </a:solidFill>
                <a:latin typeface="Times New Roman"/>
                <a:ea typeface="Times New Roman"/>
                <a:cs typeface="Times New Roman"/>
                <a:sym typeface="Times New Roman"/>
              </a:rPr>
              <a:t> The salon has the following weaknesses: excessive initial costs due to the implementation of the company’s upscale positioning and the use of environmentally friendly products as well as the possibility of conflicts with a partner that may negatively affect business. </a:t>
            </a:r>
            <a:r>
              <a:rPr b="1" i="0" lang="en-US" sz="1800" u="none" strike="noStrike">
                <a:solidFill>
                  <a:srgbClr val="FF0000"/>
                </a:solidFill>
                <a:latin typeface="Times New Roman"/>
                <a:ea typeface="Times New Roman"/>
                <a:cs typeface="Times New Roman"/>
                <a:sym typeface="Times New Roman"/>
              </a:rPr>
              <a:t>Opportunity:</a:t>
            </a:r>
            <a:r>
              <a:rPr b="0" i="0" lang="en-US" sz="1800" u="none" strike="noStrike">
                <a:solidFill>
                  <a:srgbClr val="FF0000"/>
                </a:solidFill>
                <a:latin typeface="Times New Roman"/>
                <a:ea typeface="Times New Roman"/>
                <a:cs typeface="Times New Roman"/>
                <a:sym typeface="Times New Roman"/>
              </a:rPr>
              <a:t> There are opportunities in the expanding market for food labelled as organic and in opportunities to tap into social media, specifically instagram and facebook. This is a cost-effective measure (</a:t>
            </a:r>
            <a:r>
              <a:rPr b="0" i="0" lang="en-US" sz="1800" u="none" strike="noStrike">
                <a:solidFill>
                  <a:srgbClr val="FF0000"/>
                </a:solidFill>
                <a:highlight>
                  <a:srgbClr val="FFFFFF"/>
                </a:highlight>
                <a:latin typeface="Times New Roman"/>
                <a:ea typeface="Times New Roman"/>
                <a:cs typeface="Times New Roman"/>
                <a:sym typeface="Times New Roman"/>
              </a:rPr>
              <a:t>Evans </a:t>
            </a:r>
            <a:r>
              <a:rPr b="0" i="1" lang="en-US" sz="1800" u="none" strike="noStrike">
                <a:solidFill>
                  <a:srgbClr val="FF0000"/>
                </a:solidFill>
                <a:highlight>
                  <a:srgbClr val="FFFFFF"/>
                </a:highlight>
                <a:latin typeface="Times New Roman"/>
                <a:ea typeface="Times New Roman"/>
                <a:cs typeface="Times New Roman"/>
                <a:sym typeface="Times New Roman"/>
              </a:rPr>
              <a:t>et al., </a:t>
            </a:r>
            <a:r>
              <a:rPr b="0" i="0" lang="en-US" sz="1800" u="none" strike="noStrike">
                <a:solidFill>
                  <a:srgbClr val="FF0000"/>
                </a:solidFill>
                <a:highlight>
                  <a:srgbClr val="FFFFFF"/>
                </a:highlight>
                <a:latin typeface="Times New Roman"/>
                <a:ea typeface="Times New Roman"/>
                <a:cs typeface="Times New Roman"/>
                <a:sym typeface="Times New Roman"/>
              </a:rPr>
              <a:t>2021</a:t>
            </a:r>
            <a:r>
              <a:rPr b="0" i="0" lang="en-US" sz="1800" u="none" strike="noStrike">
                <a:solidFill>
                  <a:srgbClr val="FF0000"/>
                </a:solidFill>
                <a:latin typeface="Times New Roman"/>
                <a:ea typeface="Times New Roman"/>
                <a:cs typeface="Times New Roman"/>
                <a:sym typeface="Times New Roman"/>
              </a:rPr>
              <a:t>). Shipping offers could also widen the customer base through cooperation with bridal shops, and fitness centres. This is how the company also can enhance customer loyalty which will also improve the customer retention rate.</a:t>
            </a:r>
            <a:endParaRPr b="0"/>
          </a:p>
          <a:p>
            <a:pPr indent="0" lvl="0" marL="0" rtl="0" algn="just">
              <a:spcBef>
                <a:spcPts val="0"/>
              </a:spcBef>
              <a:spcAft>
                <a:spcPts val="0"/>
              </a:spcAft>
              <a:buNone/>
            </a:pPr>
            <a:r>
              <a:rPr b="1" i="0" lang="en-US" sz="1800" u="none" strike="noStrike">
                <a:solidFill>
                  <a:srgbClr val="FF0000"/>
                </a:solidFill>
                <a:latin typeface="Times New Roman"/>
                <a:ea typeface="Times New Roman"/>
                <a:cs typeface="Times New Roman"/>
                <a:sym typeface="Times New Roman"/>
              </a:rPr>
              <a:t>Threats:</a:t>
            </a:r>
            <a:r>
              <a:rPr b="0" i="0" lang="en-US" sz="1800" u="none" strike="noStrike">
                <a:solidFill>
                  <a:srgbClr val="FF0000"/>
                </a:solidFill>
                <a:latin typeface="Times New Roman"/>
                <a:ea typeface="Times New Roman"/>
                <a:cs typeface="Times New Roman"/>
                <a:sym typeface="Times New Roman"/>
              </a:rPr>
              <a:t> The most significant risk is the stiff market competition that is experienced in the beauty industry hence posing a problem for development of strategies to gain and maintain customers. This is because customers have multiple options to choose from. Thus they can easily shift to other companies for similar services. Besides, changes in the economic status may affect profitability and consequently, the ability of consumers to spend on beauty services, thus affecting sustainability.</a:t>
            </a:r>
            <a:endParaRPr b="0"/>
          </a:p>
          <a:p>
            <a:pPr indent="0" lvl="0" marL="0" rtl="0" algn="l">
              <a:spcBef>
                <a:spcPts val="0"/>
              </a:spcBef>
              <a:spcAft>
                <a:spcPts val="0"/>
              </a:spcAft>
              <a:buNone/>
            </a:pPr>
            <a:br>
              <a:rPr lang="en-US"/>
            </a:br>
            <a:endParaRPr/>
          </a:p>
        </p:txBody>
      </p:sp>
      <p:sp>
        <p:nvSpPr>
          <p:cNvPr id="129" name="Google Shape;129;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9" name="Google Shape;13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800" u="none" strike="noStrike">
                <a:solidFill>
                  <a:srgbClr val="000000"/>
                </a:solidFill>
                <a:latin typeface="Times New Roman"/>
                <a:ea typeface="Times New Roman"/>
                <a:cs typeface="Times New Roman"/>
                <a:sym typeface="Times New Roman"/>
              </a:rPr>
              <a:t>Pricing policies are also an important part of the marketing mix in Glamour Beauty Salon This beauty salon also follows different marketing techniques for the better future of this organisation. The medium-term plan involves use of a professional website and social media tools like Instagram and Facebook to boost publicity at lower cost (</a:t>
            </a:r>
            <a:r>
              <a:rPr b="0" i="0" lang="en-US" sz="1800" u="none" strike="noStrike">
                <a:solidFill>
                  <a:srgbClr val="222222"/>
                </a:solidFill>
                <a:highlight>
                  <a:srgbClr val="FFFFFF"/>
                </a:highlight>
                <a:latin typeface="Times New Roman"/>
                <a:ea typeface="Times New Roman"/>
                <a:cs typeface="Times New Roman"/>
                <a:sym typeface="Times New Roman"/>
              </a:rPr>
              <a:t>Evans </a:t>
            </a:r>
            <a:r>
              <a:rPr b="0" i="1" lang="en-US" sz="1800" u="none" strike="noStrike">
                <a:solidFill>
                  <a:srgbClr val="222222"/>
                </a:solidFill>
                <a:highlight>
                  <a:srgbClr val="FFFFFF"/>
                </a:highlight>
                <a:latin typeface="Times New Roman"/>
                <a:ea typeface="Times New Roman"/>
                <a:cs typeface="Times New Roman"/>
                <a:sym typeface="Times New Roman"/>
              </a:rPr>
              <a:t>et al., </a:t>
            </a:r>
            <a:r>
              <a:rPr b="0" i="0" lang="en-US" sz="1800" u="none" strike="noStrike">
                <a:solidFill>
                  <a:srgbClr val="222222"/>
                </a:solidFill>
                <a:highlight>
                  <a:srgbClr val="FFFFFF"/>
                </a:highlight>
                <a:latin typeface="Times New Roman"/>
                <a:ea typeface="Times New Roman"/>
                <a:cs typeface="Times New Roman"/>
                <a:sym typeface="Times New Roman"/>
              </a:rPr>
              <a:t>2021</a:t>
            </a:r>
            <a:r>
              <a:rPr b="0" i="0" lang="en-US" sz="1800" u="none" strike="noStrike">
                <a:solidFill>
                  <a:srgbClr val="000000"/>
                </a:solidFill>
                <a:latin typeface="Times New Roman"/>
                <a:ea typeface="Times New Roman"/>
                <a:cs typeface="Times New Roman"/>
                <a:sym typeface="Times New Roman"/>
              </a:rPr>
              <a:t>). There is the aesthetic unification of the logo and specific shades for the salon that focus on the aspects of luxurious and environmentally friendly services (</a:t>
            </a:r>
            <a:r>
              <a:rPr b="0" i="0" lang="en-US" sz="1800" u="none" strike="noStrike">
                <a:solidFill>
                  <a:srgbClr val="222222"/>
                </a:solidFill>
                <a:highlight>
                  <a:srgbClr val="FFFFFF"/>
                </a:highlight>
                <a:latin typeface="Times New Roman"/>
                <a:ea typeface="Times New Roman"/>
                <a:cs typeface="Times New Roman"/>
                <a:sym typeface="Times New Roman"/>
              </a:rPr>
              <a:t>Designtecinc, 2024</a:t>
            </a:r>
            <a:r>
              <a:rPr b="0" i="0" lang="en-US" sz="1800" u="none" strike="noStrike">
                <a:solidFill>
                  <a:srgbClr val="000000"/>
                </a:solidFill>
                <a:latin typeface="Times New Roman"/>
                <a:ea typeface="Times New Roman"/>
                <a:cs typeface="Times New Roman"/>
                <a:sym typeface="Times New Roman"/>
              </a:rPr>
              <a:t>).</a:t>
            </a:r>
            <a:endParaRPr b="0"/>
          </a:p>
          <a:p>
            <a:pPr indent="0" lvl="0" marL="0" rtl="0" algn="l">
              <a:spcBef>
                <a:spcPts val="2400"/>
              </a:spcBef>
              <a:spcAft>
                <a:spcPts val="0"/>
              </a:spcAft>
              <a:buNone/>
            </a:pPr>
            <a:r>
              <a:rPr b="0" i="0" lang="en-US" sz="1800" u="none" strike="noStrike">
                <a:solidFill>
                  <a:srgbClr val="000000"/>
                </a:solidFill>
                <a:latin typeface="Times New Roman"/>
                <a:ea typeface="Times New Roman"/>
                <a:cs typeface="Times New Roman"/>
                <a:sym typeface="Times New Roman"/>
              </a:rPr>
              <a:t>Advertising tools enrollment consist of stylish business cards and flyers, brochures containing information about services and offers (</a:t>
            </a:r>
            <a:r>
              <a:rPr b="0" i="0" lang="en-US" sz="1800" u="none" strike="noStrike">
                <a:solidFill>
                  <a:srgbClr val="222222"/>
                </a:solidFill>
                <a:highlight>
                  <a:srgbClr val="FFFFFF"/>
                </a:highlight>
                <a:latin typeface="Times New Roman"/>
                <a:ea typeface="Times New Roman"/>
                <a:cs typeface="Times New Roman"/>
                <a:sym typeface="Times New Roman"/>
              </a:rPr>
              <a:t>Lumenlearning, 2024</a:t>
            </a:r>
            <a:r>
              <a:rPr b="0" i="0" lang="en-US" sz="1800" u="none" strike="noStrike">
                <a:solidFill>
                  <a:srgbClr val="000000"/>
                </a:solidFill>
                <a:latin typeface="Times New Roman"/>
                <a:ea typeface="Times New Roman"/>
                <a:cs typeface="Times New Roman"/>
                <a:sym typeface="Times New Roman"/>
              </a:rPr>
              <a:t>). Hashtags, photographic comparisons of calls and results, testimonials from satisfied clients, and prep photos of the products utilised in a salon can be shown on social media (</a:t>
            </a:r>
            <a:r>
              <a:rPr b="0" i="0" lang="en-US" sz="1800" u="none" strike="noStrike">
                <a:solidFill>
                  <a:srgbClr val="222222"/>
                </a:solidFill>
                <a:highlight>
                  <a:srgbClr val="FFFFFF"/>
                </a:highlight>
                <a:latin typeface="Times New Roman"/>
                <a:ea typeface="Times New Roman"/>
                <a:cs typeface="Times New Roman"/>
                <a:sym typeface="Times New Roman"/>
              </a:rPr>
              <a:t>Mixbloom, 2024</a:t>
            </a:r>
            <a:r>
              <a:rPr b="0" i="0" lang="en-US" sz="1800" u="none" strike="noStrike">
                <a:solidFill>
                  <a:srgbClr val="000000"/>
                </a:solidFill>
                <a:latin typeface="Times New Roman"/>
                <a:ea typeface="Times New Roman"/>
                <a:cs typeface="Times New Roman"/>
                <a:sym typeface="Times New Roman"/>
              </a:rPr>
              <a:t>).</a:t>
            </a:r>
            <a:endParaRPr b="0"/>
          </a:p>
          <a:p>
            <a:pPr indent="0" lvl="0" marL="0" rtl="0" algn="l">
              <a:spcBef>
                <a:spcPts val="1200"/>
              </a:spcBef>
              <a:spcAft>
                <a:spcPts val="0"/>
              </a:spcAft>
              <a:buNone/>
            </a:pPr>
            <a:br>
              <a:rPr lang="en-US"/>
            </a:br>
            <a:endParaRPr/>
          </a:p>
        </p:txBody>
      </p:sp>
      <p:sp>
        <p:nvSpPr>
          <p:cNvPr id="140" name="Google Shape;14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0" name="Google Shape;150;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800" u="none" strike="noStrike">
                <a:solidFill>
                  <a:srgbClr val="000000"/>
                </a:solidFill>
                <a:latin typeface="Times New Roman"/>
                <a:ea typeface="Times New Roman"/>
                <a:cs typeface="Times New Roman"/>
                <a:sym typeface="Times New Roman"/>
              </a:rPr>
              <a:t>Glamour Beauty Salon relies on word of mouth and engages with popular bloggers/other clients to reach out to as many residents as possible and establish the salon’s presence in the locality. Other promotional tools include discounts, which includes discounts to prod clienteles to return for another round or even invite other customers. Such an approach creates constant demand for services as well as guaranteeing the sustainable vision of the company’s work (</a:t>
            </a:r>
            <a:r>
              <a:rPr b="0" i="0" lang="en-US" sz="1800" u="none" strike="noStrike">
                <a:solidFill>
                  <a:srgbClr val="222222"/>
                </a:solidFill>
                <a:highlight>
                  <a:srgbClr val="FFFFFF"/>
                </a:highlight>
                <a:latin typeface="Times New Roman"/>
                <a:ea typeface="Times New Roman"/>
                <a:cs typeface="Times New Roman"/>
                <a:sym typeface="Times New Roman"/>
              </a:rPr>
              <a:t>Business, 2024</a:t>
            </a:r>
            <a:r>
              <a:rPr b="0" i="0" lang="en-US" sz="1800" u="none" strike="noStrike">
                <a:solidFill>
                  <a:srgbClr val="000000"/>
                </a:solidFill>
                <a:latin typeface="Times New Roman"/>
                <a:ea typeface="Times New Roman"/>
                <a:cs typeface="Times New Roman"/>
                <a:sym typeface="Times New Roman"/>
              </a:rPr>
              <a:t>).</a:t>
            </a:r>
            <a:endParaRPr/>
          </a:p>
        </p:txBody>
      </p:sp>
      <p:sp>
        <p:nvSpPr>
          <p:cNvPr id="151" name="Google Shape;151;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1" name="Google Shape;161;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800" u="none" strike="noStrike">
                <a:solidFill>
                  <a:srgbClr val="000000"/>
                </a:solidFill>
                <a:latin typeface="Times New Roman"/>
                <a:ea typeface="Times New Roman"/>
                <a:cs typeface="Times New Roman"/>
                <a:sym typeface="Times New Roman"/>
              </a:rPr>
              <a:t>According to </a:t>
            </a:r>
            <a:r>
              <a:rPr b="0" i="0" lang="en-US" sz="1800" u="none" strike="noStrike">
                <a:solidFill>
                  <a:srgbClr val="222222"/>
                </a:solidFill>
                <a:highlight>
                  <a:srgbClr val="FFFFFF"/>
                </a:highlight>
                <a:latin typeface="Times New Roman"/>
                <a:ea typeface="Times New Roman"/>
                <a:cs typeface="Times New Roman"/>
                <a:sym typeface="Times New Roman"/>
              </a:rPr>
              <a:t>Jebrin (2017), </a:t>
            </a:r>
            <a:r>
              <a:rPr b="0" i="0" lang="en-US" sz="1800" u="none" strike="noStrike">
                <a:solidFill>
                  <a:srgbClr val="000000"/>
                </a:solidFill>
                <a:latin typeface="Times New Roman"/>
                <a:ea typeface="Times New Roman"/>
                <a:cs typeface="Times New Roman"/>
                <a:sym typeface="Times New Roman"/>
              </a:rPr>
              <a:t>market research is particularly important to determine the feasibility of the business plan. In the business case, this research employed online questionnaires and focus groups besides identifying the competitors in the industry to get all the necessary data that is required to fill the gaps. Specifically, the online surveys tried to reach possible customers in the local area and the results pointed out a satisfactory concern for green cosmetics and customised services. </a:t>
            </a:r>
            <a:endParaRPr b="0"/>
          </a:p>
          <a:p>
            <a:pPr indent="0" lvl="0" marL="0" rtl="0" algn="l">
              <a:spcBef>
                <a:spcPts val="2400"/>
              </a:spcBef>
              <a:spcAft>
                <a:spcPts val="0"/>
              </a:spcAft>
              <a:buNone/>
            </a:pPr>
            <a:r>
              <a:rPr b="0" i="0" lang="en-US" sz="1800" u="none" strike="noStrike">
                <a:solidFill>
                  <a:srgbClr val="000000"/>
                </a:solidFill>
                <a:latin typeface="Times New Roman"/>
                <a:ea typeface="Times New Roman"/>
                <a:cs typeface="Times New Roman"/>
                <a:sym typeface="Times New Roman"/>
              </a:rPr>
              <a:t>Qualitative data were gathered through focus group discussion to get the picture of customer expectation and satisfaction and it revealed a strong notion of a luxury and an environmentally friendly salon experience. To the question about participants’ willingness to pay a premium for services that uphold environmental values, participants affirmed that there is a market opportunity for an environmentally-conscious beauty salon. </a:t>
            </a:r>
            <a:endParaRPr b="0"/>
          </a:p>
          <a:p>
            <a:pPr indent="0" lvl="0" marL="0" rtl="0" algn="l">
              <a:spcBef>
                <a:spcPts val="1200"/>
              </a:spcBef>
              <a:spcAft>
                <a:spcPts val="0"/>
              </a:spcAft>
              <a:buNone/>
            </a:pPr>
            <a:br>
              <a:rPr lang="en-US"/>
            </a:br>
            <a:endParaRPr/>
          </a:p>
        </p:txBody>
      </p:sp>
      <p:sp>
        <p:nvSpPr>
          <p:cNvPr id="162" name="Google Shape;162;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0" name="Google Shape;18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800" u="none" strike="noStrike">
                <a:solidFill>
                  <a:srgbClr val="000000"/>
                </a:solidFill>
                <a:latin typeface="Times New Roman"/>
                <a:ea typeface="Times New Roman"/>
                <a:cs typeface="Times New Roman"/>
                <a:sym typeface="Times New Roman"/>
              </a:rPr>
              <a:t>To achieve the competitor analysis, it is necessary to study the local salons in order to define the potential opportunity niches (</a:t>
            </a:r>
            <a:r>
              <a:rPr b="0" i="0" lang="en-US" sz="1800" u="none" strike="noStrike">
                <a:solidFill>
                  <a:srgbClr val="222222"/>
                </a:solidFill>
                <a:highlight>
                  <a:srgbClr val="FFFFFF"/>
                </a:highlight>
                <a:latin typeface="Times New Roman"/>
                <a:ea typeface="Times New Roman"/>
                <a:cs typeface="Times New Roman"/>
                <a:sym typeface="Times New Roman"/>
              </a:rPr>
              <a:t>Linkedin, 2024</a:t>
            </a:r>
            <a:r>
              <a:rPr b="0" i="0" lang="en-US" sz="1800" u="none" strike="noStrike">
                <a:solidFill>
                  <a:srgbClr val="000000"/>
                </a:solidFill>
                <a:latin typeface="Times New Roman"/>
                <a:ea typeface="Times New Roman"/>
                <a:cs typeface="Times New Roman"/>
                <a:sym typeface="Times New Roman"/>
              </a:rPr>
              <a:t>). From this analysis, it was clear that there was a niche market for organic treatments, and individual attention for customers; which justifies the USP of Glamour Beauty Salon. </a:t>
            </a:r>
            <a:endParaRPr b="0"/>
          </a:p>
          <a:p>
            <a:pPr indent="0" lvl="0" marL="0" rtl="0" algn="l">
              <a:spcBef>
                <a:spcPts val="2400"/>
              </a:spcBef>
              <a:spcAft>
                <a:spcPts val="0"/>
              </a:spcAft>
              <a:buNone/>
            </a:pPr>
            <a:r>
              <a:rPr b="0" i="0" lang="en-US" sz="1800" u="none" strike="noStrike">
                <a:solidFill>
                  <a:srgbClr val="000000"/>
                </a:solidFill>
                <a:latin typeface="Times New Roman"/>
                <a:ea typeface="Times New Roman"/>
                <a:cs typeface="Times New Roman"/>
                <a:sym typeface="Times New Roman"/>
              </a:rPr>
              <a:t>Many of the insights derived from this market research were integrated into the business plan with regard to the offered services, pricing methods, and promotional techniques. Thus, positioning services offered by the salon with a customer preference and utilising the discovered market opportunities, Glamour Beauty Salon created a solid foundation for the further development. Thus, this broad research extended and supported the business idea and its compatibility with the need, thus improving the feasibility of the business plan.</a:t>
            </a:r>
            <a:endParaRPr b="0"/>
          </a:p>
          <a:p>
            <a:pPr indent="0" lvl="0" marL="0" rtl="0" algn="l">
              <a:spcBef>
                <a:spcPts val="1200"/>
              </a:spcBef>
              <a:spcAft>
                <a:spcPts val="0"/>
              </a:spcAft>
              <a:buNone/>
            </a:pPr>
            <a:br>
              <a:rPr lang="en-US"/>
            </a:br>
            <a:endParaRPr/>
          </a:p>
        </p:txBody>
      </p:sp>
      <p:sp>
        <p:nvSpPr>
          <p:cNvPr id="181" name="Google Shape;18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1" name="Google Shape;191;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2" name="Google Shape;192;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7" name="Shape 17"/>
        <p:cNvGrpSpPr/>
        <p:nvPr/>
      </p:nvGrpSpPr>
      <p:grpSpPr>
        <a:xfrm>
          <a:off x="0" y="0"/>
          <a:ext cx="0" cy="0"/>
          <a:chOff x="0" y="0"/>
          <a:chExt cx="0" cy="0"/>
        </a:xfrm>
      </p:grpSpPr>
      <p:sp>
        <p:nvSpPr>
          <p:cNvPr id="18" name="Google Shape;18;p11"/>
          <p:cNvSpPr txBox="1"/>
          <p:nvPr>
            <p:ph type="ctrTitle"/>
          </p:nvPr>
        </p:nvSpPr>
        <p:spPr>
          <a:xfrm>
            <a:off x="1524000" y="1033272"/>
            <a:ext cx="9144000" cy="2478024"/>
          </a:xfrm>
          <a:prstGeom prst="rect">
            <a:avLst/>
          </a:prstGeom>
          <a:noFill/>
          <a:ln>
            <a:noFill/>
          </a:ln>
        </p:spPr>
        <p:txBody>
          <a:bodyPr anchorCtr="0" anchor="b" bIns="0" lIns="0" spcFirstLastPara="1" rIns="0" wrap="square" tIns="0">
            <a:noAutofit/>
          </a:bodyPr>
          <a:lstStyle>
            <a:lvl1pPr lvl="0" algn="ctr">
              <a:lnSpc>
                <a:spcPct val="100000"/>
              </a:lnSpc>
              <a:spcBef>
                <a:spcPts val="0"/>
              </a:spcBef>
              <a:spcAft>
                <a:spcPts val="0"/>
              </a:spcAft>
              <a:buClr>
                <a:schemeClr val="dk1"/>
              </a:buClr>
              <a:buSzPts val="4000"/>
              <a:buFont typeface="Twentieth Century"/>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11"/>
          <p:cNvSpPr txBox="1"/>
          <p:nvPr>
            <p:ph idx="1" type="subTitle"/>
          </p:nvPr>
        </p:nvSpPr>
        <p:spPr>
          <a:xfrm>
            <a:off x="1524000" y="3822192"/>
            <a:ext cx="9144000" cy="1435608"/>
          </a:xfrm>
          <a:prstGeom prst="rect">
            <a:avLst/>
          </a:prstGeom>
          <a:noFill/>
          <a:ln>
            <a:noFill/>
          </a:ln>
        </p:spPr>
        <p:txBody>
          <a:bodyPr anchorCtr="0" anchor="t" bIns="0" lIns="0" spcFirstLastPara="1" rIns="0" wrap="square" tIns="0">
            <a:normAutofit/>
          </a:bodyPr>
          <a:lstStyle>
            <a:lvl1pPr lvl="0" algn="ctr">
              <a:lnSpc>
                <a:spcPct val="150000"/>
              </a:lnSpc>
              <a:spcBef>
                <a:spcPts val="1000"/>
              </a:spcBef>
              <a:spcAft>
                <a:spcPts val="0"/>
              </a:spcAft>
              <a:buClr>
                <a:schemeClr val="dk1"/>
              </a:buClr>
              <a:buSzPts val="1600"/>
              <a:buNone/>
              <a:defRPr sz="1600" cap="none">
                <a:solidFill>
                  <a:schemeClr val="dk1"/>
                </a:solidFill>
              </a:defRPr>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0" name="Google Shape;20;p11"/>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1"/>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1"/>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3" name="Shape 23"/>
        <p:cNvGrpSpPr/>
        <p:nvPr/>
      </p:nvGrpSpPr>
      <p:grpSpPr>
        <a:xfrm>
          <a:off x="0" y="0"/>
          <a:ext cx="0" cy="0"/>
          <a:chOff x="0" y="0"/>
          <a:chExt cx="0" cy="0"/>
        </a:xfrm>
      </p:grpSpPr>
      <p:sp>
        <p:nvSpPr>
          <p:cNvPr id="24" name="Google Shape;24;p12"/>
          <p:cNvSpPr txBox="1"/>
          <p:nvPr>
            <p:ph type="title"/>
          </p:nvPr>
        </p:nvSpPr>
        <p:spPr>
          <a:xfrm>
            <a:off x="1371600" y="795528"/>
            <a:ext cx="10241280" cy="1234440"/>
          </a:xfrm>
          <a:prstGeom prst="rect">
            <a:avLst/>
          </a:prstGeom>
          <a:noFill/>
          <a:ln>
            <a:noFill/>
          </a:ln>
        </p:spPr>
        <p:txBody>
          <a:bodyPr anchorCtr="0" anchor="b" bIns="0" lIns="0" spcFirstLastPara="1" rIns="0" wrap="square" tIns="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12"/>
          <p:cNvSpPr txBox="1"/>
          <p:nvPr>
            <p:ph idx="1" type="body"/>
          </p:nvPr>
        </p:nvSpPr>
        <p:spPr>
          <a:xfrm>
            <a:off x="1371600" y="2112264"/>
            <a:ext cx="10241280" cy="3959352"/>
          </a:xfrm>
          <a:prstGeom prst="rect">
            <a:avLst/>
          </a:prstGeom>
          <a:noFill/>
          <a:ln>
            <a:noFill/>
          </a:ln>
        </p:spPr>
        <p:txBody>
          <a:bodyPr anchorCtr="0" anchor="t" bIns="0" lIns="0" spcFirstLastPara="1" rIns="0" wrap="square" tIns="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6" name="Google Shape;26;p12"/>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2"/>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2"/>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9" name="Shape 29"/>
        <p:cNvGrpSpPr/>
        <p:nvPr/>
      </p:nvGrpSpPr>
      <p:grpSpPr>
        <a:xfrm>
          <a:off x="0" y="0"/>
          <a:ext cx="0" cy="0"/>
          <a:chOff x="0" y="0"/>
          <a:chExt cx="0" cy="0"/>
        </a:xfrm>
      </p:grpSpPr>
      <p:sp>
        <p:nvSpPr>
          <p:cNvPr id="30" name="Google Shape;30;p13"/>
          <p:cNvSpPr txBox="1"/>
          <p:nvPr>
            <p:ph type="title"/>
          </p:nvPr>
        </p:nvSpPr>
        <p:spPr>
          <a:xfrm>
            <a:off x="1371600" y="1709738"/>
            <a:ext cx="9966960" cy="2852737"/>
          </a:xfrm>
          <a:prstGeom prst="rect">
            <a:avLst/>
          </a:prstGeom>
          <a:noFill/>
          <a:ln>
            <a:noFill/>
          </a:ln>
        </p:spPr>
        <p:txBody>
          <a:bodyPr anchorCtr="0" anchor="b" bIns="0" lIns="0" spcFirstLastPara="1" rIns="0" wrap="square" tIns="0">
            <a:normAutofit/>
          </a:bodyPr>
          <a:lstStyle>
            <a:lvl1pPr lvl="0" algn="l">
              <a:lnSpc>
                <a:spcPct val="100000"/>
              </a:lnSpc>
              <a:spcBef>
                <a:spcPts val="0"/>
              </a:spcBef>
              <a:spcAft>
                <a:spcPts val="0"/>
              </a:spcAft>
              <a:buClr>
                <a:schemeClr val="dk1"/>
              </a:buClr>
              <a:buSzPts val="4400"/>
              <a:buFont typeface="Twentieth Century"/>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13"/>
          <p:cNvSpPr txBox="1"/>
          <p:nvPr>
            <p:ph idx="1" type="body"/>
          </p:nvPr>
        </p:nvSpPr>
        <p:spPr>
          <a:xfrm>
            <a:off x="1371600" y="4974336"/>
            <a:ext cx="9966961" cy="1115568"/>
          </a:xfrm>
          <a:prstGeom prst="rect">
            <a:avLst/>
          </a:prstGeom>
          <a:noFill/>
          <a:ln>
            <a:noFill/>
          </a:ln>
        </p:spPr>
        <p:txBody>
          <a:bodyPr anchorCtr="0" anchor="t" bIns="0" lIns="0" spcFirstLastPara="1" rIns="0" wrap="square" tIns="0">
            <a:normAutofit/>
          </a:bodyPr>
          <a:lstStyle>
            <a:lvl1pPr indent="-228600" lvl="0" marL="457200" algn="l">
              <a:lnSpc>
                <a:spcPct val="120000"/>
              </a:lnSpc>
              <a:spcBef>
                <a:spcPts val="1000"/>
              </a:spcBef>
              <a:spcAft>
                <a:spcPts val="0"/>
              </a:spcAft>
              <a:buClr>
                <a:schemeClr val="dk1"/>
              </a:buClr>
              <a:buSzPts val="1600"/>
              <a:buNone/>
              <a:defRPr sz="1600" cap="none">
                <a:solidFill>
                  <a:schemeClr val="dk1"/>
                </a:solidFill>
              </a:defRPr>
            </a:lvl1pPr>
            <a:lvl2pPr indent="-228600" lvl="1" marL="914400" algn="l">
              <a:lnSpc>
                <a:spcPct val="120000"/>
              </a:lnSpc>
              <a:spcBef>
                <a:spcPts val="500"/>
              </a:spcBef>
              <a:spcAft>
                <a:spcPts val="0"/>
              </a:spcAft>
              <a:buClr>
                <a:srgbClr val="888888"/>
              </a:buClr>
              <a:buSzPts val="2000"/>
              <a:buNone/>
              <a:defRPr sz="2000">
                <a:solidFill>
                  <a:srgbClr val="888888"/>
                </a:solidFill>
              </a:defRPr>
            </a:lvl2pPr>
            <a:lvl3pPr indent="-228600" lvl="2" marL="1371600" algn="l">
              <a:lnSpc>
                <a:spcPct val="120000"/>
              </a:lnSpc>
              <a:spcBef>
                <a:spcPts val="500"/>
              </a:spcBef>
              <a:spcAft>
                <a:spcPts val="0"/>
              </a:spcAft>
              <a:buClr>
                <a:srgbClr val="888888"/>
              </a:buClr>
              <a:buSzPts val="1800"/>
              <a:buNone/>
              <a:defRPr sz="1800">
                <a:solidFill>
                  <a:srgbClr val="888888"/>
                </a:solidFill>
              </a:defRPr>
            </a:lvl3pPr>
            <a:lvl4pPr indent="-228600" lvl="3" marL="1828800" algn="l">
              <a:lnSpc>
                <a:spcPct val="120000"/>
              </a:lnSpc>
              <a:spcBef>
                <a:spcPts val="500"/>
              </a:spcBef>
              <a:spcAft>
                <a:spcPts val="0"/>
              </a:spcAft>
              <a:buClr>
                <a:srgbClr val="888888"/>
              </a:buClr>
              <a:buSzPts val="1600"/>
              <a:buNone/>
              <a:defRPr sz="1600">
                <a:solidFill>
                  <a:srgbClr val="888888"/>
                </a:solidFill>
              </a:defRPr>
            </a:lvl4pPr>
            <a:lvl5pPr indent="-228600" lvl="4" marL="2286000" algn="l">
              <a:lnSpc>
                <a:spcPct val="12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2" name="Google Shape;32;p13"/>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13"/>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3"/>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5" name="Shape 35"/>
        <p:cNvGrpSpPr/>
        <p:nvPr/>
      </p:nvGrpSpPr>
      <p:grpSpPr>
        <a:xfrm>
          <a:off x="0" y="0"/>
          <a:ext cx="0" cy="0"/>
          <a:chOff x="0" y="0"/>
          <a:chExt cx="0" cy="0"/>
        </a:xfrm>
      </p:grpSpPr>
      <p:sp>
        <p:nvSpPr>
          <p:cNvPr id="36" name="Google Shape;36;p14"/>
          <p:cNvSpPr txBox="1"/>
          <p:nvPr>
            <p:ph type="title"/>
          </p:nvPr>
        </p:nvSpPr>
        <p:spPr>
          <a:xfrm>
            <a:off x="1371600" y="795528"/>
            <a:ext cx="10241280" cy="1234440"/>
          </a:xfrm>
          <a:prstGeom prst="rect">
            <a:avLst/>
          </a:prstGeom>
          <a:noFill/>
          <a:ln>
            <a:noFill/>
          </a:ln>
        </p:spPr>
        <p:txBody>
          <a:bodyPr anchorCtr="0" anchor="b" bIns="0" lIns="0" spcFirstLastPara="1" rIns="0" wrap="square" tIns="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7" name="Google Shape;37;p14"/>
          <p:cNvSpPr txBox="1"/>
          <p:nvPr>
            <p:ph idx="1" type="body"/>
          </p:nvPr>
        </p:nvSpPr>
        <p:spPr>
          <a:xfrm>
            <a:off x="1371600" y="2112264"/>
            <a:ext cx="4846320" cy="3959352"/>
          </a:xfrm>
          <a:prstGeom prst="rect">
            <a:avLst/>
          </a:prstGeom>
          <a:noFill/>
          <a:ln>
            <a:noFill/>
          </a:ln>
        </p:spPr>
        <p:txBody>
          <a:bodyPr anchorCtr="0" anchor="t" bIns="0" lIns="0" spcFirstLastPara="1" rIns="0" wrap="square" tIns="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8" name="Google Shape;38;p14"/>
          <p:cNvSpPr txBox="1"/>
          <p:nvPr>
            <p:ph idx="2" type="body"/>
          </p:nvPr>
        </p:nvSpPr>
        <p:spPr>
          <a:xfrm>
            <a:off x="6766560" y="2112265"/>
            <a:ext cx="4846320" cy="3959351"/>
          </a:xfrm>
          <a:prstGeom prst="rect">
            <a:avLst/>
          </a:prstGeom>
          <a:noFill/>
          <a:ln>
            <a:noFill/>
          </a:ln>
        </p:spPr>
        <p:txBody>
          <a:bodyPr anchorCtr="0" anchor="t" bIns="0" lIns="0" spcFirstLastPara="1" rIns="0" wrap="square" tIns="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9" name="Google Shape;39;p14"/>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14"/>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4"/>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p:cSld name="Comparison">
    <p:spTree>
      <p:nvGrpSpPr>
        <p:cNvPr id="42" name="Shape 42"/>
        <p:cNvGrpSpPr/>
        <p:nvPr/>
      </p:nvGrpSpPr>
      <p:grpSpPr>
        <a:xfrm>
          <a:off x="0" y="0"/>
          <a:ext cx="0" cy="0"/>
          <a:chOff x="0" y="0"/>
          <a:chExt cx="0" cy="0"/>
        </a:xfrm>
      </p:grpSpPr>
      <p:sp>
        <p:nvSpPr>
          <p:cNvPr id="43" name="Google Shape;43;p15"/>
          <p:cNvSpPr txBox="1"/>
          <p:nvPr>
            <p:ph idx="1" type="body"/>
          </p:nvPr>
        </p:nvSpPr>
        <p:spPr>
          <a:xfrm>
            <a:off x="1371600" y="2112264"/>
            <a:ext cx="4841076" cy="823912"/>
          </a:xfrm>
          <a:prstGeom prst="rect">
            <a:avLst/>
          </a:prstGeom>
          <a:noFill/>
          <a:ln>
            <a:noFill/>
          </a:ln>
        </p:spPr>
        <p:txBody>
          <a:bodyPr anchorCtr="0" anchor="b" bIns="0" lIns="0" spcFirstLastPara="1" rIns="0" wrap="square" tIns="0">
            <a:normAutofit/>
          </a:bodyPr>
          <a:lstStyle>
            <a:lvl1pPr indent="-228600" lvl="0" marL="457200" algn="l">
              <a:lnSpc>
                <a:spcPct val="120000"/>
              </a:lnSpc>
              <a:spcBef>
                <a:spcPts val="1000"/>
              </a:spcBef>
              <a:spcAft>
                <a:spcPts val="0"/>
              </a:spcAft>
              <a:buClr>
                <a:schemeClr val="dk1"/>
              </a:buClr>
              <a:buSzPts val="2400"/>
              <a:buNone/>
              <a:defRPr b="1" sz="2400"/>
            </a:lvl1pPr>
            <a:lvl2pPr indent="-228600" lvl="1" marL="914400" algn="l">
              <a:lnSpc>
                <a:spcPct val="120000"/>
              </a:lnSpc>
              <a:spcBef>
                <a:spcPts val="500"/>
              </a:spcBef>
              <a:spcAft>
                <a:spcPts val="0"/>
              </a:spcAft>
              <a:buClr>
                <a:schemeClr val="dk1"/>
              </a:buClr>
              <a:buSzPts val="2000"/>
              <a:buNone/>
              <a:defRPr b="1" sz="2000"/>
            </a:lvl2pPr>
            <a:lvl3pPr indent="-228600" lvl="2" marL="1371600" algn="l">
              <a:lnSpc>
                <a:spcPct val="120000"/>
              </a:lnSpc>
              <a:spcBef>
                <a:spcPts val="500"/>
              </a:spcBef>
              <a:spcAft>
                <a:spcPts val="0"/>
              </a:spcAft>
              <a:buClr>
                <a:schemeClr val="dk1"/>
              </a:buClr>
              <a:buSzPts val="1800"/>
              <a:buNone/>
              <a:defRPr b="1" sz="1800"/>
            </a:lvl3pPr>
            <a:lvl4pPr indent="-228600" lvl="3" marL="1828800" algn="l">
              <a:lnSpc>
                <a:spcPct val="120000"/>
              </a:lnSpc>
              <a:spcBef>
                <a:spcPts val="500"/>
              </a:spcBef>
              <a:spcAft>
                <a:spcPts val="0"/>
              </a:spcAft>
              <a:buClr>
                <a:schemeClr val="dk1"/>
              </a:buClr>
              <a:buSzPts val="1600"/>
              <a:buNone/>
              <a:defRPr b="1" sz="1600"/>
            </a:lvl4pPr>
            <a:lvl5pPr indent="-228600" lvl="4" marL="2286000" algn="l">
              <a:lnSpc>
                <a:spcPct val="12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4" name="Google Shape;44;p15"/>
          <p:cNvSpPr txBox="1"/>
          <p:nvPr>
            <p:ph idx="2" type="body"/>
          </p:nvPr>
        </p:nvSpPr>
        <p:spPr>
          <a:xfrm>
            <a:off x="1371600" y="3018472"/>
            <a:ext cx="4841076" cy="3104856"/>
          </a:xfrm>
          <a:prstGeom prst="rect">
            <a:avLst/>
          </a:prstGeom>
          <a:noFill/>
          <a:ln>
            <a:noFill/>
          </a:ln>
        </p:spPr>
        <p:txBody>
          <a:bodyPr anchorCtr="0" anchor="t" bIns="0" lIns="0" spcFirstLastPara="1" rIns="0" wrap="square" tIns="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 name="Google Shape;45;p15"/>
          <p:cNvSpPr txBox="1"/>
          <p:nvPr>
            <p:ph idx="3" type="body"/>
          </p:nvPr>
        </p:nvSpPr>
        <p:spPr>
          <a:xfrm>
            <a:off x="6766560" y="2112264"/>
            <a:ext cx="4846320" cy="823912"/>
          </a:xfrm>
          <a:prstGeom prst="rect">
            <a:avLst/>
          </a:prstGeom>
          <a:noFill/>
          <a:ln>
            <a:noFill/>
          </a:ln>
        </p:spPr>
        <p:txBody>
          <a:bodyPr anchorCtr="0" anchor="b" bIns="0" lIns="0" spcFirstLastPara="1" rIns="0" wrap="square" tIns="0">
            <a:normAutofit/>
          </a:bodyPr>
          <a:lstStyle>
            <a:lvl1pPr indent="-228600" lvl="0" marL="457200" algn="l">
              <a:lnSpc>
                <a:spcPct val="120000"/>
              </a:lnSpc>
              <a:spcBef>
                <a:spcPts val="1000"/>
              </a:spcBef>
              <a:spcAft>
                <a:spcPts val="0"/>
              </a:spcAft>
              <a:buClr>
                <a:schemeClr val="dk1"/>
              </a:buClr>
              <a:buSzPts val="2400"/>
              <a:buNone/>
              <a:defRPr b="1" sz="2400"/>
            </a:lvl1pPr>
            <a:lvl2pPr indent="-228600" lvl="1" marL="914400" algn="l">
              <a:lnSpc>
                <a:spcPct val="120000"/>
              </a:lnSpc>
              <a:spcBef>
                <a:spcPts val="500"/>
              </a:spcBef>
              <a:spcAft>
                <a:spcPts val="0"/>
              </a:spcAft>
              <a:buClr>
                <a:schemeClr val="dk1"/>
              </a:buClr>
              <a:buSzPts val="2000"/>
              <a:buNone/>
              <a:defRPr b="1" sz="2000"/>
            </a:lvl2pPr>
            <a:lvl3pPr indent="-228600" lvl="2" marL="1371600" algn="l">
              <a:lnSpc>
                <a:spcPct val="120000"/>
              </a:lnSpc>
              <a:spcBef>
                <a:spcPts val="500"/>
              </a:spcBef>
              <a:spcAft>
                <a:spcPts val="0"/>
              </a:spcAft>
              <a:buClr>
                <a:schemeClr val="dk1"/>
              </a:buClr>
              <a:buSzPts val="1800"/>
              <a:buNone/>
              <a:defRPr b="1" sz="1800"/>
            </a:lvl3pPr>
            <a:lvl4pPr indent="-228600" lvl="3" marL="1828800" algn="l">
              <a:lnSpc>
                <a:spcPct val="120000"/>
              </a:lnSpc>
              <a:spcBef>
                <a:spcPts val="500"/>
              </a:spcBef>
              <a:spcAft>
                <a:spcPts val="0"/>
              </a:spcAft>
              <a:buClr>
                <a:schemeClr val="dk1"/>
              </a:buClr>
              <a:buSzPts val="1600"/>
              <a:buNone/>
              <a:defRPr b="1" sz="1600"/>
            </a:lvl4pPr>
            <a:lvl5pPr indent="-228600" lvl="4" marL="2286000" algn="l">
              <a:lnSpc>
                <a:spcPct val="12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6" name="Google Shape;46;p15"/>
          <p:cNvSpPr txBox="1"/>
          <p:nvPr>
            <p:ph idx="4" type="body"/>
          </p:nvPr>
        </p:nvSpPr>
        <p:spPr>
          <a:xfrm>
            <a:off x="6766560" y="3018471"/>
            <a:ext cx="4841076" cy="3104857"/>
          </a:xfrm>
          <a:prstGeom prst="rect">
            <a:avLst/>
          </a:prstGeom>
          <a:noFill/>
          <a:ln>
            <a:noFill/>
          </a:ln>
        </p:spPr>
        <p:txBody>
          <a:bodyPr anchorCtr="0" anchor="t" bIns="0" lIns="0" spcFirstLastPara="1" rIns="0" wrap="square" tIns="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 name="Google Shape;47;p15"/>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5"/>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15"/>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50" name="Google Shape;50;p15"/>
          <p:cNvSpPr txBox="1"/>
          <p:nvPr>
            <p:ph type="title"/>
          </p:nvPr>
        </p:nvSpPr>
        <p:spPr>
          <a:xfrm>
            <a:off x="1371600" y="795528"/>
            <a:ext cx="10241280" cy="1234440"/>
          </a:xfrm>
          <a:prstGeom prst="rect">
            <a:avLst/>
          </a:prstGeom>
          <a:noFill/>
          <a:ln>
            <a:noFill/>
          </a:ln>
        </p:spPr>
        <p:txBody>
          <a:bodyPr anchorCtr="0" anchor="b" bIns="0" lIns="0" spcFirstLastPara="1" rIns="0" wrap="square" tIns="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1" name="Shape 51"/>
        <p:cNvGrpSpPr/>
        <p:nvPr/>
      </p:nvGrpSpPr>
      <p:grpSpPr>
        <a:xfrm>
          <a:off x="0" y="0"/>
          <a:ext cx="0" cy="0"/>
          <a:chOff x="0" y="0"/>
          <a:chExt cx="0" cy="0"/>
        </a:xfrm>
      </p:grpSpPr>
      <p:sp>
        <p:nvSpPr>
          <p:cNvPr id="52" name="Google Shape;52;p16"/>
          <p:cNvSpPr txBox="1"/>
          <p:nvPr>
            <p:ph type="title"/>
          </p:nvPr>
        </p:nvSpPr>
        <p:spPr>
          <a:xfrm>
            <a:off x="1371600" y="795528"/>
            <a:ext cx="10241280" cy="1234440"/>
          </a:xfrm>
          <a:prstGeom prst="rect">
            <a:avLst/>
          </a:prstGeom>
          <a:noFill/>
          <a:ln>
            <a:noFill/>
          </a:ln>
        </p:spPr>
        <p:txBody>
          <a:bodyPr anchorCtr="0" anchor="b" bIns="0" lIns="0" spcFirstLastPara="1" rIns="0" wrap="square" tIns="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3" name="Google Shape;53;p16"/>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6"/>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16"/>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6" name="Shape 56"/>
        <p:cNvGrpSpPr/>
        <p:nvPr/>
      </p:nvGrpSpPr>
      <p:grpSpPr>
        <a:xfrm>
          <a:off x="0" y="0"/>
          <a:ext cx="0" cy="0"/>
          <a:chOff x="0" y="0"/>
          <a:chExt cx="0" cy="0"/>
        </a:xfrm>
      </p:grpSpPr>
      <p:sp>
        <p:nvSpPr>
          <p:cNvPr id="57" name="Google Shape;57;p17"/>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17"/>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7"/>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0" name="Shape 60"/>
        <p:cNvGrpSpPr/>
        <p:nvPr/>
      </p:nvGrpSpPr>
      <p:grpSpPr>
        <a:xfrm>
          <a:off x="0" y="0"/>
          <a:ext cx="0" cy="0"/>
          <a:chOff x="0" y="0"/>
          <a:chExt cx="0" cy="0"/>
        </a:xfrm>
      </p:grpSpPr>
      <p:sp>
        <p:nvSpPr>
          <p:cNvPr id="61" name="Google Shape;61;p18"/>
          <p:cNvSpPr txBox="1"/>
          <p:nvPr>
            <p:ph type="title"/>
          </p:nvPr>
        </p:nvSpPr>
        <p:spPr>
          <a:xfrm>
            <a:off x="1371600" y="987425"/>
            <a:ext cx="3932237" cy="1894511"/>
          </a:xfrm>
          <a:prstGeom prst="rect">
            <a:avLst/>
          </a:prstGeom>
          <a:noFill/>
          <a:ln>
            <a:noFill/>
          </a:ln>
        </p:spPr>
        <p:txBody>
          <a:bodyPr anchorCtr="0" anchor="b" bIns="0" lIns="0" spcFirstLastPara="1" rIns="0" wrap="square" tIns="0">
            <a:normAutofit/>
          </a:bodyPr>
          <a:lstStyle>
            <a:lvl1pPr lvl="0" algn="l">
              <a:lnSpc>
                <a:spcPct val="10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 name="Google Shape;62;p18"/>
          <p:cNvSpPr txBox="1"/>
          <p:nvPr>
            <p:ph idx="1" type="body"/>
          </p:nvPr>
        </p:nvSpPr>
        <p:spPr>
          <a:xfrm>
            <a:off x="5650992" y="987425"/>
            <a:ext cx="5687568" cy="4873625"/>
          </a:xfrm>
          <a:prstGeom prst="rect">
            <a:avLst/>
          </a:prstGeom>
          <a:noFill/>
          <a:ln>
            <a:noFill/>
          </a:ln>
        </p:spPr>
        <p:txBody>
          <a:bodyPr anchorCtr="0" anchor="t" bIns="0" lIns="0" spcFirstLastPara="1" rIns="0" wrap="square" tIns="0">
            <a:normAutofit/>
          </a:bodyPr>
          <a:lstStyle>
            <a:lvl1pPr indent="-355600" lvl="0" marL="457200" algn="l">
              <a:lnSpc>
                <a:spcPct val="120000"/>
              </a:lnSpc>
              <a:spcBef>
                <a:spcPts val="1000"/>
              </a:spcBef>
              <a:spcAft>
                <a:spcPts val="0"/>
              </a:spcAft>
              <a:buClr>
                <a:schemeClr val="dk1"/>
              </a:buClr>
              <a:buSzPts val="2000"/>
              <a:buChar char="•"/>
              <a:defRPr sz="2000"/>
            </a:lvl1pPr>
            <a:lvl2pPr indent="-355600" lvl="1" marL="914400" algn="l">
              <a:lnSpc>
                <a:spcPct val="120000"/>
              </a:lnSpc>
              <a:spcBef>
                <a:spcPts val="500"/>
              </a:spcBef>
              <a:spcAft>
                <a:spcPts val="0"/>
              </a:spcAft>
              <a:buClr>
                <a:schemeClr val="dk1"/>
              </a:buClr>
              <a:buSzPts val="2000"/>
              <a:buChar char="•"/>
              <a:defRPr sz="2000"/>
            </a:lvl2pPr>
            <a:lvl3pPr indent="-342900" lvl="2" marL="1371600" algn="l">
              <a:lnSpc>
                <a:spcPct val="120000"/>
              </a:lnSpc>
              <a:spcBef>
                <a:spcPts val="500"/>
              </a:spcBef>
              <a:spcAft>
                <a:spcPts val="0"/>
              </a:spcAft>
              <a:buClr>
                <a:schemeClr val="dk1"/>
              </a:buClr>
              <a:buSzPts val="1800"/>
              <a:buChar char="•"/>
              <a:defRPr sz="1800"/>
            </a:lvl3pPr>
            <a:lvl4pPr indent="-330200" lvl="3" marL="1828800" algn="l">
              <a:lnSpc>
                <a:spcPct val="120000"/>
              </a:lnSpc>
              <a:spcBef>
                <a:spcPts val="500"/>
              </a:spcBef>
              <a:spcAft>
                <a:spcPts val="0"/>
              </a:spcAft>
              <a:buClr>
                <a:schemeClr val="dk1"/>
              </a:buClr>
              <a:buSzPts val="1600"/>
              <a:buChar char="•"/>
              <a:defRPr sz="1600"/>
            </a:lvl4pPr>
            <a:lvl5pPr indent="-330200" lvl="4" marL="2286000" algn="l">
              <a:lnSpc>
                <a:spcPct val="120000"/>
              </a:lnSpc>
              <a:spcBef>
                <a:spcPts val="500"/>
              </a:spcBef>
              <a:spcAft>
                <a:spcPts val="0"/>
              </a:spcAft>
              <a:buClr>
                <a:schemeClr val="dk1"/>
              </a:buClr>
              <a:buSzPts val="1600"/>
              <a:buChar char="•"/>
              <a:defRPr sz="16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3" name="Google Shape;63;p18"/>
          <p:cNvSpPr txBox="1"/>
          <p:nvPr>
            <p:ph idx="2" type="body"/>
          </p:nvPr>
        </p:nvSpPr>
        <p:spPr>
          <a:xfrm>
            <a:off x="1371600" y="3058510"/>
            <a:ext cx="3932237" cy="2802540"/>
          </a:xfrm>
          <a:prstGeom prst="rect">
            <a:avLst/>
          </a:prstGeom>
          <a:noFill/>
          <a:ln>
            <a:noFill/>
          </a:ln>
        </p:spPr>
        <p:txBody>
          <a:bodyPr anchorCtr="0" anchor="t" bIns="0" lIns="0" spcFirstLastPara="1" rIns="0" wrap="square" tIns="0">
            <a:normAutofit/>
          </a:bodyPr>
          <a:lstStyle>
            <a:lvl1pPr indent="-228600" lvl="0" marL="457200" algn="l">
              <a:lnSpc>
                <a:spcPct val="120000"/>
              </a:lnSpc>
              <a:spcBef>
                <a:spcPts val="1000"/>
              </a:spcBef>
              <a:spcAft>
                <a:spcPts val="0"/>
              </a:spcAft>
              <a:buClr>
                <a:schemeClr val="dk1"/>
              </a:buClr>
              <a:buSzPts val="1600"/>
              <a:buNone/>
              <a:defRPr sz="1600"/>
            </a:lvl1pPr>
            <a:lvl2pPr indent="-228600" lvl="1" marL="914400" algn="l">
              <a:lnSpc>
                <a:spcPct val="120000"/>
              </a:lnSpc>
              <a:spcBef>
                <a:spcPts val="500"/>
              </a:spcBef>
              <a:spcAft>
                <a:spcPts val="0"/>
              </a:spcAft>
              <a:buClr>
                <a:schemeClr val="dk1"/>
              </a:buClr>
              <a:buSzPts val="1400"/>
              <a:buNone/>
              <a:defRPr sz="1400"/>
            </a:lvl2pPr>
            <a:lvl3pPr indent="-228600" lvl="2" marL="1371600" algn="l">
              <a:lnSpc>
                <a:spcPct val="120000"/>
              </a:lnSpc>
              <a:spcBef>
                <a:spcPts val="500"/>
              </a:spcBef>
              <a:spcAft>
                <a:spcPts val="0"/>
              </a:spcAft>
              <a:buClr>
                <a:schemeClr val="dk1"/>
              </a:buClr>
              <a:buSzPts val="1200"/>
              <a:buNone/>
              <a:defRPr sz="1200"/>
            </a:lvl3pPr>
            <a:lvl4pPr indent="-228600" lvl="3" marL="1828800" algn="l">
              <a:lnSpc>
                <a:spcPct val="120000"/>
              </a:lnSpc>
              <a:spcBef>
                <a:spcPts val="500"/>
              </a:spcBef>
              <a:spcAft>
                <a:spcPts val="0"/>
              </a:spcAft>
              <a:buClr>
                <a:schemeClr val="dk1"/>
              </a:buClr>
              <a:buSzPts val="1000"/>
              <a:buNone/>
              <a:defRPr sz="1000"/>
            </a:lvl4pPr>
            <a:lvl5pPr indent="-228600" lvl="4" marL="2286000" algn="l">
              <a:lnSpc>
                <a:spcPct val="12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4" name="Google Shape;64;p18"/>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8"/>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8"/>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7" name="Shape 67"/>
        <p:cNvGrpSpPr/>
        <p:nvPr/>
      </p:nvGrpSpPr>
      <p:grpSpPr>
        <a:xfrm>
          <a:off x="0" y="0"/>
          <a:ext cx="0" cy="0"/>
          <a:chOff x="0" y="0"/>
          <a:chExt cx="0" cy="0"/>
        </a:xfrm>
      </p:grpSpPr>
      <p:sp>
        <p:nvSpPr>
          <p:cNvPr id="68" name="Google Shape;68;p19"/>
          <p:cNvSpPr txBox="1"/>
          <p:nvPr>
            <p:ph type="title"/>
          </p:nvPr>
        </p:nvSpPr>
        <p:spPr>
          <a:xfrm>
            <a:off x="1371600" y="987552"/>
            <a:ext cx="3932237" cy="1892808"/>
          </a:xfrm>
          <a:prstGeom prst="rect">
            <a:avLst/>
          </a:prstGeom>
          <a:noFill/>
          <a:ln>
            <a:noFill/>
          </a:ln>
        </p:spPr>
        <p:txBody>
          <a:bodyPr anchorCtr="0" anchor="b" bIns="0" lIns="0" spcFirstLastPara="1" rIns="0" wrap="square" tIns="0">
            <a:normAutofit/>
          </a:bodyPr>
          <a:lstStyle>
            <a:lvl1pPr lvl="0" algn="l">
              <a:lnSpc>
                <a:spcPct val="10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19"/>
          <p:cNvSpPr/>
          <p:nvPr>
            <p:ph idx="2" type="pic"/>
          </p:nvPr>
        </p:nvSpPr>
        <p:spPr>
          <a:xfrm>
            <a:off x="5505319" y="987425"/>
            <a:ext cx="5833242" cy="4873625"/>
          </a:xfrm>
          <a:prstGeom prst="rect">
            <a:avLst/>
          </a:prstGeom>
          <a:noFill/>
          <a:ln>
            <a:noFill/>
          </a:ln>
        </p:spPr>
      </p:sp>
      <p:sp>
        <p:nvSpPr>
          <p:cNvPr id="70" name="Google Shape;70;p19"/>
          <p:cNvSpPr txBox="1"/>
          <p:nvPr>
            <p:ph idx="1" type="body"/>
          </p:nvPr>
        </p:nvSpPr>
        <p:spPr>
          <a:xfrm>
            <a:off x="1371600" y="3033286"/>
            <a:ext cx="3932237" cy="2835702"/>
          </a:xfrm>
          <a:prstGeom prst="rect">
            <a:avLst/>
          </a:prstGeom>
          <a:noFill/>
          <a:ln>
            <a:noFill/>
          </a:ln>
        </p:spPr>
        <p:txBody>
          <a:bodyPr anchorCtr="0" anchor="t" bIns="0" lIns="0" spcFirstLastPara="1" rIns="0" wrap="square" tIns="0">
            <a:normAutofit/>
          </a:bodyPr>
          <a:lstStyle>
            <a:lvl1pPr indent="-228600" lvl="0" marL="457200" algn="l">
              <a:lnSpc>
                <a:spcPct val="120000"/>
              </a:lnSpc>
              <a:spcBef>
                <a:spcPts val="1000"/>
              </a:spcBef>
              <a:spcAft>
                <a:spcPts val="0"/>
              </a:spcAft>
              <a:buClr>
                <a:schemeClr val="dk1"/>
              </a:buClr>
              <a:buSzPts val="1600"/>
              <a:buNone/>
              <a:defRPr sz="1600"/>
            </a:lvl1pPr>
            <a:lvl2pPr indent="-228600" lvl="1" marL="914400" algn="l">
              <a:lnSpc>
                <a:spcPct val="120000"/>
              </a:lnSpc>
              <a:spcBef>
                <a:spcPts val="500"/>
              </a:spcBef>
              <a:spcAft>
                <a:spcPts val="0"/>
              </a:spcAft>
              <a:buClr>
                <a:schemeClr val="dk1"/>
              </a:buClr>
              <a:buSzPts val="1400"/>
              <a:buNone/>
              <a:defRPr sz="1400"/>
            </a:lvl2pPr>
            <a:lvl3pPr indent="-228600" lvl="2" marL="1371600" algn="l">
              <a:lnSpc>
                <a:spcPct val="120000"/>
              </a:lnSpc>
              <a:spcBef>
                <a:spcPts val="500"/>
              </a:spcBef>
              <a:spcAft>
                <a:spcPts val="0"/>
              </a:spcAft>
              <a:buClr>
                <a:schemeClr val="dk1"/>
              </a:buClr>
              <a:buSzPts val="1200"/>
              <a:buNone/>
              <a:defRPr sz="1200"/>
            </a:lvl3pPr>
            <a:lvl4pPr indent="-228600" lvl="3" marL="1828800" algn="l">
              <a:lnSpc>
                <a:spcPct val="120000"/>
              </a:lnSpc>
              <a:spcBef>
                <a:spcPts val="500"/>
              </a:spcBef>
              <a:spcAft>
                <a:spcPts val="0"/>
              </a:spcAft>
              <a:buClr>
                <a:schemeClr val="dk1"/>
              </a:buClr>
              <a:buSzPts val="1000"/>
              <a:buNone/>
              <a:defRPr sz="1000"/>
            </a:lvl4pPr>
            <a:lvl5pPr indent="-228600" lvl="4" marL="2286000" algn="l">
              <a:lnSpc>
                <a:spcPct val="12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1" name="Google Shape;71;p19"/>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9"/>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9"/>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4" name="Shape 74"/>
        <p:cNvGrpSpPr/>
        <p:nvPr/>
      </p:nvGrpSpPr>
      <p:grpSpPr>
        <a:xfrm>
          <a:off x="0" y="0"/>
          <a:ext cx="0" cy="0"/>
          <a:chOff x="0" y="0"/>
          <a:chExt cx="0" cy="0"/>
        </a:xfrm>
      </p:grpSpPr>
      <p:sp>
        <p:nvSpPr>
          <p:cNvPr id="75" name="Google Shape;75;p20"/>
          <p:cNvSpPr txBox="1"/>
          <p:nvPr>
            <p:ph type="title"/>
          </p:nvPr>
        </p:nvSpPr>
        <p:spPr>
          <a:xfrm>
            <a:off x="1371600" y="795528"/>
            <a:ext cx="10241280" cy="1234440"/>
          </a:xfrm>
          <a:prstGeom prst="rect">
            <a:avLst/>
          </a:prstGeom>
          <a:noFill/>
          <a:ln>
            <a:noFill/>
          </a:ln>
        </p:spPr>
        <p:txBody>
          <a:bodyPr anchorCtr="0" anchor="b" bIns="0" lIns="0" spcFirstLastPara="1" rIns="0" wrap="square" tIns="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0"/>
          <p:cNvSpPr txBox="1"/>
          <p:nvPr>
            <p:ph idx="1" type="body"/>
          </p:nvPr>
        </p:nvSpPr>
        <p:spPr>
          <a:xfrm rot="5400000">
            <a:off x="4512564" y="-1028700"/>
            <a:ext cx="3959352" cy="10241280"/>
          </a:xfrm>
          <a:prstGeom prst="rect">
            <a:avLst/>
          </a:prstGeom>
          <a:noFill/>
          <a:ln>
            <a:noFill/>
          </a:ln>
        </p:spPr>
        <p:txBody>
          <a:bodyPr anchorCtr="0" anchor="t" bIns="0" lIns="0" spcFirstLastPara="1" rIns="0" wrap="square" tIns="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20"/>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0"/>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0"/>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0" name="Shape 80"/>
        <p:cNvGrpSpPr/>
        <p:nvPr/>
      </p:nvGrpSpPr>
      <p:grpSpPr>
        <a:xfrm>
          <a:off x="0" y="0"/>
          <a:ext cx="0" cy="0"/>
          <a:chOff x="0" y="0"/>
          <a:chExt cx="0" cy="0"/>
        </a:xfrm>
      </p:grpSpPr>
      <p:sp>
        <p:nvSpPr>
          <p:cNvPr id="81" name="Google Shape;81;p21"/>
          <p:cNvSpPr txBox="1"/>
          <p:nvPr>
            <p:ph type="title"/>
          </p:nvPr>
        </p:nvSpPr>
        <p:spPr>
          <a:xfrm rot="5400000">
            <a:off x="7614700" y="1949100"/>
            <a:ext cx="4849301" cy="2628900"/>
          </a:xfrm>
          <a:prstGeom prst="rect">
            <a:avLst/>
          </a:prstGeom>
          <a:noFill/>
          <a:ln>
            <a:noFill/>
          </a:ln>
        </p:spPr>
        <p:txBody>
          <a:bodyPr anchorCtr="0" anchor="b" bIns="0" lIns="0" spcFirstLastPara="1" rIns="0" wrap="square" tIns="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21"/>
          <p:cNvSpPr txBox="1"/>
          <p:nvPr>
            <p:ph idx="1" type="body"/>
          </p:nvPr>
        </p:nvSpPr>
        <p:spPr>
          <a:xfrm rot="5400000">
            <a:off x="2286218" y="-598082"/>
            <a:ext cx="4849300" cy="7723265"/>
          </a:xfrm>
          <a:prstGeom prst="rect">
            <a:avLst/>
          </a:prstGeom>
          <a:noFill/>
          <a:ln>
            <a:noFill/>
          </a:ln>
        </p:spPr>
        <p:txBody>
          <a:bodyPr anchorCtr="0" anchor="t" bIns="0" lIns="0" spcFirstLastPara="1" rIns="0" wrap="square" tIns="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21"/>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1"/>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1"/>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0"/>
          <p:cNvSpPr/>
          <p:nvPr/>
        </p:nvSpPr>
        <p:spPr>
          <a:xfrm flipH="1" rot="10800000">
            <a:off x="0" y="6401226"/>
            <a:ext cx="12192000" cy="456773"/>
          </a:xfrm>
          <a:prstGeom prst="rect">
            <a:avLst/>
          </a:prstGeom>
          <a:gradFill>
            <a:gsLst>
              <a:gs pos="0">
                <a:srgbClr val="66B253">
                  <a:alpha val="27843"/>
                </a:srgbClr>
              </a:gs>
              <a:gs pos="14000">
                <a:srgbClr val="66B253">
                  <a:alpha val="27843"/>
                </a:srgbClr>
              </a:gs>
              <a:gs pos="100000">
                <a:srgbClr val="58B46B">
                  <a:alpha val="84705"/>
                </a:srgbClr>
              </a:gs>
            </a:gsLst>
            <a:lin ang="6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1" name="Google Shape;11;p10"/>
          <p:cNvSpPr/>
          <p:nvPr/>
        </p:nvSpPr>
        <p:spPr>
          <a:xfrm flipH="1">
            <a:off x="4038602" y="6401228"/>
            <a:ext cx="8153398" cy="456772"/>
          </a:xfrm>
          <a:prstGeom prst="rect">
            <a:avLst/>
          </a:prstGeom>
          <a:gradFill>
            <a:gsLst>
              <a:gs pos="0">
                <a:srgbClr val="CCCA93">
                  <a:alpha val="54901"/>
                </a:srgbClr>
              </a:gs>
              <a:gs pos="9000">
                <a:srgbClr val="CCCA93">
                  <a:alpha val="54901"/>
                </a:srgbClr>
              </a:gs>
              <a:gs pos="99000">
                <a:schemeClr val="accent2"/>
              </a:gs>
              <a:gs pos="100000">
                <a:schemeClr val="accent2"/>
              </a:gs>
            </a:gsLst>
            <a:lin ang="14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2" name="Google Shape;12;p10"/>
          <p:cNvSpPr txBox="1"/>
          <p:nvPr>
            <p:ph type="title"/>
          </p:nvPr>
        </p:nvSpPr>
        <p:spPr>
          <a:xfrm>
            <a:off x="1371600" y="795528"/>
            <a:ext cx="10241280" cy="1234440"/>
          </a:xfrm>
          <a:prstGeom prst="rect">
            <a:avLst/>
          </a:prstGeom>
          <a:noFill/>
          <a:ln>
            <a:noFill/>
          </a:ln>
        </p:spPr>
        <p:txBody>
          <a:bodyPr anchorCtr="0" anchor="b" bIns="0" lIns="0" spcFirstLastPara="1" rIns="0" wrap="square" tIns="0">
            <a:normAutofit/>
          </a:bodyPr>
          <a:lstStyle>
            <a:lvl1pPr lvl="0" marR="0" rtl="0" algn="l">
              <a:lnSpc>
                <a:spcPct val="100000"/>
              </a:lnSpc>
              <a:spcBef>
                <a:spcPts val="0"/>
              </a:spcBef>
              <a:spcAft>
                <a:spcPts val="0"/>
              </a:spcAft>
              <a:buClr>
                <a:schemeClr val="dk1"/>
              </a:buClr>
              <a:buSzPts val="3600"/>
              <a:buFont typeface="Twentieth Century"/>
              <a:buNone/>
              <a:defRPr b="1" i="0" sz="3600" u="none" cap="none" strike="noStrike">
                <a:solidFill>
                  <a:schemeClr val="dk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10"/>
          <p:cNvSpPr txBox="1"/>
          <p:nvPr>
            <p:ph idx="1" type="body"/>
          </p:nvPr>
        </p:nvSpPr>
        <p:spPr>
          <a:xfrm>
            <a:off x="1371600" y="2112264"/>
            <a:ext cx="10241280" cy="3959352"/>
          </a:xfrm>
          <a:prstGeom prst="rect">
            <a:avLst/>
          </a:prstGeom>
          <a:noFill/>
          <a:ln>
            <a:noFill/>
          </a:ln>
        </p:spPr>
        <p:txBody>
          <a:bodyPr anchorCtr="0" anchor="t" bIns="0" lIns="0" spcFirstLastPara="1" rIns="0" wrap="square" tIns="0">
            <a:normAutofit/>
          </a:bodyPr>
          <a:lstStyle>
            <a:lvl1pPr indent="-381000" lvl="0" marL="457200" marR="0" rtl="0" algn="l">
              <a:lnSpc>
                <a:spcPct val="120000"/>
              </a:lnSpc>
              <a:spcBef>
                <a:spcPts val="1000"/>
              </a:spcBef>
              <a:spcAft>
                <a:spcPts val="0"/>
              </a:spcAft>
              <a:buClr>
                <a:schemeClr val="dk1"/>
              </a:buClr>
              <a:buSzPts val="2400"/>
              <a:buFont typeface="Arial"/>
              <a:buChar char="•"/>
              <a:defRPr b="0" i="0" sz="2400" u="none" cap="none" strike="noStrike">
                <a:solidFill>
                  <a:schemeClr val="dk1"/>
                </a:solidFill>
                <a:latin typeface="Twentieth Century"/>
                <a:ea typeface="Twentieth Century"/>
                <a:cs typeface="Twentieth Century"/>
                <a:sym typeface="Twentieth Century"/>
              </a:defRPr>
            </a:lvl1pPr>
            <a:lvl2pPr indent="-381000" lvl="1" marL="914400" marR="0" rtl="0" algn="l">
              <a:lnSpc>
                <a:spcPct val="120000"/>
              </a:lnSpc>
              <a:spcBef>
                <a:spcPts val="500"/>
              </a:spcBef>
              <a:spcAft>
                <a:spcPts val="0"/>
              </a:spcAft>
              <a:buClr>
                <a:schemeClr val="dk1"/>
              </a:buClr>
              <a:buSzPts val="2400"/>
              <a:buFont typeface="Arial"/>
              <a:buChar char="•"/>
              <a:defRPr b="0" i="0" sz="2400" u="none" cap="none" strike="noStrike">
                <a:solidFill>
                  <a:schemeClr val="dk1"/>
                </a:solidFill>
                <a:latin typeface="Twentieth Century"/>
                <a:ea typeface="Twentieth Century"/>
                <a:cs typeface="Twentieth Century"/>
                <a:sym typeface="Twentieth Century"/>
              </a:defRPr>
            </a:lvl2pPr>
            <a:lvl3pPr indent="-355600" lvl="2" marL="1371600" marR="0" rtl="0" algn="l">
              <a:lnSpc>
                <a:spcPct val="120000"/>
              </a:lnSpc>
              <a:spcBef>
                <a:spcPts val="500"/>
              </a:spcBef>
              <a:spcAft>
                <a:spcPts val="0"/>
              </a:spcAft>
              <a:buClr>
                <a:schemeClr val="dk1"/>
              </a:buClr>
              <a:buSzPts val="2000"/>
              <a:buFont typeface="Arial"/>
              <a:buChar char="•"/>
              <a:defRPr b="0" i="0" sz="2000" u="none" cap="none" strike="noStrike">
                <a:solidFill>
                  <a:schemeClr val="dk1"/>
                </a:solidFill>
                <a:latin typeface="Twentieth Century"/>
                <a:ea typeface="Twentieth Century"/>
                <a:cs typeface="Twentieth Century"/>
                <a:sym typeface="Twentieth Century"/>
              </a:defRPr>
            </a:lvl3pPr>
            <a:lvl4pPr indent="-342900" lvl="3" marL="1828800" marR="0" rtl="0" algn="l">
              <a:lnSpc>
                <a:spcPct val="120000"/>
              </a:lnSpc>
              <a:spcBef>
                <a:spcPts val="500"/>
              </a:spcBef>
              <a:spcAft>
                <a:spcPts val="0"/>
              </a:spcAft>
              <a:buClr>
                <a:schemeClr val="dk1"/>
              </a:buClr>
              <a:buSzPts val="1800"/>
              <a:buFont typeface="Arial"/>
              <a:buChar char="•"/>
              <a:defRPr b="0" i="0" sz="1800" u="none" cap="none" strike="noStrike">
                <a:solidFill>
                  <a:schemeClr val="dk1"/>
                </a:solidFill>
                <a:latin typeface="Twentieth Century"/>
                <a:ea typeface="Twentieth Century"/>
                <a:cs typeface="Twentieth Century"/>
                <a:sym typeface="Twentieth Century"/>
              </a:defRPr>
            </a:lvl4pPr>
            <a:lvl5pPr indent="-342900" lvl="4" marL="2286000" marR="0" rtl="0" algn="l">
              <a:lnSpc>
                <a:spcPct val="120000"/>
              </a:lnSpc>
              <a:spcBef>
                <a:spcPts val="500"/>
              </a:spcBef>
              <a:spcAft>
                <a:spcPts val="0"/>
              </a:spcAft>
              <a:buClr>
                <a:schemeClr val="dk1"/>
              </a:buClr>
              <a:buSzPts val="1800"/>
              <a:buFont typeface="Arial"/>
              <a:buChar char="•"/>
              <a:defRPr b="0" i="0" sz="1800" u="none" cap="none" strike="noStrike">
                <a:solidFill>
                  <a:schemeClr val="dk1"/>
                </a:solidFill>
                <a:latin typeface="Twentieth Century"/>
                <a:ea typeface="Twentieth Century"/>
                <a:cs typeface="Twentieth Century"/>
                <a:sym typeface="Twentieth Century"/>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wentieth Century"/>
                <a:ea typeface="Twentieth Century"/>
                <a:cs typeface="Twentieth Century"/>
                <a:sym typeface="Twentieth Century"/>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wentieth Century"/>
                <a:ea typeface="Twentieth Century"/>
                <a:cs typeface="Twentieth Century"/>
                <a:sym typeface="Twentieth Century"/>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wentieth Century"/>
                <a:ea typeface="Twentieth Century"/>
                <a:cs typeface="Twentieth Century"/>
                <a:sym typeface="Twentieth Century"/>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wentieth Century"/>
                <a:ea typeface="Twentieth Century"/>
                <a:cs typeface="Twentieth Century"/>
                <a:sym typeface="Twentieth Century"/>
              </a:defRPr>
            </a:lvl9pPr>
          </a:lstStyle>
          <a:p/>
        </p:txBody>
      </p:sp>
      <p:sp>
        <p:nvSpPr>
          <p:cNvPr id="14" name="Google Shape;14;p10"/>
          <p:cNvSpPr txBox="1"/>
          <p:nvPr>
            <p:ph idx="10" type="dt"/>
          </p:nvPr>
        </p:nvSpPr>
        <p:spPr>
          <a:xfrm>
            <a:off x="7909560" y="6409944"/>
            <a:ext cx="3703320" cy="448056"/>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FFFFFF"/>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2pPr>
            <a:lvl3pPr lvl="2"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3pPr>
            <a:lvl4pPr lvl="3"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4pPr>
            <a:lvl5pPr lvl="4"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5pPr>
            <a:lvl6pPr lvl="5"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6pPr>
            <a:lvl7pPr lvl="6"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7pPr>
            <a:lvl8pPr lvl="7"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8pPr>
            <a:lvl9pPr lvl="8"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9pPr>
          </a:lstStyle>
          <a:p/>
        </p:txBody>
      </p:sp>
      <p:sp>
        <p:nvSpPr>
          <p:cNvPr id="15" name="Google Shape;15;p10"/>
          <p:cNvSpPr txBox="1"/>
          <p:nvPr>
            <p:ph idx="11" type="ftr"/>
          </p:nvPr>
        </p:nvSpPr>
        <p:spPr>
          <a:xfrm rot="5400000">
            <a:off x="-1828800" y="1911096"/>
            <a:ext cx="4114800" cy="4572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1" i="0" sz="900" u="none" cap="none" strike="noStrike">
                <a:solidFill>
                  <a:schemeClr val="dk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2pPr>
            <a:lvl3pPr lvl="2"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3pPr>
            <a:lvl4pPr lvl="3"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4pPr>
            <a:lvl5pPr lvl="4"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5pPr>
            <a:lvl6pPr lvl="5"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6pPr>
            <a:lvl7pPr lvl="6"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7pPr>
            <a:lvl8pPr lvl="7"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8pPr>
            <a:lvl9pPr lvl="8"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9pPr>
          </a:lstStyle>
          <a:p/>
        </p:txBody>
      </p:sp>
      <p:sp>
        <p:nvSpPr>
          <p:cNvPr id="16" name="Google Shape;16;p10"/>
          <p:cNvSpPr txBox="1"/>
          <p:nvPr>
            <p:ph idx="12" type="sldNum"/>
          </p:nvPr>
        </p:nvSpPr>
        <p:spPr>
          <a:xfrm>
            <a:off x="11667744" y="6409944"/>
            <a:ext cx="438912" cy="448056"/>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rgbClr val="FFFFFF"/>
                </a:solidFill>
                <a:latin typeface="Twentieth Century"/>
                <a:ea typeface="Twentieth Century"/>
                <a:cs typeface="Twentieth Century"/>
                <a:sym typeface="Twentieth Century"/>
              </a:defRPr>
            </a:lvl1pPr>
            <a:lvl2pPr indent="0" lvl="1" marL="0" marR="0" rtl="0" algn="r">
              <a:spcBef>
                <a:spcPts val="0"/>
              </a:spcBef>
              <a:buNone/>
              <a:defRPr b="0" i="0" sz="900" u="none" cap="none" strike="noStrike">
                <a:solidFill>
                  <a:srgbClr val="FFFFFF"/>
                </a:solidFill>
                <a:latin typeface="Twentieth Century"/>
                <a:ea typeface="Twentieth Century"/>
                <a:cs typeface="Twentieth Century"/>
                <a:sym typeface="Twentieth Century"/>
              </a:defRPr>
            </a:lvl2pPr>
            <a:lvl3pPr indent="0" lvl="2" marL="0" marR="0" rtl="0" algn="r">
              <a:spcBef>
                <a:spcPts val="0"/>
              </a:spcBef>
              <a:buNone/>
              <a:defRPr b="0" i="0" sz="900" u="none" cap="none" strike="noStrike">
                <a:solidFill>
                  <a:srgbClr val="FFFFFF"/>
                </a:solidFill>
                <a:latin typeface="Twentieth Century"/>
                <a:ea typeface="Twentieth Century"/>
                <a:cs typeface="Twentieth Century"/>
                <a:sym typeface="Twentieth Century"/>
              </a:defRPr>
            </a:lvl3pPr>
            <a:lvl4pPr indent="0" lvl="3" marL="0" marR="0" rtl="0" algn="r">
              <a:spcBef>
                <a:spcPts val="0"/>
              </a:spcBef>
              <a:buNone/>
              <a:defRPr b="0" i="0" sz="900" u="none" cap="none" strike="noStrike">
                <a:solidFill>
                  <a:srgbClr val="FFFFFF"/>
                </a:solidFill>
                <a:latin typeface="Twentieth Century"/>
                <a:ea typeface="Twentieth Century"/>
                <a:cs typeface="Twentieth Century"/>
                <a:sym typeface="Twentieth Century"/>
              </a:defRPr>
            </a:lvl4pPr>
            <a:lvl5pPr indent="0" lvl="4" marL="0" marR="0" rtl="0" algn="r">
              <a:spcBef>
                <a:spcPts val="0"/>
              </a:spcBef>
              <a:buNone/>
              <a:defRPr b="0" i="0" sz="900" u="none" cap="none" strike="noStrike">
                <a:solidFill>
                  <a:srgbClr val="FFFFFF"/>
                </a:solidFill>
                <a:latin typeface="Twentieth Century"/>
                <a:ea typeface="Twentieth Century"/>
                <a:cs typeface="Twentieth Century"/>
                <a:sym typeface="Twentieth Century"/>
              </a:defRPr>
            </a:lvl5pPr>
            <a:lvl6pPr indent="0" lvl="5" marL="0" marR="0" rtl="0" algn="r">
              <a:spcBef>
                <a:spcPts val="0"/>
              </a:spcBef>
              <a:buNone/>
              <a:defRPr b="0" i="0" sz="900" u="none" cap="none" strike="noStrike">
                <a:solidFill>
                  <a:srgbClr val="FFFFFF"/>
                </a:solidFill>
                <a:latin typeface="Twentieth Century"/>
                <a:ea typeface="Twentieth Century"/>
                <a:cs typeface="Twentieth Century"/>
                <a:sym typeface="Twentieth Century"/>
              </a:defRPr>
            </a:lvl6pPr>
            <a:lvl7pPr indent="0" lvl="6" marL="0" marR="0" rtl="0" algn="r">
              <a:spcBef>
                <a:spcPts val="0"/>
              </a:spcBef>
              <a:buNone/>
              <a:defRPr b="0" i="0" sz="900" u="none" cap="none" strike="noStrike">
                <a:solidFill>
                  <a:srgbClr val="FFFFFF"/>
                </a:solidFill>
                <a:latin typeface="Twentieth Century"/>
                <a:ea typeface="Twentieth Century"/>
                <a:cs typeface="Twentieth Century"/>
                <a:sym typeface="Twentieth Century"/>
              </a:defRPr>
            </a:lvl7pPr>
            <a:lvl8pPr indent="0" lvl="7" marL="0" marR="0" rtl="0" algn="r">
              <a:spcBef>
                <a:spcPts val="0"/>
              </a:spcBef>
              <a:buNone/>
              <a:defRPr b="0" i="0" sz="900" u="none" cap="none" strike="noStrike">
                <a:solidFill>
                  <a:srgbClr val="FFFFFF"/>
                </a:solidFill>
                <a:latin typeface="Twentieth Century"/>
                <a:ea typeface="Twentieth Century"/>
                <a:cs typeface="Twentieth Century"/>
                <a:sym typeface="Twentieth Century"/>
              </a:defRPr>
            </a:lvl8pPr>
            <a:lvl9pPr indent="0" lvl="8" marL="0" marR="0" rtl="0" algn="r">
              <a:spcBef>
                <a:spcPts val="0"/>
              </a:spcBef>
              <a:buNone/>
              <a:defRPr b="0" i="0" sz="900" u="none" cap="none" strike="noStrike">
                <a:solidFill>
                  <a:srgbClr val="FFFFFF"/>
                </a:solidFill>
                <a:latin typeface="Twentieth Century"/>
                <a:ea typeface="Twentieth Century"/>
                <a:cs typeface="Twentieth Century"/>
                <a:sym typeface="Twentieth Century"/>
              </a:defRPr>
            </a:lvl9pPr>
          </a:lstStyle>
          <a:p>
            <a:pPr indent="0" lvl="0" marL="0" rtl="0" algn="r">
              <a:spcBef>
                <a:spcPts val="0"/>
              </a:spcBef>
              <a:spcAft>
                <a:spcPts val="0"/>
              </a:spcAft>
              <a:buNone/>
            </a:pPr>
            <a:fld id="{00000000-1234-1234-1234-123412341234}" type="slidenum">
              <a:rPr lang="en-US"/>
              <a:t>‹#›</a:t>
            </a:fld>
            <a:endParaRPr sz="800"/>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1.jp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8.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jp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jpg"/><Relationship Id="rId4" Type="http://schemas.openxmlformats.org/officeDocument/2006/relationships/image" Target="../media/image5.png"/><Relationship Id="rId5"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9" name="Shape 89"/>
        <p:cNvGrpSpPr/>
        <p:nvPr/>
      </p:nvGrpSpPr>
      <p:grpSpPr>
        <a:xfrm>
          <a:off x="0" y="0"/>
          <a:ext cx="0" cy="0"/>
          <a:chOff x="0" y="0"/>
          <a:chExt cx="0" cy="0"/>
        </a:xfrm>
      </p:grpSpPr>
      <p:sp>
        <p:nvSpPr>
          <p:cNvPr id="90" name="Google Shape;90;p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91" name="Google Shape;91;p1"/>
          <p:cNvSpPr/>
          <p:nvPr/>
        </p:nvSpPr>
        <p:spPr>
          <a:xfrm flipH="1" rot="5400000">
            <a:off x="-1417539" y="1417538"/>
            <a:ext cx="6875818" cy="4040744"/>
          </a:xfrm>
          <a:prstGeom prst="rect">
            <a:avLst/>
          </a:prstGeom>
          <a:gradFill>
            <a:gsLst>
              <a:gs pos="0">
                <a:schemeClr val="accent2"/>
              </a:gs>
              <a:gs pos="11000">
                <a:schemeClr val="accent2"/>
              </a:gs>
              <a:gs pos="100000">
                <a:srgbClr val="3C876A">
                  <a:alpha val="84705"/>
                </a:srgbClr>
              </a:gs>
            </a:gsLst>
            <a:lin ang="186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92" name="Google Shape;92;p1"/>
          <p:cNvSpPr/>
          <p:nvPr/>
        </p:nvSpPr>
        <p:spPr>
          <a:xfrm rot="-5400000">
            <a:off x="-159565" y="2659404"/>
            <a:ext cx="4355594" cy="4040742"/>
          </a:xfrm>
          <a:prstGeom prst="rect">
            <a:avLst/>
          </a:prstGeom>
          <a:gradFill>
            <a:gsLst>
              <a:gs pos="0">
                <a:srgbClr val="58B46B">
                  <a:alpha val="34901"/>
                </a:srgbClr>
              </a:gs>
              <a:gs pos="100000">
                <a:srgbClr val="53B28E">
                  <a:alpha val="0"/>
                </a:srgbClr>
              </a:gs>
            </a:gsLst>
            <a:lin ang="11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pic>
        <p:nvPicPr>
          <p:cNvPr descr="A web of dots connected" id="93" name="Google Shape;93;p1"/>
          <p:cNvPicPr preferRelativeResize="0"/>
          <p:nvPr/>
        </p:nvPicPr>
        <p:blipFill rotWithShape="1">
          <a:blip r:embed="rId4">
            <a:alphaModFix/>
          </a:blip>
          <a:srcRect b="-1" l="33866" r="13025" t="0"/>
          <a:stretch/>
        </p:blipFill>
        <p:spPr>
          <a:xfrm>
            <a:off x="4038599" y="10"/>
            <a:ext cx="8160026" cy="6875809"/>
          </a:xfrm>
          <a:prstGeom prst="rect">
            <a:avLst/>
          </a:prstGeom>
          <a:noFill/>
          <a:ln>
            <a:noFill/>
          </a:ln>
        </p:spPr>
      </p:pic>
      <p:sp>
        <p:nvSpPr>
          <p:cNvPr id="94" name="Google Shape;94;p1"/>
          <p:cNvSpPr/>
          <p:nvPr/>
        </p:nvSpPr>
        <p:spPr>
          <a:xfrm rot="6097846">
            <a:off x="-747355" y="1201312"/>
            <a:ext cx="4808302" cy="4088666"/>
          </a:xfrm>
          <a:custGeom>
            <a:rect b="b" l="l" r="r" t="t"/>
            <a:pathLst>
              <a:path extrusionOk="0" h="4088666" w="4808302">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0">
                <a:srgbClr val="E0EFDC">
                  <a:alpha val="0"/>
                </a:srgbClr>
              </a:gs>
              <a:gs pos="39000">
                <a:srgbClr val="E0EFDC">
                  <a:alpha val="0"/>
                </a:srgbClr>
              </a:gs>
              <a:gs pos="100000">
                <a:srgbClr val="53B28E">
                  <a:alpha val="28627"/>
                </a:srgbClr>
              </a:gs>
            </a:gsLst>
            <a:lin ang="16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95" name="Google Shape;95;p1"/>
          <p:cNvSpPr txBox="1"/>
          <p:nvPr>
            <p:ph type="ctrTitle"/>
          </p:nvPr>
        </p:nvSpPr>
        <p:spPr>
          <a:xfrm>
            <a:off x="463825" y="2950387"/>
            <a:ext cx="3077044" cy="3531403"/>
          </a:xfrm>
          <a:prstGeom prst="rect">
            <a:avLst/>
          </a:prstGeom>
          <a:noFill/>
          <a:ln>
            <a:noFill/>
          </a:ln>
        </p:spPr>
        <p:txBody>
          <a:bodyPr anchorCtr="0" anchor="t" bIns="0" lIns="0" spcFirstLastPara="1" rIns="0" wrap="square" tIns="0">
            <a:normAutofit/>
          </a:bodyPr>
          <a:lstStyle/>
          <a:p>
            <a:pPr indent="0" lvl="0" marL="0" rtl="0" algn="r">
              <a:lnSpc>
                <a:spcPct val="100000"/>
              </a:lnSpc>
              <a:spcBef>
                <a:spcPts val="0"/>
              </a:spcBef>
              <a:spcAft>
                <a:spcPts val="0"/>
              </a:spcAft>
              <a:buClr>
                <a:schemeClr val="lt1"/>
              </a:buClr>
              <a:buSzPts val="3200"/>
              <a:buFont typeface="Twentieth Century"/>
              <a:buNone/>
            </a:pPr>
            <a:r>
              <a:rPr lang="en-US" sz="3200">
                <a:solidFill>
                  <a:schemeClr val="lt1"/>
                </a:solidFill>
              </a:rPr>
              <a:t>TASK 3 </a:t>
            </a:r>
            <a:endParaRPr/>
          </a:p>
        </p:txBody>
      </p:sp>
      <p:sp>
        <p:nvSpPr>
          <p:cNvPr id="96" name="Google Shape;96;p1"/>
          <p:cNvSpPr txBox="1"/>
          <p:nvPr>
            <p:ph idx="1" type="subTitle"/>
          </p:nvPr>
        </p:nvSpPr>
        <p:spPr>
          <a:xfrm>
            <a:off x="642026" y="525970"/>
            <a:ext cx="2937753" cy="1600225"/>
          </a:xfrm>
          <a:prstGeom prst="rect">
            <a:avLst/>
          </a:prstGeom>
          <a:noFill/>
          <a:ln>
            <a:noFill/>
          </a:ln>
        </p:spPr>
        <p:txBody>
          <a:bodyPr anchorCtr="0" anchor="b" bIns="0" lIns="0" spcFirstLastPara="1" rIns="0" wrap="square" tIns="0">
            <a:normAutofit/>
          </a:bodyPr>
          <a:lstStyle/>
          <a:p>
            <a:pPr indent="0" lvl="0" marL="0" rtl="0" algn="r">
              <a:lnSpc>
                <a:spcPct val="150000"/>
              </a:lnSpc>
              <a:spcBef>
                <a:spcPts val="0"/>
              </a:spcBef>
              <a:spcAft>
                <a:spcPts val="0"/>
              </a:spcAft>
              <a:buClr>
                <a:schemeClr val="lt1"/>
              </a:buClr>
              <a:buSzPts val="1200"/>
              <a:buNone/>
            </a:pPr>
            <a:r>
              <a:rPr lang="en-US" sz="1200">
                <a:solidFill>
                  <a:schemeClr val="lt1"/>
                </a:solidFill>
              </a:rPr>
              <a:t>INDIVIDUAL PRESENTATION</a:t>
            </a:r>
            <a:endParaRPr/>
          </a:p>
        </p:txBody>
      </p:sp>
      <p:sp>
        <p:nvSpPr>
          <p:cNvPr id="97" name="Google Shape;97;p1"/>
          <p:cNvSpPr txBox="1"/>
          <p:nvPr/>
        </p:nvSpPr>
        <p:spPr>
          <a:xfrm>
            <a:off x="4278163" y="109650"/>
            <a:ext cx="7680900" cy="1323600"/>
          </a:xfrm>
          <a:prstGeom prst="rect">
            <a:avLst/>
          </a:prstGeom>
          <a:solidFill>
            <a:srgbClr val="FCE5CD"/>
          </a:solid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2400">
                <a:solidFill>
                  <a:schemeClr val="dk1"/>
                </a:solidFill>
                <a:latin typeface="Twentieth Century"/>
                <a:ea typeface="Twentieth Century"/>
                <a:cs typeface="Twentieth Century"/>
                <a:sym typeface="Twentieth Century"/>
              </a:rPr>
              <a:t>               </a:t>
            </a:r>
            <a:r>
              <a:rPr lang="en-US" sz="3700">
                <a:solidFill>
                  <a:schemeClr val="dk1"/>
                </a:solidFill>
                <a:latin typeface="Lobster"/>
                <a:ea typeface="Lobster"/>
                <a:cs typeface="Lobster"/>
                <a:sym typeface="Lobster"/>
              </a:rPr>
              <a:t>GLAMOUR BEAUTY SALON</a:t>
            </a:r>
            <a:endParaRPr sz="3700">
              <a:solidFill>
                <a:schemeClr val="dk1"/>
              </a:solidFill>
              <a:latin typeface="Lobster"/>
              <a:ea typeface="Lobster"/>
              <a:cs typeface="Lobster"/>
              <a:sym typeface="Lobster"/>
            </a:endParaRPr>
          </a:p>
          <a:p>
            <a:pPr indent="0" lvl="0" marL="0" rtl="0" algn="l">
              <a:spcBef>
                <a:spcPts val="0"/>
              </a:spcBef>
              <a:spcAft>
                <a:spcPts val="0"/>
              </a:spcAft>
              <a:buNone/>
            </a:pPr>
            <a:r>
              <a:rPr lang="en-US" sz="3700">
                <a:solidFill>
                  <a:schemeClr val="dk1"/>
                </a:solidFill>
                <a:latin typeface="Lobster"/>
                <a:ea typeface="Lobster"/>
                <a:cs typeface="Lobster"/>
                <a:sym typeface="Lobster"/>
              </a:rPr>
              <a:t>             where your beauty shine </a:t>
            </a:r>
            <a:endParaRPr sz="3700">
              <a:solidFill>
                <a:schemeClr val="dk1"/>
              </a:solidFill>
              <a:latin typeface="Lobster"/>
              <a:ea typeface="Lobster"/>
              <a:cs typeface="Lobster"/>
              <a:sym typeface="Lobster"/>
            </a:endParaRPr>
          </a:p>
        </p:txBody>
      </p:sp>
      <p:pic>
        <p:nvPicPr>
          <p:cNvPr id="98" name="Google Shape;98;p1" title="IMG_3192.JPG"/>
          <p:cNvPicPr preferRelativeResize="0"/>
          <p:nvPr/>
        </p:nvPicPr>
        <p:blipFill>
          <a:blip r:embed="rId3">
            <a:alphaModFix/>
          </a:blip>
          <a:stretch>
            <a:fillRect/>
          </a:stretch>
        </p:blipFill>
        <p:spPr>
          <a:xfrm>
            <a:off x="-2150" y="0"/>
            <a:ext cx="4040750" cy="6858000"/>
          </a:xfrm>
          <a:prstGeom prst="rect">
            <a:avLst/>
          </a:prstGeom>
          <a:noFill/>
          <a:ln>
            <a:noFill/>
          </a:ln>
        </p:spPr>
      </p:pic>
      <p:sp>
        <p:nvSpPr>
          <p:cNvPr id="99" name="Google Shape;99;p1"/>
          <p:cNvSpPr txBox="1"/>
          <p:nvPr/>
        </p:nvSpPr>
        <p:spPr>
          <a:xfrm>
            <a:off x="7281375" y="3094075"/>
            <a:ext cx="116100" cy="72600"/>
          </a:xfrm>
          <a:prstGeom prst="rect">
            <a:avLst/>
          </a:prstGeom>
          <a:solidFill>
            <a:srgbClr val="FCE5CD"/>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2400">
              <a:solidFill>
                <a:schemeClr val="dk1"/>
              </a:solidFill>
              <a:latin typeface="Twentieth Century"/>
              <a:ea typeface="Twentieth Century"/>
              <a:cs typeface="Twentieth Century"/>
              <a:sym typeface="Twentieth Century"/>
            </a:endParaRPr>
          </a:p>
        </p:txBody>
      </p:sp>
      <p:sp>
        <p:nvSpPr>
          <p:cNvPr id="100" name="Google Shape;100;p1"/>
          <p:cNvSpPr txBox="1"/>
          <p:nvPr/>
        </p:nvSpPr>
        <p:spPr>
          <a:xfrm>
            <a:off x="4278175" y="5384900"/>
            <a:ext cx="6631800" cy="954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2400">
                <a:solidFill>
                  <a:schemeClr val="dk1"/>
                </a:solidFill>
                <a:latin typeface="Twentieth Century"/>
                <a:ea typeface="Twentieth Century"/>
                <a:cs typeface="Twentieth Century"/>
                <a:sym typeface="Twentieth Century"/>
              </a:rPr>
              <a:t> </a:t>
            </a:r>
            <a:r>
              <a:rPr b="1" lang="en-US" sz="2500">
                <a:solidFill>
                  <a:schemeClr val="dk1"/>
                </a:solidFill>
                <a:latin typeface="Caveat"/>
                <a:ea typeface="Caveat"/>
                <a:cs typeface="Caveat"/>
                <a:sym typeface="Caveat"/>
              </a:rPr>
              <a:t>student id: </a:t>
            </a:r>
            <a:r>
              <a:rPr lang="en-US" sz="2500">
                <a:solidFill>
                  <a:schemeClr val="dk1"/>
                </a:solidFill>
                <a:latin typeface="Twentieth Century"/>
                <a:ea typeface="Twentieth Century"/>
                <a:cs typeface="Twentieth Century"/>
                <a:sym typeface="Twentieth Century"/>
              </a:rPr>
              <a:t>S</a:t>
            </a:r>
            <a:r>
              <a:rPr b="1" lang="en-US" sz="2500">
                <a:solidFill>
                  <a:schemeClr val="dk1"/>
                </a:solidFill>
                <a:latin typeface="Caveat"/>
                <a:ea typeface="Caveat"/>
                <a:cs typeface="Caveat"/>
                <a:sym typeface="Caveat"/>
              </a:rPr>
              <a:t>amariteanca Alina Drosu </a:t>
            </a:r>
            <a:endParaRPr b="1" sz="2500">
              <a:solidFill>
                <a:schemeClr val="dk1"/>
              </a:solidFill>
              <a:latin typeface="Caveat"/>
              <a:ea typeface="Caveat"/>
              <a:cs typeface="Caveat"/>
              <a:sym typeface="Caveat"/>
            </a:endParaRPr>
          </a:p>
          <a:p>
            <a:pPr indent="0" lvl="0" marL="0" rtl="0" algn="l">
              <a:spcBef>
                <a:spcPts val="0"/>
              </a:spcBef>
              <a:spcAft>
                <a:spcPts val="0"/>
              </a:spcAft>
              <a:buNone/>
            </a:pPr>
            <a:r>
              <a:rPr b="1" lang="en-US" sz="2500">
                <a:solidFill>
                  <a:schemeClr val="dk1"/>
                </a:solidFill>
                <a:latin typeface="Caveat"/>
                <a:ea typeface="Caveat"/>
                <a:cs typeface="Caveat"/>
                <a:sym typeface="Caveat"/>
              </a:rPr>
              <a:t>Student number: 2234615</a:t>
            </a:r>
            <a:endParaRPr b="1" sz="2500">
              <a:solidFill>
                <a:schemeClr val="dk1"/>
              </a:solidFill>
              <a:latin typeface="Caveat"/>
              <a:ea typeface="Caveat"/>
              <a:cs typeface="Caveat"/>
              <a:sym typeface="Caveat"/>
            </a:endParaRPr>
          </a:p>
        </p:txBody>
      </p:sp>
      <p:sp>
        <p:nvSpPr>
          <p:cNvPr id="101" name="Google Shape;101;p1"/>
          <p:cNvSpPr txBox="1"/>
          <p:nvPr/>
        </p:nvSpPr>
        <p:spPr>
          <a:xfrm>
            <a:off x="4278175" y="3995313"/>
            <a:ext cx="74697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2400">
                <a:solidFill>
                  <a:schemeClr val="dk1"/>
                </a:solidFill>
                <a:latin typeface="Twentieth Century"/>
                <a:ea typeface="Twentieth Century"/>
                <a:cs typeface="Twentieth Century"/>
                <a:sym typeface="Twentieth Century"/>
              </a:rPr>
              <a:t> </a:t>
            </a:r>
            <a:r>
              <a:rPr b="1" lang="en-US" sz="3000">
                <a:solidFill>
                  <a:schemeClr val="dk1"/>
                </a:solidFill>
                <a:latin typeface="Caveat"/>
                <a:ea typeface="Caveat"/>
                <a:cs typeface="Caveat"/>
                <a:sym typeface="Caveat"/>
              </a:rPr>
              <a:t>Manage Enterprise</a:t>
            </a:r>
            <a:endParaRPr b="1" sz="3000">
              <a:solidFill>
                <a:schemeClr val="dk1"/>
              </a:solidFill>
              <a:latin typeface="Caveat"/>
              <a:ea typeface="Caveat"/>
              <a:cs typeface="Caveat"/>
              <a:sym typeface="Caveat"/>
            </a:endParaRPr>
          </a:p>
          <a:p>
            <a:pPr indent="0" lvl="0" marL="0" rtl="0" algn="l">
              <a:spcBef>
                <a:spcPts val="0"/>
              </a:spcBef>
              <a:spcAft>
                <a:spcPts val="0"/>
              </a:spcAft>
              <a:buNone/>
            </a:pPr>
            <a:r>
              <a:rPr b="1" lang="en-US" sz="3000">
                <a:solidFill>
                  <a:schemeClr val="dk1"/>
                </a:solidFill>
                <a:latin typeface="Caveat"/>
                <a:ea typeface="Caveat"/>
                <a:cs typeface="Caveat"/>
                <a:sym typeface="Caveat"/>
              </a:rPr>
              <a:t>BMSW4011</a:t>
            </a:r>
            <a:endParaRPr b="1" sz="3000">
              <a:solidFill>
                <a:schemeClr val="dk1"/>
              </a:solidFill>
              <a:latin typeface="Caveat"/>
              <a:ea typeface="Caveat"/>
              <a:cs typeface="Caveat"/>
              <a:sym typeface="Caveat"/>
            </a:endParaRPr>
          </a:p>
        </p:txBody>
      </p:sp>
      <p:sp>
        <p:nvSpPr>
          <p:cNvPr id="102" name="Google Shape;102;p1"/>
          <p:cNvSpPr txBox="1"/>
          <p:nvPr/>
        </p:nvSpPr>
        <p:spPr>
          <a:xfrm>
            <a:off x="4278175" y="1965175"/>
            <a:ext cx="7310400" cy="1385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US" sz="2600">
                <a:solidFill>
                  <a:schemeClr val="dk1"/>
                </a:solidFill>
                <a:latin typeface="Caveat"/>
                <a:ea typeface="Caveat"/>
                <a:cs typeface="Caveat"/>
                <a:sym typeface="Caveat"/>
              </a:rPr>
              <a:t>individual presentation</a:t>
            </a:r>
            <a:endParaRPr b="1" sz="2600">
              <a:solidFill>
                <a:schemeClr val="dk1"/>
              </a:solidFill>
              <a:latin typeface="Caveat"/>
              <a:ea typeface="Caveat"/>
              <a:cs typeface="Caveat"/>
              <a:sym typeface="Caveat"/>
            </a:endParaRPr>
          </a:p>
          <a:p>
            <a:pPr indent="0" lvl="0" marL="0" rtl="0" algn="l">
              <a:spcBef>
                <a:spcPts val="0"/>
              </a:spcBef>
              <a:spcAft>
                <a:spcPts val="0"/>
              </a:spcAft>
              <a:buNone/>
            </a:pPr>
            <a:r>
              <a:t/>
            </a:r>
            <a:endParaRPr b="1" sz="2600">
              <a:solidFill>
                <a:schemeClr val="dk1"/>
              </a:solidFill>
              <a:latin typeface="Caveat"/>
              <a:ea typeface="Caveat"/>
              <a:cs typeface="Caveat"/>
              <a:sym typeface="Caveat"/>
            </a:endParaRPr>
          </a:p>
          <a:p>
            <a:pPr indent="0" lvl="0" marL="0" rtl="0" algn="l">
              <a:spcBef>
                <a:spcPts val="0"/>
              </a:spcBef>
              <a:spcAft>
                <a:spcPts val="0"/>
              </a:spcAft>
              <a:buNone/>
            </a:pPr>
            <a:r>
              <a:rPr lang="en-US" sz="2600">
                <a:solidFill>
                  <a:schemeClr val="dk1"/>
                </a:solidFill>
                <a:latin typeface="Twentieth Century"/>
                <a:ea typeface="Twentieth Century"/>
                <a:cs typeface="Twentieth Century"/>
                <a:sym typeface="Twentieth Century"/>
              </a:rPr>
              <a:t>task 3</a:t>
            </a:r>
            <a:endParaRPr sz="2600">
              <a:solidFill>
                <a:schemeClr val="dk1"/>
              </a:solidFill>
              <a:latin typeface="Twentieth Century"/>
              <a:ea typeface="Twentieth Century"/>
              <a:cs typeface="Twentieth Century"/>
              <a:sym typeface="Twentieth Century"/>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7" name="Shape 107"/>
        <p:cNvGrpSpPr/>
        <p:nvPr/>
      </p:nvGrpSpPr>
      <p:grpSpPr>
        <a:xfrm>
          <a:off x="0" y="0"/>
          <a:ext cx="0" cy="0"/>
          <a:chOff x="0" y="0"/>
          <a:chExt cx="0" cy="0"/>
        </a:xfrm>
      </p:grpSpPr>
      <p:sp>
        <p:nvSpPr>
          <p:cNvPr id="108" name="Google Shape;108;p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09" name="Google Shape;109;p2"/>
          <p:cNvSpPr txBox="1"/>
          <p:nvPr>
            <p:ph type="title"/>
          </p:nvPr>
        </p:nvSpPr>
        <p:spPr>
          <a:xfrm>
            <a:off x="1371600" y="457200"/>
            <a:ext cx="5268036" cy="2140145"/>
          </a:xfrm>
          <a:prstGeom prst="rect">
            <a:avLst/>
          </a:prstGeom>
          <a:noFill/>
          <a:ln>
            <a:noFill/>
          </a:ln>
        </p:spPr>
        <p:txBody>
          <a:bodyPr anchorCtr="0" anchor="b" bIns="0" lIns="0" spcFirstLastPara="1" rIns="0" wrap="square" tIns="0">
            <a:normAutofit/>
          </a:bodyPr>
          <a:lstStyle/>
          <a:p>
            <a:pPr indent="0" lvl="0" marL="0" rtl="0" algn="l">
              <a:lnSpc>
                <a:spcPct val="100000"/>
              </a:lnSpc>
              <a:spcBef>
                <a:spcPts val="0"/>
              </a:spcBef>
              <a:spcAft>
                <a:spcPts val="0"/>
              </a:spcAft>
              <a:buClr>
                <a:schemeClr val="dk1"/>
              </a:buClr>
              <a:buSzPts val="3600"/>
              <a:buFont typeface="Twentieth Century"/>
              <a:buNone/>
            </a:pPr>
            <a:r>
              <a:rPr lang="en-US"/>
              <a:t>BRINGING GLAMOUR BEAUTY SALON TO LIFE</a:t>
            </a:r>
            <a:endParaRPr/>
          </a:p>
        </p:txBody>
      </p:sp>
      <p:sp>
        <p:nvSpPr>
          <p:cNvPr id="110" name="Google Shape;110;p2"/>
          <p:cNvSpPr txBox="1"/>
          <p:nvPr>
            <p:ph idx="1" type="body"/>
          </p:nvPr>
        </p:nvSpPr>
        <p:spPr>
          <a:xfrm>
            <a:off x="1371599" y="3054545"/>
            <a:ext cx="5268037" cy="2567508"/>
          </a:xfrm>
          <a:prstGeom prst="rect">
            <a:avLst/>
          </a:prstGeom>
          <a:noFill/>
          <a:ln>
            <a:noFill/>
          </a:ln>
        </p:spPr>
        <p:txBody>
          <a:bodyPr anchorCtr="0" anchor="t" bIns="0" lIns="0" spcFirstLastPara="1" rIns="0" wrap="square" tIns="0">
            <a:normAutofit/>
          </a:bodyPr>
          <a:lstStyle/>
          <a:p>
            <a:pPr indent="-228600" lvl="0" marL="228600" rtl="0" algn="l">
              <a:lnSpc>
                <a:spcPct val="120000"/>
              </a:lnSpc>
              <a:spcBef>
                <a:spcPts val="0"/>
              </a:spcBef>
              <a:spcAft>
                <a:spcPts val="0"/>
              </a:spcAft>
              <a:buClr>
                <a:schemeClr val="dk1"/>
              </a:buClr>
              <a:buSzPts val="1600"/>
              <a:buChar char="•"/>
            </a:pPr>
            <a:r>
              <a:rPr lang="en-US" sz="1600"/>
              <a:t>The Glamour Beauty Salon's layout aims to create a space that prioritises the sustainable beauty idea.</a:t>
            </a:r>
            <a:endParaRPr/>
          </a:p>
          <a:p>
            <a:pPr indent="-228600" lvl="0" marL="228600" rtl="0" algn="l">
              <a:lnSpc>
                <a:spcPct val="120000"/>
              </a:lnSpc>
              <a:spcBef>
                <a:spcPts val="1000"/>
              </a:spcBef>
              <a:spcAft>
                <a:spcPts val="0"/>
              </a:spcAft>
              <a:buClr>
                <a:schemeClr val="dk1"/>
              </a:buClr>
              <a:buSzPts val="1600"/>
              <a:buChar char="•"/>
            </a:pPr>
            <a:r>
              <a:rPr lang="en-US" sz="1600"/>
              <a:t>Reaching a 20 percent net profit margin by the end of the first year of firm operations is a goal. </a:t>
            </a:r>
            <a:endParaRPr/>
          </a:p>
          <a:p>
            <a:pPr indent="-127000" lvl="0" marL="228600" rtl="0" algn="l">
              <a:lnSpc>
                <a:spcPct val="120000"/>
              </a:lnSpc>
              <a:spcBef>
                <a:spcPts val="1000"/>
              </a:spcBef>
              <a:spcAft>
                <a:spcPts val="0"/>
              </a:spcAft>
              <a:buClr>
                <a:schemeClr val="dk1"/>
              </a:buClr>
              <a:buSzPts val="1600"/>
              <a:buNone/>
            </a:pPr>
            <a:r>
              <a:t/>
            </a:r>
            <a:endParaRPr sz="1600"/>
          </a:p>
        </p:txBody>
      </p:sp>
      <p:pic>
        <p:nvPicPr>
          <p:cNvPr descr="Beauty Salons Near Me | Discover The Top Types Of Beauty Salons In Your Area" id="111" name="Google Shape;111;p2"/>
          <p:cNvPicPr preferRelativeResize="0"/>
          <p:nvPr/>
        </p:nvPicPr>
        <p:blipFill rotWithShape="1">
          <a:blip r:embed="rId3">
            <a:alphaModFix/>
          </a:blip>
          <a:srcRect b="1" l="13122" r="8878" t="0"/>
          <a:stretch/>
        </p:blipFill>
        <p:spPr>
          <a:xfrm>
            <a:off x="7366113" y="836745"/>
            <a:ext cx="4447791" cy="4447791"/>
          </a:xfrm>
          <a:custGeom>
            <a:rect b="b" l="l" r="r" t="t"/>
            <a:pathLst>
              <a:path extrusionOk="0" h="4694238" w="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a:ln>
            <a:noFill/>
          </a:ln>
        </p:spPr>
      </p:pic>
      <p:sp>
        <p:nvSpPr>
          <p:cNvPr id="112" name="Google Shape;112;p2"/>
          <p:cNvSpPr/>
          <p:nvPr/>
        </p:nvSpPr>
        <p:spPr>
          <a:xfrm flipH="1" rot="10800000">
            <a:off x="0" y="6400799"/>
            <a:ext cx="12192000" cy="456773"/>
          </a:xfrm>
          <a:prstGeom prst="rect">
            <a:avLst/>
          </a:prstGeom>
          <a:gradFill>
            <a:gsLst>
              <a:gs pos="0">
                <a:srgbClr val="66B253">
                  <a:alpha val="27843"/>
                </a:srgbClr>
              </a:gs>
              <a:gs pos="14000">
                <a:srgbClr val="66B253">
                  <a:alpha val="27843"/>
                </a:srgbClr>
              </a:gs>
              <a:gs pos="100000">
                <a:srgbClr val="58B46B">
                  <a:alpha val="84705"/>
                </a:srgbClr>
              </a:gs>
            </a:gsLst>
            <a:lin ang="6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13" name="Google Shape;113;p2"/>
          <p:cNvSpPr/>
          <p:nvPr/>
        </p:nvSpPr>
        <p:spPr>
          <a:xfrm flipH="1">
            <a:off x="4038600" y="6400799"/>
            <a:ext cx="8153398" cy="456772"/>
          </a:xfrm>
          <a:prstGeom prst="rect">
            <a:avLst/>
          </a:prstGeom>
          <a:gradFill>
            <a:gsLst>
              <a:gs pos="0">
                <a:srgbClr val="CCCA93">
                  <a:alpha val="69803"/>
                </a:srgbClr>
              </a:gs>
              <a:gs pos="9000">
                <a:srgbClr val="CCCA93">
                  <a:alpha val="69803"/>
                </a:srgbClr>
              </a:gs>
              <a:gs pos="99000">
                <a:schemeClr val="accent2"/>
              </a:gs>
              <a:gs pos="100000">
                <a:schemeClr val="accent2"/>
              </a:gs>
            </a:gsLst>
            <a:lin ang="14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8" name="Shape 118"/>
        <p:cNvGrpSpPr/>
        <p:nvPr/>
      </p:nvGrpSpPr>
      <p:grpSpPr>
        <a:xfrm>
          <a:off x="0" y="0"/>
          <a:ext cx="0" cy="0"/>
          <a:chOff x="0" y="0"/>
          <a:chExt cx="0" cy="0"/>
        </a:xfrm>
      </p:grpSpPr>
      <p:sp>
        <p:nvSpPr>
          <p:cNvPr id="119" name="Google Shape;119;p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20" name="Google Shape;120;p3"/>
          <p:cNvSpPr txBox="1"/>
          <p:nvPr>
            <p:ph type="title"/>
          </p:nvPr>
        </p:nvSpPr>
        <p:spPr>
          <a:xfrm>
            <a:off x="1387149" y="457199"/>
            <a:ext cx="5524143" cy="1556725"/>
          </a:xfrm>
          <a:prstGeom prst="rect">
            <a:avLst/>
          </a:prstGeom>
          <a:noFill/>
          <a:ln>
            <a:noFill/>
          </a:ln>
        </p:spPr>
        <p:txBody>
          <a:bodyPr anchorCtr="0" anchor="b" bIns="0" lIns="0" spcFirstLastPara="1" rIns="0" wrap="square" tIns="0">
            <a:normAutofit/>
          </a:bodyPr>
          <a:lstStyle/>
          <a:p>
            <a:pPr indent="0" lvl="0" marL="0" rtl="0" algn="l">
              <a:lnSpc>
                <a:spcPct val="90000"/>
              </a:lnSpc>
              <a:spcBef>
                <a:spcPts val="0"/>
              </a:spcBef>
              <a:spcAft>
                <a:spcPts val="0"/>
              </a:spcAft>
              <a:buClr>
                <a:schemeClr val="dk1"/>
              </a:buClr>
              <a:buSzPts val="2000"/>
              <a:buFont typeface="Twentieth Century"/>
              <a:buNone/>
            </a:pPr>
            <a:r>
              <a:rPr lang="en-US" sz="2000"/>
              <a:t>BRINGING GLAMOUR BEAUTY SALON TO LIFE(PROPOSED LOCATION, HRM STRATEGY, FINANCIAL OVERVIEW, AND USP EXPLANATION)</a:t>
            </a:r>
            <a:endParaRPr sz="2000"/>
          </a:p>
        </p:txBody>
      </p:sp>
      <p:sp>
        <p:nvSpPr>
          <p:cNvPr id="121" name="Google Shape;121;p3"/>
          <p:cNvSpPr txBox="1"/>
          <p:nvPr>
            <p:ph idx="1" type="body"/>
          </p:nvPr>
        </p:nvSpPr>
        <p:spPr>
          <a:xfrm>
            <a:off x="1387150" y="2384714"/>
            <a:ext cx="5476045" cy="3599226"/>
          </a:xfrm>
          <a:prstGeom prst="rect">
            <a:avLst/>
          </a:prstGeom>
          <a:noFill/>
          <a:ln>
            <a:noFill/>
          </a:ln>
        </p:spPr>
        <p:txBody>
          <a:bodyPr anchorCtr="0" anchor="t" bIns="0" lIns="0" spcFirstLastPara="1" rIns="0" wrap="square" tIns="0">
            <a:normAutofit/>
          </a:bodyPr>
          <a:lstStyle/>
          <a:p>
            <a:pPr indent="-228600" lvl="0" marL="228600" rtl="0" algn="l">
              <a:lnSpc>
                <a:spcPct val="120000"/>
              </a:lnSpc>
              <a:spcBef>
                <a:spcPts val="0"/>
              </a:spcBef>
              <a:spcAft>
                <a:spcPts val="0"/>
              </a:spcAft>
              <a:buClr>
                <a:schemeClr val="dk1"/>
              </a:buClr>
              <a:buSzPts val="1600"/>
              <a:buChar char="•"/>
            </a:pPr>
            <a:r>
              <a:rPr lang="en-US" sz="1600"/>
              <a:t>The ideal location for this salon will be in a busy and business-friendly part of London which might work well to make the salon visible to customers (Salonsdirect, 2024).</a:t>
            </a:r>
            <a:endParaRPr/>
          </a:p>
          <a:p>
            <a:pPr indent="-228600" lvl="0" marL="228600" rtl="0" algn="l">
              <a:lnSpc>
                <a:spcPct val="120000"/>
              </a:lnSpc>
              <a:spcBef>
                <a:spcPts val="1000"/>
              </a:spcBef>
              <a:spcAft>
                <a:spcPts val="0"/>
              </a:spcAft>
              <a:buClr>
                <a:schemeClr val="dk1"/>
              </a:buClr>
              <a:buSzPts val="1600"/>
              <a:buChar char="•"/>
            </a:pPr>
            <a:r>
              <a:rPr lang="en-US" sz="1600"/>
              <a:t>One of the most important components of every firm, according to Goswami (2018), is good HR management. </a:t>
            </a:r>
            <a:endParaRPr/>
          </a:p>
          <a:p>
            <a:pPr indent="-228600" lvl="0" marL="228600" rtl="0" algn="l">
              <a:lnSpc>
                <a:spcPct val="120000"/>
              </a:lnSpc>
              <a:spcBef>
                <a:spcPts val="1000"/>
              </a:spcBef>
              <a:spcAft>
                <a:spcPts val="0"/>
              </a:spcAft>
              <a:buClr>
                <a:schemeClr val="dk1"/>
              </a:buClr>
              <a:buSzPts val="1600"/>
              <a:buChar char="•"/>
            </a:pPr>
            <a:r>
              <a:rPr lang="en-US" sz="1600"/>
              <a:t>Understanding services' distinctiveness and environmental friendliness is crucial for company (Studysmarter, 2024). </a:t>
            </a:r>
            <a:endParaRPr/>
          </a:p>
          <a:p>
            <a:pPr indent="-127000" lvl="0" marL="228600" rtl="0" algn="l">
              <a:lnSpc>
                <a:spcPct val="120000"/>
              </a:lnSpc>
              <a:spcBef>
                <a:spcPts val="1000"/>
              </a:spcBef>
              <a:spcAft>
                <a:spcPts val="0"/>
              </a:spcAft>
              <a:buClr>
                <a:schemeClr val="dk1"/>
              </a:buClr>
              <a:buSzPts val="1600"/>
              <a:buNone/>
            </a:pPr>
            <a:r>
              <a:t/>
            </a:r>
            <a:endParaRPr sz="1600"/>
          </a:p>
        </p:txBody>
      </p:sp>
      <p:pic>
        <p:nvPicPr>
          <p:cNvPr descr="Pixie Beauty Salon: Read Reviews and Book Classes on ClassPass" id="122" name="Google Shape;122;p3"/>
          <p:cNvPicPr preferRelativeResize="0"/>
          <p:nvPr/>
        </p:nvPicPr>
        <p:blipFill rotWithShape="1">
          <a:blip r:embed="rId3">
            <a:alphaModFix/>
          </a:blip>
          <a:srcRect b="-1" l="0" r="15469" t="0"/>
          <a:stretch/>
        </p:blipFill>
        <p:spPr>
          <a:xfrm>
            <a:off x="7569776" y="457200"/>
            <a:ext cx="3262127" cy="2575969"/>
          </a:xfrm>
          <a:prstGeom prst="rect">
            <a:avLst/>
          </a:prstGeom>
          <a:noFill/>
          <a:ln>
            <a:noFill/>
          </a:ln>
        </p:spPr>
      </p:pic>
      <p:pic>
        <p:nvPicPr>
          <p:cNvPr id="123" name="Google Shape;123;p3"/>
          <p:cNvPicPr preferRelativeResize="0"/>
          <p:nvPr/>
        </p:nvPicPr>
        <p:blipFill rotWithShape="1">
          <a:blip r:embed="rId4">
            <a:alphaModFix/>
          </a:blip>
          <a:srcRect b="0" l="0" r="0" t="0"/>
          <a:stretch/>
        </p:blipFill>
        <p:spPr>
          <a:xfrm>
            <a:off x="7569776" y="3360776"/>
            <a:ext cx="4165023" cy="2082511"/>
          </a:xfrm>
          <a:prstGeom prst="rect">
            <a:avLst/>
          </a:prstGeom>
          <a:noFill/>
          <a:ln>
            <a:noFill/>
          </a:ln>
        </p:spPr>
      </p:pic>
      <p:sp>
        <p:nvSpPr>
          <p:cNvPr id="124" name="Google Shape;124;p3"/>
          <p:cNvSpPr/>
          <p:nvPr/>
        </p:nvSpPr>
        <p:spPr>
          <a:xfrm flipH="1" rot="10800000">
            <a:off x="0" y="6408741"/>
            <a:ext cx="12192000" cy="449256"/>
          </a:xfrm>
          <a:prstGeom prst="rect">
            <a:avLst/>
          </a:prstGeom>
          <a:gradFill>
            <a:gsLst>
              <a:gs pos="0">
                <a:srgbClr val="66B253">
                  <a:alpha val="27843"/>
                </a:srgbClr>
              </a:gs>
              <a:gs pos="14000">
                <a:srgbClr val="66B253">
                  <a:alpha val="27843"/>
                </a:srgbClr>
              </a:gs>
              <a:gs pos="100000">
                <a:srgbClr val="58B46B">
                  <a:alpha val="84705"/>
                </a:srgbClr>
              </a:gs>
            </a:gsLst>
            <a:lin ang="9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25" name="Google Shape;125;p3"/>
          <p:cNvSpPr/>
          <p:nvPr/>
        </p:nvSpPr>
        <p:spPr>
          <a:xfrm flipH="1">
            <a:off x="4038600" y="6408316"/>
            <a:ext cx="8153398" cy="449684"/>
          </a:xfrm>
          <a:prstGeom prst="rect">
            <a:avLst/>
          </a:prstGeom>
          <a:gradFill>
            <a:gsLst>
              <a:gs pos="0">
                <a:srgbClr val="CCCA93">
                  <a:alpha val="67843"/>
                </a:srgbClr>
              </a:gs>
              <a:gs pos="9000">
                <a:srgbClr val="CCCA93">
                  <a:alpha val="67843"/>
                </a:srgbClr>
              </a:gs>
              <a:gs pos="99000">
                <a:schemeClr val="accent2"/>
              </a:gs>
              <a:gs pos="100000">
                <a:schemeClr val="accent2"/>
              </a:gs>
            </a:gsLst>
            <a:lin ang="13800001"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0" name="Shape 130"/>
        <p:cNvGrpSpPr/>
        <p:nvPr/>
      </p:nvGrpSpPr>
      <p:grpSpPr>
        <a:xfrm>
          <a:off x="0" y="0"/>
          <a:ext cx="0" cy="0"/>
          <a:chOff x="0" y="0"/>
          <a:chExt cx="0" cy="0"/>
        </a:xfrm>
      </p:grpSpPr>
      <p:sp>
        <p:nvSpPr>
          <p:cNvPr id="131" name="Google Shape;131;p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32" name="Google Shape;132;p4"/>
          <p:cNvSpPr txBox="1"/>
          <p:nvPr>
            <p:ph type="title"/>
          </p:nvPr>
        </p:nvSpPr>
        <p:spPr>
          <a:xfrm>
            <a:off x="8643193" y="457201"/>
            <a:ext cx="3091607" cy="1727643"/>
          </a:xfrm>
          <a:prstGeom prst="rect">
            <a:avLst/>
          </a:prstGeom>
          <a:noFill/>
          <a:ln>
            <a:noFill/>
          </a:ln>
        </p:spPr>
        <p:txBody>
          <a:bodyPr anchorCtr="0" anchor="b" bIns="0" lIns="0" spcFirstLastPara="1" rIns="0" wrap="square" tIns="0">
            <a:normAutofit/>
          </a:bodyPr>
          <a:lstStyle/>
          <a:p>
            <a:pPr indent="0" lvl="0" marL="0" rtl="0" algn="l">
              <a:lnSpc>
                <a:spcPct val="100000"/>
              </a:lnSpc>
              <a:spcBef>
                <a:spcPts val="0"/>
              </a:spcBef>
              <a:spcAft>
                <a:spcPts val="0"/>
              </a:spcAft>
              <a:buClr>
                <a:schemeClr val="dk1"/>
              </a:buClr>
              <a:buSzPts val="2800"/>
              <a:buFont typeface="Twentieth Century"/>
              <a:buNone/>
            </a:pPr>
            <a:r>
              <a:rPr lang="en-US" sz="2800"/>
              <a:t>SWOT ANALYSIS</a:t>
            </a:r>
            <a:endParaRPr/>
          </a:p>
        </p:txBody>
      </p:sp>
      <p:pic>
        <p:nvPicPr>
          <p:cNvPr descr="At a Santo Domingo Hair Salon, Rethinking an Ideal Look - The New York Times" id="133" name="Google Shape;133;p4"/>
          <p:cNvPicPr preferRelativeResize="0"/>
          <p:nvPr/>
        </p:nvPicPr>
        <p:blipFill rotWithShape="1">
          <a:blip r:embed="rId3">
            <a:alphaModFix/>
          </a:blip>
          <a:srcRect b="-1" l="8777" r="8274" t="0"/>
          <a:stretch/>
        </p:blipFill>
        <p:spPr>
          <a:xfrm>
            <a:off x="20" y="431"/>
            <a:ext cx="8115280" cy="6408311"/>
          </a:xfrm>
          <a:prstGeom prst="rect">
            <a:avLst/>
          </a:prstGeom>
          <a:noFill/>
          <a:ln>
            <a:noFill/>
          </a:ln>
        </p:spPr>
      </p:pic>
      <p:sp>
        <p:nvSpPr>
          <p:cNvPr id="134" name="Google Shape;134;p4"/>
          <p:cNvSpPr txBox="1"/>
          <p:nvPr>
            <p:ph idx="1" type="body"/>
          </p:nvPr>
        </p:nvSpPr>
        <p:spPr>
          <a:xfrm>
            <a:off x="8643193" y="2530549"/>
            <a:ext cx="2942813" cy="3428124"/>
          </a:xfrm>
          <a:prstGeom prst="rect">
            <a:avLst/>
          </a:prstGeom>
          <a:noFill/>
          <a:ln>
            <a:noFill/>
          </a:ln>
        </p:spPr>
        <p:txBody>
          <a:bodyPr anchorCtr="0" anchor="t" bIns="0" lIns="0" spcFirstLastPara="1" rIns="0" wrap="square" tIns="0">
            <a:normAutofit/>
          </a:bodyPr>
          <a:lstStyle/>
          <a:p>
            <a:pPr indent="-228600" lvl="0" marL="228600" rtl="0" algn="l">
              <a:lnSpc>
                <a:spcPct val="110000"/>
              </a:lnSpc>
              <a:spcBef>
                <a:spcPts val="0"/>
              </a:spcBef>
              <a:spcAft>
                <a:spcPts val="0"/>
              </a:spcAft>
              <a:buClr>
                <a:schemeClr val="dk1"/>
              </a:buClr>
              <a:buSzPts val="1400"/>
              <a:buChar char="•"/>
            </a:pPr>
            <a:r>
              <a:rPr lang="en-US" sz="1400"/>
              <a:t>Aside from hair cutting, other services provided to clients include waxing, manicures, pedicures, massages, etc.</a:t>
            </a:r>
            <a:endParaRPr/>
          </a:p>
          <a:p>
            <a:pPr indent="-228600" lvl="0" marL="228600" rtl="0" algn="l">
              <a:lnSpc>
                <a:spcPct val="110000"/>
              </a:lnSpc>
              <a:spcBef>
                <a:spcPts val="1000"/>
              </a:spcBef>
              <a:spcAft>
                <a:spcPts val="0"/>
              </a:spcAft>
              <a:buClr>
                <a:schemeClr val="dk1"/>
              </a:buClr>
              <a:buSzPts val="1400"/>
              <a:buChar char="•"/>
            </a:pPr>
            <a:r>
              <a:rPr lang="en-US" sz="1400"/>
              <a:t>Increased start-up expenses as a result of the business's upscale positioning.</a:t>
            </a:r>
            <a:endParaRPr/>
          </a:p>
          <a:p>
            <a:pPr indent="-228600" lvl="0" marL="228600" rtl="0" algn="l">
              <a:lnSpc>
                <a:spcPct val="110000"/>
              </a:lnSpc>
              <a:spcBef>
                <a:spcPts val="1000"/>
              </a:spcBef>
              <a:spcAft>
                <a:spcPts val="0"/>
              </a:spcAft>
              <a:buClr>
                <a:schemeClr val="dk1"/>
              </a:buClr>
              <a:buSzPts val="1400"/>
              <a:buChar char="•"/>
            </a:pPr>
            <a:r>
              <a:rPr lang="en-US" sz="1400"/>
              <a:t>The growing market for food with an organic label offers potential, as does leveraging social media (Evans et al., 2021).</a:t>
            </a:r>
            <a:endParaRPr/>
          </a:p>
          <a:p>
            <a:pPr indent="-228600" lvl="0" marL="228600" rtl="0" algn="l">
              <a:lnSpc>
                <a:spcPct val="110000"/>
              </a:lnSpc>
              <a:spcBef>
                <a:spcPts val="1000"/>
              </a:spcBef>
              <a:spcAft>
                <a:spcPts val="0"/>
              </a:spcAft>
              <a:buClr>
                <a:schemeClr val="dk1"/>
              </a:buClr>
              <a:buSzPts val="1400"/>
              <a:buChar char="•"/>
            </a:pPr>
            <a:r>
              <a:rPr lang="en-US" sz="1400"/>
              <a:t>The fierce rivalry in the market is the biggest concern.</a:t>
            </a:r>
            <a:endParaRPr/>
          </a:p>
          <a:p>
            <a:pPr indent="-139700" lvl="0" marL="228600" rtl="0" algn="l">
              <a:lnSpc>
                <a:spcPct val="110000"/>
              </a:lnSpc>
              <a:spcBef>
                <a:spcPts val="1000"/>
              </a:spcBef>
              <a:spcAft>
                <a:spcPts val="0"/>
              </a:spcAft>
              <a:buClr>
                <a:schemeClr val="dk1"/>
              </a:buClr>
              <a:buSzPts val="1400"/>
              <a:buNone/>
            </a:pPr>
            <a:r>
              <a:t/>
            </a:r>
            <a:endParaRPr sz="1400"/>
          </a:p>
        </p:txBody>
      </p:sp>
      <p:sp>
        <p:nvSpPr>
          <p:cNvPr id="135" name="Google Shape;135;p4"/>
          <p:cNvSpPr/>
          <p:nvPr/>
        </p:nvSpPr>
        <p:spPr>
          <a:xfrm flipH="1">
            <a:off x="-1" y="6408741"/>
            <a:ext cx="12191998" cy="449257"/>
          </a:xfrm>
          <a:prstGeom prst="rect">
            <a:avLst/>
          </a:prstGeom>
          <a:gradFill>
            <a:gsLst>
              <a:gs pos="0">
                <a:srgbClr val="66B253">
                  <a:alpha val="72941"/>
                </a:srgbClr>
              </a:gs>
              <a:gs pos="34000">
                <a:srgbClr val="66B253">
                  <a:alpha val="72941"/>
                </a:srgbClr>
              </a:gs>
              <a:gs pos="100000">
                <a:srgbClr val="58B46B">
                  <a:alpha val="88627"/>
                </a:srgbClr>
              </a:gs>
            </a:gsLst>
            <a:lin ang="8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36" name="Google Shape;136;p4"/>
          <p:cNvSpPr/>
          <p:nvPr/>
        </p:nvSpPr>
        <p:spPr>
          <a:xfrm flipH="1">
            <a:off x="0" y="6408314"/>
            <a:ext cx="8115300" cy="449258"/>
          </a:xfrm>
          <a:prstGeom prst="rect">
            <a:avLst/>
          </a:prstGeom>
          <a:gradFill>
            <a:gsLst>
              <a:gs pos="0">
                <a:srgbClr val="99D1A5">
                  <a:alpha val="54901"/>
                </a:srgbClr>
              </a:gs>
              <a:gs pos="22000">
                <a:srgbClr val="99D1A5">
                  <a:alpha val="54901"/>
                </a:srgbClr>
              </a:gs>
              <a:gs pos="99000">
                <a:schemeClr val="accent2"/>
              </a:gs>
              <a:gs pos="100000">
                <a:schemeClr val="accent2"/>
              </a:gs>
            </a:gsLst>
            <a:lin ang="11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1" name="Shape 141"/>
        <p:cNvGrpSpPr/>
        <p:nvPr/>
      </p:nvGrpSpPr>
      <p:grpSpPr>
        <a:xfrm>
          <a:off x="0" y="0"/>
          <a:ext cx="0" cy="0"/>
          <a:chOff x="0" y="0"/>
          <a:chExt cx="0" cy="0"/>
        </a:xfrm>
      </p:grpSpPr>
      <p:sp>
        <p:nvSpPr>
          <p:cNvPr id="142" name="Google Shape;142;p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43" name="Google Shape;143;p5"/>
          <p:cNvSpPr txBox="1"/>
          <p:nvPr>
            <p:ph type="title"/>
          </p:nvPr>
        </p:nvSpPr>
        <p:spPr>
          <a:xfrm>
            <a:off x="1371600" y="457200"/>
            <a:ext cx="4911393" cy="1556724"/>
          </a:xfrm>
          <a:prstGeom prst="rect">
            <a:avLst/>
          </a:prstGeom>
          <a:noFill/>
          <a:ln>
            <a:noFill/>
          </a:ln>
        </p:spPr>
        <p:txBody>
          <a:bodyPr anchorCtr="0" anchor="b" bIns="0" lIns="0" spcFirstLastPara="1" rIns="0" wrap="square" tIns="0">
            <a:normAutofit/>
          </a:bodyPr>
          <a:lstStyle/>
          <a:p>
            <a:pPr indent="0" lvl="0" marL="0" rtl="0" algn="l">
              <a:lnSpc>
                <a:spcPct val="90000"/>
              </a:lnSpc>
              <a:spcBef>
                <a:spcPts val="0"/>
              </a:spcBef>
              <a:spcAft>
                <a:spcPts val="0"/>
              </a:spcAft>
              <a:buClr>
                <a:schemeClr val="dk1"/>
              </a:buClr>
              <a:buSzPts val="2800"/>
              <a:buFont typeface="Twentieth Century"/>
              <a:buNone/>
            </a:pPr>
            <a:r>
              <a:rPr lang="en-US" sz="2800"/>
              <a:t>MARKETING STRATEGY AND EXAMPLES</a:t>
            </a:r>
            <a:br>
              <a:rPr lang="en-US" sz="2800"/>
            </a:br>
            <a:endParaRPr sz="2800"/>
          </a:p>
        </p:txBody>
      </p:sp>
      <p:sp>
        <p:nvSpPr>
          <p:cNvPr id="144" name="Google Shape;144;p5"/>
          <p:cNvSpPr txBox="1"/>
          <p:nvPr>
            <p:ph idx="1" type="body"/>
          </p:nvPr>
        </p:nvSpPr>
        <p:spPr>
          <a:xfrm>
            <a:off x="1371601" y="2345635"/>
            <a:ext cx="4911392" cy="3583940"/>
          </a:xfrm>
          <a:prstGeom prst="rect">
            <a:avLst/>
          </a:prstGeom>
          <a:noFill/>
          <a:ln>
            <a:noFill/>
          </a:ln>
        </p:spPr>
        <p:txBody>
          <a:bodyPr anchorCtr="0" anchor="t" bIns="0" lIns="0" spcFirstLastPara="1" rIns="0" wrap="square" tIns="0">
            <a:normAutofit/>
          </a:bodyPr>
          <a:lstStyle/>
          <a:p>
            <a:pPr indent="-228600" lvl="0" marL="228600" rtl="0" algn="l">
              <a:lnSpc>
                <a:spcPct val="120000"/>
              </a:lnSpc>
              <a:spcBef>
                <a:spcPts val="0"/>
              </a:spcBef>
              <a:spcAft>
                <a:spcPts val="0"/>
              </a:spcAft>
              <a:buClr>
                <a:schemeClr val="dk1"/>
              </a:buClr>
              <a:buSzPts val="1600"/>
              <a:buChar char="•"/>
            </a:pPr>
            <a:r>
              <a:rPr lang="en-US" sz="1600"/>
              <a:t>According to Evans et al. (2021), the medium-term plan aims to increase visibility at a lesser cost by utilising social media platforms such as Facebook and Instagram in addition to a professional website. </a:t>
            </a:r>
            <a:endParaRPr/>
          </a:p>
          <a:p>
            <a:pPr indent="-228600" lvl="0" marL="228600" rtl="0" algn="l">
              <a:lnSpc>
                <a:spcPct val="120000"/>
              </a:lnSpc>
              <a:spcBef>
                <a:spcPts val="1000"/>
              </a:spcBef>
              <a:spcAft>
                <a:spcPts val="0"/>
              </a:spcAft>
              <a:buClr>
                <a:schemeClr val="dk1"/>
              </a:buClr>
              <a:buSzPts val="1600"/>
              <a:buChar char="•"/>
            </a:pPr>
            <a:r>
              <a:rPr lang="en-US" sz="1600"/>
              <a:t>Effective marketing materials include pamphlets with details on services and promotions, eye-catching flyers and business cards (Lumenlearning, 2024).</a:t>
            </a:r>
            <a:endParaRPr/>
          </a:p>
        </p:txBody>
      </p:sp>
      <p:pic>
        <p:nvPicPr>
          <p:cNvPr descr="Social Media Marketing: The Ultimate Guide" id="145" name="Google Shape;145;p5"/>
          <p:cNvPicPr preferRelativeResize="0"/>
          <p:nvPr/>
        </p:nvPicPr>
        <p:blipFill rotWithShape="1">
          <a:blip r:embed="rId3">
            <a:alphaModFix/>
          </a:blip>
          <a:srcRect b="0" l="0" r="0" t="0"/>
          <a:stretch/>
        </p:blipFill>
        <p:spPr>
          <a:xfrm>
            <a:off x="6644639" y="1500909"/>
            <a:ext cx="5090161" cy="3384957"/>
          </a:xfrm>
          <a:prstGeom prst="rect">
            <a:avLst/>
          </a:prstGeom>
          <a:noFill/>
          <a:ln>
            <a:noFill/>
          </a:ln>
        </p:spPr>
      </p:pic>
      <p:sp>
        <p:nvSpPr>
          <p:cNvPr id="146" name="Google Shape;146;p5"/>
          <p:cNvSpPr/>
          <p:nvPr/>
        </p:nvSpPr>
        <p:spPr>
          <a:xfrm flipH="1">
            <a:off x="-3" y="6400800"/>
            <a:ext cx="12191999" cy="457198"/>
          </a:xfrm>
          <a:prstGeom prst="rect">
            <a:avLst/>
          </a:prstGeom>
          <a:gradFill>
            <a:gsLst>
              <a:gs pos="0">
                <a:schemeClr val="accent2"/>
              </a:gs>
              <a:gs pos="100000">
                <a:srgbClr val="3C876A">
                  <a:alpha val="84705"/>
                </a:srgbClr>
              </a:gs>
            </a:gsLst>
            <a:lin ang="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47" name="Google Shape;147;p5"/>
          <p:cNvSpPr/>
          <p:nvPr/>
        </p:nvSpPr>
        <p:spPr>
          <a:xfrm flipH="1">
            <a:off x="4038600" y="6400798"/>
            <a:ext cx="8153396" cy="448831"/>
          </a:xfrm>
          <a:prstGeom prst="rect">
            <a:avLst/>
          </a:prstGeom>
          <a:gradFill>
            <a:gsLst>
              <a:gs pos="0">
                <a:srgbClr val="58B46B">
                  <a:alpha val="4705"/>
                </a:srgbClr>
              </a:gs>
              <a:gs pos="99000">
                <a:srgbClr val="58B46B">
                  <a:alpha val="71764"/>
                </a:srgbClr>
              </a:gs>
              <a:gs pos="100000">
                <a:srgbClr val="58B46B">
                  <a:alpha val="71764"/>
                </a:srgbClr>
              </a:gs>
            </a:gsLst>
            <a:lin ang="19799999"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2" name="Shape 152"/>
        <p:cNvGrpSpPr/>
        <p:nvPr/>
      </p:nvGrpSpPr>
      <p:grpSpPr>
        <a:xfrm>
          <a:off x="0" y="0"/>
          <a:ext cx="0" cy="0"/>
          <a:chOff x="0" y="0"/>
          <a:chExt cx="0" cy="0"/>
        </a:xfrm>
      </p:grpSpPr>
      <p:sp>
        <p:nvSpPr>
          <p:cNvPr id="153" name="Google Shape;153;p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54" name="Google Shape;154;p6"/>
          <p:cNvSpPr txBox="1"/>
          <p:nvPr>
            <p:ph type="title"/>
          </p:nvPr>
        </p:nvSpPr>
        <p:spPr>
          <a:xfrm>
            <a:off x="8643193" y="457201"/>
            <a:ext cx="3091607" cy="1727643"/>
          </a:xfrm>
          <a:prstGeom prst="rect">
            <a:avLst/>
          </a:prstGeom>
          <a:noFill/>
          <a:ln>
            <a:noFill/>
          </a:ln>
        </p:spPr>
        <p:txBody>
          <a:bodyPr anchorCtr="0" anchor="b" bIns="0" lIns="0" spcFirstLastPara="1" rIns="0" wrap="square" tIns="0">
            <a:normAutofit/>
          </a:bodyPr>
          <a:lstStyle/>
          <a:p>
            <a:pPr indent="0" lvl="0" marL="0" rtl="0" algn="l">
              <a:lnSpc>
                <a:spcPct val="100000"/>
              </a:lnSpc>
              <a:spcBef>
                <a:spcPts val="0"/>
              </a:spcBef>
              <a:spcAft>
                <a:spcPts val="0"/>
              </a:spcAft>
              <a:buClr>
                <a:schemeClr val="dk1"/>
              </a:buClr>
              <a:buSzPts val="2800"/>
              <a:buFont typeface="Twentieth Century"/>
              <a:buNone/>
            </a:pPr>
            <a:r>
              <a:rPr lang="en-US" sz="2800"/>
              <a:t>MARKETING STRATEGY AND EXAMPLES</a:t>
            </a:r>
            <a:endParaRPr/>
          </a:p>
        </p:txBody>
      </p:sp>
      <p:pic>
        <p:nvPicPr>
          <p:cNvPr id="155" name="Google Shape;155;p6"/>
          <p:cNvPicPr preferRelativeResize="0"/>
          <p:nvPr/>
        </p:nvPicPr>
        <p:blipFill rotWithShape="1">
          <a:blip r:embed="rId3">
            <a:alphaModFix/>
          </a:blip>
          <a:srcRect b="-1" l="3404" r="25362" t="0"/>
          <a:stretch/>
        </p:blipFill>
        <p:spPr>
          <a:xfrm>
            <a:off x="20" y="431"/>
            <a:ext cx="8115280" cy="6408311"/>
          </a:xfrm>
          <a:prstGeom prst="rect">
            <a:avLst/>
          </a:prstGeom>
          <a:noFill/>
          <a:ln>
            <a:noFill/>
          </a:ln>
        </p:spPr>
      </p:pic>
      <p:sp>
        <p:nvSpPr>
          <p:cNvPr id="156" name="Google Shape;156;p6"/>
          <p:cNvSpPr txBox="1"/>
          <p:nvPr>
            <p:ph idx="1" type="body"/>
          </p:nvPr>
        </p:nvSpPr>
        <p:spPr>
          <a:xfrm>
            <a:off x="8643193" y="2530549"/>
            <a:ext cx="2942813" cy="3428124"/>
          </a:xfrm>
          <a:prstGeom prst="rect">
            <a:avLst/>
          </a:prstGeom>
          <a:noFill/>
          <a:ln>
            <a:noFill/>
          </a:ln>
        </p:spPr>
        <p:txBody>
          <a:bodyPr anchorCtr="0" anchor="t" bIns="0" lIns="0" spcFirstLastPara="1" rIns="0" wrap="square" tIns="0">
            <a:normAutofit/>
          </a:bodyPr>
          <a:lstStyle/>
          <a:p>
            <a:pPr indent="-228600" lvl="0" marL="228600" rtl="0" algn="l">
              <a:lnSpc>
                <a:spcPct val="120000"/>
              </a:lnSpc>
              <a:spcBef>
                <a:spcPts val="0"/>
              </a:spcBef>
              <a:spcAft>
                <a:spcPts val="0"/>
              </a:spcAft>
              <a:buClr>
                <a:schemeClr val="dk1"/>
              </a:buClr>
              <a:buSzPts val="1400"/>
              <a:buChar char="•"/>
            </a:pPr>
            <a:r>
              <a:rPr lang="en-US" sz="1400"/>
              <a:t>Word of mouth is what Glamour Beauty Salon relies on.</a:t>
            </a:r>
            <a:endParaRPr/>
          </a:p>
          <a:p>
            <a:pPr indent="-228600" lvl="0" marL="228600" rtl="0" algn="l">
              <a:lnSpc>
                <a:spcPct val="120000"/>
              </a:lnSpc>
              <a:spcBef>
                <a:spcPts val="1000"/>
              </a:spcBef>
              <a:spcAft>
                <a:spcPts val="0"/>
              </a:spcAft>
              <a:buClr>
                <a:schemeClr val="dk1"/>
              </a:buClr>
              <a:buSzPts val="1400"/>
              <a:buChar char="•"/>
            </a:pPr>
            <a:r>
              <a:rPr lang="en-US" sz="1400"/>
              <a:t>Discounts to prod clienteles to return for another round or even invite other customers are effective in creating constant demand (Business, 2024).</a:t>
            </a:r>
            <a:endParaRPr/>
          </a:p>
          <a:p>
            <a:pPr indent="0" lvl="0" marL="0" rtl="0" algn="l">
              <a:lnSpc>
                <a:spcPct val="120000"/>
              </a:lnSpc>
              <a:spcBef>
                <a:spcPts val="1000"/>
              </a:spcBef>
              <a:spcAft>
                <a:spcPts val="0"/>
              </a:spcAft>
              <a:buClr>
                <a:schemeClr val="dk1"/>
              </a:buClr>
              <a:buSzPts val="1400"/>
              <a:buNone/>
            </a:pPr>
            <a:r>
              <a:t/>
            </a:r>
            <a:endParaRPr sz="1400"/>
          </a:p>
        </p:txBody>
      </p:sp>
      <p:sp>
        <p:nvSpPr>
          <p:cNvPr id="157" name="Google Shape;157;p6"/>
          <p:cNvSpPr/>
          <p:nvPr/>
        </p:nvSpPr>
        <p:spPr>
          <a:xfrm flipH="1">
            <a:off x="-1" y="6408741"/>
            <a:ext cx="12191998" cy="449257"/>
          </a:xfrm>
          <a:prstGeom prst="rect">
            <a:avLst/>
          </a:prstGeom>
          <a:gradFill>
            <a:gsLst>
              <a:gs pos="0">
                <a:srgbClr val="66B253">
                  <a:alpha val="72941"/>
                </a:srgbClr>
              </a:gs>
              <a:gs pos="34000">
                <a:srgbClr val="66B253">
                  <a:alpha val="72941"/>
                </a:srgbClr>
              </a:gs>
              <a:gs pos="100000">
                <a:srgbClr val="58B46B">
                  <a:alpha val="88627"/>
                </a:srgbClr>
              </a:gs>
            </a:gsLst>
            <a:lin ang="8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58" name="Google Shape;158;p6"/>
          <p:cNvSpPr/>
          <p:nvPr/>
        </p:nvSpPr>
        <p:spPr>
          <a:xfrm flipH="1">
            <a:off x="0" y="6408314"/>
            <a:ext cx="8115300" cy="449258"/>
          </a:xfrm>
          <a:prstGeom prst="rect">
            <a:avLst/>
          </a:prstGeom>
          <a:gradFill>
            <a:gsLst>
              <a:gs pos="0">
                <a:srgbClr val="99D1A5">
                  <a:alpha val="54901"/>
                </a:srgbClr>
              </a:gs>
              <a:gs pos="22000">
                <a:srgbClr val="99D1A5">
                  <a:alpha val="54901"/>
                </a:srgbClr>
              </a:gs>
              <a:gs pos="99000">
                <a:schemeClr val="accent2"/>
              </a:gs>
              <a:gs pos="100000">
                <a:schemeClr val="accent2"/>
              </a:gs>
            </a:gsLst>
            <a:lin ang="11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3" name="Shape 163"/>
        <p:cNvGrpSpPr/>
        <p:nvPr/>
      </p:nvGrpSpPr>
      <p:grpSpPr>
        <a:xfrm>
          <a:off x="0" y="0"/>
          <a:ext cx="0" cy="0"/>
          <a:chOff x="0" y="0"/>
          <a:chExt cx="0" cy="0"/>
        </a:xfrm>
      </p:grpSpPr>
      <p:sp>
        <p:nvSpPr>
          <p:cNvPr id="164" name="Google Shape;164;p7"/>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65" name="Google Shape;165;p7"/>
          <p:cNvSpPr txBox="1"/>
          <p:nvPr>
            <p:ph type="title"/>
          </p:nvPr>
        </p:nvSpPr>
        <p:spPr>
          <a:xfrm>
            <a:off x="1371600" y="457200"/>
            <a:ext cx="5268036" cy="2140145"/>
          </a:xfrm>
          <a:prstGeom prst="rect">
            <a:avLst/>
          </a:prstGeom>
          <a:noFill/>
          <a:ln>
            <a:noFill/>
          </a:ln>
        </p:spPr>
        <p:txBody>
          <a:bodyPr anchorCtr="0" anchor="b" bIns="0" lIns="0" spcFirstLastPara="1" rIns="0" wrap="square" tIns="0">
            <a:normAutofit/>
          </a:bodyPr>
          <a:lstStyle/>
          <a:p>
            <a:pPr indent="0" lvl="0" marL="0" rtl="0" algn="l">
              <a:lnSpc>
                <a:spcPct val="90000"/>
              </a:lnSpc>
              <a:spcBef>
                <a:spcPts val="0"/>
              </a:spcBef>
              <a:spcAft>
                <a:spcPts val="0"/>
              </a:spcAft>
              <a:buClr>
                <a:schemeClr val="dk1"/>
              </a:buClr>
              <a:buSzPts val="3600"/>
              <a:buFont typeface="Twentieth Century"/>
              <a:buNone/>
            </a:pPr>
            <a:r>
              <a:rPr lang="en-US"/>
              <a:t>MARKET RESEARCH AND BUSINESS PLAN VIABILITY </a:t>
            </a:r>
            <a:br>
              <a:rPr lang="en-US"/>
            </a:br>
            <a:endParaRPr/>
          </a:p>
        </p:txBody>
      </p:sp>
      <p:pic>
        <p:nvPicPr>
          <p:cNvPr descr="VVWV Girl Beauty Salon Wall Posters For Beauty Parlor Salon Spa Barber Shop  Women Men Large" id="166" name="Google Shape;166;p7"/>
          <p:cNvPicPr preferRelativeResize="0"/>
          <p:nvPr/>
        </p:nvPicPr>
        <p:blipFill rotWithShape="1">
          <a:blip r:embed="rId3">
            <a:alphaModFix/>
          </a:blip>
          <a:srcRect b="-1" l="0" r="34998" t="0"/>
          <a:stretch/>
        </p:blipFill>
        <p:spPr>
          <a:xfrm>
            <a:off x="7047513" y="975645"/>
            <a:ext cx="4443447" cy="4443447"/>
          </a:xfrm>
          <a:custGeom>
            <a:rect b="b" l="l" r="r" t="t"/>
            <a:pathLst>
              <a:path extrusionOk="0" h="4694238" w="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a:ln>
            <a:noFill/>
          </a:ln>
        </p:spPr>
      </p:pic>
      <p:sp>
        <p:nvSpPr>
          <p:cNvPr id="167" name="Google Shape;167;p7"/>
          <p:cNvSpPr/>
          <p:nvPr/>
        </p:nvSpPr>
        <p:spPr>
          <a:xfrm flipH="1" rot="10800000">
            <a:off x="0" y="6400799"/>
            <a:ext cx="12192000" cy="456773"/>
          </a:xfrm>
          <a:prstGeom prst="rect">
            <a:avLst/>
          </a:prstGeom>
          <a:gradFill>
            <a:gsLst>
              <a:gs pos="0">
                <a:srgbClr val="66B253">
                  <a:alpha val="27843"/>
                </a:srgbClr>
              </a:gs>
              <a:gs pos="14000">
                <a:srgbClr val="66B253">
                  <a:alpha val="27843"/>
                </a:srgbClr>
              </a:gs>
              <a:gs pos="100000">
                <a:srgbClr val="58B46B">
                  <a:alpha val="84705"/>
                </a:srgbClr>
              </a:gs>
            </a:gsLst>
            <a:lin ang="6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68" name="Google Shape;168;p7"/>
          <p:cNvSpPr/>
          <p:nvPr/>
        </p:nvSpPr>
        <p:spPr>
          <a:xfrm flipH="1">
            <a:off x="4038600" y="6400799"/>
            <a:ext cx="8153398" cy="456772"/>
          </a:xfrm>
          <a:prstGeom prst="rect">
            <a:avLst/>
          </a:prstGeom>
          <a:gradFill>
            <a:gsLst>
              <a:gs pos="0">
                <a:srgbClr val="CCCA93">
                  <a:alpha val="69803"/>
                </a:srgbClr>
              </a:gs>
              <a:gs pos="9000">
                <a:srgbClr val="CCCA93">
                  <a:alpha val="69803"/>
                </a:srgbClr>
              </a:gs>
              <a:gs pos="99000">
                <a:schemeClr val="accent2"/>
              </a:gs>
              <a:gs pos="100000">
                <a:schemeClr val="accent2"/>
              </a:gs>
            </a:gsLst>
            <a:lin ang="14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grpSp>
        <p:nvGrpSpPr>
          <p:cNvPr id="169" name="Google Shape;169;p7"/>
          <p:cNvGrpSpPr/>
          <p:nvPr/>
        </p:nvGrpSpPr>
        <p:grpSpPr>
          <a:xfrm>
            <a:off x="2116935" y="3055433"/>
            <a:ext cx="3777363" cy="2565730"/>
            <a:chOff x="745336" y="888"/>
            <a:chExt cx="3777363" cy="2565730"/>
          </a:xfrm>
        </p:grpSpPr>
        <p:sp>
          <p:nvSpPr>
            <p:cNvPr id="170" name="Google Shape;170;p7"/>
            <p:cNvSpPr/>
            <p:nvPr/>
          </p:nvSpPr>
          <p:spPr>
            <a:xfrm>
              <a:off x="1083997" y="888"/>
              <a:ext cx="1059398" cy="1059398"/>
            </a:xfrm>
            <a:prstGeom prst="round2DiagRect">
              <a:avLst>
                <a:gd fmla="val 29727" name="adj1"/>
                <a:gd fmla="val 0" name="adj2"/>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7"/>
            <p:cNvSpPr/>
            <p:nvPr/>
          </p:nvSpPr>
          <p:spPr>
            <a:xfrm>
              <a:off x="1309770" y="226662"/>
              <a:ext cx="607851" cy="607851"/>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7"/>
            <p:cNvSpPr/>
            <p:nvPr/>
          </p:nvSpPr>
          <p:spPr>
            <a:xfrm>
              <a:off x="745336" y="1390263"/>
              <a:ext cx="1736718" cy="11763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7"/>
            <p:cNvSpPr txBox="1"/>
            <p:nvPr/>
          </p:nvSpPr>
          <p:spPr>
            <a:xfrm>
              <a:off x="745336" y="1390263"/>
              <a:ext cx="1736718" cy="1176355"/>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100"/>
                <a:buFont typeface="Twentieth Century"/>
                <a:buNone/>
              </a:pPr>
              <a:r>
                <a:rPr b="0" i="0" lang="en-US" sz="1100" u="none" cap="none" strike="noStrike">
                  <a:solidFill>
                    <a:schemeClr val="dk1"/>
                  </a:solidFill>
                  <a:latin typeface="Twentieth Century"/>
                  <a:ea typeface="Twentieth Century"/>
                  <a:cs typeface="Twentieth Century"/>
                  <a:sym typeface="Twentieth Century"/>
                </a:rPr>
                <a:t>TO ASCERTAIN WHETHER THE COMPANY STRATEGY IS FEASIBLE, JEBRIN (2017) ASSERTS THAT MARKET RESEARCH IS VERY CRUCIAL. </a:t>
              </a:r>
              <a:endParaRPr/>
            </a:p>
          </p:txBody>
        </p:sp>
        <p:sp>
          <p:nvSpPr>
            <p:cNvPr id="174" name="Google Shape;174;p7"/>
            <p:cNvSpPr/>
            <p:nvPr/>
          </p:nvSpPr>
          <p:spPr>
            <a:xfrm>
              <a:off x="3124641" y="888"/>
              <a:ext cx="1059398" cy="1059398"/>
            </a:xfrm>
            <a:prstGeom prst="round2DiagRect">
              <a:avLst>
                <a:gd fmla="val 29727" name="adj1"/>
                <a:gd fmla="val 0" name="adj2"/>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7"/>
            <p:cNvSpPr/>
            <p:nvPr/>
          </p:nvSpPr>
          <p:spPr>
            <a:xfrm>
              <a:off x="3350414" y="226662"/>
              <a:ext cx="607851" cy="607851"/>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7"/>
            <p:cNvSpPr/>
            <p:nvPr/>
          </p:nvSpPr>
          <p:spPr>
            <a:xfrm>
              <a:off x="2785981" y="1390263"/>
              <a:ext cx="1736718" cy="11763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7"/>
            <p:cNvSpPr txBox="1"/>
            <p:nvPr/>
          </p:nvSpPr>
          <p:spPr>
            <a:xfrm>
              <a:off x="2785981" y="1390263"/>
              <a:ext cx="1736718" cy="1176355"/>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100"/>
                <a:buFont typeface="Twentieth Century"/>
                <a:buNone/>
              </a:pPr>
              <a:r>
                <a:rPr b="0" i="0" lang="en-US" sz="1100" u="none" cap="none" strike="noStrike">
                  <a:solidFill>
                    <a:schemeClr val="dk1"/>
                  </a:solidFill>
                  <a:latin typeface="Twentieth Century"/>
                  <a:ea typeface="Twentieth Century"/>
                  <a:cs typeface="Twentieth Century"/>
                  <a:sym typeface="Twentieth Century"/>
                </a:rPr>
                <a:t>FOCUS GROUP DISCUSSIONS PROVIDED QUALITATIVE DATA ON CLIENT EXPECTATIONS AND HAPPINESS, AND THE RESULTS SHOWED A STRONG BELIEF IN A LUXURIOUS AND ECOLOGICALLY SUSTAINABLE SALON EXPERIENCE. </a:t>
              </a: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2" name="Shape 182"/>
        <p:cNvGrpSpPr/>
        <p:nvPr/>
      </p:nvGrpSpPr>
      <p:grpSpPr>
        <a:xfrm>
          <a:off x="0" y="0"/>
          <a:ext cx="0" cy="0"/>
          <a:chOff x="0" y="0"/>
          <a:chExt cx="0" cy="0"/>
        </a:xfrm>
      </p:grpSpPr>
      <p:sp>
        <p:nvSpPr>
          <p:cNvPr id="183" name="Google Shape;183;p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84" name="Google Shape;184;p8"/>
          <p:cNvSpPr txBox="1"/>
          <p:nvPr>
            <p:ph type="title"/>
          </p:nvPr>
        </p:nvSpPr>
        <p:spPr>
          <a:xfrm>
            <a:off x="5784899" y="918640"/>
            <a:ext cx="5398915" cy="1741434"/>
          </a:xfrm>
          <a:prstGeom prst="rect">
            <a:avLst/>
          </a:prstGeom>
          <a:noFill/>
          <a:ln>
            <a:noFill/>
          </a:ln>
        </p:spPr>
        <p:txBody>
          <a:bodyPr anchorCtr="0" anchor="t" bIns="0" lIns="0" spcFirstLastPara="1" rIns="0" wrap="square" tIns="0">
            <a:normAutofit/>
          </a:bodyPr>
          <a:lstStyle/>
          <a:p>
            <a:pPr indent="0" lvl="0" marL="0" rtl="0" algn="l">
              <a:lnSpc>
                <a:spcPct val="90000"/>
              </a:lnSpc>
              <a:spcBef>
                <a:spcPts val="0"/>
              </a:spcBef>
              <a:spcAft>
                <a:spcPts val="0"/>
              </a:spcAft>
              <a:buClr>
                <a:schemeClr val="dk1"/>
              </a:buClr>
              <a:buSzPts val="3100"/>
              <a:buFont typeface="Twentieth Century"/>
              <a:buNone/>
            </a:pPr>
            <a:r>
              <a:rPr lang="en-US" sz="3100"/>
              <a:t>MARKET RESEARCH AND BUSINESS PLAN VIABILITY </a:t>
            </a:r>
            <a:br>
              <a:rPr lang="en-US" sz="3100"/>
            </a:br>
            <a:endParaRPr sz="3100"/>
          </a:p>
        </p:txBody>
      </p:sp>
      <p:pic>
        <p:nvPicPr>
          <p:cNvPr descr="Beauty Salons Near Me | Discover The Top Types Of Beauty Salons In Your Area" id="185" name="Google Shape;185;p8"/>
          <p:cNvPicPr preferRelativeResize="0"/>
          <p:nvPr/>
        </p:nvPicPr>
        <p:blipFill rotWithShape="1">
          <a:blip r:embed="rId3">
            <a:alphaModFix/>
          </a:blip>
          <a:srcRect b="0" l="10280" r="18685" t="0"/>
          <a:stretch/>
        </p:blipFill>
        <p:spPr>
          <a:xfrm>
            <a:off x="1371600" y="1028701"/>
            <a:ext cx="3876165" cy="4338170"/>
          </a:xfrm>
          <a:prstGeom prst="rect">
            <a:avLst/>
          </a:prstGeom>
          <a:noFill/>
          <a:ln>
            <a:noFill/>
          </a:ln>
        </p:spPr>
      </p:pic>
      <p:sp>
        <p:nvSpPr>
          <p:cNvPr id="186" name="Google Shape;186;p8"/>
          <p:cNvSpPr txBox="1"/>
          <p:nvPr>
            <p:ph idx="1" type="body"/>
          </p:nvPr>
        </p:nvSpPr>
        <p:spPr>
          <a:xfrm>
            <a:off x="5784900" y="2999432"/>
            <a:ext cx="5566497" cy="2431549"/>
          </a:xfrm>
          <a:prstGeom prst="rect">
            <a:avLst/>
          </a:prstGeom>
          <a:noFill/>
          <a:ln>
            <a:noFill/>
          </a:ln>
        </p:spPr>
        <p:txBody>
          <a:bodyPr anchorCtr="0" anchor="t" bIns="0" lIns="0" spcFirstLastPara="1" rIns="0" wrap="square" tIns="0">
            <a:normAutofit/>
          </a:bodyPr>
          <a:lstStyle/>
          <a:p>
            <a:pPr indent="-228600" lvl="0" marL="228600" rtl="0" algn="l">
              <a:lnSpc>
                <a:spcPct val="120000"/>
              </a:lnSpc>
              <a:spcBef>
                <a:spcPts val="0"/>
              </a:spcBef>
              <a:spcAft>
                <a:spcPts val="0"/>
              </a:spcAft>
              <a:buClr>
                <a:schemeClr val="dk1"/>
              </a:buClr>
              <a:buSzPts val="1600"/>
              <a:buChar char="•"/>
            </a:pPr>
            <a:r>
              <a:rPr lang="en-US" sz="1600"/>
              <a:t>Studying the neighbourhood salons is required to identify possible opportunity niches for the competition analysis (Linkedin, 2024).</a:t>
            </a:r>
            <a:endParaRPr/>
          </a:p>
          <a:p>
            <a:pPr indent="-228600" lvl="0" marL="228600" rtl="0" algn="l">
              <a:lnSpc>
                <a:spcPct val="120000"/>
              </a:lnSpc>
              <a:spcBef>
                <a:spcPts val="1000"/>
              </a:spcBef>
              <a:spcAft>
                <a:spcPts val="0"/>
              </a:spcAft>
              <a:buClr>
                <a:schemeClr val="dk1"/>
              </a:buClr>
              <a:buSzPts val="1600"/>
              <a:buChar char="•"/>
            </a:pPr>
            <a:r>
              <a:rPr lang="en-US" sz="1600"/>
              <a:t>By aligning its offerings with consumer preferences and capitalising on identified market possibilities, Glamour Beauty Salon established a strong platform for future growth. </a:t>
            </a:r>
            <a:endParaRPr/>
          </a:p>
          <a:p>
            <a:pPr indent="-127000" lvl="0" marL="228600" rtl="0" algn="l">
              <a:lnSpc>
                <a:spcPct val="120000"/>
              </a:lnSpc>
              <a:spcBef>
                <a:spcPts val="1000"/>
              </a:spcBef>
              <a:spcAft>
                <a:spcPts val="0"/>
              </a:spcAft>
              <a:buClr>
                <a:schemeClr val="dk1"/>
              </a:buClr>
              <a:buSzPts val="1600"/>
              <a:buNone/>
            </a:pPr>
            <a:r>
              <a:t/>
            </a:r>
            <a:endParaRPr sz="1600"/>
          </a:p>
        </p:txBody>
      </p:sp>
      <p:sp>
        <p:nvSpPr>
          <p:cNvPr id="187" name="Google Shape;187;p8"/>
          <p:cNvSpPr/>
          <p:nvPr/>
        </p:nvSpPr>
        <p:spPr>
          <a:xfrm flipH="1" rot="10800000">
            <a:off x="0" y="6400799"/>
            <a:ext cx="12192000" cy="456773"/>
          </a:xfrm>
          <a:prstGeom prst="rect">
            <a:avLst/>
          </a:prstGeom>
          <a:gradFill>
            <a:gsLst>
              <a:gs pos="0">
                <a:srgbClr val="66B253">
                  <a:alpha val="27843"/>
                </a:srgbClr>
              </a:gs>
              <a:gs pos="14000">
                <a:srgbClr val="66B253">
                  <a:alpha val="27843"/>
                </a:srgbClr>
              </a:gs>
              <a:gs pos="100000">
                <a:srgbClr val="58B46B">
                  <a:alpha val="84705"/>
                </a:srgbClr>
              </a:gs>
            </a:gsLst>
            <a:lin ang="6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88" name="Google Shape;188;p8"/>
          <p:cNvSpPr/>
          <p:nvPr/>
        </p:nvSpPr>
        <p:spPr>
          <a:xfrm flipH="1">
            <a:off x="4038600" y="6400799"/>
            <a:ext cx="8153398" cy="456772"/>
          </a:xfrm>
          <a:prstGeom prst="rect">
            <a:avLst/>
          </a:prstGeom>
          <a:gradFill>
            <a:gsLst>
              <a:gs pos="0">
                <a:srgbClr val="CCCA93">
                  <a:alpha val="53725"/>
                </a:srgbClr>
              </a:gs>
              <a:gs pos="9000">
                <a:srgbClr val="CCCA93">
                  <a:alpha val="53725"/>
                </a:srgbClr>
              </a:gs>
              <a:gs pos="99000">
                <a:schemeClr val="accent2"/>
              </a:gs>
              <a:gs pos="100000">
                <a:schemeClr val="accent2"/>
              </a:gs>
            </a:gsLst>
            <a:lin ang="14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3" name="Shape 193"/>
        <p:cNvGrpSpPr/>
        <p:nvPr/>
      </p:nvGrpSpPr>
      <p:grpSpPr>
        <a:xfrm>
          <a:off x="0" y="0"/>
          <a:ext cx="0" cy="0"/>
          <a:chOff x="0" y="0"/>
          <a:chExt cx="0" cy="0"/>
        </a:xfrm>
      </p:grpSpPr>
      <p:sp>
        <p:nvSpPr>
          <p:cNvPr id="194" name="Google Shape;194;p9"/>
          <p:cNvSpPr/>
          <p:nvPr/>
        </p:nvSpPr>
        <p:spPr>
          <a:xfrm>
            <a:off x="276900" y="-202975"/>
            <a:ext cx="11638200" cy="5733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500" u="none" cap="none" strike="noStrike">
              <a:solidFill>
                <a:schemeClr val="lt1"/>
              </a:solidFill>
              <a:latin typeface="Twentieth Century"/>
              <a:ea typeface="Twentieth Century"/>
              <a:cs typeface="Twentieth Century"/>
              <a:sym typeface="Twentieth Century"/>
            </a:endParaRPr>
          </a:p>
        </p:txBody>
      </p:sp>
      <p:sp>
        <p:nvSpPr>
          <p:cNvPr id="195" name="Google Shape;195;p9"/>
          <p:cNvSpPr/>
          <p:nvPr/>
        </p:nvSpPr>
        <p:spPr>
          <a:xfrm>
            <a:off x="-11208" y="5257371"/>
            <a:ext cx="12203208" cy="1600629"/>
          </a:xfrm>
          <a:prstGeom prst="rect">
            <a:avLst/>
          </a:prstGeom>
          <a:gradFill>
            <a:gsLst>
              <a:gs pos="0">
                <a:srgbClr val="58B46B">
                  <a:alpha val="82745"/>
                </a:srgbClr>
              </a:gs>
              <a:gs pos="100000">
                <a:schemeClr val="accent6"/>
              </a:gs>
            </a:gsLst>
            <a:lin ang="156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96" name="Google Shape;196;p9"/>
          <p:cNvSpPr/>
          <p:nvPr/>
        </p:nvSpPr>
        <p:spPr>
          <a:xfrm rot="10800000">
            <a:off x="4440517" y="5262916"/>
            <a:ext cx="7751481" cy="1145398"/>
          </a:xfrm>
          <a:prstGeom prst="rect">
            <a:avLst/>
          </a:prstGeom>
          <a:gradFill>
            <a:gsLst>
              <a:gs pos="0">
                <a:srgbClr val="58B46B">
                  <a:alpha val="29803"/>
                </a:srgbClr>
              </a:gs>
              <a:gs pos="99000">
                <a:srgbClr val="58B46B">
                  <a:alpha val="0"/>
                </a:srgbClr>
              </a:gs>
              <a:gs pos="100000">
                <a:srgbClr val="58B46B">
                  <a:alpha val="0"/>
                </a:srgbClr>
              </a:gs>
            </a:gsLst>
            <a:lin ang="19799999"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97" name="Google Shape;197;p9"/>
          <p:cNvSpPr/>
          <p:nvPr/>
        </p:nvSpPr>
        <p:spPr>
          <a:xfrm>
            <a:off x="-11208" y="5262916"/>
            <a:ext cx="8778690" cy="1595084"/>
          </a:xfrm>
          <a:prstGeom prst="rect">
            <a:avLst/>
          </a:prstGeom>
          <a:gradFill>
            <a:gsLst>
              <a:gs pos="0">
                <a:srgbClr val="3C876A">
                  <a:alpha val="30980"/>
                </a:srgbClr>
              </a:gs>
              <a:gs pos="99000">
                <a:srgbClr val="58B46B">
                  <a:alpha val="22745"/>
                </a:srgbClr>
              </a:gs>
              <a:gs pos="100000">
                <a:srgbClr val="58B46B">
                  <a:alpha val="22745"/>
                </a:srgbClr>
              </a:gs>
            </a:gsLst>
            <a:lin ang="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98" name="Google Shape;198;p9"/>
          <p:cNvSpPr/>
          <p:nvPr/>
        </p:nvSpPr>
        <p:spPr>
          <a:xfrm>
            <a:off x="6890126" y="5256870"/>
            <a:ext cx="5301872" cy="1600701"/>
          </a:xfrm>
          <a:prstGeom prst="rect">
            <a:avLst/>
          </a:prstGeom>
          <a:gradFill>
            <a:gsLst>
              <a:gs pos="0">
                <a:srgbClr val="816948">
                  <a:alpha val="0"/>
                </a:srgbClr>
              </a:gs>
              <a:gs pos="22000">
                <a:srgbClr val="816948">
                  <a:alpha val="0"/>
                </a:srgbClr>
              </a:gs>
              <a:gs pos="99000">
                <a:srgbClr val="816948">
                  <a:alpha val="65882"/>
                </a:srgbClr>
              </a:gs>
              <a:gs pos="100000">
                <a:srgbClr val="816948">
                  <a:alpha val="65882"/>
                </a:srgbClr>
              </a:gs>
            </a:gsLst>
            <a:lin ang="186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99" name="Google Shape;199;p9"/>
          <p:cNvSpPr txBox="1"/>
          <p:nvPr>
            <p:ph type="title"/>
          </p:nvPr>
        </p:nvSpPr>
        <p:spPr>
          <a:xfrm>
            <a:off x="914400" y="5602884"/>
            <a:ext cx="10698103" cy="827037"/>
          </a:xfrm>
          <a:prstGeom prst="rect">
            <a:avLst/>
          </a:prstGeom>
          <a:noFill/>
          <a:ln>
            <a:noFill/>
          </a:ln>
        </p:spPr>
        <p:txBody>
          <a:bodyPr anchorCtr="0" anchor="ctr" bIns="0" lIns="0" spcFirstLastPara="1" rIns="0" wrap="square" tIns="0">
            <a:normAutofit/>
          </a:bodyPr>
          <a:lstStyle/>
          <a:p>
            <a:pPr indent="0" lvl="0" marL="0" rtl="0" algn="l">
              <a:lnSpc>
                <a:spcPct val="100000"/>
              </a:lnSpc>
              <a:spcBef>
                <a:spcPts val="0"/>
              </a:spcBef>
              <a:spcAft>
                <a:spcPts val="0"/>
              </a:spcAft>
              <a:buClr>
                <a:schemeClr val="lt1"/>
              </a:buClr>
              <a:buSzPts val="3200"/>
              <a:buFont typeface="Twentieth Century"/>
              <a:buNone/>
            </a:pPr>
            <a:r>
              <a:rPr lang="en-US" sz="3200">
                <a:solidFill>
                  <a:schemeClr val="lt1"/>
                </a:solidFill>
              </a:rPr>
              <a:t>REFERENCES</a:t>
            </a:r>
            <a:endParaRPr/>
          </a:p>
        </p:txBody>
      </p:sp>
      <p:sp>
        <p:nvSpPr>
          <p:cNvPr id="200" name="Google Shape;200;p9"/>
          <p:cNvSpPr txBox="1"/>
          <p:nvPr>
            <p:ph idx="1" type="body"/>
          </p:nvPr>
        </p:nvSpPr>
        <p:spPr>
          <a:xfrm>
            <a:off x="980125" y="0"/>
            <a:ext cx="9448800" cy="5109300"/>
          </a:xfrm>
          <a:prstGeom prst="rect">
            <a:avLst/>
          </a:prstGeom>
          <a:noFill/>
          <a:ln>
            <a:noFill/>
          </a:ln>
        </p:spPr>
        <p:txBody>
          <a:bodyPr anchorCtr="0" anchor="t" bIns="0" lIns="0" spcFirstLastPara="1" rIns="0" wrap="square" tIns="0">
            <a:noAutofit/>
          </a:bodyPr>
          <a:lstStyle/>
          <a:p>
            <a:pPr indent="-254000" lvl="0" marL="228600" rtl="0" algn="l">
              <a:lnSpc>
                <a:spcPct val="110000"/>
              </a:lnSpc>
              <a:spcBef>
                <a:spcPts val="0"/>
              </a:spcBef>
              <a:spcAft>
                <a:spcPts val="0"/>
              </a:spcAft>
              <a:buClr>
                <a:schemeClr val="dk1"/>
              </a:buClr>
              <a:buSzPts val="1300"/>
              <a:buChar char="•"/>
            </a:pPr>
            <a:r>
              <a:rPr lang="en-US" sz="1300"/>
              <a:t>Business, (2024). Sales promotions and discounts, Business Queensland. Available at: https://www.business.qld.gov.au/running-business/marketing-sales/marketing/activities/sales-promotions (Accessed: 15 June 2024). </a:t>
            </a:r>
            <a:endParaRPr sz="2800"/>
          </a:p>
          <a:p>
            <a:pPr indent="-254000" lvl="0" marL="228600" rtl="0" algn="l">
              <a:lnSpc>
                <a:spcPct val="110000"/>
              </a:lnSpc>
              <a:spcBef>
                <a:spcPts val="1000"/>
              </a:spcBef>
              <a:spcAft>
                <a:spcPts val="0"/>
              </a:spcAft>
              <a:buClr>
                <a:schemeClr val="dk1"/>
              </a:buClr>
              <a:buSzPts val="1300"/>
              <a:buChar char="•"/>
            </a:pPr>
            <a:r>
              <a:rPr lang="en-US" sz="1300"/>
              <a:t>Designtecinc, (2024). Resources. Top 9 Salon Interior Decor Ideas To Design Your Dream Salon. Available at: https://www.buyritebeauty.com/resources/salon-interior-design-ideas/ (Accessed: 15 June 2024). </a:t>
            </a:r>
            <a:endParaRPr sz="2800"/>
          </a:p>
          <a:p>
            <a:pPr indent="-254000" lvl="0" marL="228600" rtl="0" algn="l">
              <a:lnSpc>
                <a:spcPct val="110000"/>
              </a:lnSpc>
              <a:spcBef>
                <a:spcPts val="1000"/>
              </a:spcBef>
              <a:spcAft>
                <a:spcPts val="0"/>
              </a:spcAft>
              <a:buClr>
                <a:schemeClr val="dk1"/>
              </a:buClr>
              <a:buSzPts val="1300"/>
              <a:buChar char="•"/>
            </a:pPr>
            <a:r>
              <a:rPr lang="en-US" sz="1300"/>
              <a:t>Evans, D., Bratton, S. and McKee, J., (2021). Social media marketing. AG Printing &amp; Publishing.</a:t>
            </a:r>
            <a:endParaRPr sz="2800"/>
          </a:p>
          <a:p>
            <a:pPr indent="-254000" lvl="0" marL="228600" rtl="0" algn="l">
              <a:lnSpc>
                <a:spcPct val="110000"/>
              </a:lnSpc>
              <a:spcBef>
                <a:spcPts val="1000"/>
              </a:spcBef>
              <a:spcAft>
                <a:spcPts val="0"/>
              </a:spcAft>
              <a:buClr>
                <a:schemeClr val="dk1"/>
              </a:buClr>
              <a:buSzPts val="1300"/>
              <a:buChar char="•"/>
            </a:pPr>
            <a:r>
              <a:rPr lang="en-US" sz="1300"/>
              <a:t>Goswami, A., (2018). Human resource management and its importance for today’s organizations. Journal of Advances and Scholarly Researches in Allied Education, 15(3), pp.128-135.</a:t>
            </a:r>
            <a:endParaRPr sz="2800"/>
          </a:p>
          <a:p>
            <a:pPr indent="-254000" lvl="0" marL="228600" rtl="0" algn="l">
              <a:lnSpc>
                <a:spcPct val="110000"/>
              </a:lnSpc>
              <a:spcBef>
                <a:spcPts val="1000"/>
              </a:spcBef>
              <a:spcAft>
                <a:spcPts val="0"/>
              </a:spcAft>
              <a:buClr>
                <a:schemeClr val="dk1"/>
              </a:buClr>
              <a:buSzPts val="1300"/>
              <a:buChar char="•"/>
            </a:pPr>
            <a:r>
              <a:rPr lang="en-US" sz="1300"/>
              <a:t>Jebrin, A., (2017). The theoretical strategic approach in the feasibility study. Journal of Economics, Management and Trade, 19(2), pp.1-14.</a:t>
            </a:r>
            <a:endParaRPr sz="2800"/>
          </a:p>
          <a:p>
            <a:pPr indent="-254000" lvl="0" marL="228600" rtl="0" algn="l">
              <a:lnSpc>
                <a:spcPct val="110000"/>
              </a:lnSpc>
              <a:spcBef>
                <a:spcPts val="1000"/>
              </a:spcBef>
              <a:spcAft>
                <a:spcPts val="0"/>
              </a:spcAft>
              <a:buClr>
                <a:schemeClr val="dk1"/>
              </a:buClr>
              <a:buSzPts val="1300"/>
              <a:buChar char="•"/>
            </a:pPr>
            <a:r>
              <a:rPr lang="en-US" sz="1300"/>
              <a:t>Linkedin, (2024). Top 5 secretes to competitors analysis for Salon owners, LinkedIn. Available at: https://www.linkedin.com/pulse/top-5-secretes-competitors-analysis-salon-owners-ritu-sharma-2f (Accessed: 15 June 2024). </a:t>
            </a:r>
            <a:endParaRPr sz="2800"/>
          </a:p>
          <a:p>
            <a:pPr indent="-254000" lvl="0" marL="228600" rtl="0" algn="l">
              <a:lnSpc>
                <a:spcPct val="110000"/>
              </a:lnSpc>
              <a:spcBef>
                <a:spcPts val="1000"/>
              </a:spcBef>
              <a:spcAft>
                <a:spcPts val="0"/>
              </a:spcAft>
              <a:buClr>
                <a:schemeClr val="dk1"/>
              </a:buClr>
              <a:buSzPts val="1300"/>
              <a:buChar char="•"/>
            </a:pPr>
            <a:r>
              <a:rPr lang="en-US" sz="1300"/>
              <a:t>Lumenlearning, (2024). Introduction to business, Promotion: Integrated Marketing Communication (IMC) | Introduction to Business. Available at: https://courses.lumenlearning.com/suny-hccc-introbusiness/chapter/promotion-integrated-marketing-communication-imc/ (Accessed: 15 June 2024). </a:t>
            </a:r>
            <a:endParaRPr sz="2800"/>
          </a:p>
          <a:p>
            <a:pPr indent="-254000" lvl="0" marL="228600" rtl="0" algn="l">
              <a:lnSpc>
                <a:spcPct val="110000"/>
              </a:lnSpc>
              <a:spcBef>
                <a:spcPts val="1000"/>
              </a:spcBef>
              <a:spcAft>
                <a:spcPts val="0"/>
              </a:spcAft>
              <a:buClr>
                <a:schemeClr val="dk1"/>
              </a:buClr>
              <a:buSzPts val="1300"/>
              <a:buChar char="•"/>
            </a:pPr>
            <a:r>
              <a:rPr lang="en-US" sz="1300"/>
              <a:t>Mixbloom, (2024). Hashtags to bring clients to your hair salon. MixBloom. Available at: https://www.mixbloom.com/resources/hair-salon-hashtags (Accessed: 15 June 2024). </a:t>
            </a:r>
            <a:endParaRPr sz="2800"/>
          </a:p>
          <a:p>
            <a:pPr indent="-254000" lvl="0" marL="228600" rtl="0" algn="l">
              <a:lnSpc>
                <a:spcPct val="110000"/>
              </a:lnSpc>
              <a:spcBef>
                <a:spcPts val="1000"/>
              </a:spcBef>
              <a:spcAft>
                <a:spcPts val="0"/>
              </a:spcAft>
              <a:buClr>
                <a:schemeClr val="dk1"/>
              </a:buClr>
              <a:buSzPts val="1300"/>
              <a:buChar char="•"/>
            </a:pPr>
            <a:r>
              <a:rPr lang="en-US" sz="1300"/>
              <a:t>Salonsdirect, (2024). Choosing the perfect location for your salon- Salons Direct. Available at: https://www.salonsdirect.com/blog/choosing-the-perfect-location-for-your-salon/ (Accessed: 14 June 2024). </a:t>
            </a:r>
            <a:endParaRPr sz="2800"/>
          </a:p>
          <a:p>
            <a:pPr indent="-254000" lvl="0" marL="228600" rtl="0" algn="l">
              <a:lnSpc>
                <a:spcPct val="110000"/>
              </a:lnSpc>
              <a:spcBef>
                <a:spcPts val="1000"/>
              </a:spcBef>
              <a:spcAft>
                <a:spcPts val="0"/>
              </a:spcAft>
              <a:buClr>
                <a:schemeClr val="dk1"/>
              </a:buClr>
              <a:buSzPts val="1300"/>
              <a:buChar char="•"/>
            </a:pPr>
            <a:r>
              <a:rPr lang="en-US" sz="1300"/>
              <a:t>Studysmarter, (2024). Business studies. StudySmarter UK. Available at: https://www.studysmarter.co.uk/explanations/business-studies/influences-on-business/environment-and-business/ (Accessed: 15 June 2024). </a:t>
            </a:r>
            <a:endParaRPr sz="2800"/>
          </a:p>
          <a:p>
            <a:pPr indent="-171450" lvl="0" marL="228600" rtl="0" algn="l">
              <a:lnSpc>
                <a:spcPct val="110000"/>
              </a:lnSpc>
              <a:spcBef>
                <a:spcPts val="1000"/>
              </a:spcBef>
              <a:spcAft>
                <a:spcPts val="0"/>
              </a:spcAft>
              <a:buClr>
                <a:schemeClr val="dk1"/>
              </a:buClr>
              <a:buSzPts val="900"/>
              <a:buNone/>
            </a:pPr>
            <a:r>
              <a:rPr lang="en-US" sz="1000"/>
              <a:t>p</a:t>
            </a:r>
            <a:endParaRPr sz="1000"/>
          </a:p>
        </p:txBody>
      </p:sp>
    </p:spTree>
  </p:cSld>
  <p:clrMapOvr>
    <a:masterClrMapping/>
  </p:clrMapOvr>
</p:sld>
</file>

<file path=ppt/theme/theme1.xml><?xml version="1.0" encoding="utf-8"?>
<a:theme xmlns:a="http://schemas.openxmlformats.org/drawingml/2006/main" xmlns:r="http://schemas.openxmlformats.org/officeDocument/2006/relationships" name="GradientRiseVTI">
  <a:themeElements>
    <a:clrScheme name="AnalogousFromLightSeedRightStep">
      <a:dk1>
        <a:srgbClr val="000000"/>
      </a:dk1>
      <a:lt1>
        <a:srgbClr val="FFFFFF"/>
      </a:lt1>
      <a:dk2>
        <a:srgbClr val="413424"/>
      </a:dk2>
      <a:lt2>
        <a:srgbClr val="E2E5E8"/>
      </a:lt2>
      <a:accent1>
        <a:srgbClr val="D19651"/>
      </a:accent1>
      <a:accent2>
        <a:srgbClr val="A9A64F"/>
      </a:accent2>
      <a:accent3>
        <a:srgbClr val="90AB63"/>
      </a:accent3>
      <a:accent4>
        <a:srgbClr val="66B253"/>
      </a:accent4>
      <a:accent5>
        <a:srgbClr val="58B46B"/>
      </a:accent5>
      <a:accent6>
        <a:srgbClr val="53B28E"/>
      </a:accent6>
      <a:hlink>
        <a:srgbClr val="6283AA"/>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2024-06-14T20:45:02Z</dcterms:created>
  <dc:creator>11367</dc:creator>
</cp:coreProperties>
</file>