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8" r:id="rId1"/>
  </p:sldMasterIdLst>
  <p:sldIdLst>
    <p:sldId id="257" r:id="rId2"/>
    <p:sldId id="258" r:id="rId3"/>
    <p:sldId id="259" r:id="rId4"/>
    <p:sldId id="261" r:id="rId5"/>
    <p:sldId id="260" r:id="rId6"/>
    <p:sldId id="262" r:id="rId7"/>
    <p:sldId id="263" r:id="rId8"/>
    <p:sldId id="264" r:id="rId9"/>
    <p:sldId id="265" r:id="rId10"/>
    <p:sldId id="270" r:id="rId11"/>
    <p:sldId id="267" r:id="rId12"/>
    <p:sldId id="268" r:id="rId13"/>
    <p:sldId id="269" r:id="rId14"/>
    <p:sldId id="271" r:id="rId15"/>
    <p:sldId id="272" r:id="rId16"/>
    <p:sldId id="273" r:id="rId17"/>
    <p:sldId id="266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B2F7175-8826-318A-87B3-0A974D2CA0D7}" v="213" dt="2023-02-23T15:09:42.603"/>
    <p1510:client id="{0EAF1343-B758-0748-A930-30867FE90BC7}" v="3418" dt="2023-02-27T14:03:54.307"/>
    <p1510:client id="{45561F64-ED9E-367D-EA98-61E0ABB69C00}" v="881" dt="2023-03-07T13:42:29.184"/>
    <p1510:client id="{7D35421B-3AD8-402D-9DE5-09BEB62E8226}" v="611" dt="2023-02-23T12:01:33.32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8D7368D-31D9-8101-473D-CD39E706F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796401" y="3378954"/>
            <a:ext cx="6394567" cy="3479046"/>
          </a:xfrm>
          <a:custGeom>
            <a:avLst/>
            <a:gdLst>
              <a:gd name="connsiteX0" fmla="*/ 5171297 w 6394567"/>
              <a:gd name="connsiteY0" fmla="*/ 284 h 3479046"/>
              <a:gd name="connsiteX1" fmla="*/ 6394290 w 6394567"/>
              <a:gd name="connsiteY1" fmla="*/ 430072 h 3479046"/>
              <a:gd name="connsiteX2" fmla="*/ 6394567 w 6394567"/>
              <a:gd name="connsiteY2" fmla="*/ 430316 h 3479046"/>
              <a:gd name="connsiteX3" fmla="*/ 6394567 w 6394567"/>
              <a:gd name="connsiteY3" fmla="*/ 3479046 h 3479046"/>
              <a:gd name="connsiteX4" fmla="*/ 0 w 6394567"/>
              <a:gd name="connsiteY4" fmla="*/ 3479046 h 3479046"/>
              <a:gd name="connsiteX5" fmla="*/ 3916974 w 6394567"/>
              <a:gd name="connsiteY5" fmla="*/ 405504 h 3479046"/>
              <a:gd name="connsiteX6" fmla="*/ 3959456 w 6394567"/>
              <a:gd name="connsiteY6" fmla="*/ 373857 h 3479046"/>
              <a:gd name="connsiteX7" fmla="*/ 5052215 w 6394567"/>
              <a:gd name="connsiteY7" fmla="*/ 1756 h 3479046"/>
              <a:gd name="connsiteX8" fmla="*/ 5171297 w 6394567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39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F32C74-82F4-2A29-889B-EF23CEE6AA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6801" y="1122363"/>
            <a:ext cx="6211185" cy="23052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ACADD6-278F-604C-8A38-BBBAFC6754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2" y="3549048"/>
            <a:ext cx="5029198" cy="1956278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43946B-3F5A-C916-B62B-8D5938EA82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3/7/2023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86539F-2DB8-FCDA-C884-9C3CD29B8C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DAA7B3-5D3B-D493-8F6F-1FEBB8576D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57202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EA4769-9A55-AF9B-4CE4-DFA07E711C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E45D9E-DBB4-B890-88D5-B4C03599EC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E15260-1C0B-A965-3114-D7C40D18B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3/7/2023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AAF4D1-0334-3F24-69B4-06C7BD7426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8BA76D-3B8B-429D-9B32-54D6A6297C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10849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8D9C414-4A2F-78AF-ED60-6130D4C563B3}"/>
              </a:ext>
            </a:extLst>
          </p:cNvPr>
          <p:cNvSpPr/>
          <p:nvPr/>
        </p:nvSpPr>
        <p:spPr>
          <a:xfrm>
            <a:off x="6284115" y="3378954"/>
            <a:ext cx="5907885" cy="3479046"/>
          </a:xfrm>
          <a:custGeom>
            <a:avLst/>
            <a:gdLst>
              <a:gd name="connsiteX0" fmla="*/ 5171297 w 5907885"/>
              <a:gd name="connsiteY0" fmla="*/ 284 h 3479046"/>
              <a:gd name="connsiteX1" fmla="*/ 5813217 w 5907885"/>
              <a:gd name="connsiteY1" fmla="*/ 114238 h 3479046"/>
              <a:gd name="connsiteX2" fmla="*/ 5907885 w 5907885"/>
              <a:gd name="connsiteY2" fmla="*/ 151524 h 3479046"/>
              <a:gd name="connsiteX3" fmla="*/ 5907885 w 5907885"/>
              <a:gd name="connsiteY3" fmla="*/ 3479046 h 3479046"/>
              <a:gd name="connsiteX4" fmla="*/ 0 w 5907885"/>
              <a:gd name="connsiteY4" fmla="*/ 3479046 h 3479046"/>
              <a:gd name="connsiteX5" fmla="*/ 3916974 w 5907885"/>
              <a:gd name="connsiteY5" fmla="*/ 405504 h 3479046"/>
              <a:gd name="connsiteX6" fmla="*/ 3959456 w 5907885"/>
              <a:gd name="connsiteY6" fmla="*/ 373857 h 3479046"/>
              <a:gd name="connsiteX7" fmla="*/ 5052215 w 5907885"/>
              <a:gd name="connsiteY7" fmla="*/ 1756 h 3479046"/>
              <a:gd name="connsiteX8" fmla="*/ 5171297 w 5907885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907885" h="3479046">
                <a:moveTo>
                  <a:pt x="5171297" y="284"/>
                </a:moveTo>
                <a:cubicBezTo>
                  <a:pt x="5389485" y="3908"/>
                  <a:pt x="5606422" y="42249"/>
                  <a:pt x="5813217" y="114238"/>
                </a:cubicBezTo>
                <a:lnTo>
                  <a:pt x="5907885" y="151524"/>
                </a:lnTo>
                <a:lnTo>
                  <a:pt x="5907885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23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3410AE4-7FC7-589E-B6D3-0DA7B5FC5CE3}"/>
              </a:ext>
            </a:extLst>
          </p:cNvPr>
          <p:cNvSpPr/>
          <p:nvPr/>
        </p:nvSpPr>
        <p:spPr>
          <a:xfrm flipH="1" flipV="1">
            <a:off x="0" y="0"/>
            <a:ext cx="2923855" cy="1479128"/>
          </a:xfrm>
          <a:custGeom>
            <a:avLst/>
            <a:gdLst>
              <a:gd name="connsiteX0" fmla="*/ 2923855 w 2923855"/>
              <a:gd name="connsiteY0" fmla="*/ 1479128 h 1479128"/>
              <a:gd name="connsiteX1" fmla="*/ 0 w 2923855"/>
              <a:gd name="connsiteY1" fmla="*/ 1479128 h 1479128"/>
              <a:gd name="connsiteX2" fmla="*/ 1368245 w 2923855"/>
              <a:gd name="connsiteY2" fmla="*/ 405504 h 1479128"/>
              <a:gd name="connsiteX3" fmla="*/ 1410727 w 2923855"/>
              <a:gd name="connsiteY3" fmla="*/ 373857 h 1479128"/>
              <a:gd name="connsiteX4" fmla="*/ 2503486 w 2923855"/>
              <a:gd name="connsiteY4" fmla="*/ 1756 h 1479128"/>
              <a:gd name="connsiteX5" fmla="*/ 2622568 w 2923855"/>
              <a:gd name="connsiteY5" fmla="*/ 284 h 1479128"/>
              <a:gd name="connsiteX6" fmla="*/ 2785835 w 2923855"/>
              <a:gd name="connsiteY6" fmla="*/ 9494 h 1479128"/>
              <a:gd name="connsiteX7" fmla="*/ 2923855 w 2923855"/>
              <a:gd name="connsiteY7" fmla="*/ 28352 h 14791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23855" h="1479128">
                <a:moveTo>
                  <a:pt x="2923855" y="1479128"/>
                </a:moveTo>
                <a:lnTo>
                  <a:pt x="0" y="1479128"/>
                </a:lnTo>
                <a:lnTo>
                  <a:pt x="1368245" y="405504"/>
                </a:lnTo>
                <a:lnTo>
                  <a:pt x="1410727" y="373857"/>
                </a:lnTo>
                <a:cubicBezTo>
                  <a:pt x="1742357" y="139664"/>
                  <a:pt x="2122368" y="17528"/>
                  <a:pt x="2503486" y="1756"/>
                </a:cubicBezTo>
                <a:cubicBezTo>
                  <a:pt x="2543187" y="114"/>
                  <a:pt x="2582898" y="-375"/>
                  <a:pt x="2622568" y="284"/>
                </a:cubicBezTo>
                <a:cubicBezTo>
                  <a:pt x="2677115" y="1190"/>
                  <a:pt x="2731584" y="4266"/>
                  <a:pt x="2785835" y="9494"/>
                </a:cubicBezTo>
                <a:lnTo>
                  <a:pt x="2923855" y="28352"/>
                </a:lnTo>
                <a:close/>
              </a:path>
            </a:pathLst>
          </a:custGeom>
          <a:gradFill>
            <a:gsLst>
              <a:gs pos="33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381CBD-08D9-3C9A-7620-24F2D64048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709738"/>
            <a:ext cx="6455434" cy="2981274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D5AE2B-1716-CEEC-73F8-E81F591925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6800" y="4759252"/>
            <a:ext cx="5397260" cy="95574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CF3052-6EE8-979F-04FB-1B8DF81F29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3/7/2023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986285-161A-6869-27C2-0A159C2344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7ED64F-5DAB-238D-C34A-1DCCB12221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65826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F484D0-7460-7B08-F1EE-96EABE4021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799" y="936841"/>
            <a:ext cx="10092477" cy="95366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80B7F9-8ECB-7079-A11E-51D3903E2B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6800" y="2117341"/>
            <a:ext cx="4809482" cy="37601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E97161-CAF5-CA48-D814-7ACD43AB99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9795" y="2117341"/>
            <a:ext cx="4809482" cy="37601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3BD680-4E7A-5155-3CAE-6BD44EE8BA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3/7/2023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6A152D-EFF2-B3AA-3F25-14E1136734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BD6032-FD7A-BFFD-9BE5-48EDBEFBD1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51138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647F4D-4855-340E-03F3-4860885EC6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63283"/>
            <a:ext cx="10096500" cy="91600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CEB472-7426-C288-B5F6-0A1232DCED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6801" y="1879287"/>
            <a:ext cx="4739628" cy="582117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25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194F9C-B6FA-97C3-F618-0CF956CB53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66801" y="2505075"/>
            <a:ext cx="4739628" cy="33896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8F5665C-7910-AFA2-350F-42C06ED5AF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00330" y="1879287"/>
            <a:ext cx="4762970" cy="582117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25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D71352E-1DE0-F0CD-6F81-1D8FF59C2B0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00330" y="2505075"/>
            <a:ext cx="4762970" cy="33896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D38F7E4-7D9E-4736-3269-4F0C469961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3/7/2023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18386CF-9A84-8D2A-BC47-C951DD9949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980844D-FE1F-49E7-3BBD-527FB72ECD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62197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F691C-93A5-1364-00A9-A470C289F3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357223"/>
            <a:ext cx="8886884" cy="1043078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E055BD-4154-B9D1-0B5B-B1E3A06B6B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3/7/2023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C2A9E4A-03D1-7A8B-233D-014A3248F0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2CEFC4-D276-DF45-F395-F5BD2EA701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97446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12C0AD-76F4-FCE4-2717-0A9AA4351B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3/7/2023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E83BB66-3F41-7F1D-5108-B3F679A88E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AA6DA0-07AE-4BE4-B82F-7936D0E3E3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21130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CBFB75-C953-0BD0-4E2E-7177674262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770626"/>
            <a:ext cx="3705225" cy="1286774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E1AA52-60F3-40F2-673B-5848F4253F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75426"/>
            <a:ext cx="5980112" cy="476837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0167E8-C561-5A72-AED3-442F66DDEE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DBFED3-7CB3-1B8B-9504-13A121CAD0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3/7/2023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2456C9-19A0-4441-B1AF-B7AFBF642F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8898EA-84CC-411C-0012-D314953696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62825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AC1E10-1458-2553-05B4-313F7E26D2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782128"/>
            <a:ext cx="3705225" cy="1275272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3C0F677-F177-6DED-1920-685B9D9FF25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143000"/>
            <a:ext cx="5980112" cy="4572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4D1CB1-2109-480E-8904-4077C94D6E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6576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B0DB38-7CB9-2140-BC21-6D2E7DD0B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3/7/2023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B448AD-3B1D-4B5E-CAB9-BB5FD2CDEB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EEF53D-CF5A-87A2-E973-3B8CCDEBAA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91897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650D2E-0561-F284-F89A-AAE3CD09A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36841"/>
            <a:ext cx="10239338" cy="95366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657C4C-16EC-2477-6332-830F53011D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69848" y="2139696"/>
            <a:ext cx="10239338" cy="367768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0940D3-6996-1C08-F1AF-87C3546579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3/7/2023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3676C3-588F-B636-8CE0-AA2CBFBCE9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CEF8A9-EB1E-B344-A4B8-B58D063363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06228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EF3A28-33E4-2796-AE7A-1234569F5C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44950" y="1081177"/>
            <a:ext cx="2508849" cy="463382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D185FC-2BBB-E997-A5CD-F2C6CF6B7C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66800" y="1081177"/>
            <a:ext cx="7505700" cy="463382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314B3C-96CD-071C-C2AD-2C7E04F819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3/7/2023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AA2B04-F5E0-C5A3-C77D-6AE9A9E913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155BC2-C712-C4A4-50EC-E10D883443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49682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21F4A25-A386-9574-775C-E5E5F9FC35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36841"/>
            <a:ext cx="8886884" cy="95366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F7885F-2B7B-74DB-9996-E0ACEBC9DB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2139696"/>
            <a:ext cx="8883836" cy="36776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4F519-BA47-2B81-CC1C-7E1F119EC69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77379" y="4629744"/>
            <a:ext cx="265350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E351CED-465B-40B5-ADCE-957C918F227B}" type="datetimeFigureOut">
              <a:rPr lang="en-US" smtClean="0"/>
              <a:t>3/7/2023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952D7B-C352-1630-4C3D-7D5983C04D4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610602" y="6318446"/>
            <a:ext cx="274319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6E04F0-DF9B-480B-CC46-BAE7A81FB7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6318446"/>
            <a:ext cx="61569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 b="1">
                <a:solidFill>
                  <a:schemeClr val="tx1"/>
                </a:solidFill>
              </a:defRPr>
            </a:lvl1pPr>
          </a:lstStyle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10962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694" r:id="rId2"/>
    <p:sldLayoutId id="2147483695" r:id="rId3"/>
    <p:sldLayoutId id="2147483696" r:id="rId4"/>
    <p:sldLayoutId id="2147483697" r:id="rId5"/>
    <p:sldLayoutId id="2147483691" r:id="rId6"/>
    <p:sldLayoutId id="2147483687" r:id="rId7"/>
    <p:sldLayoutId id="2147483688" r:id="rId8"/>
    <p:sldLayoutId id="2147483689" r:id="rId9"/>
    <p:sldLayoutId id="2147483690" r:id="rId10"/>
    <p:sldLayoutId id="214748369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772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–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rgylemedicalgroup.co.uk" TargetMode="External"/><Relationship Id="rId2" Type="http://schemas.openxmlformats.org/officeDocument/2006/relationships/hyperlink" Target="https://myhealthonline.wales.uk" TargetMode="Externa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" TargetMode="External"/><Relationship Id="rId2" Type="http://schemas.openxmlformats.org/officeDocument/2006/relationships/hyperlink" Target="https://www.farrpiont.com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statista.com" TargetMode="External"/><Relationship Id="rId4" Type="http://schemas.openxmlformats.org/officeDocument/2006/relationships/hyperlink" Target="https://www.nihr.ac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ext, floor&#10;&#10;Description automatically generated">
            <a:extLst>
              <a:ext uri="{FF2B5EF4-FFF2-40B4-BE49-F238E27FC236}">
                <a16:creationId xmlns:a16="http://schemas.microsoft.com/office/drawing/2014/main" id="{3A2ABAF0-1764-C994-25C5-261D5BD99B2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5730"/>
          <a:stretch/>
        </p:blipFill>
        <p:spPr>
          <a:xfrm>
            <a:off x="20" y="10"/>
            <a:ext cx="12191979" cy="6857990"/>
          </a:xfrm>
          <a:prstGeom prst="rect">
            <a:avLst/>
          </a:prstGeom>
          <a:noFill/>
        </p:spPr>
      </p:pic>
      <p:sp>
        <p:nvSpPr>
          <p:cNvPr id="7" name="Date Placeholder 1">
            <a:extLst>
              <a:ext uri="{FF2B5EF4-FFF2-40B4-BE49-F238E27FC236}">
                <a16:creationId xmlns:a16="http://schemas.microsoft.com/office/drawing/2014/main" id="{6D3A378B-30F2-677E-ADE3-D997934714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77379" y="4629744"/>
            <a:ext cx="2653508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8BED0AB3-EF68-4C21-B234-63CD58D85057}" type="datetime1">
              <a:rPr lang="en-US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spcAft>
                  <a:spcPts val="600"/>
                </a:spcAft>
              </a:pPr>
              <a:t>3/7/2023</a:t>
            </a:fld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Footer Placeholder 2">
            <a:extLst>
              <a:ext uri="{FF2B5EF4-FFF2-40B4-BE49-F238E27FC236}">
                <a16:creationId xmlns:a16="http://schemas.microsoft.com/office/drawing/2014/main" id="{9C23378E-16EF-7D77-ECA0-65A9A9CBCA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10602" y="6318446"/>
            <a:ext cx="2743198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Sample Footer Text</a:t>
            </a:r>
          </a:p>
        </p:txBody>
      </p:sp>
      <p:sp>
        <p:nvSpPr>
          <p:cNvPr id="11" name="Slide Number Placeholder 3">
            <a:extLst>
              <a:ext uri="{FF2B5EF4-FFF2-40B4-BE49-F238E27FC236}">
                <a16:creationId xmlns:a16="http://schemas.microsoft.com/office/drawing/2014/main" id="{EE0CB3F7-D607-DD27-6318-D95A7FBB14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18446"/>
            <a:ext cx="615696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5E84AC6A-A0EF-437B-BCEE-4772B0214A58}" type="slidenum">
              <a:rPr lang="en-US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spcAft>
                  <a:spcPts val="600"/>
                </a:spcAft>
              </a:pPr>
              <a:t>1</a:t>
            </a:fld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664964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56AAB8-A631-AEDC-635A-F695CF9C02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142999"/>
            <a:ext cx="4173416" cy="1257299"/>
          </a:xfrm>
        </p:spPr>
        <p:txBody>
          <a:bodyPr anchor="ctr">
            <a:normAutofit/>
          </a:bodyPr>
          <a:lstStyle/>
          <a:p>
            <a:r>
              <a:rPr lang="en-US" dirty="0"/>
              <a:t>Argyle medical group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4135D3-A3C8-445C-0B4D-28F7E26E19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797" y="2736850"/>
            <a:ext cx="4173415" cy="2978152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500"/>
              <a:t>A Community Medical Surgery</a:t>
            </a:r>
          </a:p>
          <a:p>
            <a:pPr>
              <a:lnSpc>
                <a:spcPct val="110000"/>
              </a:lnSpc>
            </a:pPr>
            <a:r>
              <a:rPr lang="en-US" sz="1500"/>
              <a:t>Offers high standard primary care to patient population</a:t>
            </a:r>
          </a:p>
          <a:p>
            <a:pPr>
              <a:lnSpc>
                <a:spcPct val="110000"/>
              </a:lnSpc>
            </a:pPr>
            <a:r>
              <a:rPr lang="en-US" sz="1500"/>
              <a:t>It is the heart of Pembroke Dock Community</a:t>
            </a:r>
          </a:p>
          <a:p>
            <a:pPr>
              <a:lnSpc>
                <a:spcPct val="110000"/>
              </a:lnSpc>
            </a:pPr>
            <a:r>
              <a:rPr lang="en-US" sz="1500"/>
              <a:t>It consists of Doctors, trained Nurses Nurse Practitioners, Advanced Clinical Practitioners and Health care workers</a:t>
            </a: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A02C44C3-41F8-72F1-4BE5-BD30B7FE67E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4234" r="28452" b="2"/>
          <a:stretch/>
        </p:blipFill>
        <p:spPr>
          <a:xfrm>
            <a:off x="6120859" y="882650"/>
            <a:ext cx="5184373" cy="5095021"/>
          </a:xfrm>
          <a:noFill/>
        </p:spPr>
      </p:pic>
      <p:sp>
        <p:nvSpPr>
          <p:cNvPr id="16" name="Date Placeholder 3">
            <a:extLst>
              <a:ext uri="{FF2B5EF4-FFF2-40B4-BE49-F238E27FC236}">
                <a16:creationId xmlns:a16="http://schemas.microsoft.com/office/drawing/2014/main" id="{FE3DA1AA-4BBD-31B3-0380-BB0333A77B3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77379" y="4629744"/>
            <a:ext cx="2653508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9E390588-D381-460B-B461-914E1785F9C6}" type="datetime1">
              <a:rPr lang="en-US" smtClean="0"/>
              <a:pPr>
                <a:spcAft>
                  <a:spcPts val="600"/>
                </a:spcAft>
              </a:pPr>
              <a:t>3/7/2023</a:t>
            </a:fld>
            <a:endParaRPr lang="en-US" dirty="0"/>
          </a:p>
        </p:txBody>
      </p:sp>
      <p:sp>
        <p:nvSpPr>
          <p:cNvPr id="17" name="Footer Placeholder 4">
            <a:extLst>
              <a:ext uri="{FF2B5EF4-FFF2-40B4-BE49-F238E27FC236}">
                <a16:creationId xmlns:a16="http://schemas.microsoft.com/office/drawing/2014/main" id="{1708E09F-170D-14D7-B0A7-90CEA3BF60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10602" y="6318446"/>
            <a:ext cx="2743198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Sample Footer Text</a:t>
            </a:r>
          </a:p>
        </p:txBody>
      </p:sp>
      <p:sp>
        <p:nvSpPr>
          <p:cNvPr id="18" name="Slide Number Placeholder 5">
            <a:extLst>
              <a:ext uri="{FF2B5EF4-FFF2-40B4-BE49-F238E27FC236}">
                <a16:creationId xmlns:a16="http://schemas.microsoft.com/office/drawing/2014/main" id="{F76A1578-4BAB-8672-0768-2FB5B6E7D8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18446"/>
            <a:ext cx="61569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5E84AC6A-A0EF-437B-BCEE-4772B0214A58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3059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4E6CC5-F165-D24B-21E7-49881D29AB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Tecnology and Digital Platforms within </a:t>
            </a:r>
            <a:r>
              <a:rPr lang="en-US" dirty="0" err="1"/>
              <a:t>Arygle</a:t>
            </a:r>
            <a:r>
              <a:rPr lang="en-US" dirty="0"/>
              <a:t> Medical Group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D28791-19F8-A102-39ED-36659C6F297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/>
              <a:t>My Health Online </a:t>
            </a:r>
          </a:p>
          <a:p>
            <a:r>
              <a:rPr lang="en-US" dirty="0"/>
              <a:t>This has been created by the National Health Service Wales</a:t>
            </a:r>
          </a:p>
          <a:p>
            <a:r>
              <a:rPr lang="en-US" dirty="0"/>
              <a:t>Offers service users a more convenient way to book appointments</a:t>
            </a:r>
          </a:p>
          <a:p>
            <a:r>
              <a:rPr lang="en-US" dirty="0"/>
              <a:t>Order Repeat Prescriptions </a:t>
            </a:r>
          </a:p>
          <a:p>
            <a:r>
              <a:rPr lang="en-US" dirty="0"/>
              <a:t>To update personal information</a:t>
            </a:r>
          </a:p>
          <a:p>
            <a:r>
              <a:rPr lang="en-US" dirty="0"/>
              <a:t>View Medical Records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6700EF-65F2-1F5D-447F-D0D2B4ED287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/>
              <a:t>Social Media</a:t>
            </a:r>
          </a:p>
          <a:p>
            <a:r>
              <a:rPr lang="en-US" dirty="0"/>
              <a:t>The GP Partners at </a:t>
            </a:r>
            <a:r>
              <a:rPr lang="en-US" dirty="0" err="1"/>
              <a:t>Arygle</a:t>
            </a:r>
            <a:r>
              <a:rPr lang="en-US" dirty="0"/>
              <a:t> Medical Group have set up a social media platform</a:t>
            </a:r>
          </a:p>
          <a:p>
            <a:r>
              <a:rPr lang="en-US" dirty="0"/>
              <a:t>For Service Users and members of the Community to make comment</a:t>
            </a:r>
          </a:p>
          <a:p>
            <a:r>
              <a:rPr lang="en-US" dirty="0"/>
              <a:t>To give suggestions on how to improve the service</a:t>
            </a:r>
          </a:p>
          <a:p>
            <a:r>
              <a:rPr lang="en-US" dirty="0"/>
              <a:t>To leave Feedback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FA0BBE2-A218-38C8-B1EA-62291CE19046}"/>
              </a:ext>
            </a:extLst>
          </p:cNvPr>
          <p:cNvSpPr txBox="1"/>
          <p:nvPr/>
        </p:nvSpPr>
        <p:spPr>
          <a:xfrm>
            <a:off x="963595" y="5952852"/>
            <a:ext cx="455474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>
                <a:hlinkClick r:id="rId2"/>
              </a:rPr>
              <a:t>https://myhealthonline.wales.uk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BCCB971-C7B2-40CF-5109-7FDE832C01DE}"/>
              </a:ext>
            </a:extLst>
          </p:cNvPr>
          <p:cNvSpPr txBox="1"/>
          <p:nvPr/>
        </p:nvSpPr>
        <p:spPr>
          <a:xfrm>
            <a:off x="6617336" y="5882528"/>
            <a:ext cx="523048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>
                <a:hlinkClick r:id="rId3"/>
              </a:rPr>
              <a:t>https://www.argylemedicalgroup.co.uk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21586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A0A3FE-39EC-F3F9-4CBB-327AF40343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142999"/>
            <a:ext cx="4173416" cy="1257299"/>
          </a:xfrm>
        </p:spPr>
        <p:txBody>
          <a:bodyPr anchor="ctr">
            <a:normAutofit/>
          </a:bodyPr>
          <a:lstStyle/>
          <a:p>
            <a:r>
              <a:rPr lang="en-US" sz="2500"/>
              <a:t>Telehealth/Telemedicine Technologies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571433-5895-30B9-FC26-399289E071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797" y="2736850"/>
            <a:ext cx="4173415" cy="2978152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700"/>
              <a:t>No need for in person appointments</a:t>
            </a:r>
          </a:p>
          <a:p>
            <a:pPr>
              <a:lnSpc>
                <a:spcPct val="110000"/>
              </a:lnSpc>
            </a:pPr>
            <a:r>
              <a:rPr lang="en-US" sz="1700"/>
              <a:t>Online access with a computer, smartphone or tablet</a:t>
            </a:r>
          </a:p>
          <a:p>
            <a:pPr>
              <a:lnSpc>
                <a:spcPct val="110000"/>
              </a:lnSpc>
            </a:pPr>
            <a:r>
              <a:rPr lang="en-US" sz="1700"/>
              <a:t>Allows service users to be treated remotely by healthcare professionals</a:t>
            </a:r>
          </a:p>
          <a:p>
            <a:pPr>
              <a:lnSpc>
                <a:spcPct val="110000"/>
              </a:lnSpc>
            </a:pPr>
            <a:r>
              <a:rPr lang="en-US" sz="1700"/>
              <a:t>Supports healthcare professional in long – distance triage</a:t>
            </a:r>
          </a:p>
          <a:p>
            <a:pPr>
              <a:lnSpc>
                <a:spcPct val="110000"/>
              </a:lnSpc>
            </a:pPr>
            <a:r>
              <a:rPr lang="en-US" sz="1700"/>
              <a:t>Offers a more convenient service </a:t>
            </a:r>
          </a:p>
          <a:p>
            <a:pPr>
              <a:lnSpc>
                <a:spcPct val="110000"/>
              </a:lnSpc>
            </a:pPr>
            <a:endParaRPr lang="en-US" sz="1700"/>
          </a:p>
        </p:txBody>
      </p:sp>
      <p:pic>
        <p:nvPicPr>
          <p:cNvPr id="12" name="Picture 12" descr="A picture containing text&#10;&#10;Description automatically generated">
            <a:extLst>
              <a:ext uri="{FF2B5EF4-FFF2-40B4-BE49-F238E27FC236}">
                <a16:creationId xmlns:a16="http://schemas.microsoft.com/office/drawing/2014/main" id="{ACD7D2A1-D3BF-905F-2CD4-792E6955F9FB}"/>
              </a:ext>
            </a:extLst>
          </p:cNvPr>
          <p:cNvPicPr>
            <a:picLocks noGrp="1" noChangeAspect="1"/>
          </p:cNvPicPr>
          <p:nvPr>
            <p:ph sz="half" idx="4294967295"/>
          </p:nvPr>
        </p:nvPicPr>
        <p:blipFill>
          <a:blip r:embed="rId2"/>
          <a:stretch>
            <a:fillRect/>
          </a:stretch>
        </p:blipFill>
        <p:spPr>
          <a:xfrm>
            <a:off x="6096000" y="1742798"/>
            <a:ext cx="4953000" cy="3338285"/>
          </a:xfrm>
          <a:noFill/>
        </p:spPr>
      </p:pic>
      <p:sp>
        <p:nvSpPr>
          <p:cNvPr id="17" name="Date Placeholder 3">
            <a:extLst>
              <a:ext uri="{FF2B5EF4-FFF2-40B4-BE49-F238E27FC236}">
                <a16:creationId xmlns:a16="http://schemas.microsoft.com/office/drawing/2014/main" id="{FE3DA1AA-4BBD-31B3-0380-BB0333A77B3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77379" y="4629744"/>
            <a:ext cx="2653508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9E390588-D381-460B-B461-914E1785F9C6}" type="datetime1">
              <a:rPr lang="en-US" smtClean="0"/>
              <a:pPr>
                <a:spcAft>
                  <a:spcPts val="600"/>
                </a:spcAft>
              </a:pPr>
              <a:t>3/7/2023</a:t>
            </a:fld>
            <a:endParaRPr lang="en-US" dirty="0"/>
          </a:p>
        </p:txBody>
      </p:sp>
      <p:sp>
        <p:nvSpPr>
          <p:cNvPr id="19" name="Footer Placeholder 4">
            <a:extLst>
              <a:ext uri="{FF2B5EF4-FFF2-40B4-BE49-F238E27FC236}">
                <a16:creationId xmlns:a16="http://schemas.microsoft.com/office/drawing/2014/main" id="{1708E09F-170D-14D7-B0A7-90CEA3BF60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10602" y="6318446"/>
            <a:ext cx="2743198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 dirty="0"/>
              <a:t>Sample Footer Text</a:t>
            </a:r>
          </a:p>
        </p:txBody>
      </p:sp>
      <p:sp>
        <p:nvSpPr>
          <p:cNvPr id="21" name="Slide Number Placeholder 5">
            <a:extLst>
              <a:ext uri="{FF2B5EF4-FFF2-40B4-BE49-F238E27FC236}">
                <a16:creationId xmlns:a16="http://schemas.microsoft.com/office/drawing/2014/main" id="{F76A1578-4BAB-8672-0768-2FB5B6E7D8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18446"/>
            <a:ext cx="615696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5E84AC6A-A0EF-437B-BCEE-4772B0214A58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D77E6EF-2368-2803-4DF3-0262D5C6913F}"/>
              </a:ext>
            </a:extLst>
          </p:cNvPr>
          <p:cNvSpPr txBox="1"/>
          <p:nvPr/>
        </p:nvSpPr>
        <p:spPr>
          <a:xfrm>
            <a:off x="1143000" y="5905500"/>
            <a:ext cx="301534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Chaet et al (2017).</a:t>
            </a:r>
          </a:p>
        </p:txBody>
      </p:sp>
    </p:spTree>
    <p:extLst>
      <p:ext uri="{BB962C8B-B14F-4D97-AF65-F5344CB8AC3E}">
        <p14:creationId xmlns:p14="http://schemas.microsoft.com/office/powerpoint/2010/main" val="22917648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map&#10;&#10;Description automatically generated">
            <a:extLst>
              <a:ext uri="{FF2B5EF4-FFF2-40B4-BE49-F238E27FC236}">
                <a16:creationId xmlns:a16="http://schemas.microsoft.com/office/drawing/2014/main" id="{1B891F2E-461E-FEC5-3919-BEBC1C7CCA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816" y="242079"/>
            <a:ext cx="11527763" cy="634508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4F7A1F9-014D-86F4-6892-D204CCD921BF}"/>
              </a:ext>
            </a:extLst>
          </p:cNvPr>
          <p:cNvSpPr txBox="1"/>
          <p:nvPr/>
        </p:nvSpPr>
        <p:spPr>
          <a:xfrm>
            <a:off x="666750" y="6191250"/>
            <a:ext cx="2892878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 err="1"/>
              <a:t>FarrPoint</a:t>
            </a:r>
            <a:r>
              <a:rPr lang="en-US" sz="1400" dirty="0"/>
              <a:t> (2023).</a:t>
            </a:r>
          </a:p>
        </p:txBody>
      </p:sp>
    </p:spTree>
    <p:extLst>
      <p:ext uri="{BB962C8B-B14F-4D97-AF65-F5344CB8AC3E}">
        <p14:creationId xmlns:p14="http://schemas.microsoft.com/office/powerpoint/2010/main" val="858685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1D0C5F-493E-1706-5831-0D8D4365FE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082" y="965596"/>
            <a:ext cx="10092477" cy="953669"/>
          </a:xfrm>
        </p:spPr>
        <p:txBody>
          <a:bodyPr/>
          <a:lstStyle/>
          <a:p>
            <a:r>
              <a:rPr lang="en-US"/>
              <a:t>Statistics on Telehealth services in Great Britain</a:t>
            </a:r>
          </a:p>
        </p:txBody>
      </p:sp>
      <p:pic>
        <p:nvPicPr>
          <p:cNvPr id="5" name="Picture 5" descr="Chart, bar chart&#10;&#10;Description automatically generated">
            <a:extLst>
              <a:ext uri="{FF2B5EF4-FFF2-40B4-BE49-F238E27FC236}">
                <a16:creationId xmlns:a16="http://schemas.microsoft.com/office/drawing/2014/main" id="{FCFA63C9-BC2A-1233-261F-BF045C0E625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434197" y="2211388"/>
            <a:ext cx="5442085" cy="4290896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8DBAA1-D95A-78F3-47AA-0F7610D3BF1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41% still prefer in person </a:t>
            </a:r>
          </a:p>
          <a:p>
            <a:r>
              <a:rPr lang="en-US" dirty="0"/>
              <a:t>22% Can't get a call back in person</a:t>
            </a:r>
          </a:p>
          <a:p>
            <a:r>
              <a:rPr lang="en-US" dirty="0"/>
              <a:t>19% say it is much more effective</a:t>
            </a:r>
          </a:p>
          <a:p>
            <a:r>
              <a:rPr lang="en-US" dirty="0"/>
              <a:t>18% Prefer remote consultations</a:t>
            </a:r>
          </a:p>
          <a:p>
            <a:r>
              <a:rPr lang="en-US" dirty="0"/>
              <a:t>1% other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3406965-8781-51F9-2E99-A07502DC3623}"/>
              </a:ext>
            </a:extLst>
          </p:cNvPr>
          <p:cNvSpPr txBox="1"/>
          <p:nvPr/>
        </p:nvSpPr>
        <p:spPr>
          <a:xfrm>
            <a:off x="1129392" y="6109607"/>
            <a:ext cx="380455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Statista (2021)</a:t>
            </a:r>
          </a:p>
        </p:txBody>
      </p:sp>
    </p:spTree>
    <p:extLst>
      <p:ext uri="{BB962C8B-B14F-4D97-AF65-F5344CB8AC3E}">
        <p14:creationId xmlns:p14="http://schemas.microsoft.com/office/powerpoint/2010/main" val="5048763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EA6F266-8982-95D0-27CA-2E4008A15D16}"/>
              </a:ext>
            </a:extLst>
          </p:cNvPr>
          <p:cNvSpPr txBox="1"/>
          <p:nvPr/>
        </p:nvSpPr>
        <p:spPr>
          <a:xfrm>
            <a:off x="421822" y="381000"/>
            <a:ext cx="1146537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/>
              <a:t>Benefits of Technolgies and Digital Platforms within Health Care to Foster Communities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0ADA76-D470-3E26-22D9-581C4D393D27}"/>
              </a:ext>
            </a:extLst>
          </p:cNvPr>
          <p:cNvSpPr txBox="1"/>
          <p:nvPr/>
        </p:nvSpPr>
        <p:spPr>
          <a:xfrm>
            <a:off x="612321" y="1374322"/>
            <a:ext cx="9805306" cy="56323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As the world is Developing so are Digital Technologies</a:t>
            </a:r>
          </a:p>
          <a:p>
            <a:endParaRPr lang="en-US" dirty="0"/>
          </a:p>
          <a:p>
            <a:r>
              <a:rPr lang="en-US" dirty="0"/>
              <a:t>1 Billion Pounds has been invested into the National Health service for the Nursing Technology Fund</a:t>
            </a:r>
          </a:p>
          <a:p>
            <a:endParaRPr lang="en-US" dirty="0"/>
          </a:p>
          <a:p>
            <a:r>
              <a:rPr lang="en-US" dirty="0"/>
              <a:t>Health professionals can store data in relation to patients Health Records</a:t>
            </a:r>
          </a:p>
          <a:p>
            <a:endParaRPr lang="en-US" dirty="0"/>
          </a:p>
          <a:p>
            <a:r>
              <a:rPr lang="en-US" dirty="0"/>
              <a:t>Improves Communication/Safe interventions</a:t>
            </a:r>
          </a:p>
          <a:p>
            <a:endParaRPr lang="en-US" dirty="0"/>
          </a:p>
          <a:p>
            <a:r>
              <a:rPr lang="en-US" dirty="0"/>
              <a:t>Reduces errors regarding medication e.g., flags and reminders</a:t>
            </a:r>
          </a:p>
          <a:p>
            <a:endParaRPr lang="en-US" dirty="0"/>
          </a:p>
          <a:p>
            <a:r>
              <a:rPr lang="en-US" dirty="0"/>
              <a:t>Information can be shared between Healthcare Professionals</a:t>
            </a:r>
          </a:p>
          <a:p>
            <a:endParaRPr lang="en-US" dirty="0"/>
          </a:p>
          <a:p>
            <a:r>
              <a:rPr lang="en-US" dirty="0"/>
              <a:t>Improves the care provided</a:t>
            </a:r>
          </a:p>
          <a:p>
            <a:endParaRPr lang="en-US" dirty="0"/>
          </a:p>
          <a:p>
            <a:r>
              <a:rPr lang="en-US" dirty="0">
                <a:ea typeface="+mn-lt"/>
                <a:cs typeface="+mn-lt"/>
              </a:rPr>
              <a:t>Cost Effective</a:t>
            </a:r>
          </a:p>
          <a:p>
            <a:endParaRPr lang="en-US" dirty="0">
              <a:ea typeface="+mn-lt"/>
              <a:cs typeface="+mn-lt"/>
            </a:endParaRPr>
          </a:p>
          <a:p>
            <a:r>
              <a:rPr lang="en-US" dirty="0">
                <a:ea typeface="+mn-lt"/>
                <a:cs typeface="+mn-lt"/>
              </a:rPr>
              <a:t>Imison et al (2016).</a:t>
            </a:r>
            <a:endParaRPr lang="en-US" i="1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60800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application&#10;&#10;Description automatically generated">
            <a:extLst>
              <a:ext uri="{FF2B5EF4-FFF2-40B4-BE49-F238E27FC236}">
                <a16:creationId xmlns:a16="http://schemas.microsoft.com/office/drawing/2014/main" id="{011B240B-7C7E-BD65-F8C7-75A59A68D6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3873" y="1047211"/>
            <a:ext cx="8824821" cy="496486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DDFE156-56D9-6D54-176E-CFEC2D898E67}"/>
              </a:ext>
            </a:extLst>
          </p:cNvPr>
          <p:cNvSpPr txBox="1"/>
          <p:nvPr/>
        </p:nvSpPr>
        <p:spPr>
          <a:xfrm>
            <a:off x="1156127" y="6214770"/>
            <a:ext cx="901172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National Institute for Health and Care Research (2023).</a:t>
            </a:r>
          </a:p>
        </p:txBody>
      </p:sp>
    </p:spTree>
    <p:extLst>
      <p:ext uri="{BB962C8B-B14F-4D97-AF65-F5344CB8AC3E}">
        <p14:creationId xmlns:p14="http://schemas.microsoft.com/office/powerpoint/2010/main" val="30086500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BEAD8E-C6C1-81C6-A46D-05ACB6BA7E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36841"/>
            <a:ext cx="10885336" cy="953669"/>
          </a:xfrm>
        </p:spPr>
        <p:txBody>
          <a:bodyPr>
            <a:normAutofit fontScale="90000"/>
          </a:bodyPr>
          <a:lstStyle/>
          <a:p>
            <a:r>
              <a:rPr lang="en-US" dirty="0"/>
              <a:t>Example where Communities used technology Successfully</a:t>
            </a:r>
          </a:p>
        </p:txBody>
      </p:sp>
      <p:pic>
        <p:nvPicPr>
          <p:cNvPr id="4" name="Picture 4" descr="A picture containing head covering, close&#10;&#10;Description automatically generated">
            <a:extLst>
              <a:ext uri="{FF2B5EF4-FFF2-40B4-BE49-F238E27FC236}">
                <a16:creationId xmlns:a16="http://schemas.microsoft.com/office/drawing/2014/main" id="{99A6CBF6-51E3-0ACA-2EE6-AC78DA7324C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69848" y="3013843"/>
            <a:ext cx="3736742" cy="2101917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2117ED6-E531-1209-D7C7-1BEDEB9C57B3}"/>
              </a:ext>
            </a:extLst>
          </p:cNvPr>
          <p:cNvSpPr txBox="1"/>
          <p:nvPr/>
        </p:nvSpPr>
        <p:spPr>
          <a:xfrm>
            <a:off x="5729590" y="2340764"/>
            <a:ext cx="5500314" cy="535531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2020 saw the first wave of the Coronavirus Pandemic (Covid-19).</a:t>
            </a:r>
          </a:p>
          <a:p>
            <a:endParaRPr lang="en-US"/>
          </a:p>
          <a:p>
            <a:r>
              <a:rPr lang="en-US" dirty="0"/>
              <a:t>Remote consultations rapidly moved online</a:t>
            </a:r>
          </a:p>
          <a:p>
            <a:endParaRPr lang="en-US" dirty="0"/>
          </a:p>
          <a:p>
            <a:r>
              <a:rPr lang="en-US" dirty="0"/>
              <a:t>GP's focused on vulnerable patients such as the elderly, patients who were shielding and those suffering with mental health issues.</a:t>
            </a:r>
          </a:p>
          <a:p>
            <a:endParaRPr lang="en-US" dirty="0"/>
          </a:p>
          <a:p>
            <a:r>
              <a:rPr lang="en-US" dirty="0"/>
              <a:t>Service users were contacted via text message for vaccines with almost 120 Million does administered.</a:t>
            </a:r>
          </a:p>
          <a:p>
            <a:endParaRPr lang="en-US" dirty="0"/>
          </a:p>
          <a:p>
            <a:r>
              <a:rPr lang="en-US" dirty="0"/>
              <a:t>GOV.UK (2021).</a:t>
            </a:r>
          </a:p>
          <a:p>
            <a:r>
              <a:rPr lang="en-US" dirty="0"/>
              <a:t>Murphy et al (2021).</a:t>
            </a:r>
          </a:p>
          <a:p>
            <a:endParaRPr lang="en-US" dirty="0"/>
          </a:p>
          <a:p>
            <a:endParaRPr lang="en-US" dirty="0"/>
          </a:p>
          <a:p>
            <a:endParaRPr lang="en-US" dirty="0">
              <a:ea typeface="+mn-lt"/>
              <a:cs typeface="+mn-lt"/>
            </a:endParaRPr>
          </a:p>
          <a:p>
            <a:endParaRPr lang="en-US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0044527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F76A7E-8BCC-19C2-5931-5DE186A30F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1744" y="361747"/>
            <a:ext cx="9231940" cy="838650"/>
          </a:xfrm>
        </p:spPr>
        <p:txBody>
          <a:bodyPr/>
          <a:lstStyle/>
          <a:p>
            <a:r>
              <a:rPr lang="en-US" dirty="0"/>
              <a:t>Vaccination Role out </a:t>
            </a:r>
            <a:r>
              <a:rPr lang="en-US" dirty="0" err="1"/>
              <a:t>Programme</a:t>
            </a:r>
            <a:endParaRPr lang="en-US" dirty="0"/>
          </a:p>
        </p:txBody>
      </p:sp>
      <p:pic>
        <p:nvPicPr>
          <p:cNvPr id="4" name="Picture 4" descr="Text&#10;&#10;Description automatically generated">
            <a:extLst>
              <a:ext uri="{FF2B5EF4-FFF2-40B4-BE49-F238E27FC236}">
                <a16:creationId xmlns:a16="http://schemas.microsoft.com/office/drawing/2014/main" id="{DF4E7AF5-A2BF-5775-47A9-7E6B193029C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16785" y="1535848"/>
            <a:ext cx="5189210" cy="4123381"/>
          </a:xfrm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8079A2BB-CC10-6AC3-B36B-94A356B792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0212" y="1532075"/>
            <a:ext cx="5920594" cy="423954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49DEF74-6019-DA0A-57F7-51B6DE3D2375}"/>
              </a:ext>
            </a:extLst>
          </p:cNvPr>
          <p:cNvSpPr txBox="1"/>
          <p:nvPr/>
        </p:nvSpPr>
        <p:spPr>
          <a:xfrm>
            <a:off x="722931" y="5959728"/>
            <a:ext cx="386463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Institute for Government (2021).</a:t>
            </a:r>
          </a:p>
        </p:txBody>
      </p:sp>
    </p:spTree>
    <p:extLst>
      <p:ext uri="{BB962C8B-B14F-4D97-AF65-F5344CB8AC3E}">
        <p14:creationId xmlns:p14="http://schemas.microsoft.com/office/powerpoint/2010/main" val="14242982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A8777E-14F9-15CF-678F-ED3AFA20CB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194" y="188449"/>
            <a:ext cx="11608311" cy="940062"/>
          </a:xfrm>
        </p:spPr>
        <p:txBody>
          <a:bodyPr>
            <a:normAutofit fontScale="90000"/>
          </a:bodyPr>
          <a:lstStyle/>
          <a:p>
            <a:r>
              <a:rPr lang="en-US" dirty="0"/>
              <a:t>Challenges for Communities Engaging with Digital Technologies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D7D287-EA4D-566A-0D3A-E114ED9B1A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Some of the older generation cannot book online appointments</a:t>
            </a:r>
          </a:p>
          <a:p>
            <a:r>
              <a:rPr lang="en-US" dirty="0"/>
              <a:t>People not having access to digital devices</a:t>
            </a:r>
          </a:p>
          <a:p>
            <a:r>
              <a:rPr lang="en-US" dirty="0"/>
              <a:t>Individuals with disabilities such as hard of hearing, deaf or learning difficulties would find online appointments difficult to access</a:t>
            </a:r>
          </a:p>
          <a:p>
            <a:r>
              <a:rPr lang="en-US" dirty="0"/>
              <a:t>Some patients prefer face-to-face appointments</a:t>
            </a:r>
          </a:p>
          <a:p>
            <a:r>
              <a:rPr lang="en-US" dirty="0"/>
              <a:t>Medical conditions being undiagnosed due to people not booking appointments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08128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iagram&#10;&#10;Description automatically generated">
            <a:extLst>
              <a:ext uri="{FF2B5EF4-FFF2-40B4-BE49-F238E27FC236}">
                <a16:creationId xmlns:a16="http://schemas.microsoft.com/office/drawing/2014/main" id="{286FD690-40C6-1222-315F-CECE88AED3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9986" y="1369407"/>
            <a:ext cx="7818406" cy="463677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D7348D0-22CB-D66C-F250-BA252B948C25}"/>
              </a:ext>
            </a:extLst>
          </p:cNvPr>
          <p:cNvSpPr txBox="1"/>
          <p:nvPr/>
        </p:nvSpPr>
        <p:spPr>
          <a:xfrm>
            <a:off x="8542027" y="2170043"/>
            <a:ext cx="3577086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Results of a survey carried out where 10,000 individuals were invited to participate, however, only 1,183 gave a response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BD72D21-D874-0F0C-E63C-5AA09070A31A}"/>
              </a:ext>
            </a:extLst>
          </p:cNvPr>
          <p:cNvSpPr txBox="1"/>
          <p:nvPr/>
        </p:nvSpPr>
        <p:spPr>
          <a:xfrm>
            <a:off x="795130" y="539776"/>
            <a:ext cx="346206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/>
              <a:t>Online Information Survey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26D6038-69B6-7CAD-EA82-58F8063FA061}"/>
              </a:ext>
            </a:extLst>
          </p:cNvPr>
          <p:cNvSpPr txBox="1"/>
          <p:nvPr/>
        </p:nvSpPr>
        <p:spPr>
          <a:xfrm>
            <a:off x="659796" y="6108815"/>
            <a:ext cx="316014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Martin (2021).</a:t>
            </a:r>
          </a:p>
        </p:txBody>
      </p:sp>
    </p:spTree>
    <p:extLst>
      <p:ext uri="{BB962C8B-B14F-4D97-AF65-F5344CB8AC3E}">
        <p14:creationId xmlns:p14="http://schemas.microsoft.com/office/powerpoint/2010/main" val="17479518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hart, bar chart&#10;&#10;Description automatically generated">
            <a:extLst>
              <a:ext uri="{FF2B5EF4-FFF2-40B4-BE49-F238E27FC236}">
                <a16:creationId xmlns:a16="http://schemas.microsoft.com/office/drawing/2014/main" id="{5C5533D7-D019-5C8D-E1DE-8884749B49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259" y="41926"/>
            <a:ext cx="7097484" cy="598493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A05EB3F-5AC8-C2D1-B73D-B305CC5A0DDD}"/>
              </a:ext>
            </a:extLst>
          </p:cNvPr>
          <p:cNvSpPr txBox="1"/>
          <p:nvPr/>
        </p:nvSpPr>
        <p:spPr>
          <a:xfrm>
            <a:off x="435429" y="6123215"/>
            <a:ext cx="336912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Nouri et al (2020).</a:t>
            </a:r>
          </a:p>
        </p:txBody>
      </p:sp>
    </p:spTree>
    <p:extLst>
      <p:ext uri="{BB962C8B-B14F-4D97-AF65-F5344CB8AC3E}">
        <p14:creationId xmlns:p14="http://schemas.microsoft.com/office/powerpoint/2010/main" val="26782586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8E55562-4D3B-768E-98D7-D1DC49B4F3AC}"/>
              </a:ext>
            </a:extLst>
          </p:cNvPr>
          <p:cNvSpPr txBox="1"/>
          <p:nvPr/>
        </p:nvSpPr>
        <p:spPr>
          <a:xfrm>
            <a:off x="1066800" y="1142999"/>
            <a:ext cx="4173416" cy="1257299"/>
          </a:xfr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500" b="1">
                <a:latin typeface="+mj-lt"/>
                <a:ea typeface="+mj-ea"/>
                <a:cs typeface="+mj-cs"/>
              </a:rPr>
              <a:t>How can technology and digital platforms be used to their best advantage?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1012347-0B38-CFBC-B4CB-579CC8A08667}"/>
              </a:ext>
            </a:extLst>
          </p:cNvPr>
          <p:cNvSpPr txBox="1"/>
          <p:nvPr/>
        </p:nvSpPr>
        <p:spPr>
          <a:xfrm>
            <a:off x="1066798" y="2736850"/>
            <a:ext cx="4013202" cy="2978152"/>
          </a:xfr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/>
              <a:buChar char="•"/>
            </a:pPr>
            <a:r>
              <a:rPr lang="en-US" sz="1100" dirty="0"/>
              <a:t>Technology has improved medical equipment making them easier to use</a:t>
            </a: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/>
              <a:buChar char="•"/>
            </a:pPr>
            <a:r>
              <a:rPr lang="en-US" sz="1100" dirty="0"/>
              <a:t>New improved technology is helping to deliver efficient healthcare such as: </a:t>
            </a: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/>
              <a:buChar char="•"/>
            </a:pPr>
            <a:r>
              <a:rPr lang="en-US" sz="1100" dirty="0"/>
              <a:t>Making appointments,</a:t>
            </a: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/>
              <a:buChar char="•"/>
            </a:pPr>
            <a:r>
              <a:rPr lang="en-US" sz="1100" dirty="0"/>
              <a:t>Storing information</a:t>
            </a: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/>
              <a:buChar char="•"/>
            </a:pPr>
            <a:r>
              <a:rPr lang="en-US" sz="1100" dirty="0"/>
              <a:t>New diagnosis technology is available to the service user</a:t>
            </a: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/>
              <a:buChar char="•"/>
            </a:pPr>
            <a:r>
              <a:rPr lang="en-US" sz="1100" dirty="0"/>
              <a:t>Better patient care/outcomes</a:t>
            </a: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/>
              <a:buChar char="•"/>
            </a:pPr>
            <a:r>
              <a:rPr lang="en-US" sz="1100" dirty="0"/>
              <a:t>Medical results are available to patient phones</a:t>
            </a: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/>
              <a:buChar char="•"/>
            </a:pPr>
            <a:r>
              <a:rPr lang="en-US" sz="1100" dirty="0"/>
              <a:t>A&amp;E visits are reduced</a:t>
            </a: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/>
              <a:buChar char="•"/>
            </a:pPr>
            <a:r>
              <a:rPr lang="en-US" sz="1100" dirty="0"/>
              <a:t>Lowering the cost for the National Health Service</a:t>
            </a: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/>
              <a:buChar char="•"/>
            </a:pPr>
            <a:r>
              <a:rPr lang="en-US" sz="1100" dirty="0"/>
              <a:t>Patients can be in the community instead of having to travel to receive healthcare</a:t>
            </a: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/>
              <a:buChar char="•"/>
            </a:pPr>
            <a:endParaRPr lang="en-US" sz="900"/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/>
              <a:buChar char="•"/>
            </a:pPr>
            <a:endParaRPr lang="en-US" sz="900"/>
          </a:p>
        </p:txBody>
      </p:sp>
      <p:pic>
        <p:nvPicPr>
          <p:cNvPr id="4" name="Picture 4" descr="A picture containing text, electronics&#10;&#10;Description automatically generated">
            <a:extLst>
              <a:ext uri="{FF2B5EF4-FFF2-40B4-BE49-F238E27FC236}">
                <a16:creationId xmlns:a16="http://schemas.microsoft.com/office/drawing/2014/main" id="{420702F0-26A7-5BBB-BA5C-F1AF7A2705B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058" r="5539"/>
          <a:stretch/>
        </p:blipFill>
        <p:spPr>
          <a:xfrm>
            <a:off x="6120859" y="882650"/>
            <a:ext cx="5184373" cy="5095021"/>
          </a:xfrm>
          <a:prstGeom prst="rect">
            <a:avLst/>
          </a:prstGeom>
          <a:noFill/>
        </p:spPr>
      </p:pic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FE3DA1AA-4BBD-31B3-0380-BB0333A77B3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77379" y="4629744"/>
            <a:ext cx="2653508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A9ECDA12-4B7E-4690-8F70-E4D13D446BD6}" type="datetime1">
              <a:rPr lang="en-US" smtClean="0"/>
              <a:pPr>
                <a:spcAft>
                  <a:spcPts val="600"/>
                </a:spcAft>
              </a:pPr>
              <a:t>3/7/2023</a:t>
            </a:fld>
            <a:endParaRPr lang="en-US" dirty="0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1708E09F-170D-14D7-B0A7-90CEA3BF60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10602" y="6318446"/>
            <a:ext cx="2743198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 dirty="0"/>
              <a:t>Sample Footer Text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F76A1578-4BAB-8672-0768-2FB5B6E7D8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18446"/>
            <a:ext cx="615696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5E84AC6A-A0EF-437B-BCEE-4772B0214A58}" type="slidenum">
              <a:rPr lang="en-US" smtClean="0"/>
              <a:pPr>
                <a:spcAft>
                  <a:spcPts val="600"/>
                </a:spcAft>
              </a:pPr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16193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9DBD6C0-5844-EC98-5DDC-81A4F8FA2167}"/>
              </a:ext>
            </a:extLst>
          </p:cNvPr>
          <p:cNvSpPr txBox="1"/>
          <p:nvPr/>
        </p:nvSpPr>
        <p:spPr>
          <a:xfrm>
            <a:off x="1066800" y="1142999"/>
            <a:ext cx="4173416" cy="1257299"/>
          </a:xfr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200" b="1" u="sng">
                <a:latin typeface="+mj-lt"/>
                <a:ea typeface="+mj-ea"/>
                <a:cs typeface="+mj-cs"/>
              </a:rPr>
              <a:t>Barriers to overcome to make Technology work within community Healthcare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1CF1683-F03D-39A4-FE6A-CE1AA84AEEDE}"/>
              </a:ext>
            </a:extLst>
          </p:cNvPr>
          <p:cNvSpPr txBox="1"/>
          <p:nvPr/>
        </p:nvSpPr>
        <p:spPr>
          <a:xfrm>
            <a:off x="1066798" y="2736850"/>
            <a:ext cx="4013202" cy="2978152"/>
          </a:xfr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/>
              <a:buChar char="•"/>
            </a:pPr>
            <a:r>
              <a:rPr lang="en-US" sz="1200" dirty="0"/>
              <a:t>Technology is not accessible for individuals with disabilities </a:t>
            </a: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/>
              <a:buChar char="•"/>
            </a:pPr>
            <a:endParaRPr lang="en-US" sz="1200" dirty="0"/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/>
              <a:buChar char="•"/>
            </a:pPr>
            <a:r>
              <a:rPr lang="en-US" sz="1200" dirty="0"/>
              <a:t>Some individuals do not have access to technology devices</a:t>
            </a: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/>
              <a:buChar char="•"/>
            </a:pPr>
            <a:endParaRPr lang="en-US" sz="1200" dirty="0"/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/>
              <a:buChar char="•"/>
            </a:pPr>
            <a:r>
              <a:rPr lang="en-US" sz="1200" dirty="0"/>
              <a:t>Some of the older generation cannot use technology</a:t>
            </a: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/>
              <a:buChar char="•"/>
            </a:pPr>
            <a:endParaRPr lang="en-US" sz="1200" dirty="0"/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/>
              <a:buChar char="•"/>
            </a:pPr>
            <a:r>
              <a:rPr lang="en-US" sz="1200" dirty="0"/>
              <a:t>Patients are not making appointments therefore going undiagnosed</a:t>
            </a: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/>
              <a:buChar char="•"/>
            </a:pPr>
            <a:endParaRPr lang="en-US" sz="1100"/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/>
              <a:buChar char="•"/>
            </a:pPr>
            <a:endParaRPr lang="en-US" sz="1100"/>
          </a:p>
          <a:p>
            <a:pPr indent="-228600">
              <a:lnSpc>
                <a:spcPct val="110000"/>
              </a:lnSpc>
              <a:spcAft>
                <a:spcPts val="600"/>
              </a:spcAft>
            </a:pPr>
            <a:endParaRPr lang="en-US" sz="1100"/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CFC7CA79-B66C-6A9B-37CD-A5A71EF5BDD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337" r="19121" b="2"/>
          <a:stretch/>
        </p:blipFill>
        <p:spPr>
          <a:xfrm>
            <a:off x="6120859" y="882650"/>
            <a:ext cx="5184373" cy="5095021"/>
          </a:xfrm>
          <a:prstGeom prst="rect">
            <a:avLst/>
          </a:prstGeom>
          <a:noFill/>
        </p:spPr>
      </p:pic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FE3DA1AA-4BBD-31B3-0380-BB0333A77B3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77379" y="4629744"/>
            <a:ext cx="2653508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A9ECDA12-4B7E-4690-8F70-E4D13D446BD6}" type="datetime1">
              <a:rPr lang="en-US" smtClean="0"/>
              <a:pPr>
                <a:spcAft>
                  <a:spcPts val="600"/>
                </a:spcAft>
              </a:pPr>
              <a:t>3/7/2023</a:t>
            </a:fld>
            <a:endParaRPr lang="en-US" dirty="0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1708E09F-170D-14D7-B0A7-90CEA3BF60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10602" y="6318446"/>
            <a:ext cx="2743198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 dirty="0"/>
              <a:t>Sample Footer Text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F76A1578-4BAB-8672-0768-2FB5B6E7D8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18446"/>
            <a:ext cx="615696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5E84AC6A-A0EF-437B-BCEE-4772B0214A58}" type="slidenum">
              <a:rPr lang="en-US" smtClean="0"/>
              <a:pPr>
                <a:spcAft>
                  <a:spcPts val="600"/>
                </a:spcAft>
              </a:pPr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96631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Logo&#10;&#10;Description automatically generated">
            <a:extLst>
              <a:ext uri="{FF2B5EF4-FFF2-40B4-BE49-F238E27FC236}">
                <a16:creationId xmlns:a16="http://schemas.microsoft.com/office/drawing/2014/main" id="{D5BEE964-2F79-B787-AB0A-09356F5387E1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 rotWithShape="1">
          <a:blip r:embed="rId2"/>
          <a:srcRect/>
          <a:stretch/>
        </p:blipFill>
        <p:spPr>
          <a:xfrm>
            <a:off x="20" y="10"/>
            <a:ext cx="12191979" cy="6857990"/>
          </a:xfrm>
          <a:noFill/>
        </p:spPr>
      </p:pic>
      <p:sp>
        <p:nvSpPr>
          <p:cNvPr id="9" name="Date Placeholder 1">
            <a:extLst>
              <a:ext uri="{FF2B5EF4-FFF2-40B4-BE49-F238E27FC236}">
                <a16:creationId xmlns:a16="http://schemas.microsoft.com/office/drawing/2014/main" id="{6D3A378B-30F2-677E-ADE3-D997934714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77379" y="4629744"/>
            <a:ext cx="2653508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BA6B5C45-1572-4105-9A9A-C2F395AD3F8A}" type="datetime1">
              <a:rPr lang="en-US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spcAft>
                  <a:spcPts val="600"/>
                </a:spcAft>
              </a:pPr>
              <a:t>3/7/2023</a:t>
            </a:fld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Footer Placeholder 2">
            <a:extLst>
              <a:ext uri="{FF2B5EF4-FFF2-40B4-BE49-F238E27FC236}">
                <a16:creationId xmlns:a16="http://schemas.microsoft.com/office/drawing/2014/main" id="{9C23378E-16EF-7D77-ECA0-65A9A9CBCA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10602" y="6318446"/>
            <a:ext cx="2743198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Sample Footer Text</a:t>
            </a:r>
          </a:p>
        </p:txBody>
      </p:sp>
      <p:sp>
        <p:nvSpPr>
          <p:cNvPr id="13" name="Slide Number Placeholder 3">
            <a:extLst>
              <a:ext uri="{FF2B5EF4-FFF2-40B4-BE49-F238E27FC236}">
                <a16:creationId xmlns:a16="http://schemas.microsoft.com/office/drawing/2014/main" id="{EE0CB3F7-D607-DD27-6318-D95A7FBB14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18446"/>
            <a:ext cx="615696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5E84AC6A-A0EF-437B-BCEE-4772B0214A58}" type="slidenum">
              <a:rPr lang="en-US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spcAft>
                  <a:spcPts val="600"/>
                </a:spcAft>
              </a:pPr>
              <a:t>16</a:t>
            </a:fld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950A12C-7773-DBC7-2810-36546438B4AA}"/>
              </a:ext>
            </a:extLst>
          </p:cNvPr>
          <p:cNvSpPr txBox="1"/>
          <p:nvPr/>
        </p:nvSpPr>
        <p:spPr>
          <a:xfrm>
            <a:off x="9061173" y="6079434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By Jadie Henthorn</a:t>
            </a:r>
          </a:p>
          <a:p>
            <a:r>
              <a:rPr lang="en-US" dirty="0"/>
              <a:t>2015026</a:t>
            </a:r>
          </a:p>
        </p:txBody>
      </p:sp>
    </p:spTree>
    <p:extLst>
      <p:ext uri="{BB962C8B-B14F-4D97-AF65-F5344CB8AC3E}">
        <p14:creationId xmlns:p14="http://schemas.microsoft.com/office/powerpoint/2010/main" val="179828264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CC8821B-8B24-08D3-95FD-B87A6889623B}"/>
              </a:ext>
            </a:extLst>
          </p:cNvPr>
          <p:cNvSpPr txBox="1"/>
          <p:nvPr/>
        </p:nvSpPr>
        <p:spPr>
          <a:xfrm>
            <a:off x="734787" y="503464"/>
            <a:ext cx="7451270" cy="720197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ea typeface="+mn-lt"/>
                <a:cs typeface="+mn-lt"/>
              </a:rPr>
              <a:t>Chaet, D., Clearfield, R., Sabin, J.E., Skimming, K. and Council on Ethical and Judicial Affairs American Medical Association, (2017) Ethical practice in telehealth and telemedicine. </a:t>
            </a:r>
            <a:r>
              <a:rPr lang="en-US" sz="1200" i="1" dirty="0">
                <a:ea typeface="+mn-lt"/>
                <a:cs typeface="+mn-lt"/>
              </a:rPr>
              <a:t>Journal of general internal medicine</a:t>
            </a:r>
            <a:r>
              <a:rPr lang="en-US" sz="1200" dirty="0">
                <a:ea typeface="+mn-lt"/>
                <a:cs typeface="+mn-lt"/>
              </a:rPr>
              <a:t>, </a:t>
            </a:r>
            <a:r>
              <a:rPr lang="en-US" sz="1200" i="1" dirty="0">
                <a:ea typeface="+mn-lt"/>
                <a:cs typeface="+mn-lt"/>
              </a:rPr>
              <a:t>32</a:t>
            </a:r>
            <a:r>
              <a:rPr lang="en-US" sz="1200" dirty="0">
                <a:ea typeface="+mn-lt"/>
                <a:cs typeface="+mn-lt"/>
              </a:rPr>
              <a:t>, pp.1136-1140.</a:t>
            </a:r>
            <a:endParaRPr lang="en-US" sz="1200"/>
          </a:p>
          <a:p>
            <a:endParaRPr lang="en-US" sz="1200" dirty="0">
              <a:ea typeface="+mn-lt"/>
              <a:cs typeface="+mn-lt"/>
            </a:endParaRPr>
          </a:p>
          <a:p>
            <a:r>
              <a:rPr lang="en-US" sz="1200" dirty="0" err="1">
                <a:ea typeface="+mn-lt"/>
                <a:cs typeface="+mn-lt"/>
              </a:rPr>
              <a:t>FarrPoint</a:t>
            </a:r>
            <a:r>
              <a:rPr lang="en-US" sz="1200" dirty="0">
                <a:ea typeface="+mn-lt"/>
                <a:cs typeface="+mn-lt"/>
              </a:rPr>
              <a:t> (2023) </a:t>
            </a:r>
            <a:r>
              <a:rPr lang="en-US" sz="1200" dirty="0" err="1">
                <a:ea typeface="+mn-lt"/>
                <a:cs typeface="+mn-lt"/>
              </a:rPr>
              <a:t>FarrPoint</a:t>
            </a:r>
            <a:r>
              <a:rPr lang="en-US" sz="1200" dirty="0">
                <a:ea typeface="+mn-lt"/>
                <a:cs typeface="+mn-lt"/>
              </a:rPr>
              <a:t> and Tec Cymru launch the first ever analysis report into telecare in Wales. </a:t>
            </a:r>
            <a:r>
              <a:rPr lang="en-US" sz="1200" dirty="0" err="1">
                <a:ea typeface="+mn-lt"/>
                <a:cs typeface="+mn-lt"/>
              </a:rPr>
              <a:t>Avaolable</a:t>
            </a:r>
            <a:r>
              <a:rPr lang="en-US" sz="1200" dirty="0">
                <a:ea typeface="+mn-lt"/>
                <a:cs typeface="+mn-lt"/>
              </a:rPr>
              <a:t> at: </a:t>
            </a:r>
            <a:r>
              <a:rPr lang="en-US" sz="1200" dirty="0">
                <a:ea typeface="+mn-lt"/>
                <a:cs typeface="+mn-lt"/>
                <a:hlinkClick r:id="rId2"/>
              </a:rPr>
              <a:t>https://www.farrpiont.com</a:t>
            </a:r>
            <a:r>
              <a:rPr lang="en-US" sz="1200" dirty="0">
                <a:ea typeface="+mn-lt"/>
                <a:cs typeface="+mn-lt"/>
              </a:rPr>
              <a:t>  (Accessed 27 February 2023).</a:t>
            </a:r>
          </a:p>
          <a:p>
            <a:endParaRPr lang="en-US" sz="1200" dirty="0">
              <a:ea typeface="+mn-lt"/>
              <a:cs typeface="+mn-lt"/>
            </a:endParaRPr>
          </a:p>
          <a:p>
            <a:r>
              <a:rPr lang="en-US" sz="1200" dirty="0">
                <a:ea typeface="+mn-lt"/>
                <a:cs typeface="+mn-lt"/>
              </a:rPr>
              <a:t>Gov.uk (2021) Uk marks one year since deploying world's first COVID-19 vaccine. Available at: </a:t>
            </a:r>
            <a:r>
              <a:rPr lang="en-US" sz="1200" dirty="0">
                <a:ea typeface="+mn-lt"/>
                <a:cs typeface="+mn-lt"/>
                <a:hlinkClick r:id="rId3"/>
              </a:rPr>
              <a:t>https://www.gov.uk</a:t>
            </a:r>
            <a:r>
              <a:rPr lang="en-US" sz="1200" dirty="0">
                <a:ea typeface="+mn-lt"/>
                <a:cs typeface="+mn-lt"/>
              </a:rPr>
              <a:t> (Accessed 27 February 2023).</a:t>
            </a:r>
          </a:p>
          <a:p>
            <a:endParaRPr lang="en-US" sz="1200" dirty="0">
              <a:ea typeface="+mn-lt"/>
              <a:cs typeface="+mn-lt"/>
            </a:endParaRPr>
          </a:p>
          <a:p>
            <a:r>
              <a:rPr lang="en-US" sz="1200" dirty="0">
                <a:ea typeface="+mn-lt"/>
                <a:cs typeface="+mn-lt"/>
              </a:rPr>
              <a:t>Imison, C., Castle-Clarke, S., Watson, R. and Edwards, N. (2016) </a:t>
            </a:r>
            <a:r>
              <a:rPr lang="en-US" sz="1200" i="1" dirty="0">
                <a:ea typeface="+mn-lt"/>
                <a:cs typeface="+mn-lt"/>
              </a:rPr>
              <a:t>Delivering the benefits of digital health care</a:t>
            </a:r>
            <a:r>
              <a:rPr lang="en-US" sz="1200" dirty="0">
                <a:ea typeface="+mn-lt"/>
                <a:cs typeface="+mn-lt"/>
              </a:rPr>
              <a:t> (pp. 5-6). London: Nuffield Trust.</a:t>
            </a:r>
          </a:p>
          <a:p>
            <a:r>
              <a:rPr lang="en-US" sz="1200" dirty="0">
                <a:ea typeface="+mn-lt"/>
                <a:cs typeface="+mn-lt"/>
              </a:rPr>
              <a:t>Murray, E., Hekler, E.B., Andersson, G., Collins, L.M., Doherty, A., Hollis, C., Rivera, D.E., West, R. and Wyatt, J.C., 2016. Evaluating digital health interventions: key questions and approaches. </a:t>
            </a:r>
            <a:r>
              <a:rPr lang="en-US" sz="1200" i="1" dirty="0">
                <a:ea typeface="+mn-lt"/>
                <a:cs typeface="+mn-lt"/>
              </a:rPr>
              <a:t>American journal of preventive medicine</a:t>
            </a:r>
            <a:r>
              <a:rPr lang="en-US" sz="1200" dirty="0">
                <a:ea typeface="+mn-lt"/>
                <a:cs typeface="+mn-lt"/>
              </a:rPr>
              <a:t>, </a:t>
            </a:r>
            <a:r>
              <a:rPr lang="en-US" sz="1200" i="1" dirty="0">
                <a:ea typeface="+mn-lt"/>
                <a:cs typeface="+mn-lt"/>
              </a:rPr>
              <a:t>51</a:t>
            </a:r>
            <a:r>
              <a:rPr lang="en-US" sz="1200" dirty="0">
                <a:ea typeface="+mn-lt"/>
                <a:cs typeface="+mn-lt"/>
              </a:rPr>
              <a:t>(5), pp.843-851.</a:t>
            </a:r>
          </a:p>
          <a:p>
            <a:endParaRPr lang="en-US" sz="1200" dirty="0">
              <a:ea typeface="+mn-lt"/>
              <a:cs typeface="+mn-lt"/>
            </a:endParaRPr>
          </a:p>
          <a:p>
            <a:r>
              <a:rPr lang="en-US" sz="1200" dirty="0">
                <a:ea typeface="+mn-lt"/>
                <a:cs typeface="+mn-lt"/>
              </a:rPr>
              <a:t>Institute for Government (2021) Coronavirus Vaccine rollout. Available at: htpps://www.instituteforgovernment.org.uk (Accessed 27 February 2023).</a:t>
            </a:r>
          </a:p>
          <a:p>
            <a:endParaRPr lang="en-US" sz="1200" dirty="0">
              <a:ea typeface="+mn-lt"/>
              <a:cs typeface="+mn-lt"/>
            </a:endParaRPr>
          </a:p>
          <a:p>
            <a:r>
              <a:rPr lang="en-US" sz="1200" dirty="0">
                <a:ea typeface="+mn-lt"/>
                <a:cs typeface="+mn-lt"/>
              </a:rPr>
              <a:t>Martin, P.M. (2021) General Practice Services in England During the COVID-19 Pandemic and Beyond: Patient Access and Barriers. </a:t>
            </a:r>
            <a:r>
              <a:rPr lang="en-US" sz="1200" i="1" dirty="0">
                <a:ea typeface="+mn-lt"/>
                <a:cs typeface="+mn-lt"/>
              </a:rPr>
              <a:t>INNOVATIONS</a:t>
            </a:r>
            <a:r>
              <a:rPr lang="en-US" sz="1200" dirty="0">
                <a:ea typeface="+mn-lt"/>
                <a:cs typeface="+mn-lt"/>
              </a:rPr>
              <a:t>.</a:t>
            </a:r>
            <a:endParaRPr lang="en-US" dirty="0"/>
          </a:p>
          <a:p>
            <a:endParaRPr lang="en-US" sz="1200" dirty="0">
              <a:ea typeface="+mn-lt"/>
              <a:cs typeface="+mn-lt"/>
            </a:endParaRPr>
          </a:p>
          <a:p>
            <a:r>
              <a:rPr lang="en-US" sz="1200" dirty="0">
                <a:ea typeface="+mn-lt"/>
                <a:cs typeface="+mn-lt"/>
              </a:rPr>
              <a:t>Murphy, M., Scott, L.J., Salisbury, C., Turner, A., Scott, A., Denholm, R., Lewis, R., Iyer, G., Macleod, J. and Horwood, J. (2021) Implementation of remote consulting in UK primary care following the COVID-19 pandemic: a mixed-methods longitudinal study. </a:t>
            </a:r>
            <a:r>
              <a:rPr lang="en-US" sz="1200" i="1" dirty="0">
                <a:ea typeface="+mn-lt"/>
                <a:cs typeface="+mn-lt"/>
              </a:rPr>
              <a:t>British Journal of General Practice</a:t>
            </a:r>
            <a:r>
              <a:rPr lang="en-US" sz="1200" dirty="0">
                <a:ea typeface="+mn-lt"/>
                <a:cs typeface="+mn-lt"/>
              </a:rPr>
              <a:t>, </a:t>
            </a:r>
            <a:r>
              <a:rPr lang="en-US" sz="1200" i="1" dirty="0">
                <a:ea typeface="+mn-lt"/>
                <a:cs typeface="+mn-lt"/>
              </a:rPr>
              <a:t>71</a:t>
            </a:r>
            <a:r>
              <a:rPr lang="en-US" sz="1200" dirty="0">
                <a:ea typeface="+mn-lt"/>
                <a:cs typeface="+mn-lt"/>
              </a:rPr>
              <a:t>(704), pp.e166-e177.</a:t>
            </a:r>
            <a:endParaRPr lang="en-US"/>
          </a:p>
          <a:p>
            <a:endParaRPr lang="en-US" sz="1200" dirty="0">
              <a:ea typeface="+mn-lt"/>
              <a:cs typeface="+mn-lt"/>
            </a:endParaRPr>
          </a:p>
          <a:p>
            <a:r>
              <a:rPr lang="en-US" sz="1200" dirty="0"/>
              <a:t>NIHR: National Institute for Health and care (2023) Available at: </a:t>
            </a:r>
            <a:r>
              <a:rPr lang="en-US" sz="1200" dirty="0">
                <a:hlinkClick r:id="rId4"/>
              </a:rPr>
              <a:t>https://www.nihr.ac.uk</a:t>
            </a:r>
            <a:r>
              <a:rPr lang="en-US" sz="1200" dirty="0"/>
              <a:t> (Accessed 27 February.</a:t>
            </a:r>
          </a:p>
          <a:p>
            <a:endParaRPr lang="en-US" sz="1200" dirty="0"/>
          </a:p>
          <a:p>
            <a:r>
              <a:rPr lang="en-US" sz="1200" dirty="0">
                <a:ea typeface="+mn-lt"/>
                <a:cs typeface="+mn-lt"/>
              </a:rPr>
              <a:t>Nouri, S., </a:t>
            </a:r>
            <a:r>
              <a:rPr lang="en-US" sz="1200" dirty="0" err="1">
                <a:ea typeface="+mn-lt"/>
                <a:cs typeface="+mn-lt"/>
              </a:rPr>
              <a:t>Khoong</a:t>
            </a:r>
            <a:r>
              <a:rPr lang="en-US" sz="1200" dirty="0">
                <a:ea typeface="+mn-lt"/>
                <a:cs typeface="+mn-lt"/>
              </a:rPr>
              <a:t>, E.C., Lyles, C.R. and </a:t>
            </a:r>
            <a:r>
              <a:rPr lang="en-US" sz="1200" dirty="0" err="1">
                <a:ea typeface="+mn-lt"/>
                <a:cs typeface="+mn-lt"/>
              </a:rPr>
              <a:t>Karliner</a:t>
            </a:r>
            <a:r>
              <a:rPr lang="en-US" sz="1200" dirty="0">
                <a:ea typeface="+mn-lt"/>
                <a:cs typeface="+mn-lt"/>
              </a:rPr>
              <a:t>, L. (2020) Addressing equity in telemedicine for chronic disease management during the Covid-19 pandemic. </a:t>
            </a:r>
            <a:r>
              <a:rPr lang="en-US" sz="1200" i="1" dirty="0">
                <a:ea typeface="+mn-lt"/>
                <a:cs typeface="+mn-lt"/>
              </a:rPr>
              <a:t>NEJM Catalyst Innovations in Care Delivery</a:t>
            </a:r>
            <a:r>
              <a:rPr lang="en-US" sz="1200" dirty="0">
                <a:ea typeface="+mn-lt"/>
                <a:cs typeface="+mn-lt"/>
              </a:rPr>
              <a:t>, </a:t>
            </a:r>
            <a:r>
              <a:rPr lang="en-US" sz="1200" i="1" dirty="0">
                <a:ea typeface="+mn-lt"/>
                <a:cs typeface="+mn-lt"/>
              </a:rPr>
              <a:t>1</a:t>
            </a:r>
            <a:r>
              <a:rPr lang="en-US" sz="1200" dirty="0">
                <a:ea typeface="+mn-lt"/>
                <a:cs typeface="+mn-lt"/>
              </a:rPr>
              <a:t>(3).</a:t>
            </a:r>
          </a:p>
          <a:p>
            <a:endParaRPr lang="en-US" sz="1200" dirty="0">
              <a:ea typeface="+mn-lt"/>
              <a:cs typeface="+mn-lt"/>
            </a:endParaRPr>
          </a:p>
          <a:p>
            <a:r>
              <a:rPr lang="en-US" sz="1200" dirty="0"/>
              <a:t>Statista (2021) Digital health –Statistics &amp; Facts. Available at: </a:t>
            </a:r>
            <a:r>
              <a:rPr lang="en-US" sz="1200" dirty="0">
                <a:hlinkClick r:id="rId5"/>
              </a:rPr>
              <a:t>https://www.statista.com</a:t>
            </a:r>
            <a:r>
              <a:rPr lang="en-US" sz="1200" dirty="0"/>
              <a:t> (Accessed 27 February 2023).</a:t>
            </a:r>
          </a:p>
          <a:p>
            <a:endParaRPr lang="en-US" sz="12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7215486"/>
      </p:ext>
    </p:extLst>
  </p:cSld>
  <p:clrMapOvr>
    <a:masterClrMapping/>
  </p:clrMapOvr>
</p:sld>
</file>

<file path=ppt/theme/theme1.xml><?xml version="1.0" encoding="utf-8"?>
<a:theme xmlns:a="http://schemas.openxmlformats.org/drawingml/2006/main" name="SwellVTI">
  <a:themeElements>
    <a:clrScheme name="Swell">
      <a:dk1>
        <a:sysClr val="windowText" lastClr="000000"/>
      </a:dk1>
      <a:lt1>
        <a:sysClr val="window" lastClr="FFFFFF"/>
      </a:lt1>
      <a:dk2>
        <a:srgbClr val="233B47"/>
      </a:dk2>
      <a:lt2>
        <a:srgbClr val="FEEFD9"/>
      </a:lt2>
      <a:accent1>
        <a:srgbClr val="16AEA7"/>
      </a:accent1>
      <a:accent2>
        <a:srgbClr val="618F88"/>
      </a:accent2>
      <a:accent3>
        <a:srgbClr val="7A9973"/>
      </a:accent3>
      <a:accent4>
        <a:srgbClr val="8AAE8E"/>
      </a:accent4>
      <a:accent5>
        <a:srgbClr val="EB8F60"/>
      </a:accent5>
      <a:accent6>
        <a:srgbClr val="E57A6F"/>
      </a:accent6>
      <a:hlink>
        <a:srgbClr val="13968F"/>
      </a:hlink>
      <a:folHlink>
        <a:srgbClr val="E56152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wellVTI" id="{8361A04D-931A-43DC-973B-1B0B1DD5DECC}" vid="{6DDB23E8-D18E-4BDA-98D6-324466149EB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SwellVTI</vt:lpstr>
      <vt:lpstr>PowerPoint Presentation</vt:lpstr>
      <vt:lpstr>Argyle medical group</vt:lpstr>
      <vt:lpstr>Tecnology and Digital Platforms within Arygle Medical Group</vt:lpstr>
      <vt:lpstr>Telehealth/Telemedicine Technologies</vt:lpstr>
      <vt:lpstr>PowerPoint Presentation</vt:lpstr>
      <vt:lpstr>Statistics on Telehealth services in Great Britain</vt:lpstr>
      <vt:lpstr>PowerPoint Presentation</vt:lpstr>
      <vt:lpstr>PowerPoint Presentation</vt:lpstr>
      <vt:lpstr>Example where Communities used technology Successfully</vt:lpstr>
      <vt:lpstr>Vaccination Role out Programme</vt:lpstr>
      <vt:lpstr>Challenges for Communities Engaging with Digital Technologies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875</cp:revision>
  <dcterms:created xsi:type="dcterms:W3CDTF">2023-02-23T11:15:57Z</dcterms:created>
  <dcterms:modified xsi:type="dcterms:W3CDTF">2023-03-07T13:46:42Z</dcterms:modified>
</cp:coreProperties>
</file>