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9"/>
  </p:notes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237FD0-BBB0-4971-A627-887D475F834C}" v="35" dt="2026-02-08T19:42:31.7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E8045-6410-410D-8F52-9E6019BC6939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25C0E0-39AF-4170-AED4-C6680FAC9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36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25C0E0-39AF-4170-AED4-C6680FAC94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65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5395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836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4393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87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397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846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378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57712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71775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254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408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07B0FCB-215C-4924-A874-B32DAA73A956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01B8134-5AA1-490D-BE1C-0D4DB244D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806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D3B18-D633-7628-E004-0A623E659D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Digital Skills and Research Methods-LCHS4007</a:t>
            </a:r>
            <a:br>
              <a:rPr lang="en-GB" sz="4800" b="1" dirty="0"/>
            </a:br>
            <a:r>
              <a:rPr lang="en-GB" sz="4800" b="1" dirty="0"/>
              <a:t>Group Presentation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AEAC54-E760-46B3-9E81-236E55BF49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9444" y="4224862"/>
            <a:ext cx="9070848" cy="457201"/>
          </a:xfrm>
        </p:spPr>
        <p:txBody>
          <a:bodyPr>
            <a:noAutofit/>
          </a:bodyPr>
          <a:lstStyle/>
          <a:p>
            <a:r>
              <a:rPr lang="en-GB" sz="1800" dirty="0"/>
              <a:t>Student names &amp; numbers: Nadia Zeeshan – 2522818</a:t>
            </a:r>
          </a:p>
          <a:p>
            <a:r>
              <a:rPr lang="en-GB" sz="1800" dirty="0"/>
              <a:t>   Rizwan Ahmed </a:t>
            </a:r>
          </a:p>
          <a:p>
            <a:r>
              <a:rPr lang="en-GB" sz="1800" dirty="0"/>
              <a:t>Ali </a:t>
            </a:r>
          </a:p>
          <a:p>
            <a:r>
              <a:rPr lang="en-GB" sz="1800" dirty="0"/>
              <a:t>Lecturer: Markus </a:t>
            </a:r>
          </a:p>
        </p:txBody>
      </p:sp>
    </p:spTree>
    <p:extLst>
      <p:ext uri="{BB962C8B-B14F-4D97-AF65-F5344CB8AC3E}">
        <p14:creationId xmlns:p14="http://schemas.microsoft.com/office/powerpoint/2010/main" val="5587234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DC9EE-B830-ACE4-E9EB-751870D46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Microsoft 365 communication or collaboration tool - Outlook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32A23-79D2-DE93-BCE9-EE277935B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292" y="1992759"/>
            <a:ext cx="11340193" cy="4020846"/>
          </a:xfrm>
        </p:spPr>
        <p:txBody>
          <a:bodyPr/>
          <a:lstStyle/>
          <a:p>
            <a:r>
              <a:rPr lang="en-GB" sz="1600" dirty="0"/>
              <a:t>Microsoft Outlook is a management tool used to primarily manage emails, tasks and schedules all in one place, proving convenient for workplaces and agencies (Microsoft, 2024). </a:t>
            </a:r>
          </a:p>
          <a:p>
            <a:r>
              <a:rPr lang="en-GB" sz="1600" dirty="0"/>
              <a:t>Useful for care home staff to share calendars to view schedules of other staff in various locations/branches in order to prepare and schedule important visits/meetings at times that work for everyone effectively, preventing double-booking of appointments (Kwan et al., 2025). </a:t>
            </a:r>
          </a:p>
          <a:p>
            <a:r>
              <a:rPr lang="en-GB" sz="1600" dirty="0"/>
              <a:t>Outlook can be used for automated reminders for events such as training sessions, medication checks, appointments, etc. </a:t>
            </a:r>
          </a:p>
          <a:p>
            <a:r>
              <a:rPr lang="en-GB" sz="1600" dirty="0"/>
              <a:t>Using the Outlook app, carers can have easy </a:t>
            </a:r>
          </a:p>
          <a:p>
            <a:r>
              <a:rPr lang="en-GB" sz="1600" dirty="0"/>
              <a:t>access to up-to-date emails, tasks and schedules on hand, </a:t>
            </a:r>
          </a:p>
          <a:p>
            <a:r>
              <a:rPr lang="en-GB" sz="1600" dirty="0"/>
              <a:t>which is particularly useful in the case of emergencies.</a:t>
            </a:r>
          </a:p>
          <a:p>
            <a:r>
              <a:rPr lang="en-GB" sz="1600" dirty="0"/>
              <a:t>Outlook has strict security guidelines in line with Microsoft 365, allowing</a:t>
            </a:r>
          </a:p>
          <a:p>
            <a:r>
              <a:rPr lang="en-GB" sz="1600" dirty="0"/>
              <a:t>Sensitive resident data to be protected (Amoruso et al., 2024). </a:t>
            </a:r>
          </a:p>
          <a:p>
            <a:endParaRPr lang="en-GB" dirty="0"/>
          </a:p>
        </p:txBody>
      </p:sp>
      <p:pic>
        <p:nvPicPr>
          <p:cNvPr id="1026" name="Picture 2" descr="2,400+ Care Home Uk Stock Photos, Pictures &amp; Royalty-Free Images - iStock |  Elderly care home uk, Care home uk mask, Care home uk covid">
            <a:extLst>
              <a:ext uri="{FF2B5EF4-FFF2-40B4-BE49-F238E27FC236}">
                <a16:creationId xmlns:a16="http://schemas.microsoft.com/office/drawing/2014/main" id="{6125F4EE-8DA4-EDEA-53DD-C19DF5E30A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047" y="3932430"/>
            <a:ext cx="3665765" cy="2443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Outlook icon on transparent background PNG">
            <a:extLst>
              <a:ext uri="{FF2B5EF4-FFF2-40B4-BE49-F238E27FC236}">
                <a16:creationId xmlns:a16="http://schemas.microsoft.com/office/drawing/2014/main" id="{08447F90-808E-0B4F-1BE5-4D7237C03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6112" y="481727"/>
            <a:ext cx="14097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5770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4951F-42CA-1605-5C17-55DB9CE1F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448" y="448270"/>
            <a:ext cx="10058400" cy="1371600"/>
          </a:xfrm>
        </p:spPr>
        <p:txBody>
          <a:bodyPr/>
          <a:lstStyle/>
          <a:p>
            <a:r>
              <a:rPr lang="en-GB" dirty="0"/>
              <a:t>Evaluation of Outlook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273808-613A-3C81-AE76-B28EED2D4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500768"/>
              </p:ext>
            </p:extLst>
          </p:nvPr>
        </p:nvGraphicFramePr>
        <p:xfrm>
          <a:off x="854529" y="2014194"/>
          <a:ext cx="10482942" cy="3373067"/>
        </p:xfrm>
        <a:graphic>
          <a:graphicData uri="http://schemas.openxmlformats.org/drawingml/2006/table">
            <a:tbl>
              <a:tblPr firstRow="1" bandRow="1">
                <a:tableStyleId>{5202B0CA-FC54-4496-8BCA-5EF66A818D29}</a:tableStyleId>
              </a:tblPr>
              <a:tblGrid>
                <a:gridCol w="5241471">
                  <a:extLst>
                    <a:ext uri="{9D8B030D-6E8A-4147-A177-3AD203B41FA5}">
                      <a16:colId xmlns:a16="http://schemas.microsoft.com/office/drawing/2014/main" val="121228941"/>
                    </a:ext>
                  </a:extLst>
                </a:gridCol>
                <a:gridCol w="5241471">
                  <a:extLst>
                    <a:ext uri="{9D8B030D-6E8A-4147-A177-3AD203B41FA5}">
                      <a16:colId xmlns:a16="http://schemas.microsoft.com/office/drawing/2014/main" val="352262147"/>
                    </a:ext>
                  </a:extLst>
                </a:gridCol>
              </a:tblGrid>
              <a:tr h="53842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Limitation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512812"/>
                  </a:ext>
                </a:extLst>
              </a:tr>
              <a:tr h="538427">
                <a:tc>
                  <a:txBody>
                    <a:bodyPr/>
                    <a:lstStyle/>
                    <a:p>
                      <a:r>
                        <a:rPr lang="en-GB" dirty="0"/>
                        <a:t>Speed of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all staff may be well-versed with technology and require extra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6537967"/>
                  </a:ext>
                </a:extLst>
              </a:tr>
              <a:tr h="538427">
                <a:tc>
                  <a:txBody>
                    <a:bodyPr/>
                    <a:lstStyle/>
                    <a:p>
                      <a:r>
                        <a:rPr lang="en-GB" dirty="0"/>
                        <a:t>Reduces chances of missing appointments through shared calendar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of email overloads, too much information being shared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2781941"/>
                  </a:ext>
                </a:extLst>
              </a:tr>
              <a:tr h="538427">
                <a:tc>
                  <a:txBody>
                    <a:bodyPr/>
                    <a:lstStyle/>
                    <a:p>
                      <a:r>
                        <a:rPr lang="en-GB" dirty="0"/>
                        <a:t>Improve the staff collaboration across different locations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good internet connection, emergencies may be delayed if no good connection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7136232"/>
                  </a:ext>
                </a:extLst>
              </a:tr>
              <a:tr h="538427">
                <a:tc>
                  <a:txBody>
                    <a:bodyPr/>
                    <a:lstStyle/>
                    <a:p>
                      <a:r>
                        <a:rPr lang="en-GB" dirty="0"/>
                        <a:t>Allows security of sensitive and confidential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is at risk if emails are misdirected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42877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C5C989D-0978-91FD-75AB-CF25D187AEDB}"/>
              </a:ext>
            </a:extLst>
          </p:cNvPr>
          <p:cNvSpPr txBox="1"/>
          <p:nvPr/>
        </p:nvSpPr>
        <p:spPr>
          <a:xfrm>
            <a:off x="522514" y="5486400"/>
            <a:ext cx="108149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Setting email guidelines that state urgency, training staff on Outlook, using Outlook shared calendars for all visits can help the Greenfield agency make effective use of Outlook as a collaboration tool.                                                                                 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F37FAD-48CF-66C7-FD90-CC8E1DB6C867}"/>
              </a:ext>
            </a:extLst>
          </p:cNvPr>
          <p:cNvSpPr txBox="1"/>
          <p:nvPr/>
        </p:nvSpPr>
        <p:spPr>
          <a:xfrm>
            <a:off x="522514" y="1644862"/>
            <a:ext cx="11616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 1. Summarises the main advantages and disadvantages in using Outlook (Malka et al., 2015)</a:t>
            </a:r>
          </a:p>
        </p:txBody>
      </p:sp>
      <p:pic>
        <p:nvPicPr>
          <p:cNvPr id="12" name="Graphic 11" descr="Email with solid fill">
            <a:extLst>
              <a:ext uri="{FF2B5EF4-FFF2-40B4-BE49-F238E27FC236}">
                <a16:creationId xmlns:a16="http://schemas.microsoft.com/office/drawing/2014/main" id="{6B7F90AE-4D90-70D3-0465-4A42FFAFFB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0679" y="468134"/>
            <a:ext cx="1002605" cy="100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554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F736B-F9E1-1E3C-E2C9-02FAAF45C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4060"/>
            <a:ext cx="10058400" cy="13716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0B325C43-1B1E-360A-4CB5-40F89B20FD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5168" y="1613116"/>
            <a:ext cx="11350566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dirty="0">
                <a:latin typeface="+mj-lt"/>
                <a:cs typeface="Times New Roman" panose="02020603050405020304" pitchFamily="18" charset="0"/>
              </a:rPr>
              <a:t>Amoruso, E.L., </a:t>
            </a:r>
            <a:r>
              <a:rPr lang="en-US" altLang="en-US" dirty="0" err="1">
                <a:latin typeface="+mj-lt"/>
                <a:cs typeface="Times New Roman" panose="02020603050405020304" pitchFamily="18" charset="0"/>
              </a:rPr>
              <a:t>Leinecker</a:t>
            </a:r>
            <a:r>
              <a:rPr lang="en-US" altLang="en-US" dirty="0">
                <a:latin typeface="+mj-lt"/>
                <a:cs typeface="Times New Roman" panose="02020603050405020304" pitchFamily="18" charset="0"/>
              </a:rPr>
              <a:t>, R. and Zou, C.C. (2024). User Privacy Protection via Windows Registry Hooking and Runtime Encryption. </a:t>
            </a:r>
            <a:r>
              <a:rPr lang="en-US" altLang="en-US" i="1" dirty="0">
                <a:latin typeface="+mj-lt"/>
                <a:cs typeface="Times New Roman" panose="02020603050405020304" pitchFamily="18" charset="0"/>
              </a:rPr>
              <a:t>Sensors</a:t>
            </a:r>
            <a:r>
              <a:rPr lang="en-US" altLang="en-US" dirty="0">
                <a:latin typeface="+mj-lt"/>
                <a:cs typeface="Times New Roman" panose="02020603050405020304" pitchFamily="18" charset="0"/>
              </a:rPr>
              <a:t>, 24(16), p.5106. </a:t>
            </a:r>
            <a:r>
              <a:rPr lang="en-US" altLang="en-US" dirty="0" err="1">
                <a:latin typeface="+mj-lt"/>
                <a:cs typeface="Times New Roman" panose="02020603050405020304" pitchFamily="18" charset="0"/>
              </a:rPr>
              <a:t>doi:https</a:t>
            </a:r>
            <a:r>
              <a:rPr lang="en-US" altLang="en-US" dirty="0">
                <a:latin typeface="+mj-lt"/>
                <a:cs typeface="Times New Roman" panose="02020603050405020304" pitchFamily="18" charset="0"/>
              </a:rPr>
              <a:t>://doi.org/10.3390/s24165106.</a:t>
            </a:r>
            <a:endParaRPr lang="en-US" altLang="en-US" sz="2800" dirty="0"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D811406D-154B-FCA1-18F9-0D1608DC5B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168" y="2343650"/>
            <a:ext cx="11071165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Kwan, B.P.M., Dickins, M., Williams, S., Batchelor, F., Hwang, K., Fulford, K., Walsh, T., Jakupovic, H. and Davison, T.E. (2025). The Use of Technology to Deliver In-Home Aged Care Services: Mixed Methods Study of Australian Staff Perspectives.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JMIR Aging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8, pp.e76141–e76141.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doi:https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://doi.org/10.2196/76141.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CEA71E49-69E2-78B1-8DD6-B6CEBA7646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168" y="3625224"/>
            <a:ext cx="1123203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Malka, S.T., Kessler, C.S., Abraham, J., Emmet, T.W. and Wilbur, L. (2015). Professional E-mail Communication Among Health Care Providers.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Academic Medicine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90(1), pp.25–29.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doi:https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://doi.org/10.1097/acm.0000000000000465.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0DDFC5-815D-4667-7A46-FFCB673A3C66}"/>
              </a:ext>
            </a:extLst>
          </p:cNvPr>
          <p:cNvSpPr txBox="1"/>
          <p:nvPr/>
        </p:nvSpPr>
        <p:spPr>
          <a:xfrm>
            <a:off x="684801" y="4629799"/>
            <a:ext cx="111727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Microsoft (2024) </a:t>
            </a:r>
            <a:r>
              <a:rPr lang="en-GB" i="1" dirty="0"/>
              <a:t>Microsoft Outlook documentation and security overview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https://learn.microsoft.com</a:t>
            </a:r>
            <a:r>
              <a:rPr lang="en-GB" dirty="0"/>
              <a:t> (Accessed: 2026).</a:t>
            </a:r>
          </a:p>
        </p:txBody>
      </p:sp>
    </p:spTree>
    <p:extLst>
      <p:ext uri="{BB962C8B-B14F-4D97-AF65-F5344CB8AC3E}">
        <p14:creationId xmlns:p14="http://schemas.microsoft.com/office/powerpoint/2010/main" val="8564906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4067332e4ad54040e4f0c524e1dcea6e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bac40c523ab0f0a36f79295e4dcd09a0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Props1.xml><?xml version="1.0" encoding="utf-8"?>
<ds:datastoreItem xmlns:ds="http://schemas.openxmlformats.org/officeDocument/2006/customXml" ds:itemID="{BEC1DFE5-F53C-4EFA-8261-C4BF51CD84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FFC42CE-036C-45C8-B085-A594F5B809B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96DC25C-6619-41FD-91E3-6A27074DCC91}">
  <ds:schemaRefs>
    <ds:schemaRef ds:uri="http://schemas.openxmlformats.org/package/2006/metadata/core-properties"/>
    <ds:schemaRef ds:uri="http://schemas.microsoft.com/office/2006/metadata/properties"/>
    <ds:schemaRef ds:uri="21f98238-5914-40fc-b2db-49ce196065c9"/>
    <ds:schemaRef ds:uri="http://purl.org/dc/terms/"/>
    <ds:schemaRef ds:uri="http://schemas.microsoft.com/office/2006/documentManagement/types"/>
    <ds:schemaRef ds:uri="http://www.w3.org/XML/1998/namespace"/>
    <ds:schemaRef ds:uri="http://purl.org/dc/elements/1.1/"/>
    <ds:schemaRef ds:uri="http://purl.org/dc/dcmitype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3096</TotalTime>
  <Words>539</Words>
  <Application>Microsoft Office PowerPoint</Application>
  <PresentationFormat>Widescreen</PresentationFormat>
  <Paragraphs>33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Arial</vt:lpstr>
      <vt:lpstr>Century Gothic</vt:lpstr>
      <vt:lpstr>Garamond</vt:lpstr>
      <vt:lpstr>Savon</vt:lpstr>
      <vt:lpstr>Digital Skills and Research Methods-LCHS4007 Group Presentation</vt:lpstr>
      <vt:lpstr>Microsoft 365 communication or collaboration tool - Outlook</vt:lpstr>
      <vt:lpstr>Evaluation of Outlook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Nadia Zeeshan (2522818)</dc:creator>
  <cp:lastModifiedBy>Nadia Zeeshan (2522818)</cp:lastModifiedBy>
  <cp:revision>5</cp:revision>
  <dcterms:created xsi:type="dcterms:W3CDTF">2026-02-06T16:16:34Z</dcterms:created>
  <dcterms:modified xsi:type="dcterms:W3CDTF">2026-02-08T19:52:39Z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