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8" r:id="rId3"/>
    <p:sldId id="257" r:id="rId4"/>
    <p:sldId id="258" r:id="rId5"/>
    <p:sldId id="259" r:id="rId6"/>
    <p:sldId id="267" r:id="rId7"/>
    <p:sldId id="260" r:id="rId8"/>
    <p:sldId id="261" r:id="rId9"/>
    <p:sldId id="262" r:id="rId10"/>
    <p:sldId id="263" r:id="rId11"/>
    <p:sldId id="264"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339059-230B-44A0-AE91-830940CD9205}"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IN"/>
        </a:p>
      </dgm:t>
    </dgm:pt>
    <dgm:pt modelId="{51F05DEE-B015-4370-ABE7-E7F36F335264}">
      <dgm:prSet phldrT="[Text]" phldr="0"/>
      <dgm:spPr/>
      <dgm:t>
        <a:bodyPr/>
        <a:lstStyle/>
        <a:p>
          <a:r>
            <a:rPr lang="en-GB" b="1" dirty="0">
              <a:latin typeface="Times New Roman" panose="02020603050405020304" pitchFamily="18" charset="0"/>
              <a:cs typeface="Times New Roman" panose="02020603050405020304" pitchFamily="18" charset="0"/>
            </a:rPr>
            <a:t>3. Research Question, Aim and Objectives </a:t>
          </a:r>
          <a:r>
            <a:rPr lang="en-GB" b="1" i="1" dirty="0">
              <a:latin typeface="Times New Roman" panose="02020603050405020304" pitchFamily="18" charset="0"/>
              <a:cs typeface="Times New Roman" panose="02020603050405020304" pitchFamily="18" charset="0"/>
            </a:rPr>
            <a:t>Research Question</a:t>
          </a:r>
          <a:endParaRPr lang="en-IN" dirty="0"/>
        </a:p>
      </dgm:t>
    </dgm:pt>
    <dgm:pt modelId="{8C248F11-3BFA-42F8-92D1-8DBEE9932551}" type="parTrans" cxnId="{15BE42EB-BAF0-4CB5-88EC-1D1B82BB53F3}">
      <dgm:prSet/>
      <dgm:spPr/>
      <dgm:t>
        <a:bodyPr/>
        <a:lstStyle/>
        <a:p>
          <a:endParaRPr lang="en-IN"/>
        </a:p>
      </dgm:t>
    </dgm:pt>
    <dgm:pt modelId="{871FE715-6A20-406F-A77B-89DEA021DF2A}" type="sibTrans" cxnId="{15BE42EB-BAF0-4CB5-88EC-1D1B82BB53F3}">
      <dgm:prSet phldrT="1" phldr="0"/>
      <dgm:spPr/>
    </dgm:pt>
    <dgm:pt modelId="{1E5E0B85-F203-4EB9-A994-CC1C41802CE9}">
      <dgm:prSet/>
      <dgm:spPr/>
      <dgm:t>
        <a:bodyPr/>
        <a:lstStyle/>
        <a:p>
          <a:r>
            <a:rPr lang="en-GB" dirty="0">
              <a:latin typeface="Times New Roman" panose="02020603050405020304" pitchFamily="18" charset="0"/>
              <a:cs typeface="Times New Roman" panose="02020603050405020304" pitchFamily="18" charset="0"/>
            </a:rPr>
            <a:t>What is the effectiveness of the Food First Approach in the context of malnutrition and social isolation for elderly people (65+) in England who are living by themselves and/or in supported housing? </a:t>
          </a:r>
          <a:endParaRPr lang="en-IN" dirty="0">
            <a:latin typeface="Times New Roman" panose="02020603050405020304" pitchFamily="18" charset="0"/>
            <a:cs typeface="Times New Roman" panose="02020603050405020304" pitchFamily="18" charset="0"/>
          </a:endParaRPr>
        </a:p>
      </dgm:t>
    </dgm:pt>
    <dgm:pt modelId="{BC82B5D0-C8E7-4ABC-B711-1D23AEF21095}" type="parTrans" cxnId="{81117C5C-07C6-4DB8-960E-8B7B18C2616D}">
      <dgm:prSet/>
      <dgm:spPr/>
      <dgm:t>
        <a:bodyPr/>
        <a:lstStyle/>
        <a:p>
          <a:endParaRPr lang="en-IN"/>
        </a:p>
      </dgm:t>
    </dgm:pt>
    <dgm:pt modelId="{AFE56DE2-CF0E-4424-A450-F2ED129D4B57}" type="sibTrans" cxnId="{81117C5C-07C6-4DB8-960E-8B7B18C2616D}">
      <dgm:prSet phldrT="6" phldr="0"/>
      <dgm:spPr/>
    </dgm:pt>
    <dgm:pt modelId="{322A568F-C04E-4E5B-B564-3B495A2C54A1}">
      <dgm:prSet/>
      <dgm:spPr/>
      <dgm:t>
        <a:bodyPr/>
        <a:lstStyle/>
        <a:p>
          <a:r>
            <a:rPr lang="en-GB" b="1" i="1" dirty="0">
              <a:latin typeface="Times New Roman" panose="02020603050405020304" pitchFamily="18" charset="0"/>
              <a:cs typeface="Times New Roman" panose="02020603050405020304" pitchFamily="18" charset="0"/>
            </a:rPr>
            <a:t>Aim of the Research</a:t>
          </a:r>
          <a:endParaRPr lang="en-IN" dirty="0">
            <a:latin typeface="Times New Roman" panose="02020603050405020304" pitchFamily="18" charset="0"/>
            <a:cs typeface="Times New Roman" panose="02020603050405020304" pitchFamily="18" charset="0"/>
          </a:endParaRPr>
        </a:p>
      </dgm:t>
    </dgm:pt>
    <dgm:pt modelId="{E125F2D7-DF62-49C0-8108-9ABB1AB421D8}" type="parTrans" cxnId="{95BB6F9B-2B47-461A-A5C7-870E8D47B793}">
      <dgm:prSet/>
      <dgm:spPr/>
      <dgm:t>
        <a:bodyPr/>
        <a:lstStyle/>
        <a:p>
          <a:endParaRPr lang="en-IN"/>
        </a:p>
      </dgm:t>
    </dgm:pt>
    <dgm:pt modelId="{DA12B251-9F23-4339-B7D0-51A0CD3C8D7D}" type="sibTrans" cxnId="{95BB6F9B-2B47-461A-A5C7-870E8D47B793}">
      <dgm:prSet phldrT="7" phldr="0"/>
      <dgm:spPr/>
    </dgm:pt>
    <dgm:pt modelId="{81EB9574-479F-4847-9F9B-4E7CE46F3EA2}">
      <dgm:prSet/>
      <dgm:spPr/>
      <dgm:t>
        <a:bodyPr/>
        <a:lstStyle/>
        <a:p>
          <a:r>
            <a:rPr lang="en-GB" dirty="0">
              <a:latin typeface="Times New Roman" panose="02020603050405020304" pitchFamily="18" charset="0"/>
              <a:cs typeface="Times New Roman" panose="02020603050405020304" pitchFamily="18" charset="0"/>
            </a:rPr>
            <a:t>To assess the effectiveness of the Food First Approach to increase nutrition and minimise social isolation amongst the elderly in England, using secondary qualitative research. </a:t>
          </a:r>
          <a:endParaRPr lang="en-IN" dirty="0">
            <a:latin typeface="Times New Roman" panose="02020603050405020304" pitchFamily="18" charset="0"/>
            <a:cs typeface="Times New Roman" panose="02020603050405020304" pitchFamily="18" charset="0"/>
          </a:endParaRPr>
        </a:p>
      </dgm:t>
    </dgm:pt>
    <dgm:pt modelId="{A69B0693-6940-49AF-9319-357D8B1CE730}" type="parTrans" cxnId="{2FC58EA8-3E24-46DB-880C-EB772E26D33C}">
      <dgm:prSet/>
      <dgm:spPr/>
      <dgm:t>
        <a:bodyPr/>
        <a:lstStyle/>
        <a:p>
          <a:endParaRPr lang="en-IN"/>
        </a:p>
      </dgm:t>
    </dgm:pt>
    <dgm:pt modelId="{65AAEEC5-5FD0-435A-BF5F-CD3D5D5BE929}" type="sibTrans" cxnId="{2FC58EA8-3E24-46DB-880C-EB772E26D33C}">
      <dgm:prSet phldrT="8" phldr="0"/>
      <dgm:spPr/>
    </dgm:pt>
    <dgm:pt modelId="{CDD7808D-D13D-4327-A854-37E009A0A26A}">
      <dgm:prSet/>
      <dgm:spPr/>
      <dgm:t>
        <a:bodyPr/>
        <a:lstStyle/>
        <a:p>
          <a:r>
            <a:rPr lang="en-GB" b="1" i="1" dirty="0">
              <a:latin typeface="Times New Roman" panose="02020603050405020304" pitchFamily="18" charset="0"/>
              <a:cs typeface="Times New Roman" panose="02020603050405020304" pitchFamily="18" charset="0"/>
            </a:rPr>
            <a:t>Objectives</a:t>
          </a:r>
          <a:endParaRPr lang="en-IN" dirty="0">
            <a:latin typeface="Times New Roman" panose="02020603050405020304" pitchFamily="18" charset="0"/>
            <a:cs typeface="Times New Roman" panose="02020603050405020304" pitchFamily="18" charset="0"/>
          </a:endParaRPr>
        </a:p>
      </dgm:t>
    </dgm:pt>
    <dgm:pt modelId="{C3371F8D-912A-4D2F-A49B-7DB89023B0E1}" type="parTrans" cxnId="{04911261-CCD0-47DD-89AB-21895F8D4882}">
      <dgm:prSet/>
      <dgm:spPr/>
      <dgm:t>
        <a:bodyPr/>
        <a:lstStyle/>
        <a:p>
          <a:endParaRPr lang="en-IN"/>
        </a:p>
      </dgm:t>
    </dgm:pt>
    <dgm:pt modelId="{7FB1CA28-36A8-4420-9F3A-375FFAFCC26F}" type="sibTrans" cxnId="{04911261-CCD0-47DD-89AB-21895F8D4882}">
      <dgm:prSet phldrT="9" phldr="0"/>
      <dgm:spPr/>
    </dgm:pt>
    <dgm:pt modelId="{68A0EAF9-74AB-4E34-A8D9-CFDD3E1B5F5E}">
      <dgm:prSet/>
      <dgm:spPr/>
      <dgm:t>
        <a:bodyPr/>
        <a:lstStyle/>
        <a:p>
          <a:r>
            <a:rPr lang="en-GB" dirty="0">
              <a:latin typeface="Times New Roman" panose="02020603050405020304" pitchFamily="18" charset="0"/>
              <a:cs typeface="Times New Roman" panose="02020603050405020304" pitchFamily="18" charset="0"/>
            </a:rPr>
            <a:t>To explore existing literature on the impact of the Food First Approach on nutritional outcomes in older adults.</a:t>
          </a:r>
          <a:endParaRPr lang="en-IN" dirty="0">
            <a:latin typeface="Times New Roman" panose="02020603050405020304" pitchFamily="18" charset="0"/>
            <a:cs typeface="Times New Roman" panose="02020603050405020304" pitchFamily="18" charset="0"/>
          </a:endParaRPr>
        </a:p>
      </dgm:t>
    </dgm:pt>
    <dgm:pt modelId="{D7A30B56-7387-4B0D-93AD-8A1F9CE107AE}" type="parTrans" cxnId="{9A07CDE4-D7DE-422F-9A86-FDDC11926162}">
      <dgm:prSet/>
      <dgm:spPr/>
      <dgm:t>
        <a:bodyPr/>
        <a:lstStyle/>
        <a:p>
          <a:endParaRPr lang="en-IN"/>
        </a:p>
      </dgm:t>
    </dgm:pt>
    <dgm:pt modelId="{EAFA92C6-332B-4F17-B2CA-EFE22DD0F8A6}" type="sibTrans" cxnId="{9A07CDE4-D7DE-422F-9A86-FDDC11926162}">
      <dgm:prSet phldrT="10" phldr="0"/>
      <dgm:spPr/>
    </dgm:pt>
    <dgm:pt modelId="{89DA92D1-58D2-4347-B0B7-5BC93122157F}">
      <dgm:prSet/>
      <dgm:spPr/>
      <dgm:t>
        <a:bodyPr/>
        <a:lstStyle/>
        <a:p>
          <a:r>
            <a:rPr lang="en-GB" dirty="0">
              <a:latin typeface="Times New Roman" panose="02020603050405020304" pitchFamily="18" charset="0"/>
              <a:cs typeface="Times New Roman" panose="02020603050405020304" pitchFamily="18" charset="0"/>
            </a:rPr>
            <a:t>To evaluate the effectiveness of the Food First Approach in elderly malnutrition. </a:t>
          </a:r>
          <a:endParaRPr lang="en-IN" dirty="0">
            <a:latin typeface="Times New Roman" panose="02020603050405020304" pitchFamily="18" charset="0"/>
            <a:cs typeface="Times New Roman" panose="02020603050405020304" pitchFamily="18" charset="0"/>
          </a:endParaRPr>
        </a:p>
      </dgm:t>
    </dgm:pt>
    <dgm:pt modelId="{B921D1FA-DAB2-4C05-A249-660948416297}" type="parTrans" cxnId="{E067FD77-9618-4BE5-A241-39EAF713DCA6}">
      <dgm:prSet/>
      <dgm:spPr/>
      <dgm:t>
        <a:bodyPr/>
        <a:lstStyle/>
        <a:p>
          <a:endParaRPr lang="en-IN"/>
        </a:p>
      </dgm:t>
    </dgm:pt>
    <dgm:pt modelId="{4C165636-E09D-43D9-997B-0BB631181E65}" type="sibTrans" cxnId="{E067FD77-9618-4BE5-A241-39EAF713DCA6}">
      <dgm:prSet phldrT="11" phldr="0"/>
      <dgm:spPr/>
    </dgm:pt>
    <dgm:pt modelId="{365057ED-894A-4D28-AD08-125CBC8F1AE4}">
      <dgm:prSet/>
      <dgm:spPr/>
      <dgm:t>
        <a:bodyPr/>
        <a:lstStyle/>
        <a:p>
          <a:r>
            <a:rPr lang="en-GB" dirty="0">
              <a:latin typeface="Times New Roman" panose="02020603050405020304" pitchFamily="18" charset="0"/>
              <a:cs typeface="Times New Roman" panose="02020603050405020304" pitchFamily="18" charset="0"/>
            </a:rPr>
            <a:t>To recognise the strengths and weaknesses of existing Food First programmes integrated within health and social care service provision in England. </a:t>
          </a:r>
          <a:endParaRPr lang="en-IN" dirty="0">
            <a:latin typeface="Times New Roman" panose="02020603050405020304" pitchFamily="18" charset="0"/>
            <a:cs typeface="Times New Roman" panose="02020603050405020304" pitchFamily="18" charset="0"/>
          </a:endParaRPr>
        </a:p>
      </dgm:t>
    </dgm:pt>
    <dgm:pt modelId="{F09E6938-BDE1-4EF5-B5C0-FA62E1B35545}" type="parTrans" cxnId="{8B6DF700-D664-4AC1-97B5-71484964773E}">
      <dgm:prSet/>
      <dgm:spPr/>
      <dgm:t>
        <a:bodyPr/>
        <a:lstStyle/>
        <a:p>
          <a:endParaRPr lang="en-IN"/>
        </a:p>
      </dgm:t>
    </dgm:pt>
    <dgm:pt modelId="{7D3AE0CC-B503-4B8F-B0D1-6640D0EE16EE}" type="sibTrans" cxnId="{8B6DF700-D664-4AC1-97B5-71484964773E}">
      <dgm:prSet phldrT="12" phldr="0"/>
      <dgm:spPr/>
    </dgm:pt>
    <dgm:pt modelId="{EBE1FA73-4AFD-44D7-8705-81A20764332C}">
      <dgm:prSet phldrT="[Text]" phldr="0"/>
      <dgm:spPr/>
      <dgm:t>
        <a:bodyPr/>
        <a:lstStyle/>
        <a:p>
          <a:r>
            <a:rPr lang="en-GB" b="1" i="1" dirty="0">
              <a:latin typeface="Times New Roman" panose="02020603050405020304" pitchFamily="18" charset="0"/>
              <a:cs typeface="Times New Roman" panose="02020603050405020304" pitchFamily="18" charset="0"/>
            </a:rPr>
            <a:t>Research Question</a:t>
          </a:r>
          <a:endParaRPr lang="en-IN" dirty="0"/>
        </a:p>
      </dgm:t>
    </dgm:pt>
    <dgm:pt modelId="{C2ED6050-B253-4808-AA65-CEC8786F7698}" type="parTrans" cxnId="{BC9A2611-6A77-4B39-8BF5-C454DDFE21F9}">
      <dgm:prSet/>
      <dgm:spPr/>
      <dgm:t>
        <a:bodyPr/>
        <a:lstStyle/>
        <a:p>
          <a:endParaRPr lang="en-IN"/>
        </a:p>
      </dgm:t>
    </dgm:pt>
    <dgm:pt modelId="{74B2BCB3-BEF9-445E-8B07-60289E2B4634}" type="sibTrans" cxnId="{BC9A2611-6A77-4B39-8BF5-C454DDFE21F9}">
      <dgm:prSet/>
      <dgm:spPr/>
      <dgm:t>
        <a:bodyPr/>
        <a:lstStyle/>
        <a:p>
          <a:endParaRPr lang="en-IN"/>
        </a:p>
      </dgm:t>
    </dgm:pt>
    <dgm:pt modelId="{22764B5F-038F-4B96-A01B-FF7488851979}" type="pres">
      <dgm:prSet presAssocID="{7F339059-230B-44A0-AE91-830940CD9205}" presName="Name0" presStyleCnt="0">
        <dgm:presLayoutVars>
          <dgm:chMax val="5"/>
          <dgm:chPref val="5"/>
          <dgm:dir/>
          <dgm:animLvl val="lvl"/>
        </dgm:presLayoutVars>
      </dgm:prSet>
      <dgm:spPr/>
    </dgm:pt>
    <dgm:pt modelId="{F3D4927B-86E1-4E75-A6E4-97E1459F433F}" type="pres">
      <dgm:prSet presAssocID="{51F05DEE-B015-4370-ABE7-E7F36F335264}" presName="parentText1" presStyleLbl="node1" presStyleIdx="0" presStyleCnt="1">
        <dgm:presLayoutVars>
          <dgm:chMax/>
          <dgm:chPref val="3"/>
          <dgm:bulletEnabled val="1"/>
        </dgm:presLayoutVars>
      </dgm:prSet>
      <dgm:spPr/>
    </dgm:pt>
    <dgm:pt modelId="{5E333BD4-759C-4E36-98B6-30C1F429F532}" type="pres">
      <dgm:prSet presAssocID="{51F05DEE-B015-4370-ABE7-E7F36F335264}" presName="childText1" presStyleLbl="solidAlignAcc1" presStyleIdx="0" presStyleCnt="1">
        <dgm:presLayoutVars>
          <dgm:chMax val="0"/>
          <dgm:chPref val="0"/>
          <dgm:bulletEnabled val="1"/>
        </dgm:presLayoutVars>
      </dgm:prSet>
      <dgm:spPr/>
    </dgm:pt>
  </dgm:ptLst>
  <dgm:cxnLst>
    <dgm:cxn modelId="{8B6DF700-D664-4AC1-97B5-71484964773E}" srcId="{CDD7808D-D13D-4327-A854-37E009A0A26A}" destId="{365057ED-894A-4D28-AD08-125CBC8F1AE4}" srcOrd="2" destOrd="0" parTransId="{F09E6938-BDE1-4EF5-B5C0-FA62E1B35545}" sibTransId="{7D3AE0CC-B503-4B8F-B0D1-6640D0EE16EE}"/>
    <dgm:cxn modelId="{FF80960D-0AC7-4C7A-9B40-F14E117E437E}" type="presOf" srcId="{365057ED-894A-4D28-AD08-125CBC8F1AE4}" destId="{5E333BD4-759C-4E36-98B6-30C1F429F532}" srcOrd="0" destOrd="7" presId="urn:microsoft.com/office/officeart/2009/3/layout/IncreasingArrowsProcess"/>
    <dgm:cxn modelId="{4B1FD20F-2760-47EC-AF8C-5D34A2689D0A}" type="presOf" srcId="{CDD7808D-D13D-4327-A854-37E009A0A26A}" destId="{5E333BD4-759C-4E36-98B6-30C1F429F532}" srcOrd="0" destOrd="4" presId="urn:microsoft.com/office/officeart/2009/3/layout/IncreasingArrowsProcess"/>
    <dgm:cxn modelId="{BC9A2611-6A77-4B39-8BF5-C454DDFE21F9}" srcId="{51F05DEE-B015-4370-ABE7-E7F36F335264}" destId="{EBE1FA73-4AFD-44D7-8705-81A20764332C}" srcOrd="0" destOrd="0" parTransId="{C2ED6050-B253-4808-AA65-CEC8786F7698}" sibTransId="{74B2BCB3-BEF9-445E-8B07-60289E2B4634}"/>
    <dgm:cxn modelId="{38EF8D16-09B5-4636-A29E-6292D00A07C2}" type="presOf" srcId="{51F05DEE-B015-4370-ABE7-E7F36F335264}" destId="{F3D4927B-86E1-4E75-A6E4-97E1459F433F}" srcOrd="0" destOrd="0" presId="urn:microsoft.com/office/officeart/2009/3/layout/IncreasingArrowsProcess"/>
    <dgm:cxn modelId="{81117C5C-07C6-4DB8-960E-8B7B18C2616D}" srcId="{EBE1FA73-4AFD-44D7-8705-81A20764332C}" destId="{1E5E0B85-F203-4EB9-A994-CC1C41802CE9}" srcOrd="0" destOrd="0" parTransId="{BC82B5D0-C8E7-4ABC-B711-1D23AEF21095}" sibTransId="{AFE56DE2-CF0E-4424-A450-F2ED129D4B57}"/>
    <dgm:cxn modelId="{04911261-CCD0-47DD-89AB-21895F8D4882}" srcId="{51F05DEE-B015-4370-ABE7-E7F36F335264}" destId="{CDD7808D-D13D-4327-A854-37E009A0A26A}" srcOrd="2" destOrd="0" parTransId="{C3371F8D-912A-4D2F-A49B-7DB89023B0E1}" sibTransId="{7FB1CA28-36A8-4420-9F3A-375FFAFCC26F}"/>
    <dgm:cxn modelId="{E5A24A61-B9A4-4F7B-A379-707A7A8ADF78}" type="presOf" srcId="{EBE1FA73-4AFD-44D7-8705-81A20764332C}" destId="{5E333BD4-759C-4E36-98B6-30C1F429F532}" srcOrd="0" destOrd="0" presId="urn:microsoft.com/office/officeart/2009/3/layout/IncreasingArrowsProcess"/>
    <dgm:cxn modelId="{76845177-B221-4E93-A43E-DDC373397D99}" type="presOf" srcId="{68A0EAF9-74AB-4E34-A8D9-CFDD3E1B5F5E}" destId="{5E333BD4-759C-4E36-98B6-30C1F429F532}" srcOrd="0" destOrd="5" presId="urn:microsoft.com/office/officeart/2009/3/layout/IncreasingArrowsProcess"/>
    <dgm:cxn modelId="{E067FD77-9618-4BE5-A241-39EAF713DCA6}" srcId="{CDD7808D-D13D-4327-A854-37E009A0A26A}" destId="{89DA92D1-58D2-4347-B0B7-5BC93122157F}" srcOrd="1" destOrd="0" parTransId="{B921D1FA-DAB2-4C05-A249-660948416297}" sibTransId="{4C165636-E09D-43D9-997B-0BB631181E65}"/>
    <dgm:cxn modelId="{0D437A97-FF90-4ED1-8149-C3DF71076D8B}" type="presOf" srcId="{89DA92D1-58D2-4347-B0B7-5BC93122157F}" destId="{5E333BD4-759C-4E36-98B6-30C1F429F532}" srcOrd="0" destOrd="6" presId="urn:microsoft.com/office/officeart/2009/3/layout/IncreasingArrowsProcess"/>
    <dgm:cxn modelId="{95BB6F9B-2B47-461A-A5C7-870E8D47B793}" srcId="{51F05DEE-B015-4370-ABE7-E7F36F335264}" destId="{322A568F-C04E-4E5B-B564-3B495A2C54A1}" srcOrd="1" destOrd="0" parTransId="{E125F2D7-DF62-49C0-8108-9ABB1AB421D8}" sibTransId="{DA12B251-9F23-4339-B7D0-51A0CD3C8D7D}"/>
    <dgm:cxn modelId="{2FC58EA8-3E24-46DB-880C-EB772E26D33C}" srcId="{322A568F-C04E-4E5B-B564-3B495A2C54A1}" destId="{81EB9574-479F-4847-9F9B-4E7CE46F3EA2}" srcOrd="0" destOrd="0" parTransId="{A69B0693-6940-49AF-9319-357D8B1CE730}" sibTransId="{65AAEEC5-5FD0-435A-BF5F-CD3D5D5BE929}"/>
    <dgm:cxn modelId="{96C39DCA-7157-46E0-A37E-F89D6F3ECC14}" type="presOf" srcId="{7F339059-230B-44A0-AE91-830940CD9205}" destId="{22764B5F-038F-4B96-A01B-FF7488851979}" srcOrd="0" destOrd="0" presId="urn:microsoft.com/office/officeart/2009/3/layout/IncreasingArrowsProcess"/>
    <dgm:cxn modelId="{95047CE4-6F31-4642-9DF0-5A753168E22E}" type="presOf" srcId="{81EB9574-479F-4847-9F9B-4E7CE46F3EA2}" destId="{5E333BD4-759C-4E36-98B6-30C1F429F532}" srcOrd="0" destOrd="3" presId="urn:microsoft.com/office/officeart/2009/3/layout/IncreasingArrowsProcess"/>
    <dgm:cxn modelId="{9A07CDE4-D7DE-422F-9A86-FDDC11926162}" srcId="{CDD7808D-D13D-4327-A854-37E009A0A26A}" destId="{68A0EAF9-74AB-4E34-A8D9-CFDD3E1B5F5E}" srcOrd="0" destOrd="0" parTransId="{D7A30B56-7387-4B0D-93AD-8A1F9CE107AE}" sibTransId="{EAFA92C6-332B-4F17-B2CA-EFE22DD0F8A6}"/>
    <dgm:cxn modelId="{15BE42EB-BAF0-4CB5-88EC-1D1B82BB53F3}" srcId="{7F339059-230B-44A0-AE91-830940CD9205}" destId="{51F05DEE-B015-4370-ABE7-E7F36F335264}" srcOrd="0" destOrd="0" parTransId="{8C248F11-3BFA-42F8-92D1-8DBEE9932551}" sibTransId="{871FE715-6A20-406F-A77B-89DEA021DF2A}"/>
    <dgm:cxn modelId="{915FE1EC-9E40-47CD-B4AF-30768D74372C}" type="presOf" srcId="{322A568F-C04E-4E5B-B564-3B495A2C54A1}" destId="{5E333BD4-759C-4E36-98B6-30C1F429F532}" srcOrd="0" destOrd="2" presId="urn:microsoft.com/office/officeart/2009/3/layout/IncreasingArrowsProcess"/>
    <dgm:cxn modelId="{2B1AACF2-D9AE-4137-9877-EC5D455ADD3E}" type="presOf" srcId="{1E5E0B85-F203-4EB9-A994-CC1C41802CE9}" destId="{5E333BD4-759C-4E36-98B6-30C1F429F532}" srcOrd="0" destOrd="1" presId="urn:microsoft.com/office/officeart/2009/3/layout/IncreasingArrowsProcess"/>
    <dgm:cxn modelId="{31FF6E10-D9A6-4639-AF23-9AC9945DAB4F}" type="presParOf" srcId="{22764B5F-038F-4B96-A01B-FF7488851979}" destId="{F3D4927B-86E1-4E75-A6E4-97E1459F433F}" srcOrd="0" destOrd="0" presId="urn:microsoft.com/office/officeart/2009/3/layout/IncreasingArrowsProcess"/>
    <dgm:cxn modelId="{8179FFEF-D316-4B99-B2D9-A089B3D6B2B8}" type="presParOf" srcId="{22764B5F-038F-4B96-A01B-FF7488851979}" destId="{5E333BD4-759C-4E36-98B6-30C1F429F532}" srcOrd="1"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D4927B-86E1-4E75-A6E4-97E1459F433F}">
      <dsp:nvSpPr>
        <dsp:cNvPr id="0" name=""/>
        <dsp:cNvSpPr/>
      </dsp:nvSpPr>
      <dsp:spPr>
        <a:xfrm>
          <a:off x="936051" y="0"/>
          <a:ext cx="8643497" cy="1258842"/>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199841" numCol="1" spcCol="1270" anchor="ctr" anchorCtr="0">
          <a:noAutofit/>
        </a:bodyPr>
        <a:lstStyle/>
        <a:p>
          <a:pPr marL="0" lvl="0" indent="0" algn="l" defTabSz="1066800">
            <a:lnSpc>
              <a:spcPct val="90000"/>
            </a:lnSpc>
            <a:spcBef>
              <a:spcPct val="0"/>
            </a:spcBef>
            <a:spcAft>
              <a:spcPct val="35000"/>
            </a:spcAft>
            <a:buNone/>
          </a:pPr>
          <a:r>
            <a:rPr lang="en-GB" sz="2400" b="1" kern="1200" dirty="0">
              <a:latin typeface="Times New Roman" panose="02020603050405020304" pitchFamily="18" charset="0"/>
              <a:cs typeface="Times New Roman" panose="02020603050405020304" pitchFamily="18" charset="0"/>
            </a:rPr>
            <a:t>3. Research Question, Aim and Objectives </a:t>
          </a:r>
          <a:r>
            <a:rPr lang="en-GB" sz="2400" b="1" i="1" kern="1200" dirty="0">
              <a:latin typeface="Times New Roman" panose="02020603050405020304" pitchFamily="18" charset="0"/>
              <a:cs typeface="Times New Roman" panose="02020603050405020304" pitchFamily="18" charset="0"/>
            </a:rPr>
            <a:t>Research Question</a:t>
          </a:r>
          <a:endParaRPr lang="en-IN" sz="2400" kern="1200" dirty="0"/>
        </a:p>
      </dsp:txBody>
      <dsp:txXfrm>
        <a:off x="936051" y="314711"/>
        <a:ext cx="8328787" cy="629421"/>
      </dsp:txXfrm>
    </dsp:sp>
    <dsp:sp modelId="{5E333BD4-759C-4E36-98B6-30C1F429F532}">
      <dsp:nvSpPr>
        <dsp:cNvPr id="0" name=""/>
        <dsp:cNvSpPr/>
      </dsp:nvSpPr>
      <dsp:spPr>
        <a:xfrm>
          <a:off x="936051" y="974699"/>
          <a:ext cx="7987456" cy="3376638"/>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i="1" kern="1200" dirty="0">
              <a:latin typeface="Times New Roman" panose="02020603050405020304" pitchFamily="18" charset="0"/>
              <a:cs typeface="Times New Roman" panose="02020603050405020304" pitchFamily="18" charset="0"/>
            </a:rPr>
            <a:t>Research Question</a:t>
          </a:r>
          <a:endParaRPr lang="en-IN" sz="1900" kern="1200" dirty="0"/>
        </a:p>
        <a:p>
          <a:pPr marL="114300" lvl="1" indent="-114300" algn="l" defTabSz="666750">
            <a:lnSpc>
              <a:spcPct val="90000"/>
            </a:lnSpc>
            <a:spcBef>
              <a:spcPct val="0"/>
            </a:spcBef>
            <a:spcAft>
              <a:spcPct val="15000"/>
            </a:spcAft>
            <a:buChar char="•"/>
          </a:pPr>
          <a:r>
            <a:rPr lang="en-GB" sz="1500" kern="1200" dirty="0">
              <a:latin typeface="Times New Roman" panose="02020603050405020304" pitchFamily="18" charset="0"/>
              <a:cs typeface="Times New Roman" panose="02020603050405020304" pitchFamily="18" charset="0"/>
            </a:rPr>
            <a:t>What is the effectiveness of the Food First Approach in the context of malnutrition and social isolation for elderly people (65+) in England who are living by themselves and/or in supported housing? </a:t>
          </a:r>
          <a:endParaRPr lang="en-IN" sz="1500" kern="1200" dirty="0">
            <a:latin typeface="Times New Roman" panose="02020603050405020304" pitchFamily="18" charset="0"/>
            <a:cs typeface="Times New Roman" panose="02020603050405020304" pitchFamily="18" charset="0"/>
          </a:endParaRPr>
        </a:p>
        <a:p>
          <a:pPr marL="0" lvl="0" indent="0" algn="l" defTabSz="844550">
            <a:lnSpc>
              <a:spcPct val="90000"/>
            </a:lnSpc>
            <a:spcBef>
              <a:spcPct val="0"/>
            </a:spcBef>
            <a:spcAft>
              <a:spcPct val="35000"/>
            </a:spcAft>
            <a:buNone/>
          </a:pPr>
          <a:r>
            <a:rPr lang="en-GB" sz="1900" b="1" i="1" kern="1200" dirty="0">
              <a:latin typeface="Times New Roman" panose="02020603050405020304" pitchFamily="18" charset="0"/>
              <a:cs typeface="Times New Roman" panose="02020603050405020304" pitchFamily="18" charset="0"/>
            </a:rPr>
            <a:t>Aim of the Research</a:t>
          </a:r>
          <a:endParaRPr lang="en-IN" sz="1900" kern="1200" dirty="0">
            <a:latin typeface="Times New Roman" panose="02020603050405020304" pitchFamily="18" charset="0"/>
            <a:cs typeface="Times New Roman" panose="02020603050405020304" pitchFamily="18" charset="0"/>
          </a:endParaRPr>
        </a:p>
        <a:p>
          <a:pPr marL="114300" lvl="1" indent="-114300" algn="l" defTabSz="666750">
            <a:lnSpc>
              <a:spcPct val="90000"/>
            </a:lnSpc>
            <a:spcBef>
              <a:spcPct val="0"/>
            </a:spcBef>
            <a:spcAft>
              <a:spcPct val="15000"/>
            </a:spcAft>
            <a:buChar char="•"/>
          </a:pPr>
          <a:r>
            <a:rPr lang="en-GB" sz="1500" kern="1200" dirty="0">
              <a:latin typeface="Times New Roman" panose="02020603050405020304" pitchFamily="18" charset="0"/>
              <a:cs typeface="Times New Roman" panose="02020603050405020304" pitchFamily="18" charset="0"/>
            </a:rPr>
            <a:t>To assess the effectiveness of the Food First Approach to increase nutrition and minimise social isolation amongst the elderly in England, using secondary qualitative research. </a:t>
          </a:r>
          <a:endParaRPr lang="en-IN" sz="1500" kern="1200" dirty="0">
            <a:latin typeface="Times New Roman" panose="02020603050405020304" pitchFamily="18" charset="0"/>
            <a:cs typeface="Times New Roman" panose="02020603050405020304" pitchFamily="18" charset="0"/>
          </a:endParaRPr>
        </a:p>
        <a:p>
          <a:pPr marL="0" lvl="0" indent="0" algn="l" defTabSz="844550">
            <a:lnSpc>
              <a:spcPct val="90000"/>
            </a:lnSpc>
            <a:spcBef>
              <a:spcPct val="0"/>
            </a:spcBef>
            <a:spcAft>
              <a:spcPct val="35000"/>
            </a:spcAft>
            <a:buNone/>
          </a:pPr>
          <a:r>
            <a:rPr lang="en-GB" sz="1900" b="1" i="1" kern="1200" dirty="0">
              <a:latin typeface="Times New Roman" panose="02020603050405020304" pitchFamily="18" charset="0"/>
              <a:cs typeface="Times New Roman" panose="02020603050405020304" pitchFamily="18" charset="0"/>
            </a:rPr>
            <a:t>Objectives</a:t>
          </a:r>
          <a:endParaRPr lang="en-IN" sz="1900" kern="1200" dirty="0">
            <a:latin typeface="Times New Roman" panose="02020603050405020304" pitchFamily="18" charset="0"/>
            <a:cs typeface="Times New Roman" panose="02020603050405020304" pitchFamily="18" charset="0"/>
          </a:endParaRPr>
        </a:p>
        <a:p>
          <a:pPr marL="114300" lvl="1" indent="-114300" algn="l" defTabSz="666750">
            <a:lnSpc>
              <a:spcPct val="90000"/>
            </a:lnSpc>
            <a:spcBef>
              <a:spcPct val="0"/>
            </a:spcBef>
            <a:spcAft>
              <a:spcPct val="15000"/>
            </a:spcAft>
            <a:buChar char="•"/>
          </a:pPr>
          <a:r>
            <a:rPr lang="en-GB" sz="1500" kern="1200" dirty="0">
              <a:latin typeface="Times New Roman" panose="02020603050405020304" pitchFamily="18" charset="0"/>
              <a:cs typeface="Times New Roman" panose="02020603050405020304" pitchFamily="18" charset="0"/>
            </a:rPr>
            <a:t>To explore existing literature on the impact of the Food First Approach on nutritional outcomes in older adults.</a:t>
          </a:r>
          <a:endParaRPr lang="en-IN" sz="1500" kern="1200" dirty="0">
            <a:latin typeface="Times New Roman" panose="02020603050405020304" pitchFamily="18" charset="0"/>
            <a:cs typeface="Times New Roman" panose="02020603050405020304" pitchFamily="18" charset="0"/>
          </a:endParaRPr>
        </a:p>
        <a:p>
          <a:pPr marL="114300" lvl="1" indent="-114300" algn="l" defTabSz="666750">
            <a:lnSpc>
              <a:spcPct val="90000"/>
            </a:lnSpc>
            <a:spcBef>
              <a:spcPct val="0"/>
            </a:spcBef>
            <a:spcAft>
              <a:spcPct val="15000"/>
            </a:spcAft>
            <a:buChar char="•"/>
          </a:pPr>
          <a:r>
            <a:rPr lang="en-GB" sz="1500" kern="1200" dirty="0">
              <a:latin typeface="Times New Roman" panose="02020603050405020304" pitchFamily="18" charset="0"/>
              <a:cs typeface="Times New Roman" panose="02020603050405020304" pitchFamily="18" charset="0"/>
            </a:rPr>
            <a:t>To evaluate the effectiveness of the Food First Approach in elderly malnutrition. </a:t>
          </a:r>
          <a:endParaRPr lang="en-IN" sz="1500" kern="1200" dirty="0">
            <a:latin typeface="Times New Roman" panose="02020603050405020304" pitchFamily="18" charset="0"/>
            <a:cs typeface="Times New Roman" panose="02020603050405020304" pitchFamily="18" charset="0"/>
          </a:endParaRPr>
        </a:p>
        <a:p>
          <a:pPr marL="114300" lvl="1" indent="-114300" algn="l" defTabSz="666750">
            <a:lnSpc>
              <a:spcPct val="90000"/>
            </a:lnSpc>
            <a:spcBef>
              <a:spcPct val="0"/>
            </a:spcBef>
            <a:spcAft>
              <a:spcPct val="15000"/>
            </a:spcAft>
            <a:buChar char="•"/>
          </a:pPr>
          <a:r>
            <a:rPr lang="en-GB" sz="1500" kern="1200" dirty="0">
              <a:latin typeface="Times New Roman" panose="02020603050405020304" pitchFamily="18" charset="0"/>
              <a:cs typeface="Times New Roman" panose="02020603050405020304" pitchFamily="18" charset="0"/>
            </a:rPr>
            <a:t>To recognise the strengths and weaknesses of existing Food First programmes integrated within health and social care service provision in England. </a:t>
          </a:r>
          <a:endParaRPr lang="en-IN" sz="1500" kern="1200" dirty="0">
            <a:latin typeface="Times New Roman" panose="02020603050405020304" pitchFamily="18" charset="0"/>
            <a:cs typeface="Times New Roman" panose="02020603050405020304" pitchFamily="18" charset="0"/>
          </a:endParaRPr>
        </a:p>
      </dsp:txBody>
      <dsp:txXfrm>
        <a:off x="936051" y="974699"/>
        <a:ext cx="7987456" cy="3376638"/>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C56F88-33F4-45D8-AA69-B92D202423BB}" type="datetimeFigureOut">
              <a:rPr lang="en-IN" smtClean="0"/>
              <a:t>15-06-2026</a:t>
            </a:fld>
            <a:endParaRPr lang="en-IN"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30866-978F-45F9-881F-D47A1C70036A}" type="slidenum">
              <a:rPr lang="en-IN" smtClean="0"/>
              <a:t>‹#›</a:t>
            </a:fld>
            <a:endParaRPr lang="en-IN" dirty="0"/>
          </a:p>
        </p:txBody>
      </p:sp>
    </p:spTree>
    <p:extLst>
      <p:ext uri="{BB962C8B-B14F-4D97-AF65-F5344CB8AC3E}">
        <p14:creationId xmlns:p14="http://schemas.microsoft.com/office/powerpoint/2010/main" val="29594023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GB" sz="1200" dirty="0">
                <a:latin typeface="Times New Roman" panose="02020603050405020304" pitchFamily="18" charset="0"/>
                <a:cs typeface="Times New Roman" panose="02020603050405020304" pitchFamily="18" charset="0"/>
              </a:rPr>
              <a:t>In England, malnutrition in the older population is becoming a major and increasing public health problem. </a:t>
            </a:r>
          </a:p>
          <a:p>
            <a:pPr algn="just">
              <a:lnSpc>
                <a:spcPct val="150000"/>
              </a:lnSpc>
            </a:pPr>
            <a:r>
              <a:rPr lang="en-GB" sz="1200" dirty="0">
                <a:latin typeface="Times New Roman" panose="02020603050405020304" pitchFamily="18" charset="0"/>
                <a:cs typeface="Times New Roman" panose="02020603050405020304" pitchFamily="18" charset="0"/>
              </a:rPr>
              <a:t>Recent research by the Future Health Research Centre found that disease-related malnutrition contributes to hospitalisation of around 464,000 people in England every year, over 50 people per hour (danone.com, 2023). </a:t>
            </a:r>
            <a:endParaRPr lang="en-IN" sz="1200" dirty="0">
              <a:latin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3</a:t>
            </a:fld>
            <a:endParaRPr lang="en-IN" dirty="0"/>
          </a:p>
        </p:txBody>
      </p:sp>
    </p:spTree>
    <p:extLst>
      <p:ext uri="{BB962C8B-B14F-4D97-AF65-F5344CB8AC3E}">
        <p14:creationId xmlns:p14="http://schemas.microsoft.com/office/powerpoint/2010/main" val="2061088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60000"/>
              </a:lnSpc>
            </a:pPr>
            <a:r>
              <a:rPr lang="en-GB" dirty="0">
                <a:latin typeface="Times New Roman" panose="02020603050405020304" pitchFamily="18" charset="0"/>
                <a:cs typeface="Times New Roman" panose="02020603050405020304" pitchFamily="18" charset="0"/>
              </a:rPr>
              <a:t>Moreover, disease-related malnutrition has a significant impact in England, affecting some 2.9 million people, and the costs of care for malnourished people are nearly three times as high as for well-nourished people. </a:t>
            </a:r>
          </a:p>
          <a:p>
            <a:pPr algn="just">
              <a:lnSpc>
                <a:spcPct val="160000"/>
              </a:lnSpc>
            </a:pPr>
            <a:r>
              <a:rPr lang="en-GB" dirty="0">
                <a:latin typeface="Times New Roman" panose="02020603050405020304" pitchFamily="18" charset="0"/>
                <a:cs typeface="Times New Roman" panose="02020603050405020304" pitchFamily="18" charset="0"/>
              </a:rPr>
              <a:t>Malnutrition costs the NHS almost £22.6bn a year, and a high proportion of NHS expenditure is attributable to hospital services, while malnutrition has an impact on social services and primary care (danone.com, 2023). </a:t>
            </a:r>
          </a:p>
          <a:p>
            <a:pPr algn="just">
              <a:lnSpc>
                <a:spcPct val="160000"/>
              </a:lnSpc>
            </a:pPr>
            <a:endParaRPr lang="en-IN" dirty="0">
              <a:latin typeface="Times New Roman" panose="02020603050405020304" pitchFamily="18" charset="0"/>
              <a:cs typeface="Times New Roman" panose="02020603050405020304" pitchFamily="18" charset="0"/>
            </a:endParaRPr>
          </a:p>
          <a:p>
            <a:pPr algn="just">
              <a:lnSpc>
                <a:spcPct val="160000"/>
              </a:lnSpc>
            </a:pPr>
            <a:endParaRPr lang="en-IN" dirty="0">
              <a:latin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4</a:t>
            </a:fld>
            <a:endParaRPr lang="en-IN" dirty="0"/>
          </a:p>
        </p:txBody>
      </p:sp>
    </p:spTree>
    <p:extLst>
      <p:ext uri="{BB962C8B-B14F-4D97-AF65-F5344CB8AC3E}">
        <p14:creationId xmlns:p14="http://schemas.microsoft.com/office/powerpoint/2010/main" val="3320075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60000"/>
              </a:lnSpc>
            </a:pPr>
            <a:r>
              <a:rPr lang="en-GB" dirty="0">
                <a:latin typeface="Times New Roman" panose="02020603050405020304" pitchFamily="18" charset="0"/>
                <a:cs typeface="Times New Roman" panose="02020603050405020304" pitchFamily="18" charset="0"/>
              </a:rPr>
              <a:t>It is also more prevalent in older people, and estimates indicate that without action could cost up to an extra £4 billion by 2035. </a:t>
            </a:r>
          </a:p>
          <a:p>
            <a:pPr algn="just">
              <a:lnSpc>
                <a:spcPct val="160000"/>
              </a:lnSpc>
            </a:pPr>
            <a:r>
              <a:rPr lang="en-GB" dirty="0">
                <a:latin typeface="Times New Roman" panose="02020603050405020304" pitchFamily="18" charset="0"/>
                <a:cs typeface="Times New Roman" panose="02020603050405020304" pitchFamily="18" charset="0"/>
              </a:rPr>
              <a:t>Furthermore, the proportion of UK households reporting food insecurity reached 10% in 2023, indicating that the situation for nutrition access has deteriorated and raising the vulnerability of the elderly (gov.uk, 2024). </a:t>
            </a:r>
            <a:endParaRPr lang="en-IN" dirty="0">
              <a:latin typeface="Times New Roman" panose="02020603050405020304" pitchFamily="18" charset="0"/>
              <a:cs typeface="Times New Roman" panose="02020603050405020304" pitchFamily="18" charset="0"/>
            </a:endParaRPr>
          </a:p>
          <a:p>
            <a:endParaRPr lang="en-IN" dirty="0"/>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5</a:t>
            </a:fld>
            <a:endParaRPr lang="en-IN" dirty="0"/>
          </a:p>
        </p:txBody>
      </p:sp>
    </p:spTree>
    <p:extLst>
      <p:ext uri="{BB962C8B-B14F-4D97-AF65-F5344CB8AC3E}">
        <p14:creationId xmlns:p14="http://schemas.microsoft.com/office/powerpoint/2010/main" val="2112696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nSpc>
                <a:spcPct val="150000"/>
              </a:lnSpc>
            </a:pPr>
            <a:r>
              <a:rPr lang="en-IN" sz="1200" dirty="0">
                <a:latin typeface="Times New Roman" panose="02020603050405020304" pitchFamily="18" charset="0"/>
                <a:cs typeface="Times New Roman" panose="02020603050405020304" pitchFamily="18" charset="0"/>
              </a:rPr>
              <a:t>The food first approach is a strategy by the NHS in UK </a:t>
            </a:r>
          </a:p>
          <a:p>
            <a:pPr>
              <a:lnSpc>
                <a:spcPct val="150000"/>
              </a:lnSpc>
            </a:pPr>
            <a:r>
              <a:rPr lang="en-IN" sz="1200" dirty="0">
                <a:latin typeface="Times New Roman" panose="02020603050405020304" pitchFamily="18" charset="0"/>
                <a:cs typeface="Times New Roman" panose="02020603050405020304" pitchFamily="18" charset="0"/>
              </a:rPr>
              <a:t>The aim is to assist in weight recovery by promoting consumption of foods high in fat and sugar</a:t>
            </a:r>
          </a:p>
          <a:p>
            <a:pPr>
              <a:lnSpc>
                <a:spcPct val="150000"/>
              </a:lnSpc>
            </a:pPr>
            <a:r>
              <a:rPr lang="en-IN" sz="1200" dirty="0">
                <a:latin typeface="Times New Roman" panose="02020603050405020304" pitchFamily="18" charset="0"/>
                <a:cs typeface="Times New Roman" panose="02020603050405020304" pitchFamily="18" charset="0"/>
              </a:rPr>
              <a:t>This approach is aimed at reducing malnutrition in UK</a:t>
            </a:r>
          </a:p>
          <a:p>
            <a:pPr>
              <a:lnSpc>
                <a:spcPct val="150000"/>
              </a:lnSpc>
            </a:pPr>
            <a:r>
              <a:rPr lang="en-IN" sz="1200" dirty="0">
                <a:latin typeface="Times New Roman" panose="02020603050405020304" pitchFamily="18" charset="0"/>
                <a:cs typeface="Times New Roman" panose="02020603050405020304" pitchFamily="18" charset="0"/>
              </a:rPr>
              <a:t>The focus is to improve weight among malnourished people so that they can achieve a health BMI </a:t>
            </a:r>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6</a:t>
            </a:fld>
            <a:endParaRPr lang="en-IN" dirty="0"/>
          </a:p>
        </p:txBody>
      </p:sp>
    </p:spTree>
    <p:extLst>
      <p:ext uri="{BB962C8B-B14F-4D97-AF65-F5344CB8AC3E}">
        <p14:creationId xmlns:p14="http://schemas.microsoft.com/office/powerpoint/2010/main" val="23063383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IN" sz="1200" dirty="0">
                <a:latin typeface="Times New Roman" panose="02020603050405020304" pitchFamily="18" charset="0"/>
                <a:cs typeface="Times New Roman" panose="02020603050405020304" pitchFamily="18" charset="0"/>
              </a:rPr>
              <a:t>This research is important because there is increasing awareness of the burden of malnutrition and social isolation in older people in England, especially those who live alone or within supported housing. </a:t>
            </a:r>
          </a:p>
          <a:p>
            <a:pPr algn="just">
              <a:lnSpc>
                <a:spcPct val="150000"/>
              </a:lnSpc>
            </a:pPr>
            <a:r>
              <a:rPr lang="en-IN" sz="1200" dirty="0">
                <a:latin typeface="Times New Roman" panose="02020603050405020304" pitchFamily="18" charset="0"/>
                <a:cs typeface="Times New Roman" panose="02020603050405020304" pitchFamily="18" charset="0"/>
              </a:rPr>
              <a:t>Despite interventions such as the NHS “Food First Approach” and the British Association for Parenteral and Enteral Nutrition (BAPEN), there is a widespread prevalence of malnutrition, with millions of people suffering from the condition and avoidable hospital admissions as a result of it, which leads to higher care costs (Menyawi </a:t>
            </a:r>
            <a:r>
              <a:rPr lang="en-IN" sz="1200" i="1" dirty="0">
                <a:latin typeface="Times New Roman" panose="02020603050405020304" pitchFamily="18" charset="0"/>
                <a:cs typeface="Times New Roman" panose="02020603050405020304" pitchFamily="18" charset="0"/>
              </a:rPr>
              <a:t>et al.</a:t>
            </a:r>
            <a:r>
              <a:rPr lang="en-IN" sz="1200" dirty="0">
                <a:latin typeface="Times New Roman" panose="02020603050405020304" pitchFamily="18" charset="0"/>
                <a:cs typeface="Times New Roman" panose="02020603050405020304" pitchFamily="18" charset="0"/>
              </a:rPr>
              <a:t> 2025). </a:t>
            </a:r>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7</a:t>
            </a:fld>
            <a:endParaRPr lang="en-IN" dirty="0"/>
          </a:p>
        </p:txBody>
      </p:sp>
    </p:spTree>
    <p:extLst>
      <p:ext uri="{BB962C8B-B14F-4D97-AF65-F5344CB8AC3E}">
        <p14:creationId xmlns:p14="http://schemas.microsoft.com/office/powerpoint/2010/main" val="13900372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IN" dirty="0">
                <a:latin typeface="Times New Roman" panose="02020603050405020304" pitchFamily="18" charset="0"/>
                <a:cs typeface="Times New Roman" panose="02020603050405020304" pitchFamily="18" charset="0"/>
              </a:rPr>
              <a:t>There is a lack of understanding of how nutritional and psychosocial conditions can be addressed together. This study is significant in assessing the nutritional results as well as the Food First Approach's effect on minimising loneliness in elderly care. </a:t>
            </a:r>
          </a:p>
          <a:p>
            <a:pPr algn="just">
              <a:lnSpc>
                <a:spcPct val="150000"/>
              </a:lnSpc>
            </a:pPr>
            <a:r>
              <a:rPr lang="en-IN" dirty="0">
                <a:latin typeface="Times New Roman" panose="02020603050405020304" pitchFamily="18" charset="0"/>
                <a:cs typeface="Times New Roman" panose="02020603050405020304" pitchFamily="18" charset="0"/>
              </a:rPr>
              <a:t>Despite interventions such as the NHS “Food First Approach” and the British Association for Parenteral and Enteral Nutrition (BAPEN), there is a widespread prevalence of malnutrition, with millions of people suffering from the condition and avoidable hospital admissions as a result of it, which leads to higher care costs (Menyawi </a:t>
            </a:r>
            <a:r>
              <a:rPr lang="en-IN" i="1" dirty="0">
                <a:latin typeface="Times New Roman" panose="02020603050405020304" pitchFamily="18" charset="0"/>
                <a:cs typeface="Times New Roman" panose="02020603050405020304" pitchFamily="18" charset="0"/>
              </a:rPr>
              <a:t>et al.</a:t>
            </a:r>
            <a:r>
              <a:rPr lang="en-IN" dirty="0">
                <a:latin typeface="Times New Roman" panose="02020603050405020304" pitchFamily="18" charset="0"/>
                <a:cs typeface="Times New Roman" panose="02020603050405020304" pitchFamily="18" charset="0"/>
              </a:rPr>
              <a:t> 2025). </a:t>
            </a:r>
          </a:p>
          <a:p>
            <a:pPr algn="just">
              <a:lnSpc>
                <a:spcPct val="150000"/>
              </a:lnSpc>
            </a:pPr>
            <a:endParaRPr lang="en-IN" dirty="0">
              <a:latin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8</a:t>
            </a:fld>
            <a:endParaRPr lang="en-IN" dirty="0"/>
          </a:p>
        </p:txBody>
      </p:sp>
    </p:spTree>
    <p:extLst>
      <p:ext uri="{BB962C8B-B14F-4D97-AF65-F5344CB8AC3E}">
        <p14:creationId xmlns:p14="http://schemas.microsoft.com/office/powerpoint/2010/main" val="3593931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IN" sz="1200" dirty="0">
                <a:latin typeface="Times New Roman" panose="02020603050405020304" pitchFamily="18" charset="0"/>
                <a:cs typeface="Times New Roman" panose="02020603050405020304" pitchFamily="18" charset="0"/>
              </a:rPr>
              <a:t>Disability caused by disease-related malnutrition is currently estimated to cost the NHS and social care services approximately 2.9 million people in England, for example. Current policies, including the Care Act 2014 and NHS Long Term Plan (2019), highlight the importance of preventing problems, early help, and asking where health and social care needs can be combined in the community (Marczak </a:t>
            </a:r>
            <a:r>
              <a:rPr lang="en-IN" sz="1200" i="1" dirty="0">
                <a:latin typeface="Times New Roman" panose="02020603050405020304" pitchFamily="18" charset="0"/>
                <a:cs typeface="Times New Roman" panose="02020603050405020304" pitchFamily="18" charset="0"/>
              </a:rPr>
              <a:t>et al.</a:t>
            </a:r>
            <a:r>
              <a:rPr lang="en-IN" sz="1200" dirty="0">
                <a:latin typeface="Times New Roman" panose="02020603050405020304" pitchFamily="18" charset="0"/>
                <a:cs typeface="Times New Roman" panose="02020603050405020304" pitchFamily="18" charset="0"/>
              </a:rPr>
              <a:t> 2024). </a:t>
            </a:r>
          </a:p>
          <a:p>
            <a:pPr algn="just">
              <a:lnSpc>
                <a:spcPct val="150000"/>
              </a:lnSpc>
            </a:pPr>
            <a:endParaRPr lang="en-IN" sz="1200" dirty="0">
              <a:latin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9</a:t>
            </a:fld>
            <a:endParaRPr lang="en-IN" dirty="0"/>
          </a:p>
        </p:txBody>
      </p:sp>
    </p:spTree>
    <p:extLst>
      <p:ext uri="{BB962C8B-B14F-4D97-AF65-F5344CB8AC3E}">
        <p14:creationId xmlns:p14="http://schemas.microsoft.com/office/powerpoint/2010/main" val="3096100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lvl="0"/>
            <a:r>
              <a:rPr lang="en-GB" b="1" i="1" dirty="0">
                <a:latin typeface="Times New Roman" panose="02020603050405020304" pitchFamily="18" charset="0"/>
                <a:cs typeface="Times New Roman" panose="02020603050405020304" pitchFamily="18" charset="0"/>
              </a:rPr>
              <a:t>Research Question</a:t>
            </a:r>
            <a:endParaRPr lang="en-IN" dirty="0"/>
          </a:p>
          <a:p>
            <a:pPr lvl="1"/>
            <a:r>
              <a:rPr lang="en-GB" dirty="0">
                <a:latin typeface="Times New Roman" panose="02020603050405020304" pitchFamily="18" charset="0"/>
                <a:cs typeface="Times New Roman" panose="02020603050405020304" pitchFamily="18" charset="0"/>
              </a:rPr>
              <a:t>What is the effectiveness of the Food First Approach in the context of malnutrition and social isolation for elderly people (65+) in England who are living by themselves and/or in supported housing? </a:t>
            </a:r>
            <a:endParaRPr lang="en-IN" dirty="0">
              <a:latin typeface="Times New Roman" panose="02020603050405020304" pitchFamily="18" charset="0"/>
              <a:cs typeface="Times New Roman" panose="02020603050405020304" pitchFamily="18" charset="0"/>
            </a:endParaRPr>
          </a:p>
          <a:p>
            <a:pPr lvl="0"/>
            <a:r>
              <a:rPr lang="en-GB" b="1" i="1" dirty="0">
                <a:latin typeface="Times New Roman" panose="02020603050405020304" pitchFamily="18" charset="0"/>
                <a:cs typeface="Times New Roman" panose="02020603050405020304" pitchFamily="18" charset="0"/>
              </a:rPr>
              <a:t>Aim of the Research</a:t>
            </a:r>
            <a:endParaRPr lang="en-IN" dirty="0">
              <a:latin typeface="Times New Roman" panose="02020603050405020304" pitchFamily="18" charset="0"/>
              <a:cs typeface="Times New Roman" panose="02020603050405020304" pitchFamily="18" charset="0"/>
            </a:endParaRPr>
          </a:p>
          <a:p>
            <a:pPr lvl="1"/>
            <a:r>
              <a:rPr lang="en-GB" dirty="0">
                <a:latin typeface="Times New Roman" panose="02020603050405020304" pitchFamily="18" charset="0"/>
                <a:cs typeface="Times New Roman" panose="02020603050405020304" pitchFamily="18" charset="0"/>
              </a:rPr>
              <a:t>To assess the effectiveness of the Food First Approach to increase nutrition and minimise social isolation amongst the elderly in England, using secondary qualitative research. </a:t>
            </a:r>
            <a:endParaRPr lang="en-IN" dirty="0">
              <a:latin typeface="Times New Roman" panose="02020603050405020304" pitchFamily="18" charset="0"/>
              <a:cs typeface="Times New Roman" panose="02020603050405020304" pitchFamily="18" charset="0"/>
            </a:endParaRPr>
          </a:p>
          <a:p>
            <a:pPr lvl="0"/>
            <a:r>
              <a:rPr lang="en-GB" b="1" i="1" dirty="0">
                <a:latin typeface="Times New Roman" panose="02020603050405020304" pitchFamily="18" charset="0"/>
                <a:cs typeface="Times New Roman" panose="02020603050405020304" pitchFamily="18" charset="0"/>
              </a:rPr>
              <a:t>Objectives</a:t>
            </a:r>
            <a:endParaRPr lang="en-IN" dirty="0">
              <a:latin typeface="Times New Roman" panose="02020603050405020304" pitchFamily="18" charset="0"/>
              <a:cs typeface="Times New Roman" panose="02020603050405020304" pitchFamily="18" charset="0"/>
            </a:endParaRPr>
          </a:p>
          <a:p>
            <a:pPr lvl="1"/>
            <a:r>
              <a:rPr lang="en-GB" dirty="0">
                <a:latin typeface="Times New Roman" panose="02020603050405020304" pitchFamily="18" charset="0"/>
                <a:cs typeface="Times New Roman" panose="02020603050405020304" pitchFamily="18" charset="0"/>
              </a:rPr>
              <a:t>To explore existing literature on the impact of the Food First Approach on nutritional outcomes in older adults.</a:t>
            </a:r>
            <a:endParaRPr lang="en-IN" dirty="0">
              <a:latin typeface="Times New Roman" panose="02020603050405020304" pitchFamily="18" charset="0"/>
              <a:cs typeface="Times New Roman" panose="02020603050405020304" pitchFamily="18" charset="0"/>
            </a:endParaRPr>
          </a:p>
          <a:p>
            <a:pPr lvl="1"/>
            <a:r>
              <a:rPr lang="en-GB" dirty="0">
                <a:latin typeface="Times New Roman" panose="02020603050405020304" pitchFamily="18" charset="0"/>
                <a:cs typeface="Times New Roman" panose="02020603050405020304" pitchFamily="18" charset="0"/>
              </a:rPr>
              <a:t>To evaluate the effectiveness of the Food First Approach in elderly malnutrition. </a:t>
            </a:r>
            <a:endParaRPr lang="en-IN" dirty="0">
              <a:latin typeface="Times New Roman" panose="02020603050405020304" pitchFamily="18" charset="0"/>
              <a:cs typeface="Times New Roman" panose="02020603050405020304" pitchFamily="18" charset="0"/>
            </a:endParaRPr>
          </a:p>
          <a:p>
            <a:pPr lvl="1"/>
            <a:r>
              <a:rPr lang="en-GB" dirty="0">
                <a:latin typeface="Times New Roman" panose="02020603050405020304" pitchFamily="18" charset="0"/>
                <a:cs typeface="Times New Roman" panose="02020603050405020304" pitchFamily="18" charset="0"/>
              </a:rPr>
              <a:t>To recognise the strengths and weaknesses of existing Food First programmes integrated within health and social care service provision in England. </a:t>
            </a:r>
            <a:endParaRPr lang="en-IN" dirty="0">
              <a:latin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10</a:t>
            </a:fld>
            <a:endParaRPr lang="en-IN" dirty="0"/>
          </a:p>
        </p:txBody>
      </p:sp>
    </p:spTree>
    <p:extLst>
      <p:ext uri="{BB962C8B-B14F-4D97-AF65-F5344CB8AC3E}">
        <p14:creationId xmlns:p14="http://schemas.microsoft.com/office/powerpoint/2010/main" val="2726365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nSpc>
                <a:spcPct val="150000"/>
              </a:lnSpc>
            </a:pPr>
            <a:r>
              <a:rPr lang="en-GB" sz="1200" b="1" dirty="0">
                <a:latin typeface="Times New Roman" panose="02020603050405020304" pitchFamily="18" charset="0"/>
                <a:cs typeface="Times New Roman" panose="02020603050405020304" pitchFamily="18" charset="0"/>
              </a:rPr>
              <a:t>4. Research Impact </a:t>
            </a:r>
            <a:endParaRPr lang="en-IN" sz="1200" dirty="0">
              <a:latin typeface="Times New Roman" panose="02020603050405020304" pitchFamily="18" charset="0"/>
              <a:cs typeface="Times New Roman" panose="02020603050405020304" pitchFamily="18" charset="0"/>
            </a:endParaRPr>
          </a:p>
          <a:p>
            <a:pPr>
              <a:lnSpc>
                <a:spcPct val="150000"/>
              </a:lnSpc>
            </a:pPr>
            <a:r>
              <a:rPr lang="en-GB" sz="1200" dirty="0">
                <a:latin typeface="Times New Roman" panose="02020603050405020304" pitchFamily="18" charset="0"/>
                <a:cs typeface="Times New Roman" panose="02020603050405020304" pitchFamily="18" charset="0"/>
              </a:rPr>
              <a:t>The findings of this research will be of importance to older people, health and social care services and policy making in England. </a:t>
            </a:r>
          </a:p>
          <a:p>
            <a:pPr>
              <a:lnSpc>
                <a:spcPct val="150000"/>
              </a:lnSpc>
            </a:pPr>
            <a:r>
              <a:rPr lang="en-GB" sz="1200" dirty="0">
                <a:latin typeface="Times New Roman" panose="02020603050405020304" pitchFamily="18" charset="0"/>
                <a:cs typeface="Times New Roman" panose="02020603050405020304" pitchFamily="18" charset="0"/>
              </a:rPr>
              <a:t>It will increase awareness among the target population of the opportunities to strengthen the understanding of the Food First Approach as a way to boost nutrition intake while reducing social isolation</a:t>
            </a:r>
          </a:p>
          <a:p>
            <a:pPr>
              <a:lnSpc>
                <a:spcPct val="150000"/>
              </a:lnSpc>
            </a:pPr>
            <a:r>
              <a:rPr lang="en-GB" sz="1200" dirty="0">
                <a:latin typeface="Times New Roman" panose="02020603050405020304" pitchFamily="18" charset="0"/>
                <a:cs typeface="Times New Roman" panose="02020603050405020304" pitchFamily="18" charset="0"/>
              </a:rPr>
              <a:t>Thus improving the physical health, emotional wellbeing and quality of life of the older adult living alone or in supported housing (Sen </a:t>
            </a:r>
            <a:r>
              <a:rPr lang="en-GB" sz="1200" i="1" dirty="0">
                <a:latin typeface="Times New Roman" panose="02020603050405020304" pitchFamily="18" charset="0"/>
                <a:cs typeface="Times New Roman" panose="02020603050405020304" pitchFamily="18" charset="0"/>
              </a:rPr>
              <a:t>et al.</a:t>
            </a:r>
            <a:r>
              <a:rPr lang="en-GB" sz="1200" dirty="0">
                <a:latin typeface="Times New Roman" panose="02020603050405020304" pitchFamily="18" charset="0"/>
                <a:cs typeface="Times New Roman" panose="02020603050405020304" pitchFamily="18" charset="0"/>
              </a:rPr>
              <a:t> 2025). </a:t>
            </a:r>
            <a:endParaRPr lang="en-IN" sz="1200" dirty="0">
              <a:latin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11</a:t>
            </a:fld>
            <a:endParaRPr lang="en-IN" dirty="0"/>
          </a:p>
        </p:txBody>
      </p:sp>
    </p:spTree>
    <p:extLst>
      <p:ext uri="{BB962C8B-B14F-4D97-AF65-F5344CB8AC3E}">
        <p14:creationId xmlns:p14="http://schemas.microsoft.com/office/powerpoint/2010/main" val="2485921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GB" sz="1200" dirty="0">
                <a:latin typeface="Times New Roman" panose="02020603050405020304" pitchFamily="18" charset="0"/>
                <a:cs typeface="Times New Roman" panose="02020603050405020304" pitchFamily="18" charset="0"/>
              </a:rPr>
              <a:t>In public health, the results can help inform earlier intervention plans to counteract hospitalisation associated with malnutrition, estimated to impact some 2.9 million individuals in England at present. </a:t>
            </a:r>
          </a:p>
          <a:p>
            <a:pPr algn="just">
              <a:lnSpc>
                <a:spcPct val="150000"/>
              </a:lnSpc>
            </a:pPr>
            <a:r>
              <a:rPr lang="en-GB" sz="1200" dirty="0">
                <a:latin typeface="Times New Roman" panose="02020603050405020304" pitchFamily="18" charset="0"/>
                <a:cs typeface="Times New Roman" panose="02020603050405020304" pitchFamily="18" charset="0"/>
              </a:rPr>
              <a:t>The research will provide social care providers and professionals with evidence, contributing to the strengthening of person-centred care planning, with nutrition and social engagement delivered together. </a:t>
            </a:r>
          </a:p>
          <a:p>
            <a:pPr algn="just">
              <a:lnSpc>
                <a:spcPct val="150000"/>
              </a:lnSpc>
            </a:pPr>
            <a:r>
              <a:rPr lang="en-GB" sz="1200" dirty="0">
                <a:latin typeface="Times New Roman" panose="02020603050405020304" pitchFamily="18" charset="0"/>
                <a:cs typeface="Times New Roman" panose="02020603050405020304" pitchFamily="18" charset="0"/>
              </a:rPr>
              <a:t>It can provide an insight into gaps in existing practice to inform improvement in such policies as the implementation of the NHS Long Term Plan and the implementation of the Care Act 2014.  </a:t>
            </a:r>
            <a:endParaRPr lang="en-IN" sz="1200" dirty="0">
              <a:latin typeface="Times New Roman" panose="02020603050405020304" pitchFamily="18" charset="0"/>
              <a:cs typeface="Times New Roman" panose="02020603050405020304" pitchFamily="18" charset="0"/>
            </a:endParaRPr>
          </a:p>
          <a:p>
            <a:pPr algn="just">
              <a:lnSpc>
                <a:spcPct val="150000"/>
              </a:lnSpc>
            </a:pPr>
            <a:endParaRPr lang="en-IN" sz="1200" dirty="0">
              <a:latin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EA30866-978F-45F9-881F-D47A1C70036A}" type="slidenum">
              <a:rPr lang="en-IN" smtClean="0"/>
              <a:t>12</a:t>
            </a:fld>
            <a:endParaRPr lang="en-IN" dirty="0"/>
          </a:p>
        </p:txBody>
      </p:sp>
    </p:spTree>
    <p:extLst>
      <p:ext uri="{BB962C8B-B14F-4D97-AF65-F5344CB8AC3E}">
        <p14:creationId xmlns:p14="http://schemas.microsoft.com/office/powerpoint/2010/main" val="2865858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BC3D5-3A47-5C9E-61C7-2876BE58E4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135886BF-2503-9F5C-A294-15E416285F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EB664B43-2CCF-5549-41BF-CDFBD887F697}"/>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5" name="Footer Placeholder 4">
            <a:extLst>
              <a:ext uri="{FF2B5EF4-FFF2-40B4-BE49-F238E27FC236}">
                <a16:creationId xmlns:a16="http://schemas.microsoft.com/office/drawing/2014/main" id="{C043DC66-D37D-33CF-3FAE-E38D5FE862E5}"/>
              </a:ext>
            </a:extLst>
          </p:cNvPr>
          <p:cNvSpPr>
            <a:spLocks noGrp="1"/>
          </p:cNvSpPr>
          <p:nvPr>
            <p:ph type="ftr" sz="quarter" idx="11"/>
          </p:nvPr>
        </p:nvSpPr>
        <p:spPr/>
        <p:txBody>
          <a:bodyPr/>
          <a:lstStyle/>
          <a:p>
            <a:endParaRPr lang="en-IN" dirty="0"/>
          </a:p>
        </p:txBody>
      </p:sp>
      <p:sp>
        <p:nvSpPr>
          <p:cNvPr id="6" name="Slide Number Placeholder 5">
            <a:extLst>
              <a:ext uri="{FF2B5EF4-FFF2-40B4-BE49-F238E27FC236}">
                <a16:creationId xmlns:a16="http://schemas.microsoft.com/office/drawing/2014/main" id="{7462E3C1-36E8-5666-DDBC-C6894FEEBC2A}"/>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3505900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8493A-0C58-E43F-CBE4-F8DA6E28D30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A03B4DE-3B5F-27FF-796D-91BD34ABB5E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8100D65-AB64-7655-DE0C-9FA952BE3CAD}"/>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5" name="Footer Placeholder 4">
            <a:extLst>
              <a:ext uri="{FF2B5EF4-FFF2-40B4-BE49-F238E27FC236}">
                <a16:creationId xmlns:a16="http://schemas.microsoft.com/office/drawing/2014/main" id="{8D4D82C5-A8D6-8D13-A1DC-C19C3C239E32}"/>
              </a:ext>
            </a:extLst>
          </p:cNvPr>
          <p:cNvSpPr>
            <a:spLocks noGrp="1"/>
          </p:cNvSpPr>
          <p:nvPr>
            <p:ph type="ftr" sz="quarter" idx="11"/>
          </p:nvPr>
        </p:nvSpPr>
        <p:spPr/>
        <p:txBody>
          <a:bodyPr/>
          <a:lstStyle/>
          <a:p>
            <a:endParaRPr lang="en-IN" dirty="0"/>
          </a:p>
        </p:txBody>
      </p:sp>
      <p:sp>
        <p:nvSpPr>
          <p:cNvPr id="6" name="Slide Number Placeholder 5">
            <a:extLst>
              <a:ext uri="{FF2B5EF4-FFF2-40B4-BE49-F238E27FC236}">
                <a16:creationId xmlns:a16="http://schemas.microsoft.com/office/drawing/2014/main" id="{0260391F-9285-2188-FE86-B1037D71295D}"/>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3769294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9BA92-DCD9-FCB4-601D-6923FDC88E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176A0FEF-D72A-D697-9F4D-60ED4D2808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179BA8D-C449-D06B-26EB-389D76F76932}"/>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5" name="Footer Placeholder 4">
            <a:extLst>
              <a:ext uri="{FF2B5EF4-FFF2-40B4-BE49-F238E27FC236}">
                <a16:creationId xmlns:a16="http://schemas.microsoft.com/office/drawing/2014/main" id="{37693867-25D1-CD5A-DF3B-631F0F7B6032}"/>
              </a:ext>
            </a:extLst>
          </p:cNvPr>
          <p:cNvSpPr>
            <a:spLocks noGrp="1"/>
          </p:cNvSpPr>
          <p:nvPr>
            <p:ph type="ftr" sz="quarter" idx="11"/>
          </p:nvPr>
        </p:nvSpPr>
        <p:spPr/>
        <p:txBody>
          <a:bodyPr/>
          <a:lstStyle/>
          <a:p>
            <a:endParaRPr lang="en-IN" dirty="0"/>
          </a:p>
        </p:txBody>
      </p:sp>
      <p:sp>
        <p:nvSpPr>
          <p:cNvPr id="6" name="Slide Number Placeholder 5">
            <a:extLst>
              <a:ext uri="{FF2B5EF4-FFF2-40B4-BE49-F238E27FC236}">
                <a16:creationId xmlns:a16="http://schemas.microsoft.com/office/drawing/2014/main" id="{E7459D89-99DB-F18B-2BFB-4A94A762CF67}"/>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544080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995B1-F9D1-7567-B70E-97966D1CE5C9}"/>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E8CD992-13A0-D38D-FC56-924988C479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DAF52F84-4248-2C7B-86C0-083E4AD8D10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F954BC2B-7CD9-58E1-B5E5-BE2850E903C4}"/>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6" name="Footer Placeholder 5">
            <a:extLst>
              <a:ext uri="{FF2B5EF4-FFF2-40B4-BE49-F238E27FC236}">
                <a16:creationId xmlns:a16="http://schemas.microsoft.com/office/drawing/2014/main" id="{73EEE8E2-B52E-D13B-1E02-4B07E8F7038B}"/>
              </a:ext>
            </a:extLst>
          </p:cNvPr>
          <p:cNvSpPr>
            <a:spLocks noGrp="1"/>
          </p:cNvSpPr>
          <p:nvPr>
            <p:ph type="ftr" sz="quarter" idx="11"/>
          </p:nvPr>
        </p:nvSpPr>
        <p:spPr/>
        <p:txBody>
          <a:bodyPr/>
          <a:lstStyle/>
          <a:p>
            <a:endParaRPr lang="en-IN" dirty="0"/>
          </a:p>
        </p:txBody>
      </p:sp>
      <p:sp>
        <p:nvSpPr>
          <p:cNvPr id="7" name="Slide Number Placeholder 6">
            <a:extLst>
              <a:ext uri="{FF2B5EF4-FFF2-40B4-BE49-F238E27FC236}">
                <a16:creationId xmlns:a16="http://schemas.microsoft.com/office/drawing/2014/main" id="{CBC06045-57C9-4154-1566-812351FD6927}"/>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4167637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4338A-1FB0-CD7B-AA8E-85B10A1C93F1}"/>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F1E2B78A-4772-CE2D-CA57-3BA180C6E6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FA86EA-3AA8-FC31-D0B3-DC6FD82470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F5BDEAF6-66F0-1DC3-C8D7-7579D13E0E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0950EE6-48B1-D155-BFCE-1CA513E3DC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0448EBA-60DF-AA2C-6A02-480929A77148}"/>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8" name="Footer Placeholder 7">
            <a:extLst>
              <a:ext uri="{FF2B5EF4-FFF2-40B4-BE49-F238E27FC236}">
                <a16:creationId xmlns:a16="http://schemas.microsoft.com/office/drawing/2014/main" id="{424AA35E-5AA0-1CF7-05E0-3B9F783977C1}"/>
              </a:ext>
            </a:extLst>
          </p:cNvPr>
          <p:cNvSpPr>
            <a:spLocks noGrp="1"/>
          </p:cNvSpPr>
          <p:nvPr>
            <p:ph type="ftr" sz="quarter" idx="11"/>
          </p:nvPr>
        </p:nvSpPr>
        <p:spPr/>
        <p:txBody>
          <a:bodyPr/>
          <a:lstStyle/>
          <a:p>
            <a:endParaRPr lang="en-IN" dirty="0"/>
          </a:p>
        </p:txBody>
      </p:sp>
      <p:sp>
        <p:nvSpPr>
          <p:cNvPr id="9" name="Slide Number Placeholder 8">
            <a:extLst>
              <a:ext uri="{FF2B5EF4-FFF2-40B4-BE49-F238E27FC236}">
                <a16:creationId xmlns:a16="http://schemas.microsoft.com/office/drawing/2014/main" id="{692931CF-CB39-D439-4F53-885C121DBFA5}"/>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3209829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69DF6-63A8-EB89-9CF1-38BF6E8596EC}"/>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4A0805AB-3449-7AE8-DF30-76FD1BF55770}"/>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4" name="Footer Placeholder 3">
            <a:extLst>
              <a:ext uri="{FF2B5EF4-FFF2-40B4-BE49-F238E27FC236}">
                <a16:creationId xmlns:a16="http://schemas.microsoft.com/office/drawing/2014/main" id="{308C5B4D-B744-E12F-7F55-98904CAD1DBC}"/>
              </a:ext>
            </a:extLst>
          </p:cNvPr>
          <p:cNvSpPr>
            <a:spLocks noGrp="1"/>
          </p:cNvSpPr>
          <p:nvPr>
            <p:ph type="ftr" sz="quarter" idx="11"/>
          </p:nvPr>
        </p:nvSpPr>
        <p:spPr/>
        <p:txBody>
          <a:bodyPr/>
          <a:lstStyle/>
          <a:p>
            <a:endParaRPr lang="en-IN" dirty="0"/>
          </a:p>
        </p:txBody>
      </p:sp>
      <p:sp>
        <p:nvSpPr>
          <p:cNvPr id="5" name="Slide Number Placeholder 4">
            <a:extLst>
              <a:ext uri="{FF2B5EF4-FFF2-40B4-BE49-F238E27FC236}">
                <a16:creationId xmlns:a16="http://schemas.microsoft.com/office/drawing/2014/main" id="{5D7F7BAD-8872-3EAB-E40E-92B3949DEBC7}"/>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1803599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DF1483-547C-0E37-3727-7E03C07F6514}"/>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3" name="Footer Placeholder 2">
            <a:extLst>
              <a:ext uri="{FF2B5EF4-FFF2-40B4-BE49-F238E27FC236}">
                <a16:creationId xmlns:a16="http://schemas.microsoft.com/office/drawing/2014/main" id="{93A3F7C3-C43A-A900-752A-E7A60D3DE5D0}"/>
              </a:ext>
            </a:extLst>
          </p:cNvPr>
          <p:cNvSpPr>
            <a:spLocks noGrp="1"/>
          </p:cNvSpPr>
          <p:nvPr>
            <p:ph type="ftr" sz="quarter" idx="11"/>
          </p:nvPr>
        </p:nvSpPr>
        <p:spPr/>
        <p:txBody>
          <a:bodyPr/>
          <a:lstStyle/>
          <a:p>
            <a:endParaRPr lang="en-IN" dirty="0"/>
          </a:p>
        </p:txBody>
      </p:sp>
      <p:sp>
        <p:nvSpPr>
          <p:cNvPr id="4" name="Slide Number Placeholder 3">
            <a:extLst>
              <a:ext uri="{FF2B5EF4-FFF2-40B4-BE49-F238E27FC236}">
                <a16:creationId xmlns:a16="http://schemas.microsoft.com/office/drawing/2014/main" id="{654A47A4-8EAA-EC30-579F-4057021B9752}"/>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3711534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BD33D-0F59-BE49-7B63-2D95952755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26AFAB78-CC59-7BA7-ED95-D3267A797F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4A4F946D-6BAE-CC19-819F-F4EBEFFA83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44FB9A-80E5-336D-FB1B-8A044BF30329}"/>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6" name="Footer Placeholder 5">
            <a:extLst>
              <a:ext uri="{FF2B5EF4-FFF2-40B4-BE49-F238E27FC236}">
                <a16:creationId xmlns:a16="http://schemas.microsoft.com/office/drawing/2014/main" id="{B2F2DBDB-45AD-DC9E-376A-4BFF76F9DEBD}"/>
              </a:ext>
            </a:extLst>
          </p:cNvPr>
          <p:cNvSpPr>
            <a:spLocks noGrp="1"/>
          </p:cNvSpPr>
          <p:nvPr>
            <p:ph type="ftr" sz="quarter" idx="11"/>
          </p:nvPr>
        </p:nvSpPr>
        <p:spPr/>
        <p:txBody>
          <a:bodyPr/>
          <a:lstStyle/>
          <a:p>
            <a:endParaRPr lang="en-IN" dirty="0"/>
          </a:p>
        </p:txBody>
      </p:sp>
      <p:sp>
        <p:nvSpPr>
          <p:cNvPr id="7" name="Slide Number Placeholder 6">
            <a:extLst>
              <a:ext uri="{FF2B5EF4-FFF2-40B4-BE49-F238E27FC236}">
                <a16:creationId xmlns:a16="http://schemas.microsoft.com/office/drawing/2014/main" id="{50B5263A-73FB-BD9A-8586-0F46C1CDA40E}"/>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1575825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87A61-6E52-9758-7A47-F9FD932D65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29A40236-8C25-ED8A-A983-D86012C21F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dirty="0"/>
          </a:p>
        </p:txBody>
      </p:sp>
      <p:sp>
        <p:nvSpPr>
          <p:cNvPr id="4" name="Text Placeholder 3">
            <a:extLst>
              <a:ext uri="{FF2B5EF4-FFF2-40B4-BE49-F238E27FC236}">
                <a16:creationId xmlns:a16="http://schemas.microsoft.com/office/drawing/2014/main" id="{9ED28186-8608-6739-91C3-6A1225B8A8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207180-E335-AA7D-1087-774814D9FBE9}"/>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6" name="Footer Placeholder 5">
            <a:extLst>
              <a:ext uri="{FF2B5EF4-FFF2-40B4-BE49-F238E27FC236}">
                <a16:creationId xmlns:a16="http://schemas.microsoft.com/office/drawing/2014/main" id="{FACEB890-3CC0-8E48-1C5B-266B33215F4A}"/>
              </a:ext>
            </a:extLst>
          </p:cNvPr>
          <p:cNvSpPr>
            <a:spLocks noGrp="1"/>
          </p:cNvSpPr>
          <p:nvPr>
            <p:ph type="ftr" sz="quarter" idx="11"/>
          </p:nvPr>
        </p:nvSpPr>
        <p:spPr/>
        <p:txBody>
          <a:bodyPr/>
          <a:lstStyle/>
          <a:p>
            <a:endParaRPr lang="en-IN" dirty="0"/>
          </a:p>
        </p:txBody>
      </p:sp>
      <p:sp>
        <p:nvSpPr>
          <p:cNvPr id="7" name="Slide Number Placeholder 6">
            <a:extLst>
              <a:ext uri="{FF2B5EF4-FFF2-40B4-BE49-F238E27FC236}">
                <a16:creationId xmlns:a16="http://schemas.microsoft.com/office/drawing/2014/main" id="{B40DB4FC-D036-E48D-9A9A-37662F5B091D}"/>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1086764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E362A-2C75-566B-0A69-3EC888992AB3}"/>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004C33FA-75C0-B581-3C05-A768998D4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344BD78-5926-B1E2-C482-A27B62526713}"/>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5" name="Footer Placeholder 4">
            <a:extLst>
              <a:ext uri="{FF2B5EF4-FFF2-40B4-BE49-F238E27FC236}">
                <a16:creationId xmlns:a16="http://schemas.microsoft.com/office/drawing/2014/main" id="{AA08460E-68FB-6BCF-4E40-C313E4D71FE7}"/>
              </a:ext>
            </a:extLst>
          </p:cNvPr>
          <p:cNvSpPr>
            <a:spLocks noGrp="1"/>
          </p:cNvSpPr>
          <p:nvPr>
            <p:ph type="ftr" sz="quarter" idx="11"/>
          </p:nvPr>
        </p:nvSpPr>
        <p:spPr/>
        <p:txBody>
          <a:bodyPr/>
          <a:lstStyle/>
          <a:p>
            <a:endParaRPr lang="en-IN" dirty="0"/>
          </a:p>
        </p:txBody>
      </p:sp>
      <p:sp>
        <p:nvSpPr>
          <p:cNvPr id="6" name="Slide Number Placeholder 5">
            <a:extLst>
              <a:ext uri="{FF2B5EF4-FFF2-40B4-BE49-F238E27FC236}">
                <a16:creationId xmlns:a16="http://schemas.microsoft.com/office/drawing/2014/main" id="{EE1E5365-C002-005F-F1E0-D450BE215110}"/>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2086969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6A5848-D911-C63C-AB49-E4B89AEC53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3C1B0F3-5EBC-C29D-B141-E9166B3E0A9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4AA2E6B-A94E-884F-F8F0-6D642D6CD210}"/>
              </a:ext>
            </a:extLst>
          </p:cNvPr>
          <p:cNvSpPr>
            <a:spLocks noGrp="1"/>
          </p:cNvSpPr>
          <p:nvPr>
            <p:ph type="dt" sz="half" idx="10"/>
          </p:nvPr>
        </p:nvSpPr>
        <p:spPr/>
        <p:txBody>
          <a:bodyPr/>
          <a:lstStyle/>
          <a:p>
            <a:fld id="{9B9950C3-F9CC-4D5E-9BC6-7F325F0D3994}" type="datetimeFigureOut">
              <a:rPr lang="en-IN" smtClean="0"/>
              <a:t>15-06-2026</a:t>
            </a:fld>
            <a:endParaRPr lang="en-IN" dirty="0"/>
          </a:p>
        </p:txBody>
      </p:sp>
      <p:sp>
        <p:nvSpPr>
          <p:cNvPr id="5" name="Footer Placeholder 4">
            <a:extLst>
              <a:ext uri="{FF2B5EF4-FFF2-40B4-BE49-F238E27FC236}">
                <a16:creationId xmlns:a16="http://schemas.microsoft.com/office/drawing/2014/main" id="{03984E07-BA8E-2EFF-EE58-47F30C1F2000}"/>
              </a:ext>
            </a:extLst>
          </p:cNvPr>
          <p:cNvSpPr>
            <a:spLocks noGrp="1"/>
          </p:cNvSpPr>
          <p:nvPr>
            <p:ph type="ftr" sz="quarter" idx="11"/>
          </p:nvPr>
        </p:nvSpPr>
        <p:spPr/>
        <p:txBody>
          <a:bodyPr/>
          <a:lstStyle/>
          <a:p>
            <a:endParaRPr lang="en-IN" dirty="0"/>
          </a:p>
        </p:txBody>
      </p:sp>
      <p:sp>
        <p:nvSpPr>
          <p:cNvPr id="6" name="Slide Number Placeholder 5">
            <a:extLst>
              <a:ext uri="{FF2B5EF4-FFF2-40B4-BE49-F238E27FC236}">
                <a16:creationId xmlns:a16="http://schemas.microsoft.com/office/drawing/2014/main" id="{6AAB69C8-EACB-6293-9E55-7227EB7A9C57}"/>
              </a:ext>
            </a:extLst>
          </p:cNvPr>
          <p:cNvSpPr>
            <a:spLocks noGrp="1"/>
          </p:cNvSpPr>
          <p:nvPr>
            <p:ph type="sldNum" sz="quarter" idx="12"/>
          </p:nvPr>
        </p:nvSpPr>
        <p:spPr/>
        <p:txBody>
          <a:bodyPr/>
          <a:lstStyle/>
          <a:p>
            <a:fld id="{43403F27-81B2-4AF4-959F-531E25EC02DC}" type="slidenum">
              <a:rPr lang="en-IN" smtClean="0"/>
              <a:t>‹#›</a:t>
            </a:fld>
            <a:endParaRPr lang="en-IN" dirty="0"/>
          </a:p>
        </p:txBody>
      </p:sp>
    </p:spTree>
    <p:extLst>
      <p:ext uri="{BB962C8B-B14F-4D97-AF65-F5344CB8AC3E}">
        <p14:creationId xmlns:p14="http://schemas.microsoft.com/office/powerpoint/2010/main" val="4017026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09EA25-4191-29D2-3B9E-F948E59DF9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18569F0-B0A1-5890-101C-45EF65CD7D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C05A53B-3882-0A3C-BC06-1FA6F523DC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9950C3-F9CC-4D5E-9BC6-7F325F0D3994}" type="datetimeFigureOut">
              <a:rPr lang="en-IN" smtClean="0"/>
              <a:t>15-06-2026</a:t>
            </a:fld>
            <a:endParaRPr lang="en-IN" dirty="0"/>
          </a:p>
        </p:txBody>
      </p:sp>
      <p:sp>
        <p:nvSpPr>
          <p:cNvPr id="5" name="Footer Placeholder 4">
            <a:extLst>
              <a:ext uri="{FF2B5EF4-FFF2-40B4-BE49-F238E27FC236}">
                <a16:creationId xmlns:a16="http://schemas.microsoft.com/office/drawing/2014/main" id="{021E9879-A87E-2546-1BD6-9991D87026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dirty="0"/>
          </a:p>
        </p:txBody>
      </p:sp>
      <p:sp>
        <p:nvSpPr>
          <p:cNvPr id="6" name="Slide Number Placeholder 5">
            <a:extLst>
              <a:ext uri="{FF2B5EF4-FFF2-40B4-BE49-F238E27FC236}">
                <a16:creationId xmlns:a16="http://schemas.microsoft.com/office/drawing/2014/main" id="{2025D1D9-9FE1-1A54-3850-E292BE5F40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403F27-81B2-4AF4-959F-531E25EC02DC}" type="slidenum">
              <a:rPr lang="en-IN" smtClean="0"/>
              <a:t>‹#›</a:t>
            </a:fld>
            <a:endParaRPr lang="en-IN" dirty="0"/>
          </a:p>
        </p:txBody>
      </p:sp>
    </p:spTree>
    <p:extLst>
      <p:ext uri="{BB962C8B-B14F-4D97-AF65-F5344CB8AC3E}">
        <p14:creationId xmlns:p14="http://schemas.microsoft.com/office/powerpoint/2010/main" val="4774869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cid:image001.png@01D0EA4A.2BD679A0"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statistics/united-kingdom-food-security-report-2024/united-kingdom-food-security-report-2024-theme-4-food-security-at-household-level" TargetMode="External"/><Relationship Id="rId2" Type="http://schemas.openxmlformats.org/officeDocument/2006/relationships/hyperlink" Target="https://www.danone.com/gb/en/newsroom/press-releases/new-research-finds-nearly-half-a-million-people-admitted-to-nhs-.html" TargetMode="External"/><Relationship Id="rId1" Type="http://schemas.openxmlformats.org/officeDocument/2006/relationships/slideLayout" Target="../slideLayouts/slideLayout2.xml"/><Relationship Id="rId5" Type="http://schemas.openxmlformats.org/officeDocument/2006/relationships/hyperlink" Target="https://malnutritionandfoodfirst.rdash.nhs.uk/wp-content/uploads/2021/05/DP8201-Food-First-leaflet-02.21.pdf" TargetMode="External"/><Relationship Id="rId4" Type="http://schemas.openxmlformats.org/officeDocument/2006/relationships/hyperlink" Target="https://www.malnutritiontaskforce.org.uk/malnutrition-england-factshe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4A6836E-C603-43CB-9DA7-89D8E3FA3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96007DD-F9BF-4F0F-B8C6-C514B28419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5C00E270-6DE1-DD5D-3FB4-7E3C45DD80A5}"/>
              </a:ext>
            </a:extLst>
          </p:cNvPr>
          <p:cNvSpPr>
            <a:spLocks noGrp="1"/>
          </p:cNvSpPr>
          <p:nvPr>
            <p:ph type="ctrTitle"/>
          </p:nvPr>
        </p:nvSpPr>
        <p:spPr>
          <a:xfrm>
            <a:off x="753925" y="1321056"/>
            <a:ext cx="10684151" cy="1991979"/>
          </a:xfrm>
        </p:spPr>
        <p:txBody>
          <a:bodyPr anchor="b">
            <a:normAutofit/>
          </a:bodyPr>
          <a:lstStyle/>
          <a:p>
            <a:br>
              <a:rPr lang="en-IN" sz="5200" dirty="0">
                <a:solidFill>
                  <a:schemeClr val="tx2"/>
                </a:solidFill>
                <a:latin typeface="Times New Roman" panose="02020603050405020304" pitchFamily="18" charset="0"/>
                <a:cs typeface="Times New Roman" panose="02020603050405020304" pitchFamily="18" charset="0"/>
              </a:rPr>
            </a:br>
            <a:endParaRPr lang="en-IN" sz="5200" dirty="0">
              <a:solidFill>
                <a:schemeClr val="tx2"/>
              </a:solidFill>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A984A723-220B-D703-8B27-EEEF5C7176AC}"/>
              </a:ext>
            </a:extLst>
          </p:cNvPr>
          <p:cNvSpPr>
            <a:spLocks noGrp="1"/>
          </p:cNvSpPr>
          <p:nvPr>
            <p:ph type="subTitle" idx="1"/>
          </p:nvPr>
        </p:nvSpPr>
        <p:spPr>
          <a:xfrm>
            <a:off x="1622652" y="1446726"/>
            <a:ext cx="9469211" cy="5013133"/>
          </a:xfrm>
        </p:spPr>
        <p:txBody>
          <a:bodyPr anchor="t">
            <a:normAutofit fontScale="25000" lnSpcReduction="20000"/>
          </a:bodyPr>
          <a:lstStyle/>
          <a:p>
            <a:endParaRPr lang="en-IN" sz="8000" dirty="0">
              <a:solidFill>
                <a:schemeClr val="tx2"/>
              </a:solidFill>
              <a:latin typeface="Times New Roman" panose="02020603050405020304" pitchFamily="18" charset="0"/>
              <a:cs typeface="Times New Roman" panose="02020603050405020304" pitchFamily="18" charset="0"/>
            </a:endParaRPr>
          </a:p>
          <a:p>
            <a:pPr algn="l">
              <a:lnSpc>
                <a:spcPct val="120000"/>
              </a:lnSpc>
            </a:pPr>
            <a:r>
              <a:rPr lang="en-IN" sz="8000" b="1" dirty="0">
                <a:solidFill>
                  <a:schemeClr val="tx2"/>
                </a:solidFill>
                <a:latin typeface="Times New Roman" panose="02020603050405020304" pitchFamily="18" charset="0"/>
                <a:cs typeface="Times New Roman" panose="02020603050405020304" pitchFamily="18" charset="0"/>
              </a:rPr>
              <a:t>Student Name: </a:t>
            </a:r>
            <a:r>
              <a:rPr lang="en-IN" sz="8000" dirty="0">
                <a:solidFill>
                  <a:schemeClr val="tx2"/>
                </a:solidFill>
                <a:latin typeface="Times New Roman" panose="02020603050405020304" pitchFamily="18" charset="0"/>
                <a:cs typeface="Times New Roman" panose="02020603050405020304" pitchFamily="18" charset="0"/>
              </a:rPr>
              <a:t>Shivani Bharatbhai Patel </a:t>
            </a:r>
            <a:br>
              <a:rPr lang="en-IN" sz="8000" dirty="0">
                <a:solidFill>
                  <a:schemeClr val="tx2"/>
                </a:solidFill>
                <a:latin typeface="Times New Roman" panose="02020603050405020304" pitchFamily="18" charset="0"/>
                <a:cs typeface="Times New Roman" panose="02020603050405020304" pitchFamily="18" charset="0"/>
              </a:rPr>
            </a:br>
            <a:r>
              <a:rPr lang="en-IN" sz="8000" b="1" dirty="0">
                <a:solidFill>
                  <a:schemeClr val="tx2"/>
                </a:solidFill>
                <a:latin typeface="Times New Roman" panose="02020603050405020304" pitchFamily="18" charset="0"/>
                <a:cs typeface="Times New Roman" panose="02020603050405020304" pitchFamily="18" charset="0"/>
              </a:rPr>
              <a:t>Student ID: </a:t>
            </a:r>
            <a:br>
              <a:rPr lang="en-IN" sz="8000" dirty="0">
                <a:solidFill>
                  <a:schemeClr val="tx2"/>
                </a:solidFill>
                <a:latin typeface="Times New Roman" panose="02020603050405020304" pitchFamily="18" charset="0"/>
                <a:cs typeface="Times New Roman" panose="02020603050405020304" pitchFamily="18" charset="0"/>
              </a:rPr>
            </a:br>
            <a:r>
              <a:rPr lang="en-IN" sz="8000" dirty="0">
                <a:solidFill>
                  <a:schemeClr val="tx2"/>
                </a:solidFill>
                <a:latin typeface="Times New Roman" panose="02020603050405020304" pitchFamily="18" charset="0"/>
                <a:cs typeface="Times New Roman" panose="02020603050405020304" pitchFamily="18" charset="0"/>
              </a:rPr>
              <a:t>2508120</a:t>
            </a:r>
            <a:br>
              <a:rPr lang="en-IN" sz="8000" dirty="0">
                <a:solidFill>
                  <a:schemeClr val="tx2"/>
                </a:solidFill>
                <a:latin typeface="Times New Roman" panose="02020603050405020304" pitchFamily="18" charset="0"/>
                <a:cs typeface="Times New Roman" panose="02020603050405020304" pitchFamily="18" charset="0"/>
              </a:rPr>
            </a:br>
            <a:r>
              <a:rPr lang="en-IN" sz="8000" b="1" dirty="0">
                <a:solidFill>
                  <a:schemeClr val="tx2"/>
                </a:solidFill>
                <a:latin typeface="Times New Roman" panose="02020603050405020304" pitchFamily="18" charset="0"/>
                <a:cs typeface="Times New Roman" panose="02020603050405020304" pitchFamily="18" charset="0"/>
              </a:rPr>
              <a:t>Programme:</a:t>
            </a:r>
            <a:br>
              <a:rPr lang="en-IN" sz="8000" dirty="0">
                <a:solidFill>
                  <a:schemeClr val="tx2"/>
                </a:solidFill>
                <a:latin typeface="Times New Roman" panose="02020603050405020304" pitchFamily="18" charset="0"/>
                <a:cs typeface="Times New Roman" panose="02020603050405020304" pitchFamily="18" charset="0"/>
              </a:rPr>
            </a:br>
            <a:r>
              <a:rPr lang="en-IN" sz="8000" dirty="0">
                <a:solidFill>
                  <a:schemeClr val="tx2"/>
                </a:solidFill>
                <a:latin typeface="Times New Roman" panose="02020603050405020304" pitchFamily="18" charset="0"/>
                <a:cs typeface="Times New Roman" panose="02020603050405020304" pitchFamily="18" charset="0"/>
              </a:rPr>
              <a:t>MSc Public Health and Social Care in Practice</a:t>
            </a:r>
            <a:br>
              <a:rPr lang="en-IN" sz="8000" dirty="0">
                <a:solidFill>
                  <a:schemeClr val="tx2"/>
                </a:solidFill>
                <a:latin typeface="Times New Roman" panose="02020603050405020304" pitchFamily="18" charset="0"/>
                <a:cs typeface="Times New Roman" panose="02020603050405020304" pitchFamily="18" charset="0"/>
              </a:rPr>
            </a:br>
            <a:r>
              <a:rPr lang="en-IN" sz="8000" b="1" dirty="0">
                <a:solidFill>
                  <a:schemeClr val="tx2"/>
                </a:solidFill>
                <a:latin typeface="Times New Roman" panose="02020603050405020304" pitchFamily="18" charset="0"/>
                <a:cs typeface="Times New Roman" panose="02020603050405020304" pitchFamily="18" charset="0"/>
              </a:rPr>
              <a:t>Module Code:</a:t>
            </a:r>
            <a:br>
              <a:rPr lang="en-IN" sz="8000" dirty="0">
                <a:solidFill>
                  <a:schemeClr val="tx2"/>
                </a:solidFill>
                <a:latin typeface="Times New Roman" panose="02020603050405020304" pitchFamily="18" charset="0"/>
                <a:cs typeface="Times New Roman" panose="02020603050405020304" pitchFamily="18" charset="0"/>
              </a:rPr>
            </a:br>
            <a:r>
              <a:rPr lang="en-IN" sz="8000" dirty="0">
                <a:solidFill>
                  <a:schemeClr val="tx2"/>
                </a:solidFill>
                <a:latin typeface="Times New Roman" panose="02020603050405020304" pitchFamily="18" charset="0"/>
                <a:cs typeface="Times New Roman" panose="02020603050405020304" pitchFamily="18" charset="0"/>
              </a:rPr>
              <a:t>LCHS7008</a:t>
            </a:r>
            <a:br>
              <a:rPr lang="en-IN" sz="8000" dirty="0">
                <a:solidFill>
                  <a:schemeClr val="tx2"/>
                </a:solidFill>
                <a:latin typeface="Times New Roman" panose="02020603050405020304" pitchFamily="18" charset="0"/>
                <a:cs typeface="Times New Roman" panose="02020603050405020304" pitchFamily="18" charset="0"/>
              </a:rPr>
            </a:br>
            <a:r>
              <a:rPr lang="en-IN" sz="8000" b="1" dirty="0">
                <a:solidFill>
                  <a:schemeClr val="tx2"/>
                </a:solidFill>
                <a:latin typeface="Times New Roman" panose="02020603050405020304" pitchFamily="18" charset="0"/>
                <a:cs typeface="Times New Roman" panose="02020603050405020304" pitchFamily="18" charset="0"/>
              </a:rPr>
              <a:t>Module Title</a:t>
            </a:r>
            <a:r>
              <a:rPr lang="en-IN" sz="8000" dirty="0">
                <a:solidFill>
                  <a:schemeClr val="tx2"/>
                </a:solidFill>
                <a:latin typeface="Times New Roman" panose="02020603050405020304" pitchFamily="18" charset="0"/>
                <a:cs typeface="Times New Roman" panose="02020603050405020304" pitchFamily="18" charset="0"/>
              </a:rPr>
              <a:t>:</a:t>
            </a:r>
            <a:br>
              <a:rPr lang="en-IN" sz="8000" dirty="0">
                <a:solidFill>
                  <a:schemeClr val="tx2"/>
                </a:solidFill>
                <a:latin typeface="Times New Roman" panose="02020603050405020304" pitchFamily="18" charset="0"/>
                <a:cs typeface="Times New Roman" panose="02020603050405020304" pitchFamily="18" charset="0"/>
              </a:rPr>
            </a:br>
            <a:r>
              <a:rPr lang="en-IN" sz="8000" dirty="0">
                <a:solidFill>
                  <a:schemeClr val="tx2"/>
                </a:solidFill>
                <a:latin typeface="Times New Roman" panose="02020603050405020304" pitchFamily="18" charset="0"/>
                <a:cs typeface="Times New Roman" panose="02020603050405020304" pitchFamily="18" charset="0"/>
              </a:rPr>
              <a:t>Practice-Based Research</a:t>
            </a:r>
            <a:br>
              <a:rPr lang="en-IN" sz="8000" dirty="0">
                <a:solidFill>
                  <a:schemeClr val="tx2"/>
                </a:solidFill>
                <a:latin typeface="Times New Roman" panose="02020603050405020304" pitchFamily="18" charset="0"/>
                <a:cs typeface="Times New Roman" panose="02020603050405020304" pitchFamily="18" charset="0"/>
              </a:rPr>
            </a:br>
            <a:r>
              <a:rPr lang="en-IN" sz="8000" b="1" dirty="0">
                <a:solidFill>
                  <a:schemeClr val="tx2"/>
                </a:solidFill>
                <a:latin typeface="Times New Roman" panose="02020603050405020304" pitchFamily="18" charset="0"/>
                <a:cs typeface="Times New Roman" panose="02020603050405020304" pitchFamily="18" charset="0"/>
              </a:rPr>
              <a:t>Assessment Title</a:t>
            </a:r>
            <a:r>
              <a:rPr lang="en-IN" sz="8000" dirty="0">
                <a:solidFill>
                  <a:schemeClr val="tx2"/>
                </a:solidFill>
                <a:latin typeface="Times New Roman" panose="02020603050405020304" pitchFamily="18" charset="0"/>
                <a:cs typeface="Times New Roman" panose="02020603050405020304" pitchFamily="18" charset="0"/>
              </a:rPr>
              <a:t>:</a:t>
            </a:r>
            <a:br>
              <a:rPr lang="en-IN" sz="8000" dirty="0">
                <a:solidFill>
                  <a:schemeClr val="tx2"/>
                </a:solidFill>
                <a:latin typeface="Times New Roman" panose="02020603050405020304" pitchFamily="18" charset="0"/>
                <a:cs typeface="Times New Roman" panose="02020603050405020304" pitchFamily="18" charset="0"/>
              </a:rPr>
            </a:br>
            <a:r>
              <a:rPr lang="en-IN" sz="8000" dirty="0">
                <a:solidFill>
                  <a:schemeClr val="tx2"/>
                </a:solidFill>
                <a:latin typeface="Times New Roman" panose="02020603050405020304" pitchFamily="18" charset="0"/>
                <a:cs typeface="Times New Roman" panose="02020603050405020304" pitchFamily="18" charset="0"/>
              </a:rPr>
              <a:t>Component 1: Poster presentation </a:t>
            </a:r>
            <a:br>
              <a:rPr lang="en-IN" sz="8000" dirty="0">
                <a:solidFill>
                  <a:schemeClr val="tx2"/>
                </a:solidFill>
                <a:latin typeface="Times New Roman" panose="02020603050405020304" pitchFamily="18" charset="0"/>
                <a:cs typeface="Times New Roman" panose="02020603050405020304" pitchFamily="18" charset="0"/>
              </a:rPr>
            </a:br>
            <a:r>
              <a:rPr lang="en-IN" sz="8000" b="1" dirty="0">
                <a:solidFill>
                  <a:schemeClr val="tx2"/>
                </a:solidFill>
                <a:latin typeface="Times New Roman" panose="02020603050405020304" pitchFamily="18" charset="0"/>
                <a:cs typeface="Times New Roman" panose="02020603050405020304" pitchFamily="18" charset="0"/>
              </a:rPr>
              <a:t>Lecturer:</a:t>
            </a:r>
            <a:br>
              <a:rPr lang="en-IN" sz="8000" dirty="0">
                <a:solidFill>
                  <a:schemeClr val="tx2"/>
                </a:solidFill>
                <a:latin typeface="Times New Roman" panose="02020603050405020304" pitchFamily="18" charset="0"/>
                <a:cs typeface="Times New Roman" panose="02020603050405020304" pitchFamily="18" charset="0"/>
              </a:rPr>
            </a:br>
            <a:r>
              <a:rPr lang="en-IN" sz="8000" dirty="0">
                <a:solidFill>
                  <a:schemeClr val="tx2"/>
                </a:solidFill>
                <a:latin typeface="Times New Roman" panose="02020603050405020304" pitchFamily="18" charset="0"/>
                <a:cs typeface="Times New Roman" panose="02020603050405020304" pitchFamily="18" charset="0"/>
              </a:rPr>
              <a:t>Dr Zeno Leung</a:t>
            </a:r>
            <a:br>
              <a:rPr lang="en-IN" sz="8000" dirty="0">
                <a:solidFill>
                  <a:schemeClr val="tx2"/>
                </a:solidFill>
                <a:latin typeface="Times New Roman" panose="02020603050405020304" pitchFamily="18" charset="0"/>
                <a:cs typeface="Times New Roman" panose="02020603050405020304" pitchFamily="18" charset="0"/>
              </a:rPr>
            </a:br>
            <a:r>
              <a:rPr lang="en-IN" sz="8000" b="1" dirty="0">
                <a:solidFill>
                  <a:schemeClr val="tx2"/>
                </a:solidFill>
                <a:latin typeface="Times New Roman" panose="02020603050405020304" pitchFamily="18" charset="0"/>
                <a:cs typeface="Times New Roman" panose="02020603050405020304" pitchFamily="18" charset="0"/>
              </a:rPr>
              <a:t>Submission Date:</a:t>
            </a:r>
            <a:br>
              <a:rPr lang="en-IN" sz="8000" dirty="0">
                <a:solidFill>
                  <a:schemeClr val="tx2"/>
                </a:solidFill>
                <a:latin typeface="Times New Roman" panose="02020603050405020304" pitchFamily="18" charset="0"/>
                <a:cs typeface="Times New Roman" panose="02020603050405020304" pitchFamily="18" charset="0"/>
              </a:rPr>
            </a:br>
            <a:r>
              <a:rPr lang="en-IN" sz="8000" dirty="0">
                <a:solidFill>
                  <a:schemeClr val="tx2"/>
                </a:solidFill>
                <a:latin typeface="Times New Roman" panose="02020603050405020304" pitchFamily="18" charset="0"/>
                <a:cs typeface="Times New Roman" panose="02020603050405020304" pitchFamily="18" charset="0"/>
              </a:rPr>
              <a:t>15 June 2026</a:t>
            </a:r>
          </a:p>
          <a:p>
            <a:endParaRPr lang="en-IN" sz="2200" dirty="0">
              <a:solidFill>
                <a:schemeClr val="tx2"/>
              </a:solidFill>
            </a:endParaRPr>
          </a:p>
        </p:txBody>
      </p:sp>
      <p:grpSp>
        <p:nvGrpSpPr>
          <p:cNvPr id="29" name="Group 28">
            <a:extLst>
              <a:ext uri="{FF2B5EF4-FFF2-40B4-BE49-F238E27FC236}">
                <a16:creationId xmlns:a16="http://schemas.microsoft.com/office/drawing/2014/main" id="{8A0FAFCA-5C96-453B-83B7-A9AEF7F1896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30" name="Freeform: Shape 29">
              <a:extLst>
                <a:ext uri="{FF2B5EF4-FFF2-40B4-BE49-F238E27FC236}">
                  <a16:creationId xmlns:a16="http://schemas.microsoft.com/office/drawing/2014/main" id="{4A0F84AE-A24D-4353-B1BA-BD80DAA38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AF093259-3E74-43A1-944B-B106C8105E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AAA28A35-1E54-4054-BB95-42FAFA13A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FBA3A17F-F3BD-4B94-9CC8-006700210F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5" name="Group 34">
            <a:extLst>
              <a:ext uri="{FF2B5EF4-FFF2-40B4-BE49-F238E27FC236}">
                <a16:creationId xmlns:a16="http://schemas.microsoft.com/office/drawing/2014/main" id="{CD0398DD-AD75-4E2B-A3C6-35073082A8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56265" y="3658536"/>
            <a:ext cx="3655725" cy="2743201"/>
            <a:chOff x="-305" y="-1"/>
            <a:chExt cx="3832880" cy="2876136"/>
          </a:xfrm>
        </p:grpSpPr>
        <p:sp>
          <p:nvSpPr>
            <p:cNvPr id="36" name="Freeform: Shape 35">
              <a:extLst>
                <a:ext uri="{FF2B5EF4-FFF2-40B4-BE49-F238E27FC236}">
                  <a16:creationId xmlns:a16="http://schemas.microsoft.com/office/drawing/2014/main" id="{03E4F247-A844-4CD1-A37E-B7EA0DA2D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E2387B1B-D4D3-493F-8D7A-C7A89DBD4A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C3404477-1F13-4859-84DA-12A303AC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1B8C62FD-B708-4F00-80BB-1250C6011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Discover University of Wales Trinity Saint David">
            <a:extLst>
              <a:ext uri="{FF2B5EF4-FFF2-40B4-BE49-F238E27FC236}">
                <a16:creationId xmlns:a16="http://schemas.microsoft.com/office/drawing/2014/main" id="{9B3F2903-7329-DC9D-A4FC-C023AFAF309C}"/>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53361" y="3984"/>
            <a:ext cx="5224182" cy="1596216"/>
          </a:xfrm>
          <a:prstGeom prst="rect">
            <a:avLst/>
          </a:prstGeom>
          <a:noFill/>
          <a:ln>
            <a:noFill/>
          </a:ln>
        </p:spPr>
      </p:pic>
    </p:spTree>
    <p:extLst>
      <p:ext uri="{BB962C8B-B14F-4D97-AF65-F5344CB8AC3E}">
        <p14:creationId xmlns:p14="http://schemas.microsoft.com/office/powerpoint/2010/main" val="3381291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27F0F0-EBC4-9F70-4C05-6084EC0EBFBA}"/>
              </a:ext>
            </a:extLst>
          </p:cNvPr>
          <p:cNvSpPr>
            <a:spLocks noGrp="1"/>
          </p:cNvSpPr>
          <p:nvPr>
            <p:ph idx="1"/>
          </p:nvPr>
        </p:nvSpPr>
        <p:spPr>
          <a:xfrm>
            <a:off x="838200" y="2340429"/>
            <a:ext cx="10515600" cy="2242457"/>
          </a:xfrm>
        </p:spPr>
        <p:txBody>
          <a:bodyPr>
            <a:normAutofit/>
          </a:bodyPr>
          <a:lstStyle/>
          <a:p>
            <a:pPr marL="0" indent="0" algn="ctr">
              <a:buNone/>
            </a:pPr>
            <a:r>
              <a:rPr lang="en-IN" sz="3200" b="1" dirty="0">
                <a:latin typeface="Times New Roman" panose="02020603050405020304" pitchFamily="18" charset="0"/>
                <a:cs typeface="Times New Roman" panose="02020603050405020304" pitchFamily="18" charset="0"/>
              </a:rPr>
              <a:t>Title: EVALUATING THE EFFECTIVENESS OF FOOD FIRST APPROACH IN MALNUTRITION STATUS OF ELDERLY IN ENGLAND</a:t>
            </a:r>
            <a:endParaRPr lang="en-IN" sz="3200" dirty="0"/>
          </a:p>
        </p:txBody>
      </p:sp>
    </p:spTree>
    <p:extLst>
      <p:ext uri="{BB962C8B-B14F-4D97-AF65-F5344CB8AC3E}">
        <p14:creationId xmlns:p14="http://schemas.microsoft.com/office/powerpoint/2010/main" val="2152030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6475C-2CC0-3C5B-7711-AC5CF196A728}"/>
              </a:ext>
            </a:extLst>
          </p:cNvPr>
          <p:cNvSpPr>
            <a:spLocks noGrp="1"/>
          </p:cNvSpPr>
          <p:nvPr>
            <p:ph type="title"/>
          </p:nvPr>
        </p:nvSpPr>
        <p:spPr/>
        <p:txBody>
          <a:bodyPr/>
          <a:lstStyle/>
          <a:p>
            <a:r>
              <a:rPr lang="en-IN" b="1" dirty="0">
                <a:latin typeface="Times New Roman" panose="02020603050405020304" pitchFamily="18" charset="0"/>
                <a:cs typeface="Times New Roman" panose="02020603050405020304" pitchFamily="18" charset="0"/>
              </a:rPr>
              <a:t>1. Prevalence</a:t>
            </a:r>
          </a:p>
        </p:txBody>
      </p:sp>
      <p:sp>
        <p:nvSpPr>
          <p:cNvPr id="3" name="Content Placeholder 2">
            <a:extLst>
              <a:ext uri="{FF2B5EF4-FFF2-40B4-BE49-F238E27FC236}">
                <a16:creationId xmlns:a16="http://schemas.microsoft.com/office/drawing/2014/main" id="{1C506C0A-99F1-DFC8-2927-7F800FBFFEB8}"/>
              </a:ext>
            </a:extLst>
          </p:cNvPr>
          <p:cNvSpPr>
            <a:spLocks noGrp="1"/>
          </p:cNvSpPr>
          <p:nvPr>
            <p:ph idx="1"/>
          </p:nvPr>
        </p:nvSpPr>
        <p:spPr>
          <a:xfrm>
            <a:off x="838200" y="1825625"/>
            <a:ext cx="5617029" cy="4351338"/>
          </a:xfrm>
        </p:spPr>
        <p:txBody>
          <a:bodyPr>
            <a:normAutofit/>
          </a:bodyPr>
          <a:lstStyle/>
          <a:p>
            <a:pPr algn="just">
              <a:lnSpc>
                <a:spcPct val="150000"/>
              </a:lnSpc>
            </a:pPr>
            <a:r>
              <a:rPr lang="en-GB" sz="2000" dirty="0">
                <a:latin typeface="Times New Roman" panose="02020603050405020304" pitchFamily="18" charset="0"/>
                <a:cs typeface="Times New Roman" panose="02020603050405020304" pitchFamily="18" charset="0"/>
              </a:rPr>
              <a:t>In England, malnutrition in the older population is becoming a major and increasing public health problem. </a:t>
            </a:r>
          </a:p>
          <a:p>
            <a:pPr algn="just">
              <a:lnSpc>
                <a:spcPct val="150000"/>
              </a:lnSpc>
            </a:pPr>
            <a:r>
              <a:rPr lang="en-GB" sz="2000" dirty="0">
                <a:latin typeface="Times New Roman" panose="02020603050405020304" pitchFamily="18" charset="0"/>
                <a:cs typeface="Times New Roman" panose="02020603050405020304" pitchFamily="18" charset="0"/>
              </a:rPr>
              <a:t>Recent research by the Future Health Research Centre found that disease-related malnutrition contributes to hospitalisation of around 464,000 people in England every year, over 50 people per hour (danone.com, 2023). </a:t>
            </a:r>
            <a:endParaRPr lang="en-IN"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63D1647-3051-66A4-E592-414EB6A6D01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56829" y="465138"/>
            <a:ext cx="5354468" cy="3638776"/>
          </a:xfrm>
          <a:prstGeom prst="rect">
            <a:avLst/>
          </a:prstGeom>
          <a:noFill/>
          <a:ln>
            <a:noFill/>
          </a:ln>
        </p:spPr>
      </p:pic>
    </p:spTree>
    <p:extLst>
      <p:ext uri="{BB962C8B-B14F-4D97-AF65-F5344CB8AC3E}">
        <p14:creationId xmlns:p14="http://schemas.microsoft.com/office/powerpoint/2010/main" val="2948491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A5DC42-BA23-A890-6CBA-A7AE90F57938}"/>
              </a:ext>
            </a:extLst>
          </p:cNvPr>
          <p:cNvSpPr>
            <a:spLocks noGrp="1"/>
          </p:cNvSpPr>
          <p:nvPr>
            <p:ph idx="1"/>
          </p:nvPr>
        </p:nvSpPr>
        <p:spPr>
          <a:xfrm>
            <a:off x="489857" y="356053"/>
            <a:ext cx="5736772" cy="4351338"/>
          </a:xfrm>
        </p:spPr>
        <p:txBody>
          <a:bodyPr>
            <a:normAutofit fontScale="62500" lnSpcReduction="20000"/>
          </a:bodyPr>
          <a:lstStyle/>
          <a:p>
            <a:pPr algn="just">
              <a:lnSpc>
                <a:spcPct val="160000"/>
              </a:lnSpc>
            </a:pPr>
            <a:r>
              <a:rPr lang="en-GB" dirty="0">
                <a:latin typeface="Times New Roman" panose="02020603050405020304" pitchFamily="18" charset="0"/>
                <a:cs typeface="Times New Roman" panose="02020603050405020304" pitchFamily="18" charset="0"/>
              </a:rPr>
              <a:t>Moreover, disease-related malnutrition has a significant impact in England, affecting some 2.9 million people, and the costs of care for malnourished people are nearly three times as high as for well-nourished people (malnutritiontaskforce.org.uk, 2025). </a:t>
            </a:r>
          </a:p>
          <a:p>
            <a:pPr algn="just">
              <a:lnSpc>
                <a:spcPct val="160000"/>
              </a:lnSpc>
            </a:pPr>
            <a:r>
              <a:rPr lang="en-GB" dirty="0">
                <a:latin typeface="Times New Roman" panose="02020603050405020304" pitchFamily="18" charset="0"/>
                <a:cs typeface="Times New Roman" panose="02020603050405020304" pitchFamily="18" charset="0"/>
              </a:rPr>
              <a:t>Malnutrition costs the NHS almost £22.6bn a year, and a high proportion of NHS expenditure is attributable to hospital services, while malnutrition has an impact on social services and primary care (danone.com, 2023). </a:t>
            </a:r>
          </a:p>
          <a:p>
            <a:pPr algn="just">
              <a:lnSpc>
                <a:spcPct val="160000"/>
              </a:lnSpc>
            </a:pPr>
            <a:endParaRPr lang="en-IN" dirty="0">
              <a:latin typeface="Times New Roman" panose="02020603050405020304" pitchFamily="18" charset="0"/>
              <a:cs typeface="Times New Roman" panose="02020603050405020304" pitchFamily="18" charset="0"/>
            </a:endParaRPr>
          </a:p>
          <a:p>
            <a:pPr algn="just">
              <a:lnSpc>
                <a:spcPct val="160000"/>
              </a:lnSpc>
            </a:pPr>
            <a:endParaRPr lang="en-IN"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24CD38C-F209-2E23-5D90-17F8B5142F97}"/>
              </a:ext>
            </a:extLst>
          </p:cNvPr>
          <p:cNvSpPr txBox="1"/>
          <p:nvPr/>
        </p:nvSpPr>
        <p:spPr>
          <a:xfrm>
            <a:off x="3048000" y="3244334"/>
            <a:ext cx="6096000" cy="369332"/>
          </a:xfrm>
          <a:prstGeom prst="rect">
            <a:avLst/>
          </a:prstGeom>
          <a:noFill/>
        </p:spPr>
        <p:txBody>
          <a:bodyPr wrap="square">
            <a:spAutoFit/>
          </a:bodyPr>
          <a:lstStyle/>
          <a:p>
            <a:endParaRPr lang="en-IN" dirty="0"/>
          </a:p>
        </p:txBody>
      </p:sp>
      <p:sp>
        <p:nvSpPr>
          <p:cNvPr id="7" name="TextBox 6">
            <a:extLst>
              <a:ext uri="{FF2B5EF4-FFF2-40B4-BE49-F238E27FC236}">
                <a16:creationId xmlns:a16="http://schemas.microsoft.com/office/drawing/2014/main" id="{F2C54214-01B8-2F46-BD4D-BF7E12DA09DF}"/>
              </a:ext>
            </a:extLst>
          </p:cNvPr>
          <p:cNvSpPr txBox="1"/>
          <p:nvPr/>
        </p:nvSpPr>
        <p:spPr>
          <a:xfrm>
            <a:off x="3048000" y="3244334"/>
            <a:ext cx="6096000" cy="369332"/>
          </a:xfrm>
          <a:prstGeom prst="rect">
            <a:avLst/>
          </a:prstGeom>
          <a:noFill/>
        </p:spPr>
        <p:txBody>
          <a:bodyPr wrap="square">
            <a:spAutoFit/>
          </a:bodyPr>
          <a:lstStyle/>
          <a:p>
            <a:endParaRPr lang="en-IN" dirty="0"/>
          </a:p>
        </p:txBody>
      </p:sp>
      <p:pic>
        <p:nvPicPr>
          <p:cNvPr id="9" name="Picture 8" descr="Nutrition &amp; Malnutrition">
            <a:extLst>
              <a:ext uri="{FF2B5EF4-FFF2-40B4-BE49-F238E27FC236}">
                <a16:creationId xmlns:a16="http://schemas.microsoft.com/office/drawing/2014/main" id="{5DE929A2-F909-5C27-1723-45F4E63E9749}"/>
              </a:ext>
            </a:extLst>
          </p:cNvPr>
          <p:cNvPicPr>
            <a:picLocks noChangeAspect="1"/>
          </p:cNvPicPr>
          <p:nvPr/>
        </p:nvPicPr>
        <p:blipFill>
          <a:blip r:embed="rId3"/>
          <a:stretch>
            <a:fillRect/>
          </a:stretch>
        </p:blipFill>
        <p:spPr>
          <a:xfrm>
            <a:off x="6226629" y="3252842"/>
            <a:ext cx="5610905" cy="2941130"/>
          </a:xfrm>
          <a:prstGeom prst="rect">
            <a:avLst/>
          </a:prstGeom>
        </p:spPr>
      </p:pic>
    </p:spTree>
    <p:extLst>
      <p:ext uri="{BB962C8B-B14F-4D97-AF65-F5344CB8AC3E}">
        <p14:creationId xmlns:p14="http://schemas.microsoft.com/office/powerpoint/2010/main" val="1005902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AD1955-A808-AC5D-ED7D-F6A341FFA767}"/>
              </a:ext>
            </a:extLst>
          </p:cNvPr>
          <p:cNvSpPr>
            <a:spLocks noGrp="1"/>
          </p:cNvSpPr>
          <p:nvPr>
            <p:ph idx="1"/>
          </p:nvPr>
        </p:nvSpPr>
        <p:spPr>
          <a:xfrm>
            <a:off x="653143" y="1063625"/>
            <a:ext cx="6041571" cy="3345089"/>
          </a:xfrm>
        </p:spPr>
        <p:txBody>
          <a:bodyPr>
            <a:normAutofit fontScale="62500" lnSpcReduction="20000"/>
          </a:bodyPr>
          <a:lstStyle/>
          <a:p>
            <a:pPr algn="just">
              <a:lnSpc>
                <a:spcPct val="160000"/>
              </a:lnSpc>
            </a:pPr>
            <a:r>
              <a:rPr lang="en-GB" dirty="0">
                <a:latin typeface="Times New Roman" panose="02020603050405020304" pitchFamily="18" charset="0"/>
                <a:cs typeface="Times New Roman" panose="02020603050405020304" pitchFamily="18" charset="0"/>
              </a:rPr>
              <a:t>It is also more prevalent in older people, and estimates indicate that without action could cost up to an extra £4 billion by 2035. </a:t>
            </a:r>
          </a:p>
          <a:p>
            <a:pPr algn="just">
              <a:lnSpc>
                <a:spcPct val="160000"/>
              </a:lnSpc>
            </a:pPr>
            <a:r>
              <a:rPr lang="en-GB" dirty="0">
                <a:latin typeface="Times New Roman" panose="02020603050405020304" pitchFamily="18" charset="0"/>
                <a:cs typeface="Times New Roman" panose="02020603050405020304" pitchFamily="18" charset="0"/>
              </a:rPr>
              <a:t>Furthermore, the proportion of UK households reporting food insecurity reached 10% in 2023, indicating that the situation for nutrition access has deteriorated and raising the vulnerability of the elderly (gov.uk, 2024). </a:t>
            </a:r>
            <a:endParaRPr lang="en-IN" dirty="0">
              <a:latin typeface="Times New Roman" panose="02020603050405020304" pitchFamily="18" charset="0"/>
              <a:cs typeface="Times New Roman" panose="02020603050405020304" pitchFamily="18" charset="0"/>
            </a:endParaRPr>
          </a:p>
          <a:p>
            <a:endParaRPr lang="en-IN" dirty="0"/>
          </a:p>
        </p:txBody>
      </p:sp>
      <p:sp>
        <p:nvSpPr>
          <p:cNvPr id="5" name="TextBox 4">
            <a:extLst>
              <a:ext uri="{FF2B5EF4-FFF2-40B4-BE49-F238E27FC236}">
                <a16:creationId xmlns:a16="http://schemas.microsoft.com/office/drawing/2014/main" id="{B29FCE87-5CC7-D1B6-ECCE-1D3BBC6EF444}"/>
              </a:ext>
            </a:extLst>
          </p:cNvPr>
          <p:cNvSpPr txBox="1"/>
          <p:nvPr/>
        </p:nvSpPr>
        <p:spPr>
          <a:xfrm>
            <a:off x="3048000" y="3244334"/>
            <a:ext cx="6096000" cy="369332"/>
          </a:xfrm>
          <a:prstGeom prst="rect">
            <a:avLst/>
          </a:prstGeom>
          <a:noFill/>
        </p:spPr>
        <p:txBody>
          <a:bodyPr wrap="square">
            <a:spAutoFit/>
          </a:bodyPr>
          <a:lstStyle/>
          <a:p>
            <a:endParaRPr lang="en-IN" dirty="0"/>
          </a:p>
        </p:txBody>
      </p:sp>
      <p:pic>
        <p:nvPicPr>
          <p:cNvPr id="7" name="Picture 6">
            <a:extLst>
              <a:ext uri="{FF2B5EF4-FFF2-40B4-BE49-F238E27FC236}">
                <a16:creationId xmlns:a16="http://schemas.microsoft.com/office/drawing/2014/main" id="{5FABD8AB-AA5B-3915-C809-C4AE45E8B1D1}"/>
              </a:ext>
            </a:extLst>
          </p:cNvPr>
          <p:cNvPicPr>
            <a:picLocks noChangeAspect="1"/>
          </p:cNvPicPr>
          <p:nvPr/>
        </p:nvPicPr>
        <p:blipFill>
          <a:blip r:embed="rId3"/>
          <a:stretch>
            <a:fillRect/>
          </a:stretch>
        </p:blipFill>
        <p:spPr>
          <a:xfrm>
            <a:off x="6961278" y="1621971"/>
            <a:ext cx="4256585" cy="2989950"/>
          </a:xfrm>
          <a:prstGeom prst="rect">
            <a:avLst/>
          </a:prstGeom>
        </p:spPr>
      </p:pic>
    </p:spTree>
    <p:extLst>
      <p:ext uri="{BB962C8B-B14F-4D97-AF65-F5344CB8AC3E}">
        <p14:creationId xmlns:p14="http://schemas.microsoft.com/office/powerpoint/2010/main" val="937901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05EA-DE88-01BA-CA7E-0EC13488C85C}"/>
              </a:ext>
            </a:extLst>
          </p:cNvPr>
          <p:cNvSpPr>
            <a:spLocks noGrp="1"/>
          </p:cNvSpPr>
          <p:nvPr>
            <p:ph type="title"/>
          </p:nvPr>
        </p:nvSpPr>
        <p:spPr/>
        <p:txBody>
          <a:bodyPr/>
          <a:lstStyle/>
          <a:p>
            <a:r>
              <a:rPr lang="en-IN" b="1" dirty="0">
                <a:latin typeface="Times New Roman" panose="02020603050405020304" pitchFamily="18" charset="0"/>
                <a:cs typeface="Times New Roman" panose="02020603050405020304" pitchFamily="18" charset="0"/>
              </a:rPr>
              <a:t>“Food First approach”</a:t>
            </a:r>
          </a:p>
        </p:txBody>
      </p:sp>
      <p:sp>
        <p:nvSpPr>
          <p:cNvPr id="3" name="Content Placeholder 2">
            <a:extLst>
              <a:ext uri="{FF2B5EF4-FFF2-40B4-BE49-F238E27FC236}">
                <a16:creationId xmlns:a16="http://schemas.microsoft.com/office/drawing/2014/main" id="{164FB166-1263-8EEB-8D2E-7FEA6B62F505}"/>
              </a:ext>
            </a:extLst>
          </p:cNvPr>
          <p:cNvSpPr>
            <a:spLocks noGrp="1"/>
          </p:cNvSpPr>
          <p:nvPr>
            <p:ph idx="1"/>
          </p:nvPr>
        </p:nvSpPr>
        <p:spPr>
          <a:xfrm>
            <a:off x="838200" y="1825625"/>
            <a:ext cx="5116286" cy="4351338"/>
          </a:xfrm>
        </p:spPr>
        <p:txBody>
          <a:bodyPr>
            <a:normAutofit fontScale="92500"/>
          </a:bodyPr>
          <a:lstStyle/>
          <a:p>
            <a:pPr>
              <a:lnSpc>
                <a:spcPct val="150000"/>
              </a:lnSpc>
            </a:pPr>
            <a:r>
              <a:rPr lang="en-IN" sz="1800" dirty="0">
                <a:latin typeface="Times New Roman" panose="02020603050405020304" pitchFamily="18" charset="0"/>
                <a:cs typeface="Times New Roman" panose="02020603050405020304" pitchFamily="18" charset="0"/>
              </a:rPr>
              <a:t>The food first approach is a strategy by the NHS in UK </a:t>
            </a:r>
          </a:p>
          <a:p>
            <a:pPr>
              <a:lnSpc>
                <a:spcPct val="150000"/>
              </a:lnSpc>
            </a:pPr>
            <a:r>
              <a:rPr lang="en-IN" sz="1800" dirty="0">
                <a:latin typeface="Times New Roman" panose="02020603050405020304" pitchFamily="18" charset="0"/>
                <a:cs typeface="Times New Roman" panose="02020603050405020304" pitchFamily="18" charset="0"/>
              </a:rPr>
              <a:t>The aim is to assist in weight recovery by promoting consumption of foods high in fat and sugar</a:t>
            </a:r>
          </a:p>
          <a:p>
            <a:pPr>
              <a:lnSpc>
                <a:spcPct val="150000"/>
              </a:lnSpc>
            </a:pPr>
            <a:r>
              <a:rPr lang="en-IN" sz="1800" dirty="0">
                <a:latin typeface="Times New Roman" panose="02020603050405020304" pitchFamily="18" charset="0"/>
                <a:cs typeface="Times New Roman" panose="02020603050405020304" pitchFamily="18" charset="0"/>
              </a:rPr>
              <a:t>This approach is aimed at reducing malnutrition in UK</a:t>
            </a:r>
          </a:p>
          <a:p>
            <a:pPr>
              <a:lnSpc>
                <a:spcPct val="150000"/>
              </a:lnSpc>
            </a:pPr>
            <a:r>
              <a:rPr lang="en-IN" sz="1800" dirty="0">
                <a:latin typeface="Times New Roman" panose="02020603050405020304" pitchFamily="18" charset="0"/>
                <a:cs typeface="Times New Roman" panose="02020603050405020304" pitchFamily="18" charset="0"/>
              </a:rPr>
              <a:t>The focus is to improve weight among malnourished people so that they can achieve a health BMI (malnutritionandfoodfirst.rdash.nhs.uk, 2026)</a:t>
            </a:r>
          </a:p>
        </p:txBody>
      </p:sp>
      <p:pic>
        <p:nvPicPr>
          <p:cNvPr id="5" name="Picture 4">
            <a:extLst>
              <a:ext uri="{FF2B5EF4-FFF2-40B4-BE49-F238E27FC236}">
                <a16:creationId xmlns:a16="http://schemas.microsoft.com/office/drawing/2014/main" id="{9DACD06E-CBC8-25BE-F4D2-69636C24DDBD}"/>
              </a:ext>
            </a:extLst>
          </p:cNvPr>
          <p:cNvPicPr>
            <a:picLocks noChangeAspect="1"/>
          </p:cNvPicPr>
          <p:nvPr/>
        </p:nvPicPr>
        <p:blipFill>
          <a:blip r:embed="rId3"/>
          <a:stretch>
            <a:fillRect/>
          </a:stretch>
        </p:blipFill>
        <p:spPr>
          <a:xfrm>
            <a:off x="8775036" y="3261114"/>
            <a:ext cx="3416964" cy="3542522"/>
          </a:xfrm>
          <a:prstGeom prst="rect">
            <a:avLst/>
          </a:prstGeom>
        </p:spPr>
      </p:pic>
      <p:pic>
        <p:nvPicPr>
          <p:cNvPr id="6" name="Picture 5" descr="About – foodFIRST">
            <a:extLst>
              <a:ext uri="{FF2B5EF4-FFF2-40B4-BE49-F238E27FC236}">
                <a16:creationId xmlns:a16="http://schemas.microsoft.com/office/drawing/2014/main" id="{0AA2B31C-AC26-889E-710C-CBE025BE670B}"/>
              </a:ext>
            </a:extLst>
          </p:cNvPr>
          <p:cNvPicPr>
            <a:picLocks noChangeAspect="1"/>
          </p:cNvPicPr>
          <p:nvPr/>
        </p:nvPicPr>
        <p:blipFill>
          <a:blip r:embed="rId4"/>
          <a:stretch>
            <a:fillRect/>
          </a:stretch>
        </p:blipFill>
        <p:spPr>
          <a:xfrm>
            <a:off x="7293428" y="125392"/>
            <a:ext cx="3962399" cy="3400465"/>
          </a:xfrm>
          <a:prstGeom prst="rect">
            <a:avLst/>
          </a:prstGeom>
        </p:spPr>
      </p:pic>
    </p:spTree>
    <p:extLst>
      <p:ext uri="{BB962C8B-B14F-4D97-AF65-F5344CB8AC3E}">
        <p14:creationId xmlns:p14="http://schemas.microsoft.com/office/powerpoint/2010/main" val="1247404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6DD35-267E-7EEA-BFFA-E5CB8FEC62B1}"/>
              </a:ext>
            </a:extLst>
          </p:cNvPr>
          <p:cNvSpPr>
            <a:spLocks noGrp="1"/>
          </p:cNvSpPr>
          <p:nvPr>
            <p:ph type="title"/>
          </p:nvPr>
        </p:nvSpPr>
        <p:spPr/>
        <p:txBody>
          <a:bodyPr/>
          <a:lstStyle/>
          <a:p>
            <a:r>
              <a:rPr lang="en-IN" b="1" dirty="0">
                <a:latin typeface="Times New Roman" panose="02020603050405020304" pitchFamily="18" charset="0"/>
                <a:cs typeface="Times New Roman" panose="02020603050405020304" pitchFamily="18" charset="0"/>
              </a:rPr>
              <a:t>2. Rationale </a:t>
            </a:r>
            <a:br>
              <a:rPr lang="en-IN" dirty="0">
                <a:latin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FC276C-C397-491C-2D3B-B1E5954F86DB}"/>
              </a:ext>
            </a:extLst>
          </p:cNvPr>
          <p:cNvSpPr>
            <a:spLocks noGrp="1"/>
          </p:cNvSpPr>
          <p:nvPr>
            <p:ph idx="1"/>
          </p:nvPr>
        </p:nvSpPr>
        <p:spPr>
          <a:xfrm>
            <a:off x="838200" y="1825625"/>
            <a:ext cx="7010400" cy="4351338"/>
          </a:xfrm>
        </p:spPr>
        <p:txBody>
          <a:bodyPr>
            <a:normAutofit fontScale="92500" lnSpcReduction="10000"/>
          </a:bodyPr>
          <a:lstStyle/>
          <a:p>
            <a:pPr algn="just">
              <a:lnSpc>
                <a:spcPct val="150000"/>
              </a:lnSpc>
            </a:pPr>
            <a:r>
              <a:rPr lang="en-IN" sz="2000" dirty="0">
                <a:latin typeface="Times New Roman" panose="02020603050405020304" pitchFamily="18" charset="0"/>
                <a:cs typeface="Times New Roman" panose="02020603050405020304" pitchFamily="18" charset="0"/>
              </a:rPr>
              <a:t>This research is important because there is increasing awareness of the burden of malnutrition and social isolation in older people in England, especially those who live alone or within supported housing. </a:t>
            </a:r>
          </a:p>
          <a:p>
            <a:pPr algn="just">
              <a:lnSpc>
                <a:spcPct val="150000"/>
              </a:lnSpc>
            </a:pPr>
            <a:r>
              <a:rPr lang="en-IN" sz="2000" dirty="0">
                <a:latin typeface="Times New Roman" panose="02020603050405020304" pitchFamily="18" charset="0"/>
                <a:cs typeface="Times New Roman" panose="02020603050405020304" pitchFamily="18" charset="0"/>
              </a:rPr>
              <a:t>Despite interventions such as the NHS “Food First Approach” and the British Association for Parenteral and Enteral Nutrition (BAPEN), there is a widespread prevalence of malnutrition, with millions of people suffering from the condition and avoidable hospital admissions as a result of it, which leads to higher care costs (Menyawi </a:t>
            </a:r>
            <a:r>
              <a:rPr lang="en-IN" sz="2000" i="1" dirty="0">
                <a:latin typeface="Times New Roman" panose="02020603050405020304" pitchFamily="18" charset="0"/>
                <a:cs typeface="Times New Roman" panose="02020603050405020304" pitchFamily="18" charset="0"/>
              </a:rPr>
              <a:t>et al.</a:t>
            </a:r>
            <a:r>
              <a:rPr lang="en-IN" sz="2000" dirty="0">
                <a:latin typeface="Times New Roman" panose="02020603050405020304" pitchFamily="18" charset="0"/>
                <a:cs typeface="Times New Roman" panose="02020603050405020304" pitchFamily="18" charset="0"/>
              </a:rPr>
              <a:t> 2025). </a:t>
            </a:r>
          </a:p>
        </p:txBody>
      </p:sp>
      <p:pic>
        <p:nvPicPr>
          <p:cNvPr id="4" name="Picture 3" descr="Malnutrition Awareness Week – Lynn Burns RNutr">
            <a:extLst>
              <a:ext uri="{FF2B5EF4-FFF2-40B4-BE49-F238E27FC236}">
                <a16:creationId xmlns:a16="http://schemas.microsoft.com/office/drawing/2014/main" id="{6679D2AD-85D6-9F19-60D4-6EE24F954F6B}"/>
              </a:ext>
            </a:extLst>
          </p:cNvPr>
          <p:cNvPicPr>
            <a:picLocks noChangeAspect="1"/>
          </p:cNvPicPr>
          <p:nvPr/>
        </p:nvPicPr>
        <p:blipFill>
          <a:blip r:embed="rId3"/>
          <a:stretch>
            <a:fillRect/>
          </a:stretch>
        </p:blipFill>
        <p:spPr>
          <a:xfrm>
            <a:off x="8023356" y="857250"/>
            <a:ext cx="3634659" cy="5143500"/>
          </a:xfrm>
          <a:prstGeom prst="rect">
            <a:avLst/>
          </a:prstGeom>
        </p:spPr>
      </p:pic>
    </p:spTree>
    <p:extLst>
      <p:ext uri="{BB962C8B-B14F-4D97-AF65-F5344CB8AC3E}">
        <p14:creationId xmlns:p14="http://schemas.microsoft.com/office/powerpoint/2010/main" val="2642792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CE848C-E603-C972-7B07-2F56B06381B6}"/>
              </a:ext>
            </a:extLst>
          </p:cNvPr>
          <p:cNvSpPr>
            <a:spLocks noGrp="1"/>
          </p:cNvSpPr>
          <p:nvPr>
            <p:ph idx="1"/>
          </p:nvPr>
        </p:nvSpPr>
        <p:spPr>
          <a:xfrm>
            <a:off x="489856" y="617311"/>
            <a:ext cx="7500257" cy="2604860"/>
          </a:xfrm>
        </p:spPr>
        <p:txBody>
          <a:bodyPr>
            <a:normAutofit fontScale="55000" lnSpcReduction="20000"/>
          </a:bodyPr>
          <a:lstStyle/>
          <a:p>
            <a:pPr algn="just">
              <a:lnSpc>
                <a:spcPct val="150000"/>
              </a:lnSpc>
            </a:pPr>
            <a:r>
              <a:rPr lang="en-IN" dirty="0">
                <a:latin typeface="Times New Roman" panose="02020603050405020304" pitchFamily="18" charset="0"/>
                <a:cs typeface="Times New Roman" panose="02020603050405020304" pitchFamily="18" charset="0"/>
              </a:rPr>
              <a:t>There is a lack of understanding of how nutritional and psychosocial conditions can be addressed together (Douglas, 2024). This study is significant in assessing the nutritional results as well as the Food First Approach's effect on minimising loneliness in elderly care. </a:t>
            </a:r>
          </a:p>
          <a:p>
            <a:pPr algn="just">
              <a:lnSpc>
                <a:spcPct val="150000"/>
              </a:lnSpc>
            </a:pPr>
            <a:r>
              <a:rPr lang="en-IN" dirty="0">
                <a:latin typeface="Times New Roman" panose="02020603050405020304" pitchFamily="18" charset="0"/>
                <a:cs typeface="Times New Roman" panose="02020603050405020304" pitchFamily="18" charset="0"/>
              </a:rPr>
              <a:t>Despite interventions such as the NHS “Food First Approach” and the British Association for Parenteral and Enteral Nutrition (BAPEN), there is a widespread prevalence of malnutrition, with millions of people suffering from the condition and avoidable hospital admissions as a result of it, which leads to higher care costs (Menyawi </a:t>
            </a:r>
            <a:r>
              <a:rPr lang="en-IN" i="1" dirty="0">
                <a:latin typeface="Times New Roman" panose="02020603050405020304" pitchFamily="18" charset="0"/>
                <a:cs typeface="Times New Roman" panose="02020603050405020304" pitchFamily="18" charset="0"/>
              </a:rPr>
              <a:t>et al.</a:t>
            </a:r>
            <a:r>
              <a:rPr lang="en-IN" dirty="0">
                <a:latin typeface="Times New Roman" panose="02020603050405020304" pitchFamily="18" charset="0"/>
                <a:cs typeface="Times New Roman" panose="02020603050405020304" pitchFamily="18" charset="0"/>
              </a:rPr>
              <a:t> 2025). </a:t>
            </a:r>
          </a:p>
          <a:p>
            <a:pPr algn="just">
              <a:lnSpc>
                <a:spcPct val="150000"/>
              </a:lnSpc>
            </a:pPr>
            <a:endParaRPr lang="en-IN" dirty="0">
              <a:latin typeface="Times New Roman" panose="02020603050405020304" pitchFamily="18" charset="0"/>
              <a:cs typeface="Times New Roman" panose="02020603050405020304" pitchFamily="18" charset="0"/>
            </a:endParaRPr>
          </a:p>
        </p:txBody>
      </p:sp>
      <p:pic>
        <p:nvPicPr>
          <p:cNvPr id="4" name="Picture 3" descr="PPT - Addressing Malnutrition in the UK: A Comprehensive Overview ...">
            <a:extLst>
              <a:ext uri="{FF2B5EF4-FFF2-40B4-BE49-F238E27FC236}">
                <a16:creationId xmlns:a16="http://schemas.microsoft.com/office/drawing/2014/main" id="{13C24AFA-F9D6-ABF1-78D2-BFBDA8813688}"/>
              </a:ext>
            </a:extLst>
          </p:cNvPr>
          <p:cNvPicPr>
            <a:picLocks noChangeAspect="1"/>
          </p:cNvPicPr>
          <p:nvPr/>
        </p:nvPicPr>
        <p:blipFill>
          <a:blip r:embed="rId3"/>
          <a:stretch>
            <a:fillRect/>
          </a:stretch>
        </p:blipFill>
        <p:spPr>
          <a:xfrm>
            <a:off x="6248400" y="3124200"/>
            <a:ext cx="4648200" cy="3486151"/>
          </a:xfrm>
          <a:prstGeom prst="rect">
            <a:avLst/>
          </a:prstGeom>
        </p:spPr>
      </p:pic>
    </p:spTree>
    <p:extLst>
      <p:ext uri="{BB962C8B-B14F-4D97-AF65-F5344CB8AC3E}">
        <p14:creationId xmlns:p14="http://schemas.microsoft.com/office/powerpoint/2010/main" val="1760969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DB1887-552D-5F70-9EAB-642FA6EB8431}"/>
              </a:ext>
            </a:extLst>
          </p:cNvPr>
          <p:cNvSpPr>
            <a:spLocks noGrp="1"/>
          </p:cNvSpPr>
          <p:nvPr>
            <p:ph idx="1"/>
          </p:nvPr>
        </p:nvSpPr>
        <p:spPr>
          <a:xfrm>
            <a:off x="838200" y="628197"/>
            <a:ext cx="10515600" cy="4351338"/>
          </a:xfrm>
        </p:spPr>
        <p:txBody>
          <a:bodyPr>
            <a:normAutofit/>
          </a:bodyPr>
          <a:lstStyle/>
          <a:p>
            <a:pPr algn="just">
              <a:lnSpc>
                <a:spcPct val="150000"/>
              </a:lnSpc>
            </a:pPr>
            <a:r>
              <a:rPr lang="en-IN" sz="2000" dirty="0">
                <a:latin typeface="Times New Roman" panose="02020603050405020304" pitchFamily="18" charset="0"/>
                <a:cs typeface="Times New Roman" panose="02020603050405020304" pitchFamily="18" charset="0"/>
              </a:rPr>
              <a:t>Disability caused by disease-related malnutrition is currently estimated to cost the NHS and social care services approximately 2.9 million people in England, for example. Current policies, including the Care Act 2014 and NHS Long Term Plan (2019), highlight the importance of preventing problems, early help, and asking where health and social care needs can be combined in the community (Marczak </a:t>
            </a:r>
            <a:r>
              <a:rPr lang="en-IN" sz="2000" i="1" dirty="0">
                <a:latin typeface="Times New Roman" panose="02020603050405020304" pitchFamily="18" charset="0"/>
                <a:cs typeface="Times New Roman" panose="02020603050405020304" pitchFamily="18" charset="0"/>
              </a:rPr>
              <a:t>et al.</a:t>
            </a:r>
            <a:r>
              <a:rPr lang="en-IN" sz="2000" dirty="0">
                <a:latin typeface="Times New Roman" panose="02020603050405020304" pitchFamily="18" charset="0"/>
                <a:cs typeface="Times New Roman" panose="02020603050405020304" pitchFamily="18" charset="0"/>
              </a:rPr>
              <a:t> 2024). </a:t>
            </a:r>
          </a:p>
          <a:p>
            <a:pPr algn="just">
              <a:lnSpc>
                <a:spcPct val="150000"/>
              </a:lnSpc>
            </a:pPr>
            <a:endParaRPr lang="en-IN" sz="2000" dirty="0">
              <a:latin typeface="Times New Roman" panose="02020603050405020304" pitchFamily="18" charset="0"/>
              <a:cs typeface="Times New Roman" panose="02020603050405020304" pitchFamily="18" charset="0"/>
            </a:endParaRPr>
          </a:p>
        </p:txBody>
      </p:sp>
      <p:pic>
        <p:nvPicPr>
          <p:cNvPr id="4" name="Picture 3" descr="NHS expenses during 2005-2012 | Download Scientific Diagram">
            <a:extLst>
              <a:ext uri="{FF2B5EF4-FFF2-40B4-BE49-F238E27FC236}">
                <a16:creationId xmlns:a16="http://schemas.microsoft.com/office/drawing/2014/main" id="{0CF69EFA-4DAE-158D-CBA2-BB299B610F7A}"/>
              </a:ext>
            </a:extLst>
          </p:cNvPr>
          <p:cNvPicPr>
            <a:picLocks noChangeAspect="1"/>
          </p:cNvPicPr>
          <p:nvPr/>
        </p:nvPicPr>
        <p:blipFill>
          <a:blip r:embed="rId3"/>
          <a:stretch>
            <a:fillRect/>
          </a:stretch>
        </p:blipFill>
        <p:spPr>
          <a:xfrm>
            <a:off x="4974772" y="2596243"/>
            <a:ext cx="4931228" cy="3698422"/>
          </a:xfrm>
          <a:prstGeom prst="rect">
            <a:avLst/>
          </a:prstGeom>
        </p:spPr>
      </p:pic>
    </p:spTree>
    <p:extLst>
      <p:ext uri="{BB962C8B-B14F-4D97-AF65-F5344CB8AC3E}">
        <p14:creationId xmlns:p14="http://schemas.microsoft.com/office/powerpoint/2010/main" val="2005522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95098958-5216-4801-3D9A-B8DD047DDCB7}"/>
              </a:ext>
            </a:extLst>
          </p:cNvPr>
          <p:cNvGraphicFramePr>
            <a:graphicFrameLocks noGrp="1"/>
          </p:cNvGraphicFramePr>
          <p:nvPr>
            <p:ph idx="1"/>
            <p:extLst>
              <p:ext uri="{D42A27DB-BD31-4B8C-83A1-F6EECF244321}">
                <p14:modId xmlns:p14="http://schemas.microsoft.com/office/powerpoint/2010/main" val="3717933093"/>
              </p:ext>
            </p:extLst>
          </p:nvPr>
        </p:nvGraphicFramePr>
        <p:xfrm>
          <a:off x="947057" y="845911"/>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9466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C6998D-EDAB-E0D2-C6D1-5A4A65A55B32}"/>
              </a:ext>
            </a:extLst>
          </p:cNvPr>
          <p:cNvSpPr>
            <a:spLocks noGrp="1"/>
          </p:cNvSpPr>
          <p:nvPr>
            <p:ph idx="1"/>
          </p:nvPr>
        </p:nvSpPr>
        <p:spPr>
          <a:xfrm>
            <a:off x="413657" y="562882"/>
            <a:ext cx="9176657" cy="2985861"/>
          </a:xfrm>
        </p:spPr>
        <p:txBody>
          <a:bodyPr>
            <a:normAutofit lnSpcReduction="10000"/>
          </a:bodyPr>
          <a:lstStyle/>
          <a:p>
            <a:pPr>
              <a:lnSpc>
                <a:spcPct val="150000"/>
              </a:lnSpc>
            </a:pPr>
            <a:r>
              <a:rPr lang="en-GB" sz="1600" b="1" dirty="0">
                <a:latin typeface="Times New Roman" panose="02020603050405020304" pitchFamily="18" charset="0"/>
                <a:cs typeface="Times New Roman" panose="02020603050405020304" pitchFamily="18" charset="0"/>
              </a:rPr>
              <a:t>4. Research Impact </a:t>
            </a:r>
            <a:endParaRPr lang="en-IN" sz="1600" dirty="0">
              <a:latin typeface="Times New Roman" panose="02020603050405020304" pitchFamily="18" charset="0"/>
              <a:cs typeface="Times New Roman" panose="02020603050405020304" pitchFamily="18" charset="0"/>
            </a:endParaRPr>
          </a:p>
          <a:p>
            <a:pPr>
              <a:lnSpc>
                <a:spcPct val="150000"/>
              </a:lnSpc>
            </a:pPr>
            <a:r>
              <a:rPr lang="en-GB" sz="1600" dirty="0">
                <a:latin typeface="Times New Roman" panose="02020603050405020304" pitchFamily="18" charset="0"/>
                <a:cs typeface="Times New Roman" panose="02020603050405020304" pitchFamily="18" charset="0"/>
              </a:rPr>
              <a:t>The findings of this research will be of importance to older people, health and social care services and policy making in England. </a:t>
            </a:r>
          </a:p>
          <a:p>
            <a:pPr>
              <a:lnSpc>
                <a:spcPct val="150000"/>
              </a:lnSpc>
            </a:pPr>
            <a:r>
              <a:rPr lang="en-GB" sz="1600" dirty="0">
                <a:latin typeface="Times New Roman" panose="02020603050405020304" pitchFamily="18" charset="0"/>
                <a:cs typeface="Times New Roman" panose="02020603050405020304" pitchFamily="18" charset="0"/>
              </a:rPr>
              <a:t>It will increase awareness among the target population of the opportunities to strengthen the understanding of the Food First Approach as a way to boost nutrition intake while reducing social isolation</a:t>
            </a:r>
          </a:p>
          <a:p>
            <a:pPr>
              <a:lnSpc>
                <a:spcPct val="150000"/>
              </a:lnSpc>
            </a:pPr>
            <a:r>
              <a:rPr lang="en-GB" sz="1600" dirty="0">
                <a:latin typeface="Times New Roman" panose="02020603050405020304" pitchFamily="18" charset="0"/>
                <a:cs typeface="Times New Roman" panose="02020603050405020304" pitchFamily="18" charset="0"/>
              </a:rPr>
              <a:t>Thus improving the physical health, emotional wellbeing and quality of life of the older adult living alone or in supported housing (Sen </a:t>
            </a:r>
            <a:r>
              <a:rPr lang="en-GB" sz="1600" i="1" dirty="0">
                <a:latin typeface="Times New Roman" panose="02020603050405020304" pitchFamily="18" charset="0"/>
                <a:cs typeface="Times New Roman" panose="02020603050405020304" pitchFamily="18" charset="0"/>
              </a:rPr>
              <a:t>et al.</a:t>
            </a:r>
            <a:r>
              <a:rPr lang="en-GB" sz="1600" dirty="0">
                <a:latin typeface="Times New Roman" panose="02020603050405020304" pitchFamily="18" charset="0"/>
                <a:cs typeface="Times New Roman" panose="02020603050405020304" pitchFamily="18" charset="0"/>
              </a:rPr>
              <a:t> 2025). </a:t>
            </a:r>
            <a:endParaRPr lang="en-IN" sz="1600" dirty="0">
              <a:latin typeface="Times New Roman" panose="02020603050405020304" pitchFamily="18" charset="0"/>
              <a:cs typeface="Times New Roman" panose="02020603050405020304" pitchFamily="18" charset="0"/>
            </a:endParaRPr>
          </a:p>
        </p:txBody>
      </p:sp>
      <p:pic>
        <p:nvPicPr>
          <p:cNvPr id="4" name="Picture 3" descr="Malnutrition among elderly a multifactorial condition to flourish: Evidence  from a cross-sectional study - Clinical Epidemiology and Global Health">
            <a:extLst>
              <a:ext uri="{FF2B5EF4-FFF2-40B4-BE49-F238E27FC236}">
                <a16:creationId xmlns:a16="http://schemas.microsoft.com/office/drawing/2014/main" id="{5100F226-6B05-E7D8-8A74-BDC31B62CD5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73305" y="3195863"/>
            <a:ext cx="4571637" cy="3489447"/>
          </a:xfrm>
          <a:prstGeom prst="rect">
            <a:avLst/>
          </a:prstGeom>
          <a:noFill/>
          <a:ln>
            <a:noFill/>
          </a:ln>
        </p:spPr>
      </p:pic>
    </p:spTree>
    <p:extLst>
      <p:ext uri="{BB962C8B-B14F-4D97-AF65-F5344CB8AC3E}">
        <p14:creationId xmlns:p14="http://schemas.microsoft.com/office/powerpoint/2010/main" val="4006738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FF739F-63EF-7269-594B-421FF66A1908}"/>
              </a:ext>
            </a:extLst>
          </p:cNvPr>
          <p:cNvSpPr>
            <a:spLocks noGrp="1"/>
          </p:cNvSpPr>
          <p:nvPr>
            <p:ph idx="1"/>
          </p:nvPr>
        </p:nvSpPr>
        <p:spPr>
          <a:xfrm>
            <a:off x="326572" y="508454"/>
            <a:ext cx="9775371" cy="3149146"/>
          </a:xfrm>
        </p:spPr>
        <p:txBody>
          <a:bodyPr>
            <a:normAutofit fontScale="92500"/>
          </a:bodyPr>
          <a:lstStyle/>
          <a:p>
            <a:pPr algn="just">
              <a:lnSpc>
                <a:spcPct val="150000"/>
              </a:lnSpc>
            </a:pPr>
            <a:r>
              <a:rPr lang="en-GB" sz="1800" dirty="0">
                <a:latin typeface="Times New Roman" panose="02020603050405020304" pitchFamily="18" charset="0"/>
                <a:cs typeface="Times New Roman" panose="02020603050405020304" pitchFamily="18" charset="0"/>
              </a:rPr>
              <a:t>In public health, the results can help inform earlier intervention plans to counteract hospitalisation associated with malnutrition, estimated to impact some 2.9 million individuals in England at present (Basu et al, 2025). </a:t>
            </a:r>
          </a:p>
          <a:p>
            <a:pPr algn="just">
              <a:lnSpc>
                <a:spcPct val="150000"/>
              </a:lnSpc>
            </a:pPr>
            <a:r>
              <a:rPr lang="en-GB" sz="1800" dirty="0">
                <a:latin typeface="Times New Roman" panose="02020603050405020304" pitchFamily="18" charset="0"/>
                <a:cs typeface="Times New Roman" panose="02020603050405020304" pitchFamily="18" charset="0"/>
              </a:rPr>
              <a:t>The research will provide social care providers and professionals with evidence, contributing to the strengthening of person-centred care planning, with nutrition and social engagement delivered together. </a:t>
            </a:r>
          </a:p>
          <a:p>
            <a:pPr algn="just">
              <a:lnSpc>
                <a:spcPct val="150000"/>
              </a:lnSpc>
            </a:pPr>
            <a:r>
              <a:rPr lang="en-GB" sz="1800" dirty="0">
                <a:latin typeface="Times New Roman" panose="02020603050405020304" pitchFamily="18" charset="0"/>
                <a:cs typeface="Times New Roman" panose="02020603050405020304" pitchFamily="18" charset="0"/>
              </a:rPr>
              <a:t>It can provide an insight into gaps in existing practice to inform improvement in such policies as the implementation of the NHS Long Term Plan and the implementation of the Care Act 2014.  </a:t>
            </a:r>
            <a:endParaRPr lang="en-IN" sz="1800" dirty="0">
              <a:latin typeface="Times New Roman" panose="02020603050405020304" pitchFamily="18" charset="0"/>
              <a:cs typeface="Times New Roman" panose="02020603050405020304" pitchFamily="18" charset="0"/>
            </a:endParaRPr>
          </a:p>
          <a:p>
            <a:pPr algn="just">
              <a:lnSpc>
                <a:spcPct val="150000"/>
              </a:lnSpc>
            </a:pPr>
            <a:endParaRPr lang="en-IN" sz="1800" dirty="0">
              <a:latin typeface="Times New Roman" panose="02020603050405020304" pitchFamily="18" charset="0"/>
              <a:cs typeface="Times New Roman" panose="02020603050405020304" pitchFamily="18" charset="0"/>
            </a:endParaRPr>
          </a:p>
        </p:txBody>
      </p:sp>
      <p:pic>
        <p:nvPicPr>
          <p:cNvPr id="4" name="Picture 3" descr="Long Term Care: Malnutrition in Older Adults With COVID-19 Infection -  Today's Geriatric Medicine">
            <a:extLst>
              <a:ext uri="{FF2B5EF4-FFF2-40B4-BE49-F238E27FC236}">
                <a16:creationId xmlns:a16="http://schemas.microsoft.com/office/drawing/2014/main" id="{31EC62E7-1CAE-C46D-2CD9-CEC399EA3FF3}"/>
              </a:ext>
            </a:extLst>
          </p:cNvPr>
          <p:cNvPicPr>
            <a:picLocks noChangeAspect="1"/>
          </p:cNvPicPr>
          <p:nvPr/>
        </p:nvPicPr>
        <p:blipFill rotWithShape="1">
          <a:blip r:embed="rId3">
            <a:extLst>
              <a:ext uri="{28A0092B-C50C-407E-A947-70E740481C1C}">
                <a14:useLocalDpi xmlns:a14="http://schemas.microsoft.com/office/drawing/2010/main" val="0"/>
              </a:ext>
            </a:extLst>
          </a:blip>
          <a:srcRect b="14346"/>
          <a:stretch>
            <a:fillRect/>
          </a:stretch>
        </p:blipFill>
        <p:spPr bwMode="auto">
          <a:xfrm>
            <a:off x="5390425" y="3635829"/>
            <a:ext cx="5865404" cy="30226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4421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2AC5D-CFB0-67E5-64A8-D75CC0E7BEA6}"/>
              </a:ext>
            </a:extLst>
          </p:cNvPr>
          <p:cNvSpPr>
            <a:spLocks noGrp="1"/>
          </p:cNvSpPr>
          <p:nvPr>
            <p:ph type="title"/>
          </p:nvPr>
        </p:nvSpPr>
        <p:spPr/>
        <p:txBody>
          <a:bodyPr/>
          <a:lstStyle/>
          <a:p>
            <a:r>
              <a:rPr lang="en-IN" b="1" dirty="0"/>
              <a:t>References </a:t>
            </a:r>
          </a:p>
        </p:txBody>
      </p:sp>
      <p:sp>
        <p:nvSpPr>
          <p:cNvPr id="3" name="Content Placeholder 2">
            <a:extLst>
              <a:ext uri="{FF2B5EF4-FFF2-40B4-BE49-F238E27FC236}">
                <a16:creationId xmlns:a16="http://schemas.microsoft.com/office/drawing/2014/main" id="{2A685DFB-C69A-607C-C4B5-81228F0DA56A}"/>
              </a:ext>
            </a:extLst>
          </p:cNvPr>
          <p:cNvSpPr>
            <a:spLocks noGrp="1"/>
          </p:cNvSpPr>
          <p:nvPr>
            <p:ph idx="1"/>
          </p:nvPr>
        </p:nvSpPr>
        <p:spPr>
          <a:xfrm>
            <a:off x="838200" y="1253331"/>
            <a:ext cx="10515600" cy="4351338"/>
          </a:xfrm>
        </p:spPr>
        <p:txBody>
          <a:bodyPr>
            <a:noAutofit/>
          </a:bodyPr>
          <a:lstStyle/>
          <a:p>
            <a:pPr>
              <a:lnSpc>
                <a:spcPct val="100000"/>
              </a:lnSpc>
            </a:pPr>
            <a:endParaRPr lang="en-IN" sz="1200" dirty="0">
              <a:latin typeface="Times New Roman" panose="02020603050405020304" pitchFamily="18" charset="0"/>
              <a:cs typeface="Times New Roman" panose="02020603050405020304" pitchFamily="18" charset="0"/>
            </a:endParaRPr>
          </a:p>
          <a:p>
            <a:pPr lvl="0">
              <a:lnSpc>
                <a:spcPct val="100000"/>
              </a:lnSpc>
            </a:pPr>
            <a:r>
              <a:rPr lang="en-IN" sz="1200" dirty="0">
                <a:latin typeface="Times New Roman" panose="02020603050405020304" pitchFamily="18" charset="0"/>
                <a:cs typeface="Times New Roman" panose="02020603050405020304" pitchFamily="18" charset="0"/>
              </a:rPr>
              <a:t>danone.com, 2023. </a:t>
            </a:r>
            <a:r>
              <a:rPr lang="en-IN" sz="1200" i="1" dirty="0">
                <a:latin typeface="Times New Roman" panose="02020603050405020304" pitchFamily="18" charset="0"/>
                <a:cs typeface="Times New Roman" panose="02020603050405020304" pitchFamily="18" charset="0"/>
              </a:rPr>
              <a:t>New research finds nearly half a million people admitted to NHS hospitals in England have malnutrition.</a:t>
            </a:r>
            <a:r>
              <a:rPr lang="en-IN" sz="1200" dirty="0">
                <a:latin typeface="Times New Roman" panose="02020603050405020304" pitchFamily="18" charset="0"/>
                <a:cs typeface="Times New Roman" panose="02020603050405020304" pitchFamily="18" charset="0"/>
              </a:rPr>
              <a:t> Available at: </a:t>
            </a:r>
            <a:r>
              <a:rPr lang="en-IN" sz="1200" u="sng" dirty="0">
                <a:latin typeface="Times New Roman" panose="02020603050405020304" pitchFamily="18" charset="0"/>
                <a:cs typeface="Times New Roman" panose="02020603050405020304" pitchFamily="18" charset="0"/>
                <a:hlinkClick r:id="rId2"/>
              </a:rPr>
              <a:t>https://www.danone.com/gb/en/newsroom/press-releases/new-research-finds-nearly-half-a-million-people-admitted-to-nhs-.html</a:t>
            </a:r>
            <a:r>
              <a:rPr lang="en-IN" sz="1200" dirty="0">
                <a:latin typeface="Times New Roman" panose="02020603050405020304" pitchFamily="18" charset="0"/>
                <a:cs typeface="Times New Roman" panose="02020603050405020304" pitchFamily="18" charset="0"/>
              </a:rPr>
              <a:t>  [Accessed on: 11/6/2024] </a:t>
            </a:r>
          </a:p>
          <a:p>
            <a:pPr lvl="0">
              <a:lnSpc>
                <a:spcPct val="100000"/>
              </a:lnSpc>
            </a:pPr>
            <a:r>
              <a:rPr lang="en-IN" sz="1200" dirty="0">
                <a:latin typeface="Times New Roman" panose="02020603050405020304" pitchFamily="18" charset="0"/>
                <a:cs typeface="Times New Roman" panose="02020603050405020304" pitchFamily="18" charset="0"/>
              </a:rPr>
              <a:t>gov.uk, 2024.</a:t>
            </a:r>
            <a:r>
              <a:rPr lang="en-IN" sz="1200" i="1" dirty="0">
                <a:latin typeface="Times New Roman" panose="02020603050405020304" pitchFamily="18" charset="0"/>
                <a:cs typeface="Times New Roman" panose="02020603050405020304" pitchFamily="18" charset="0"/>
              </a:rPr>
              <a:t> United Kingdom Food Security Report 2024: Theme 4: Food Security at Household Level.</a:t>
            </a:r>
            <a:r>
              <a:rPr lang="en-IN" sz="1200" dirty="0">
                <a:latin typeface="Times New Roman" panose="02020603050405020304" pitchFamily="18" charset="0"/>
                <a:cs typeface="Times New Roman" panose="02020603050405020304" pitchFamily="18" charset="0"/>
              </a:rPr>
              <a:t> Available at: </a:t>
            </a:r>
            <a:r>
              <a:rPr lang="en-IN" sz="1200" u="sng" dirty="0">
                <a:latin typeface="Times New Roman" panose="02020603050405020304" pitchFamily="18" charset="0"/>
                <a:cs typeface="Times New Roman" panose="02020603050405020304" pitchFamily="18" charset="0"/>
                <a:hlinkClick r:id="rId3"/>
              </a:rPr>
              <a:t>https://www.gov.uk/government/statistics/united-kingdom-food-security-report-2024/united-kingdom-food-security-report-2024-theme-4-food-security-at-household-level</a:t>
            </a:r>
            <a:r>
              <a:rPr lang="en-IN" sz="1200" dirty="0">
                <a:latin typeface="Times New Roman" panose="02020603050405020304" pitchFamily="18" charset="0"/>
                <a:cs typeface="Times New Roman" panose="02020603050405020304" pitchFamily="18" charset="0"/>
              </a:rPr>
              <a:t> [Accessed on: 11/6/2024] </a:t>
            </a:r>
          </a:p>
          <a:p>
            <a:pPr lvl="0">
              <a:lnSpc>
                <a:spcPct val="100000"/>
              </a:lnSpc>
            </a:pPr>
            <a:r>
              <a:rPr lang="en-IN" sz="1200" dirty="0">
                <a:latin typeface="Times New Roman" panose="02020603050405020304" pitchFamily="18" charset="0"/>
                <a:cs typeface="Times New Roman" panose="02020603050405020304" pitchFamily="18" charset="0"/>
              </a:rPr>
              <a:t>Marczak, J., Wistow, G. and Fernandez, J.L., 2024. Ready, willing and able? Local perspectives on implementing prevention in social care in England. </a:t>
            </a:r>
            <a:r>
              <a:rPr lang="en-IN" sz="1200" i="1" dirty="0">
                <a:latin typeface="Times New Roman" panose="02020603050405020304" pitchFamily="18" charset="0"/>
                <a:cs typeface="Times New Roman" panose="02020603050405020304" pitchFamily="18" charset="0"/>
              </a:rPr>
              <a:t>The British Journal of Social Work</a:t>
            </a:r>
            <a:r>
              <a:rPr lang="en-IN" sz="1200" dirty="0">
                <a:latin typeface="Times New Roman" panose="02020603050405020304" pitchFamily="18" charset="0"/>
                <a:cs typeface="Times New Roman" panose="02020603050405020304" pitchFamily="18" charset="0"/>
              </a:rPr>
              <a:t>, </a:t>
            </a:r>
            <a:r>
              <a:rPr lang="en-IN" sz="1200" i="1" dirty="0">
                <a:latin typeface="Times New Roman" panose="02020603050405020304" pitchFamily="18" charset="0"/>
                <a:cs typeface="Times New Roman" panose="02020603050405020304" pitchFamily="18" charset="0"/>
              </a:rPr>
              <a:t>54</a:t>
            </a:r>
            <a:r>
              <a:rPr lang="en-IN" sz="1200" dirty="0">
                <a:latin typeface="Times New Roman" panose="02020603050405020304" pitchFamily="18" charset="0"/>
                <a:cs typeface="Times New Roman" panose="02020603050405020304" pitchFamily="18" charset="0"/>
              </a:rPr>
              <a:t>(3), pp.1297-1318.</a:t>
            </a:r>
          </a:p>
          <a:p>
            <a:pPr lvl="0">
              <a:lnSpc>
                <a:spcPct val="100000"/>
              </a:lnSpc>
            </a:pPr>
            <a:r>
              <a:rPr lang="en-IN" sz="1200" dirty="0">
                <a:latin typeface="Times New Roman" panose="02020603050405020304" pitchFamily="18" charset="0"/>
                <a:cs typeface="Times New Roman" panose="02020603050405020304" pitchFamily="18" charset="0"/>
              </a:rPr>
              <a:t>Menyawi, E.A.I., Bader, A.I.H., Jarwan, N.O.M., Gusti, S.W.A., Alkali, E.A.O. and Alsalem, H.A., 2025. The Impact of Hospital Food Quality on Patient Experience and Satisfaction. </a:t>
            </a:r>
            <a:r>
              <a:rPr lang="en-IN" sz="1200" i="1" dirty="0">
                <a:latin typeface="Times New Roman" panose="02020603050405020304" pitchFamily="18" charset="0"/>
                <a:cs typeface="Times New Roman" panose="02020603050405020304" pitchFamily="18" charset="0"/>
              </a:rPr>
              <a:t>Cultura: International Journal of Philosophy of Culture and Axiology</a:t>
            </a:r>
            <a:r>
              <a:rPr lang="en-IN" sz="1200" dirty="0">
                <a:latin typeface="Times New Roman" panose="02020603050405020304" pitchFamily="18" charset="0"/>
                <a:cs typeface="Times New Roman" panose="02020603050405020304" pitchFamily="18" charset="0"/>
              </a:rPr>
              <a:t>, </a:t>
            </a:r>
            <a:r>
              <a:rPr lang="en-IN" sz="1200" i="1" dirty="0">
                <a:latin typeface="Times New Roman" panose="02020603050405020304" pitchFamily="18" charset="0"/>
                <a:cs typeface="Times New Roman" panose="02020603050405020304" pitchFamily="18" charset="0"/>
              </a:rPr>
              <a:t>22</a:t>
            </a:r>
            <a:r>
              <a:rPr lang="en-IN" sz="1200" dirty="0">
                <a:latin typeface="Times New Roman" panose="02020603050405020304" pitchFamily="18" charset="0"/>
                <a:cs typeface="Times New Roman" panose="02020603050405020304" pitchFamily="18" charset="0"/>
              </a:rPr>
              <a:t>(8s), pp.240-260.</a:t>
            </a:r>
          </a:p>
          <a:p>
            <a:pPr lvl="0">
              <a:lnSpc>
                <a:spcPct val="100000"/>
              </a:lnSpc>
            </a:pPr>
            <a:r>
              <a:rPr lang="en-IN" sz="1200" dirty="0">
                <a:latin typeface="Times New Roman" panose="02020603050405020304" pitchFamily="18" charset="0"/>
                <a:cs typeface="Times New Roman" panose="02020603050405020304" pitchFamily="18" charset="0"/>
              </a:rPr>
              <a:t>Sen, K., Kruse, C.S., Mileski, M. and Ramamonjiarivelo, Z., 2025. Interventions to reduce social isolation and food insecurity in older adults: a systematic review. </a:t>
            </a:r>
            <a:r>
              <a:rPr lang="en-IN" sz="1200" i="1" dirty="0">
                <a:latin typeface="Times New Roman" panose="02020603050405020304" pitchFamily="18" charset="0"/>
                <a:cs typeface="Times New Roman" panose="02020603050405020304" pitchFamily="18" charset="0"/>
              </a:rPr>
              <a:t>Frontiers in Nutrition</a:t>
            </a:r>
            <a:r>
              <a:rPr lang="en-IN" sz="1200" dirty="0">
                <a:latin typeface="Times New Roman" panose="02020603050405020304" pitchFamily="18" charset="0"/>
                <a:cs typeface="Times New Roman" panose="02020603050405020304" pitchFamily="18" charset="0"/>
              </a:rPr>
              <a:t>, </a:t>
            </a:r>
            <a:r>
              <a:rPr lang="en-IN" sz="1200" i="1" dirty="0">
                <a:latin typeface="Times New Roman" panose="02020603050405020304" pitchFamily="18" charset="0"/>
                <a:cs typeface="Times New Roman" panose="02020603050405020304" pitchFamily="18" charset="0"/>
              </a:rPr>
              <a:t>12</a:t>
            </a:r>
            <a:r>
              <a:rPr lang="en-IN" sz="1200" dirty="0">
                <a:latin typeface="Times New Roman" panose="02020603050405020304" pitchFamily="18" charset="0"/>
                <a:cs typeface="Times New Roman" panose="02020603050405020304" pitchFamily="18" charset="0"/>
              </a:rPr>
              <a:t>, p.1607057.</a:t>
            </a:r>
          </a:p>
          <a:p>
            <a:pPr lvl="0">
              <a:lnSpc>
                <a:spcPct val="100000"/>
              </a:lnSpc>
            </a:pPr>
            <a:r>
              <a:rPr lang="en-IN" sz="1200" dirty="0">
                <a:latin typeface="Times New Roman" panose="02020603050405020304" pitchFamily="18" charset="0"/>
                <a:cs typeface="Times New Roman" panose="02020603050405020304" pitchFamily="18" charset="0"/>
              </a:rPr>
              <a:t>Douglas, F., 2024. What qualitative research can tell us about food and nutrition security in the UK and why we should pay attention to what it is telling us. </a:t>
            </a:r>
            <a:r>
              <a:rPr lang="en-IN" sz="1200" i="1" dirty="0">
                <a:latin typeface="Times New Roman" panose="02020603050405020304" pitchFamily="18" charset="0"/>
                <a:cs typeface="Times New Roman" panose="02020603050405020304" pitchFamily="18" charset="0"/>
              </a:rPr>
              <a:t>Proceedings of the Nutrition Society</a:t>
            </a:r>
            <a:r>
              <a:rPr lang="en-IN" sz="1200" dirty="0">
                <a:latin typeface="Times New Roman" panose="02020603050405020304" pitchFamily="18" charset="0"/>
                <a:cs typeface="Times New Roman" panose="02020603050405020304" pitchFamily="18" charset="0"/>
              </a:rPr>
              <a:t>, </a:t>
            </a:r>
            <a:r>
              <a:rPr lang="en-IN" sz="1200" i="1" dirty="0">
                <a:latin typeface="Times New Roman" panose="02020603050405020304" pitchFamily="18" charset="0"/>
                <a:cs typeface="Times New Roman" panose="02020603050405020304" pitchFamily="18" charset="0"/>
              </a:rPr>
              <a:t>83</a:t>
            </a:r>
            <a:r>
              <a:rPr lang="en-IN" sz="1200" dirty="0">
                <a:latin typeface="Times New Roman" panose="02020603050405020304" pitchFamily="18" charset="0"/>
                <a:cs typeface="Times New Roman" panose="02020603050405020304" pitchFamily="18" charset="0"/>
              </a:rPr>
              <a:t>(3), pp.170-179.</a:t>
            </a:r>
          </a:p>
          <a:p>
            <a:pPr>
              <a:lnSpc>
                <a:spcPct val="100000"/>
              </a:lnSpc>
            </a:pPr>
            <a:r>
              <a:rPr lang="en-IN" sz="1200" dirty="0">
                <a:latin typeface="Times New Roman" panose="02020603050405020304" pitchFamily="18" charset="0"/>
                <a:cs typeface="Times New Roman" panose="02020603050405020304" pitchFamily="18" charset="0"/>
              </a:rPr>
              <a:t>  Basu, B., Das, K. and Palodhi, M., 2025. Impact of malnutrition on public health: A Community-Driven approach. In </a:t>
            </a:r>
            <a:r>
              <a:rPr lang="en-IN" sz="1200" i="1" dirty="0">
                <a:latin typeface="Times New Roman" panose="02020603050405020304" pitchFamily="18" charset="0"/>
                <a:cs typeface="Times New Roman" panose="02020603050405020304" pitchFamily="18" charset="0"/>
              </a:rPr>
              <a:t>Dietary supplements and nutraceuticals</a:t>
            </a:r>
            <a:r>
              <a:rPr lang="en-IN" sz="1200" dirty="0">
                <a:latin typeface="Times New Roman" panose="02020603050405020304" pitchFamily="18" charset="0"/>
                <a:cs typeface="Times New Roman" panose="02020603050405020304" pitchFamily="18" charset="0"/>
              </a:rPr>
              <a:t> (pp. 727-793). Singapore: Springer Nature Singapore.</a:t>
            </a:r>
          </a:p>
          <a:p>
            <a:pPr>
              <a:lnSpc>
                <a:spcPct val="100000"/>
              </a:lnSpc>
            </a:pPr>
            <a:r>
              <a:rPr lang="en-IN" sz="1200" dirty="0">
                <a:latin typeface="Times New Roman" panose="02020603050405020304" pitchFamily="18" charset="0"/>
                <a:cs typeface="Times New Roman" panose="02020603050405020304" pitchFamily="18" charset="0"/>
              </a:rPr>
              <a:t>malnutritiontaskforce.org.uk . (2025). Malnutrition in England factsheet. </a:t>
            </a:r>
            <a:r>
              <a:rPr lang="en-IN" sz="1200" dirty="0">
                <a:latin typeface="Times New Roman" panose="02020603050405020304" pitchFamily="18" charset="0"/>
                <a:cs typeface="Times New Roman" panose="02020603050405020304" pitchFamily="18" charset="0"/>
                <a:hlinkClick r:id="rId4"/>
              </a:rPr>
              <a:t>A</a:t>
            </a:r>
            <a:r>
              <a:rPr lang="en-IN" sz="1200" dirty="0">
                <a:latin typeface="Times New Roman" panose="02020603050405020304" pitchFamily="18" charset="0"/>
                <a:cs typeface="Times New Roman" panose="02020603050405020304" pitchFamily="18" charset="0"/>
              </a:rPr>
              <a:t>vailable at: </a:t>
            </a:r>
            <a:r>
              <a:rPr lang="en-IN" sz="1200" dirty="0">
                <a:latin typeface="Times New Roman" panose="02020603050405020304" pitchFamily="18" charset="0"/>
                <a:cs typeface="Times New Roman" panose="02020603050405020304" pitchFamily="18" charset="0"/>
                <a:hlinkClick r:id="rId4"/>
              </a:rPr>
              <a:t>https://www.malnutritiontaskforce.org.uk/malnutrition-england-factsheet</a:t>
            </a:r>
            <a:r>
              <a:rPr lang="en-IN" sz="1200" dirty="0">
                <a:latin typeface="Times New Roman" panose="02020603050405020304" pitchFamily="18" charset="0"/>
                <a:cs typeface="Times New Roman" panose="02020603050405020304" pitchFamily="18" charset="0"/>
              </a:rPr>
              <a:t> [Accessed on: 11/6/2024] </a:t>
            </a:r>
          </a:p>
          <a:p>
            <a:pPr>
              <a:lnSpc>
                <a:spcPct val="100000"/>
              </a:lnSpc>
            </a:pPr>
            <a:r>
              <a:rPr lang="en-IN" sz="1200" dirty="0">
                <a:latin typeface="Times New Roman" panose="02020603050405020304" pitchFamily="18" charset="0"/>
                <a:cs typeface="Times New Roman" panose="02020603050405020304" pitchFamily="18" charset="0"/>
              </a:rPr>
              <a:t>malnutritionandfoodfirst.rdash.nhs.uk. (2026). Food First Information for patients, relatives and carers. </a:t>
            </a:r>
            <a:r>
              <a:rPr lang="en-IN" sz="1200" dirty="0">
                <a:latin typeface="Times New Roman" panose="02020603050405020304" pitchFamily="18" charset="0"/>
                <a:cs typeface="Times New Roman" panose="02020603050405020304" pitchFamily="18" charset="0"/>
                <a:hlinkClick r:id="rId5"/>
              </a:rPr>
              <a:t>A</a:t>
            </a:r>
            <a:r>
              <a:rPr lang="en-IN" sz="1200" dirty="0">
                <a:latin typeface="Times New Roman" panose="02020603050405020304" pitchFamily="18" charset="0"/>
                <a:cs typeface="Times New Roman" panose="02020603050405020304" pitchFamily="18" charset="0"/>
              </a:rPr>
              <a:t>vailable at: </a:t>
            </a:r>
            <a:r>
              <a:rPr lang="en-IN" sz="1200" dirty="0">
                <a:latin typeface="Times New Roman" panose="02020603050405020304" pitchFamily="18" charset="0"/>
                <a:cs typeface="Times New Roman" panose="02020603050405020304" pitchFamily="18" charset="0"/>
                <a:hlinkClick r:id="rId5"/>
              </a:rPr>
              <a:t>https://malnutritionandfoodfirst.rdash.nhs.uk/wp-content/uploads/2021/05/DP8201-Food-First-leaflet-02.21.pdf</a:t>
            </a:r>
            <a:r>
              <a:rPr lang="en-IN" sz="1200" dirty="0">
                <a:latin typeface="Times New Roman" panose="02020603050405020304" pitchFamily="18" charset="0"/>
                <a:cs typeface="Times New Roman" panose="02020603050405020304" pitchFamily="18" charset="0"/>
              </a:rPr>
              <a:t> [Accessed on: 11/6/2024] </a:t>
            </a:r>
          </a:p>
          <a:p>
            <a:pPr>
              <a:lnSpc>
                <a:spcPct val="100000"/>
              </a:lnSpc>
            </a:pPr>
            <a:endParaRPr lang="en-IN" sz="1200" dirty="0">
              <a:latin typeface="Times New Roman" panose="02020603050405020304" pitchFamily="18" charset="0"/>
              <a:cs typeface="Times New Roman" panose="02020603050405020304" pitchFamily="18" charset="0"/>
            </a:endParaRPr>
          </a:p>
          <a:p>
            <a:pPr>
              <a:lnSpc>
                <a:spcPct val="100000"/>
              </a:lnSpc>
            </a:pPr>
            <a:endParaRPr lang="en-IN" sz="1200" dirty="0">
              <a:latin typeface="Times New Roman" panose="02020603050405020304" pitchFamily="18" charset="0"/>
              <a:cs typeface="Times New Roman" panose="02020603050405020304" pitchFamily="18" charset="0"/>
            </a:endParaRPr>
          </a:p>
          <a:p>
            <a:pPr>
              <a:lnSpc>
                <a:spcPct val="100000"/>
              </a:lnSpc>
            </a:pPr>
            <a:endParaRPr lang="en-IN"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08610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2243</Words>
  <Application>Microsoft Office PowerPoint</Application>
  <PresentationFormat>Widescreen</PresentationFormat>
  <Paragraphs>91</Paragraphs>
  <Slides>13</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Theme</vt:lpstr>
      <vt:lpstr> </vt:lpstr>
      <vt:lpstr>PowerPoint Presentation</vt:lpstr>
      <vt:lpstr>1. Prevalence</vt:lpstr>
      <vt:lpstr>PowerPoint Presentation</vt:lpstr>
      <vt:lpstr>PowerPoint Presentation</vt:lpstr>
      <vt:lpstr>“Food First approach”</vt:lpstr>
      <vt:lpstr>2. Rationale  </vt:lpstr>
      <vt:lpstr>PowerPoint Presentation</vt:lpstr>
      <vt:lpstr>PowerPoint Presentation</vt:lpstr>
      <vt:lpstr>PowerPoint Presentation</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 Profile</dc:creator>
  <cp:lastModifiedBy>Patel Shivani</cp:lastModifiedBy>
  <cp:revision>2</cp:revision>
  <dcterms:created xsi:type="dcterms:W3CDTF">2026-06-12T04:01:38Z</dcterms:created>
  <dcterms:modified xsi:type="dcterms:W3CDTF">2026-06-15T08:39:03Z</dcterms:modified>
</cp:coreProperties>
</file>