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298" r:id="rId2"/>
    <p:sldId id="300" r:id="rId3"/>
    <p:sldId id="301" r:id="rId4"/>
    <p:sldId id="302" r:id="rId5"/>
    <p:sldId id="303" r:id="rId6"/>
    <p:sldId id="309" r:id="rId7"/>
    <p:sldId id="305" r:id="rId8"/>
    <p:sldId id="306" r:id="rId9"/>
    <p:sldId id="307" r:id="rId10"/>
    <p:sldId id="312" r:id="rId11"/>
    <p:sldId id="308" r:id="rId12"/>
    <p:sldId id="311" r:id="rId13"/>
    <p:sldId id="2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9680" autoAdjust="0"/>
  </p:normalViewPr>
  <p:slideViewPr>
    <p:cSldViewPr snapToGrid="0">
      <p:cViewPr varScale="1">
        <p:scale>
          <a:sx n="49" d="100"/>
          <a:sy n="49" d="100"/>
        </p:scale>
        <p:origin x="1494" y="54"/>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2/15/2022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2/15/2022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a:p>
        </p:txBody>
      </p:sp>
    </p:spTree>
    <p:extLst>
      <p:ext uri="{BB962C8B-B14F-4D97-AF65-F5344CB8AC3E}">
        <p14:creationId xmlns:p14="http://schemas.microsoft.com/office/powerpoint/2010/main" val="1879521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According to the experts, it has been noted that in order to take start a new business, one of the central keys was to have enough expenses. Without not having enough money, it will be difficult for an individual to bear the whole investment, in line with an individual will receive another hand which will help him to share the burden.</a:t>
            </a:r>
          </a:p>
          <a:p>
            <a:pPr marL="0" marR="0" algn="just">
              <a:lnSpc>
                <a:spcPct val="150000"/>
              </a:lnSpc>
              <a:spcBef>
                <a:spcPts val="0"/>
              </a:spcBef>
              <a:spcAft>
                <a:spcPts val="0"/>
              </a:spcAft>
            </a:pPr>
            <a:r>
              <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 addition to this, </a:t>
            </a:r>
            <a:r>
              <a:rPr lang="en-GB" sz="12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Kukartsev</a:t>
            </a:r>
            <a:r>
              <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et al. (2020) have mentioned that for a </a:t>
            </a:r>
            <a:r>
              <a:rPr lang="en-GB" sz="12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startup</a:t>
            </a:r>
            <a:r>
              <a:rPr lang="en-GB" sz="12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another advantage of the partnership is that both partners are responsible for paying tax. In line with this, due to the partnership, the taxes will be equally shared with both partners. At the same time, more than a brain will help the business owners to adopt the critical approach to make a relevant decision as per the demand of the situation</a:t>
            </a:r>
            <a:r>
              <a:rPr lang="en-GB" sz="1800" dirty="0">
                <a:effectLst/>
                <a:latin typeface="Times New Roman" panose="02020603050405020304" pitchFamily="18"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a:p>
        </p:txBody>
      </p:sp>
    </p:spTree>
    <p:extLst>
      <p:ext uri="{BB962C8B-B14F-4D97-AF65-F5344CB8AC3E}">
        <p14:creationId xmlns:p14="http://schemas.microsoft.com/office/powerpoint/2010/main" val="979492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Arial" panose="020B0604020202020204" pitchFamily="34" charset="0"/>
              </a:rPr>
              <a:t>This business will aim to take care of sustainability and use those materials that can contribute to the development of an eco-friendly environment. Along with this, the audience will be provided with the organic material that allows them to save their skin from excessive and unnecessary chemical use. </a:t>
            </a:r>
            <a:endParaRPr lang="en-GB"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Arial" panose="020B0604020202020204" pitchFamily="34" charset="0"/>
              </a:rPr>
              <a:t>The objectives of new business have  been elaborated below:</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To provide those eye make-up products manufactured by the organic raw material to facilities the user to take care of their eyes.</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To target youth of U.K. and spared the awareness related to the sustainability and efficiency of the organic products.</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To generate the valuable profit margin to keep their progress in the marketplace</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Focus on those that can facilitate the marketers to gain a competitive advantage.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1289378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According to</a:t>
            </a: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2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Bilgin</a:t>
            </a: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(2018) </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the sustainability  has become the central components of an industry which is playing a huge role in order to gain a competitive advantage. In this manner, the offer products will be based in the on the  implementation of the sustainable practices which can contributes into a good will of the business. Packing has been found to as a major reason or the issue which is affecting environment due to the bombard of </a:t>
            </a:r>
            <a:r>
              <a:rPr lang="en-GB" sz="12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polyethylene. In order to, reduce the use of plastic, new business will use the mixture of metal and glass will use to pack the product. in addition to this, the offered products will be based on the use of the organic raw material in order to provide the protection to the users from any damage due to the side effect of the chemicals.   </a:t>
            </a:r>
            <a:r>
              <a:rPr lang="en-GB" sz="12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55407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In addition to this, it has been noted that, in the business landscape the one of the essential elements is to promote the business, and there are a lot of marketing strategies are used by marketers which has an aim to grab the attention of the audience (</a:t>
            </a: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Chen and Lin 2019)</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 Considering this,  the following business plan will be working on the social platforms,  particularly Instagram, Facebook, Snapchat will be in order to promote the innovated business. Since, the brand is new and having the 0 followers on the pages, advertising champing will be approached  due to which the selected or the targeted audience can be able to see the information on their screen eh and they will be able to  aware from ten existence of the brand</a:t>
            </a:r>
          </a:p>
          <a:p>
            <a:pPr algn="just"/>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1474882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Furstenau et al,2020 </a:t>
            </a: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t>
            </a:r>
            <a:r>
              <a:rPr lang="en-US" dirty="0"/>
              <a:t>he unique of the offered product by this business which will them to gain the competitive advantages and used to attract the costumers are:</a:t>
            </a:r>
          </a:p>
          <a:p>
            <a:pPr marL="0" indent="0" algn="just">
              <a:buFont typeface="Arial" panose="020B0604020202020204" pitchFamily="34" charset="0"/>
              <a:buNone/>
            </a:pPr>
            <a:r>
              <a:rPr lang="en-US" sz="1200" dirty="0">
                <a:latin typeface="Times New Roman" panose="02020603050405020304" pitchFamily="18" charset="0"/>
                <a:cs typeface="Times New Roman" panose="02020603050405020304" pitchFamily="18" charset="0"/>
              </a:rPr>
              <a:t>Sustainable eye products </a:t>
            </a:r>
          </a:p>
          <a:p>
            <a:pPr marL="0" indent="0" algn="just">
              <a:buFont typeface="Arial" panose="020B0604020202020204" pitchFamily="34" charset="0"/>
              <a:buNone/>
            </a:pPr>
            <a:r>
              <a:rPr lang="en-US" sz="1200" dirty="0">
                <a:latin typeface="Times New Roman" panose="02020603050405020304" pitchFamily="18" charset="0"/>
                <a:cs typeface="Times New Roman" panose="02020603050405020304" pitchFamily="18" charset="0"/>
              </a:rPr>
              <a:t>Low chemical products </a:t>
            </a:r>
          </a:p>
          <a:p>
            <a:pPr marL="0" indent="0" algn="just">
              <a:buFont typeface="Arial" panose="020B0604020202020204" pitchFamily="34" charset="0"/>
              <a:buNone/>
            </a:pPr>
            <a:r>
              <a:rPr lang="en-US" sz="1200" dirty="0">
                <a:latin typeface="Times New Roman" panose="02020603050405020304" pitchFamily="18" charset="0"/>
                <a:cs typeface="Times New Roman" panose="02020603050405020304" pitchFamily="18" charset="0"/>
              </a:rPr>
              <a:t>Cost effective </a:t>
            </a:r>
          </a:p>
          <a:p>
            <a:pPr marL="0" indent="0" algn="just">
              <a:buFont typeface="Arial" panose="020B0604020202020204" pitchFamily="34" charset="0"/>
              <a:buNone/>
            </a:pPr>
            <a:r>
              <a:rPr lang="en-US" sz="1200" dirty="0">
                <a:latin typeface="Times New Roman" panose="02020603050405020304" pitchFamily="18" charset="0"/>
                <a:cs typeface="Times New Roman" panose="02020603050405020304" pitchFamily="18" charset="0"/>
              </a:rPr>
              <a:t>Lack use of plastic while packing products </a:t>
            </a:r>
          </a:p>
          <a:p>
            <a:pPr marL="0" indent="0" algn="just">
              <a:buFont typeface="Arial" panose="020B0604020202020204" pitchFamily="34" charset="0"/>
              <a:buNone/>
            </a:pPr>
            <a:r>
              <a:rPr lang="en-US" sz="1200" dirty="0">
                <a:latin typeface="Times New Roman" panose="02020603050405020304" pitchFamily="18" charset="0"/>
                <a:cs typeface="Times New Roman" panose="02020603050405020304" pitchFamily="18" charset="0"/>
              </a:rPr>
              <a:t>Highest quality (</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Furstenau et al,2020)</a:t>
            </a:r>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2625050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Even though  along with the posting as well as advertising on their official page,  the new business will implement on the influencers marketing as well. According to </a:t>
            </a:r>
            <a:r>
              <a:rPr lang="en-GB" sz="1800" dirty="0">
                <a:solidFill>
                  <a:srgbClr val="222222"/>
                </a:solidFill>
                <a:effectLst/>
                <a:latin typeface="Arial" panose="020B0604020202020204" pitchFamily="34" charset="0"/>
                <a:ea typeface="Arial" panose="020B0604020202020204" pitchFamily="34" charset="0"/>
              </a:rPr>
              <a:t>Yadav, and Rahman (2018) </a:t>
            </a:r>
            <a:r>
              <a:rPr lang="en-GB" sz="1800" dirty="0">
                <a:effectLst/>
                <a:latin typeface="Times New Roman" panose="02020603050405020304" pitchFamily="18" charset="0"/>
                <a:ea typeface="Arial" panose="020B0604020202020204" pitchFamily="34" charset="0"/>
              </a:rPr>
              <a:t>in the present era  influencers have become a centre of the attention, and due to the different activities they are engaged with their community and facilitates them through providing the information of different products. Business plan will take the advantage of this marketing as well. Average influencers will be approached in order to maintain the cost structure for the business as well. On the other hand, the demands of the top influencers are high as well, since they charge high which can disturb the business’s cost arrangement.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7</a:t>
            </a:fld>
            <a:endParaRPr lang="en-US" noProof="0"/>
          </a:p>
        </p:txBody>
      </p:sp>
    </p:spTree>
    <p:extLst>
      <p:ext uri="{BB962C8B-B14F-4D97-AF65-F5344CB8AC3E}">
        <p14:creationId xmlns:p14="http://schemas.microsoft.com/office/powerpoint/2010/main" val="2791493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rPr>
              <a:t>The social media influencers will be asked for using the hashtags as well, these hashtags will be #</a:t>
            </a:r>
            <a:r>
              <a:rPr lang="en-GB" sz="1800" dirty="0" err="1">
                <a:effectLst/>
                <a:latin typeface="Times New Roman" panose="02020603050405020304" pitchFamily="18" charset="0"/>
                <a:ea typeface="Arial" panose="020B0604020202020204" pitchFamily="34" charset="0"/>
              </a:rPr>
              <a:t>gowithgreen</a:t>
            </a:r>
            <a:r>
              <a:rPr lang="en-GB" sz="1800" dirty="0">
                <a:effectLst/>
                <a:latin typeface="Times New Roman" panose="02020603050405020304" pitchFamily="18" charset="0"/>
                <a:ea typeface="Arial" panose="020B0604020202020204" pitchFamily="34" charset="0"/>
              </a:rPr>
              <a:t>, #</a:t>
            </a:r>
            <a:r>
              <a:rPr lang="en-GB" sz="1800" dirty="0" err="1">
                <a:effectLst/>
                <a:latin typeface="Times New Roman" panose="02020603050405020304" pitchFamily="18" charset="0"/>
                <a:ea typeface="Arial" panose="020B0604020202020204" pitchFamily="34" charset="0"/>
              </a:rPr>
              <a:t>Nomorechemical</a:t>
            </a:r>
            <a:r>
              <a:rPr lang="en-GB" sz="1800" dirty="0">
                <a:effectLst/>
                <a:latin typeface="Times New Roman" panose="02020603050405020304" pitchFamily="18" charset="0"/>
                <a:ea typeface="Arial" panose="020B0604020202020204" pitchFamily="34" charset="0"/>
              </a:rPr>
              <a:t>, #</a:t>
            </a:r>
            <a:r>
              <a:rPr lang="en-GB" sz="1800" dirty="0" err="1">
                <a:effectLst/>
                <a:latin typeface="Times New Roman" panose="02020603050405020304" pitchFamily="18" charset="0"/>
                <a:ea typeface="Arial" panose="020B0604020202020204" pitchFamily="34" charset="0"/>
              </a:rPr>
              <a:t>protectyoureyes</a:t>
            </a:r>
            <a:r>
              <a:rPr lang="en-GB" sz="1800" dirty="0">
                <a:effectLst/>
                <a:latin typeface="Times New Roman" panose="02020603050405020304" pitchFamily="18" charset="0"/>
                <a:ea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8</a:t>
            </a:fld>
            <a:endParaRPr lang="en-US" noProof="0"/>
          </a:p>
        </p:txBody>
      </p:sp>
    </p:spTree>
    <p:extLst>
      <p:ext uri="{BB962C8B-B14F-4D97-AF65-F5344CB8AC3E}">
        <p14:creationId xmlns:p14="http://schemas.microsoft.com/office/powerpoint/2010/main" val="3440043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According to </a:t>
            </a:r>
            <a:r>
              <a:rPr lang="en-GB" sz="1800" dirty="0" err="1">
                <a:solidFill>
                  <a:srgbClr val="222222"/>
                </a:solidFill>
                <a:effectLst/>
                <a:latin typeface="Arial" panose="020B0604020202020204" pitchFamily="34" charset="0"/>
                <a:ea typeface="Arial" panose="020B0604020202020204" pitchFamily="34" charset="0"/>
              </a:rPr>
              <a:t>Seo</a:t>
            </a:r>
            <a:r>
              <a:rPr lang="en-GB" sz="1800" dirty="0">
                <a:solidFill>
                  <a:srgbClr val="222222"/>
                </a:solidFill>
                <a:effectLst/>
                <a:latin typeface="Arial" panose="020B0604020202020204" pitchFamily="34" charset="0"/>
                <a:ea typeface="Arial" panose="020B0604020202020204" pitchFamily="34" charset="0"/>
              </a:rPr>
              <a:t>, and Park (2018) </a:t>
            </a:r>
            <a:r>
              <a:rPr lang="en-GB" sz="1800" dirty="0">
                <a:effectLst/>
                <a:latin typeface="Times New Roman" panose="02020603050405020304" pitchFamily="18" charset="0"/>
                <a:ea typeface="Arial" panose="020B0604020202020204" pitchFamily="34" charset="0"/>
              </a:rPr>
              <a:t>for making the business plan there is need to represents that the how the business plan is going to be succeed  in  future and to shed light on the all strength, weakness, the opportunities, as well as threats. The innovated business plan is associated with the strength  which includes, offered products are Eco-friendly. Due to the use of the organic </a:t>
            </a:r>
            <a:r>
              <a:rPr lang="en-GB" sz="1800" dirty="0" err="1">
                <a:effectLst/>
                <a:latin typeface="Times New Roman" panose="02020603050405020304" pitchFamily="18" charset="0"/>
                <a:ea typeface="Arial" panose="020B0604020202020204" pitchFamily="34" charset="0"/>
              </a:rPr>
              <a:t>colors</a:t>
            </a:r>
            <a:r>
              <a:rPr lang="en-GB" sz="1800" dirty="0">
                <a:effectLst/>
                <a:latin typeface="Times New Roman" panose="02020603050405020304" pitchFamily="18" charset="0"/>
                <a:ea typeface="Arial" panose="020B0604020202020204" pitchFamily="34" charset="0"/>
              </a:rPr>
              <a:t> the eyes of the users will be save from any kind of harm. They have the creative staff which will  lead them to have the new ideas. And another strength of their product is  that they have the central location which will lead them to grab the attention of audience. On the other hand, everything comes with a lot of the weaknesses as well, same goes with the innovated business plan which includes, having non-experienced employees lack of the brand value have no reputation in between the customers lack of marketing channel. The encountered threats will lead  them to have some challenge as well which includes the increasing competition, and  the changing demands of the customers.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9</a:t>
            </a:fld>
            <a:endParaRPr lang="en-US" noProof="0"/>
          </a:p>
        </p:txBody>
      </p:sp>
    </p:spTree>
    <p:extLst>
      <p:ext uri="{BB962C8B-B14F-4D97-AF65-F5344CB8AC3E}">
        <p14:creationId xmlns:p14="http://schemas.microsoft.com/office/powerpoint/2010/main" val="286058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50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the initial stage, the number of the employees will be under fifty, both male and female candidates will be approached. In addition to this, since it is a new business. Thus, the presence of fresh candidates will lead this business to find new as well as creative ideas for gaining a competitive advantage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Kumar et al,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Both partners will be involved in the hiring process, and they will have the focus on the freshers; the first advantage is that the fresh candidates will demand the minimum offer, which will be appropriate for the business as well.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50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employees will be assigned different job roles, and these jobs will include taking care of the manufacturing of the products; to ensure that the products are being created under the objects of the business. At the same time, a team will be associated with the marketing as well as the advertising strategies, and this team would have the focus on promoting the business as well as their speciality. Effective promotional tactics will enable the owners to expand their boundaries which ultimately increase the profit margin of the business. In addition to this, another team will be associated to have a focus on the extraction of the sale of the products. To measure whether either the offered are satisfying customers or not if they are not satisfied with the business's service. It will be the responsibility of teams to observe reviews of customers on the social platform and on websites and based on the review's suggestions recommended to the business owners.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500"/>
              </a:spcBef>
              <a:spcAft>
                <a:spcPts val="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10</a:t>
            </a:fld>
            <a:endParaRPr lang="en-US" noProof="0"/>
          </a:p>
        </p:txBody>
      </p:sp>
    </p:spTree>
    <p:extLst>
      <p:ext uri="{BB962C8B-B14F-4D97-AF65-F5344CB8AC3E}">
        <p14:creationId xmlns:p14="http://schemas.microsoft.com/office/powerpoint/2010/main" val="784705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GB" sz="1200" dirty="0">
                <a:effectLst/>
                <a:latin typeface="Times New Roman" panose="02020603050405020304" pitchFamily="18" charset="0"/>
                <a:ea typeface="Arial" panose="020B0604020202020204" pitchFamily="34" charset="0"/>
                <a:cs typeface="Times New Roman" panose="02020603050405020304" pitchFamily="18" charset="0"/>
              </a:rPr>
              <a:t>Financial resources enable the business to find the fund in order to bear their expenses, as wel</a:t>
            </a:r>
            <a:r>
              <a:rPr lang="en-GB" sz="1200" dirty="0">
                <a:latin typeface="Times New Roman" panose="02020603050405020304" pitchFamily="18" charset="0"/>
                <a:ea typeface="Arial" panose="020B0604020202020204" pitchFamily="34" charset="0"/>
                <a:cs typeface="Times New Roman" panose="02020603050405020304" pitchFamily="18" charset="0"/>
              </a:rPr>
              <a:t>l to take care its satiability in future in market place. For this business the financial recrosses will be </a:t>
            </a:r>
            <a:r>
              <a:rPr lang="en-GB" sz="1200" dirty="0">
                <a:effectLst/>
                <a:latin typeface="Times New Roman" panose="02020603050405020304" pitchFamily="18" charset="0"/>
                <a:ea typeface="Arial" panose="020B0604020202020204" pitchFamily="34" charset="0"/>
                <a:cs typeface="Times New Roman" panose="02020603050405020304" pitchFamily="18" charset="0"/>
              </a:rPr>
              <a:t>Stocks and</a:t>
            </a:r>
            <a:r>
              <a:rPr lang="en-GB" sz="1200" dirty="0">
                <a:latin typeface="Times New Roman" panose="02020603050405020304" pitchFamily="18" charset="0"/>
                <a:ea typeface="Arial" panose="020B0604020202020204" pitchFamily="34" charset="0"/>
                <a:cs typeface="Times New Roman" panose="02020603050405020304" pitchFamily="18" charset="0"/>
              </a:rPr>
              <a:t> Bond. Both business owners will save their financial resources via investing in bonds, which will be sold as pre the needs. Since, all the time  business can not be depended to the sponsorship or the investments.  Thus, it will help them to have save backup for the growth of business   </a:t>
            </a:r>
            <a:r>
              <a:rPr lang="en-GB" sz="1800" dirty="0">
                <a:solidFill>
                  <a:srgbClr val="000000"/>
                </a:solidFill>
                <a:effectLst/>
                <a:latin typeface="Times New Roman" panose="02020603050405020304" pitchFamily="18" charset="0"/>
                <a:ea typeface="Times New Roman" panose="02020603050405020304" pitchFamily="18" charset="0"/>
              </a:rPr>
              <a:t>Chen and Lin ( 2019) </a:t>
            </a:r>
            <a:r>
              <a:rPr lang="en-GB" sz="1200" dirty="0">
                <a:latin typeface="Times New Roman" panose="02020603050405020304" pitchFamily="18" charset="0"/>
                <a:ea typeface="Arial" panose="020B06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11</a:t>
            </a:fld>
            <a:endParaRPr lang="en-US" noProof="0"/>
          </a:p>
        </p:txBody>
      </p:sp>
    </p:spTree>
    <p:extLst>
      <p:ext uri="{BB962C8B-B14F-4D97-AF65-F5344CB8AC3E}">
        <p14:creationId xmlns:p14="http://schemas.microsoft.com/office/powerpoint/2010/main" val="562677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13</a:t>
            </a:fld>
            <a:endParaRPr lang="en-US" noProof="0"/>
          </a:p>
        </p:txBody>
      </p:sp>
    </p:spTree>
    <p:extLst>
      <p:ext uri="{BB962C8B-B14F-4D97-AF65-F5344CB8AC3E}">
        <p14:creationId xmlns:p14="http://schemas.microsoft.com/office/powerpoint/2010/main" val="2573581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www.picpedia.org/post-it-note/h/human-resources.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698044" y="2796961"/>
            <a:ext cx="9493956" cy="1275387"/>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US" sz="36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MANAGING ENTERPRISE IN THE 21 ST CENTURY</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72348"/>
            <a:ext cx="6580188" cy="580921"/>
          </a:xfr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lstStyle/>
          <a:p>
            <a:pPr algn="ctr"/>
            <a:r>
              <a:rPr lang="en-US" sz="2800" b="1" u="sng" dirty="0"/>
              <a:t>BUSINESS PLAN </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6B012F32-B315-4B60-92D2-DED603970889}"/>
              </a:ext>
            </a:extLst>
          </p:cNvPr>
          <p:cNvPicPr>
            <a:picLocks noGrp="1" noChangeAspect="1"/>
          </p:cNvPicPr>
          <p:nvPr>
            <p:ph type="pic" sz="quarter" idx="10"/>
          </p:nvPr>
        </p:nvPicPr>
        <p:blipFill rotWithShape="1">
          <a:blip r:embed="rId3"/>
          <a:srcRect l="1363" t="872" r="844" b="872"/>
          <a:stretch/>
        </p:blipFill>
        <p:spPr>
          <a:xfrm>
            <a:off x="-1" y="0"/>
            <a:ext cx="12192000" cy="6838268"/>
          </a:xfrm>
        </p:spPr>
      </p:pic>
      <p:sp>
        <p:nvSpPr>
          <p:cNvPr id="3" name="Title 2">
            <a:extLst>
              <a:ext uri="{FF2B5EF4-FFF2-40B4-BE49-F238E27FC236}">
                <a16:creationId xmlns:a16="http://schemas.microsoft.com/office/drawing/2014/main" id="{BFDB9B50-AEB6-488D-BCD4-3081CE3D5A55}"/>
              </a:ext>
            </a:extLst>
          </p:cNvPr>
          <p:cNvSpPr>
            <a:spLocks noGrp="1"/>
          </p:cNvSpPr>
          <p:nvPr>
            <p:ph type="ctrTitle"/>
          </p:nvPr>
        </p:nvSpPr>
        <p:spPr>
          <a:xfrm>
            <a:off x="2755636" y="74381"/>
            <a:ext cx="5956300" cy="1162724"/>
          </a:xfrm>
          <a:solidFill>
            <a:schemeClr val="accent1"/>
          </a:solidFill>
          <a:ln>
            <a:noFill/>
          </a:ln>
        </p:spPr>
        <p:style>
          <a:lnRef idx="0">
            <a:scrgbClr r="0" g="0" b="0"/>
          </a:lnRef>
          <a:fillRef idx="0">
            <a:scrgbClr r="0" g="0" b="0"/>
          </a:fillRef>
          <a:effectRef idx="0">
            <a:scrgbClr r="0" g="0" b="0"/>
          </a:effectRef>
          <a:fontRef idx="minor">
            <a:schemeClr val="lt1"/>
          </a:fontRef>
        </p:style>
        <p:txBody>
          <a:bodyPr/>
          <a:lstStyle/>
          <a:p>
            <a:r>
              <a:rPr lang="en-GB" sz="4400"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TYPE OF BUSINESS </a:t>
            </a:r>
            <a:endParaRPr lang="en-GB" sz="138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8D3578D4-D8FD-4503-B58B-CFDB8A4C27DC}"/>
              </a:ext>
            </a:extLst>
          </p:cNvPr>
          <p:cNvSpPr>
            <a:spLocks noGrp="1"/>
          </p:cNvSpPr>
          <p:nvPr>
            <p:ph type="sldNum" sz="quarter" idx="12"/>
          </p:nvPr>
        </p:nvSpPr>
        <p:spPr>
          <a:xfrm>
            <a:off x="11760000" y="6426000"/>
            <a:ext cx="432000" cy="432000"/>
          </a:xfrm>
        </p:spPr>
        <p:txBody>
          <a:bodyPr/>
          <a:lstStyle/>
          <a:p>
            <a:fld id="{19B51A1E-902D-48AF-9020-955120F399B6}" type="slidenum">
              <a:rPr lang="en-US" sz="1100" noProof="0" smtClean="0"/>
              <a:pPr/>
              <a:t>2</a:t>
            </a:fld>
            <a:endParaRPr lang="en-US" sz="1100" noProof="0" dirty="0"/>
          </a:p>
        </p:txBody>
      </p:sp>
      <p:sp>
        <p:nvSpPr>
          <p:cNvPr id="11" name="TextBox 10">
            <a:extLst>
              <a:ext uri="{FF2B5EF4-FFF2-40B4-BE49-F238E27FC236}">
                <a16:creationId xmlns:a16="http://schemas.microsoft.com/office/drawing/2014/main" id="{EE13ECA6-30B6-4C9F-9F7A-73BEEB835CE6}"/>
              </a:ext>
            </a:extLst>
          </p:cNvPr>
          <p:cNvSpPr txBox="1"/>
          <p:nvPr/>
        </p:nvSpPr>
        <p:spPr>
          <a:xfrm>
            <a:off x="396240" y="1650384"/>
            <a:ext cx="5828097" cy="4093428"/>
          </a:xfrm>
          <a:prstGeom prst="rect">
            <a:avLst/>
          </a:prstGeom>
          <a:noFill/>
        </p:spPr>
        <p:txBody>
          <a:bodyPr wrap="square" rtlCol="0">
            <a:spAutoFit/>
          </a:bodyPr>
          <a:lstStyle/>
          <a:p>
            <a:pPr marL="0" marR="0" algn="just">
              <a:lnSpc>
                <a:spcPct val="150000"/>
              </a:lnSpc>
              <a:spcBef>
                <a:spcPts val="0"/>
              </a:spcBef>
              <a:spcAft>
                <a:spcPts val="0"/>
              </a:spcAft>
            </a:pPr>
            <a:r>
              <a:rPr lang="en-GB" sz="2000" dirty="0">
                <a:effectLst/>
                <a:latin typeface="Times New Roman" panose="02020603050405020304" pitchFamily="18" charset="0"/>
                <a:ea typeface="Arial" panose="020B0604020202020204" pitchFamily="34" charset="0"/>
              </a:rPr>
              <a:t>In the business proposal type of ownership is the general partnership, in which two individuals will have the  equal partnership</a:t>
            </a:r>
            <a:endParaRPr lang="en-GB" sz="2000" dirty="0">
              <a:effectLst/>
              <a:latin typeface="Arial" panose="020B0604020202020204" pitchFamily="34" charset="0"/>
              <a:ea typeface="Arial" panose="020B0604020202020204" pitchFamily="34" charset="0"/>
            </a:endParaRPr>
          </a:p>
          <a:p>
            <a:pPr marL="0" marR="0" algn="ctr">
              <a:lnSpc>
                <a:spcPct val="150000"/>
              </a:lnSpc>
              <a:spcBef>
                <a:spcPts val="0"/>
              </a:spcBef>
              <a:spcAft>
                <a:spcPts val="0"/>
              </a:spcAft>
            </a:pPr>
            <a:r>
              <a:rPr lang="en-GB" sz="2000" b="1" dirty="0">
                <a:effectLst/>
                <a:latin typeface="Times New Roman" panose="02020603050405020304" pitchFamily="18" charset="0"/>
                <a:ea typeface="Arial" panose="020B0604020202020204" pitchFamily="34" charset="0"/>
              </a:rPr>
              <a:t>Reasons to partnership ownership</a:t>
            </a:r>
            <a:endParaRPr lang="en-GB" sz="2000" b="1" dirty="0">
              <a:effectLst/>
              <a:latin typeface="Arial" panose="020B0604020202020204" pitchFamily="34" charset="0"/>
              <a:ea typeface="Arial" panose="020B0604020202020204" pitchFamily="34" charset="0"/>
            </a:endParaRPr>
          </a:p>
          <a:p>
            <a:pPr marL="285750" marR="0" lvl="0" indent="-285750" algn="just">
              <a:lnSpc>
                <a:spcPct val="150000"/>
              </a:lnSpc>
              <a:spcBef>
                <a:spcPts val="0"/>
              </a:spcBef>
              <a:spcAft>
                <a:spcPts val="0"/>
              </a:spcAft>
              <a:buFont typeface="Arial" panose="020B0604020202020204" pitchFamily="34" charset="0"/>
              <a:buChar char="•"/>
            </a:pPr>
            <a:r>
              <a:rPr lang="en-GB" sz="2000" dirty="0">
                <a:effectLst/>
                <a:latin typeface="Times New Roman" panose="02020603050405020304" pitchFamily="18" charset="0"/>
                <a:ea typeface="Arial" panose="020B0604020202020204" pitchFamily="34" charset="0"/>
              </a:rPr>
              <a:t>It will allow to share the expenses</a:t>
            </a:r>
            <a:endParaRPr lang="en-GB" sz="2000" dirty="0">
              <a:effectLst/>
              <a:latin typeface="Arial" panose="020B0604020202020204" pitchFamily="34" charset="0"/>
              <a:ea typeface="Arial" panose="020B0604020202020204" pitchFamily="34" charset="0"/>
            </a:endParaRPr>
          </a:p>
          <a:p>
            <a:pPr marL="285750" marR="0" lvl="0" indent="-285750" algn="just">
              <a:lnSpc>
                <a:spcPct val="150000"/>
              </a:lnSpc>
              <a:spcBef>
                <a:spcPts val="0"/>
              </a:spcBef>
              <a:spcAft>
                <a:spcPts val="0"/>
              </a:spcAft>
              <a:buFont typeface="Arial" panose="020B0604020202020204" pitchFamily="34" charset="0"/>
              <a:buChar char="•"/>
            </a:pPr>
            <a:r>
              <a:rPr lang="en-GB" sz="2000" dirty="0">
                <a:effectLst/>
                <a:latin typeface="Times New Roman" panose="02020603050405020304" pitchFamily="18" charset="0"/>
                <a:ea typeface="Arial" panose="020B0604020202020204" pitchFamily="34" charset="0"/>
              </a:rPr>
              <a:t>Taxes will be sheared</a:t>
            </a:r>
            <a:endParaRPr lang="en-GB" sz="2000" dirty="0">
              <a:effectLst/>
              <a:latin typeface="Arial" panose="020B0604020202020204" pitchFamily="34" charset="0"/>
              <a:ea typeface="Arial" panose="020B0604020202020204" pitchFamily="34" charset="0"/>
            </a:endParaRPr>
          </a:p>
          <a:p>
            <a:pPr marL="285750" marR="0" lvl="0" indent="-285750" algn="just">
              <a:lnSpc>
                <a:spcPct val="150000"/>
              </a:lnSpc>
              <a:spcBef>
                <a:spcPts val="0"/>
              </a:spcBef>
              <a:spcAft>
                <a:spcPts val="0"/>
              </a:spcAft>
              <a:buFont typeface="Arial" panose="020B0604020202020204" pitchFamily="34" charset="0"/>
              <a:buChar char="•"/>
            </a:pPr>
            <a:r>
              <a:rPr lang="en-GB" sz="2000" dirty="0">
                <a:effectLst/>
                <a:latin typeface="Times New Roman" panose="02020603050405020304" pitchFamily="18" charset="0"/>
                <a:ea typeface="Arial" panose="020B0604020202020204" pitchFamily="34" charset="0"/>
              </a:rPr>
              <a:t>Pross of the decision making would be better </a:t>
            </a:r>
            <a:endParaRPr lang="en-GB" sz="2000" dirty="0">
              <a:effectLst/>
              <a:latin typeface="Arial" panose="020B0604020202020204" pitchFamily="34" charset="0"/>
              <a:ea typeface="Arial" panose="020B0604020202020204" pitchFamily="34" charset="0"/>
            </a:endParaRPr>
          </a:p>
          <a:p>
            <a:pPr marL="285750" marR="0" lvl="0" indent="-285750" algn="just">
              <a:lnSpc>
                <a:spcPct val="150000"/>
              </a:lnSpc>
              <a:spcBef>
                <a:spcPts val="0"/>
              </a:spcBef>
              <a:spcAft>
                <a:spcPts val="0"/>
              </a:spcAft>
              <a:buFont typeface="Arial" panose="020B0604020202020204" pitchFamily="34" charset="0"/>
              <a:buChar char="•"/>
            </a:pPr>
            <a:r>
              <a:rPr lang="en-GB" sz="2000" dirty="0">
                <a:effectLst/>
                <a:latin typeface="Times New Roman" panose="02020603050405020304" pitchFamily="18" charset="0"/>
                <a:ea typeface="Arial" panose="020B0604020202020204" pitchFamily="34" charset="0"/>
              </a:rPr>
              <a:t>The burden will be shared</a:t>
            </a:r>
            <a:endParaRPr lang="en-GB" sz="2000" dirty="0">
              <a:effectLst/>
              <a:latin typeface="Arial" panose="020B0604020202020204" pitchFamily="34" charset="0"/>
              <a:ea typeface="Arial" panose="020B0604020202020204" pitchFamily="34" charset="0"/>
            </a:endParaRPr>
          </a:p>
          <a:p>
            <a:pPr marL="285750" indent="-285750">
              <a:buFont typeface="Arial" panose="020B0604020202020204" pitchFamily="34" charset="0"/>
              <a:buChar char="•"/>
            </a:pPr>
            <a:r>
              <a:rPr lang="en-GB" sz="2000" dirty="0">
                <a:effectLst/>
                <a:latin typeface="Times New Roman" panose="02020603050405020304" pitchFamily="18" charset="0"/>
                <a:ea typeface="Arial" panose="020B0604020202020204" pitchFamily="34" charset="0"/>
              </a:rPr>
              <a:t>Critical thinking </a:t>
            </a:r>
            <a:endParaRPr lang="en-GB" sz="2000" dirty="0"/>
          </a:p>
        </p:txBody>
      </p:sp>
      <p:pic>
        <p:nvPicPr>
          <p:cNvPr id="3074" name="Picture 2" descr="Successful partnership business people Royalty Free Vector">
            <a:extLst>
              <a:ext uri="{FF2B5EF4-FFF2-40B4-BE49-F238E27FC236}">
                <a16:creationId xmlns:a16="http://schemas.microsoft.com/office/drawing/2014/main" id="{26660A70-07CB-46C4-A0EC-B5C1905A36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234990" y="1528817"/>
            <a:ext cx="4957010" cy="421499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85BAC1B-2954-4071-8B14-1D8C869604CB}"/>
              </a:ext>
            </a:extLst>
          </p:cNvPr>
          <p:cNvSpPr txBox="1"/>
          <p:nvPr/>
        </p:nvSpPr>
        <p:spPr>
          <a:xfrm>
            <a:off x="4479587" y="6414287"/>
            <a:ext cx="6235428" cy="369332"/>
          </a:xfrm>
          <a:prstGeom prst="rect">
            <a:avLst/>
          </a:prstGeom>
          <a:noFill/>
        </p:spPr>
        <p:txBody>
          <a:bodyPr wrap="square">
            <a:spAutoFit/>
          </a:bodyPr>
          <a:lstStyle/>
          <a:p>
            <a:r>
              <a:rPr lang="en-GB" sz="1800" dirty="0" err="1">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Kukartsev</a:t>
            </a:r>
            <a:r>
              <a:rPr lang="en-GB" sz="1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et al. (2020</a:t>
            </a:r>
            <a:endParaRPr lang="en-GB" dirty="0"/>
          </a:p>
        </p:txBody>
      </p:sp>
    </p:spTree>
    <p:extLst>
      <p:ext uri="{BB962C8B-B14F-4D97-AF65-F5344CB8AC3E}">
        <p14:creationId xmlns:p14="http://schemas.microsoft.com/office/powerpoint/2010/main" val="3146979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8548877A-AC82-4843-A5D0-8A689F675C3D}"/>
              </a:ext>
            </a:extLst>
          </p:cNvPr>
          <p:cNvPicPr>
            <a:picLocks noGrp="1" noChangeAspect="1"/>
          </p:cNvPicPr>
          <p:nvPr>
            <p:ph type="pic" sz="quarter" idx="10"/>
          </p:nvPr>
        </p:nvPicPr>
        <p:blipFill rotWithShape="1">
          <a:blip r:embed="rId3"/>
          <a:srcRect l="2064" t="1021" b="748"/>
          <a:stretch/>
        </p:blipFill>
        <p:spPr>
          <a:xfrm>
            <a:off x="0" y="0"/>
            <a:ext cx="12192000" cy="6858000"/>
          </a:xfrm>
        </p:spPr>
      </p:pic>
      <p:sp>
        <p:nvSpPr>
          <p:cNvPr id="3" name="Title 2">
            <a:extLst>
              <a:ext uri="{FF2B5EF4-FFF2-40B4-BE49-F238E27FC236}">
                <a16:creationId xmlns:a16="http://schemas.microsoft.com/office/drawing/2014/main" id="{BA5EA782-06A2-4BAE-B568-48EB050397F5}"/>
              </a:ext>
            </a:extLst>
          </p:cNvPr>
          <p:cNvSpPr>
            <a:spLocks noGrp="1"/>
          </p:cNvSpPr>
          <p:nvPr>
            <p:ph type="ctrTitle"/>
          </p:nvPr>
        </p:nvSpPr>
        <p:spPr>
          <a:xfrm>
            <a:off x="2238333" y="548640"/>
            <a:ext cx="7364813" cy="1005840"/>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just"/>
            <a:r>
              <a:rPr lang="en-GB" sz="3200"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AIM  AND  OBJECTIVE  OF  BUSINESS</a:t>
            </a:r>
            <a:endParaRPr lang="en-GB" sz="115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4E523CF7-F6A9-4CCB-971C-D045C83B99D8}"/>
              </a:ext>
            </a:extLst>
          </p:cNvPr>
          <p:cNvSpPr>
            <a:spLocks noGrp="1"/>
          </p:cNvSpPr>
          <p:nvPr>
            <p:ph type="sldNum" sz="quarter" idx="12"/>
          </p:nvPr>
        </p:nvSpPr>
        <p:spPr/>
        <p:txBody>
          <a:bodyPr/>
          <a:lstStyle/>
          <a:p>
            <a:fld id="{19B51A1E-902D-48AF-9020-955120F399B6}" type="slidenum">
              <a:rPr lang="en-US" noProof="0" smtClean="0"/>
              <a:pPr/>
              <a:t>3</a:t>
            </a:fld>
            <a:endParaRPr lang="en-US" noProof="0" dirty="0"/>
          </a:p>
        </p:txBody>
      </p:sp>
      <p:sp>
        <p:nvSpPr>
          <p:cNvPr id="9" name="TextBox 8">
            <a:extLst>
              <a:ext uri="{FF2B5EF4-FFF2-40B4-BE49-F238E27FC236}">
                <a16:creationId xmlns:a16="http://schemas.microsoft.com/office/drawing/2014/main" id="{E9458DC5-E21D-4624-854F-12DFC23ABFC0}"/>
              </a:ext>
            </a:extLst>
          </p:cNvPr>
          <p:cNvSpPr txBox="1"/>
          <p:nvPr/>
        </p:nvSpPr>
        <p:spPr>
          <a:xfrm>
            <a:off x="480060" y="1668780"/>
            <a:ext cx="5440680" cy="4895314"/>
          </a:xfrm>
          <a:prstGeom prst="rect">
            <a:avLst/>
          </a:prstGeom>
          <a:noFill/>
        </p:spPr>
        <p:txBody>
          <a:bodyPr wrap="square" rtlCol="0">
            <a:spAutoFit/>
          </a:bodyPr>
          <a:lstStyle/>
          <a:p>
            <a:pPr marL="0" marR="0" algn="just">
              <a:lnSpc>
                <a:spcPct val="150000"/>
              </a:lnSpc>
              <a:spcBef>
                <a:spcPts val="0"/>
              </a:spcBef>
              <a:spcAft>
                <a:spcPts val="0"/>
              </a:spcAft>
            </a:pPr>
            <a:r>
              <a:rPr lang="en-GB" b="1" i="1" dirty="0">
                <a:effectLst/>
                <a:latin typeface="Times New Roman" panose="02020603050405020304" pitchFamily="18" charset="0"/>
                <a:ea typeface="Arial" panose="020B0604020202020204" pitchFamily="34" charset="0"/>
              </a:rPr>
              <a:t>Aim of </a:t>
            </a:r>
            <a:r>
              <a:rPr lang="en-GB" b="1" i="1" dirty="0">
                <a:latin typeface="Times New Roman" panose="02020603050405020304" pitchFamily="18" charset="0"/>
                <a:ea typeface="Arial" panose="020B0604020202020204" pitchFamily="34" charset="0"/>
              </a:rPr>
              <a:t>t</a:t>
            </a:r>
            <a:r>
              <a:rPr lang="en-GB" b="1" i="1" dirty="0">
                <a:effectLst/>
                <a:latin typeface="Times New Roman" panose="02020603050405020304" pitchFamily="18" charset="0"/>
                <a:ea typeface="Arial" panose="020B0604020202020204" pitchFamily="34" charset="0"/>
              </a:rPr>
              <a:t>he Business</a:t>
            </a:r>
            <a:r>
              <a:rPr lang="en-GB" dirty="0">
                <a:effectLst/>
                <a:latin typeface="Times New Roman" panose="02020603050405020304" pitchFamily="18" charset="0"/>
                <a:ea typeface="Arial" panose="020B0604020202020204" pitchFamily="34" charset="0"/>
              </a:rPr>
              <a:t>  </a:t>
            </a:r>
          </a:p>
          <a:p>
            <a:pPr marL="285750" marR="0" indent="-285750" algn="just">
              <a:lnSpc>
                <a:spcPct val="150000"/>
              </a:lnSpc>
              <a:spcBef>
                <a:spcPts val="0"/>
              </a:spcBef>
              <a:spcAft>
                <a:spcPts val="0"/>
              </a:spcAft>
              <a:buFont typeface="Arial" panose="020B0604020202020204" pitchFamily="34" charset="0"/>
              <a:buChar char="•"/>
            </a:pPr>
            <a:r>
              <a:rPr lang="en-GB" sz="1600" dirty="0">
                <a:effectLst/>
                <a:latin typeface="Times New Roman" panose="02020603050405020304" pitchFamily="18" charset="0"/>
                <a:ea typeface="Arial" panose="020B0604020202020204" pitchFamily="34" charset="0"/>
              </a:rPr>
              <a:t>To provide the sustainable service to users, and protects their skins from the excessive use of the chemical products. </a:t>
            </a:r>
          </a:p>
          <a:p>
            <a:pPr algn="just">
              <a:lnSpc>
                <a:spcPct val="150000"/>
              </a:lnSpc>
            </a:pPr>
            <a:r>
              <a:rPr lang="en-GB" sz="1600" b="1" i="1" dirty="0">
                <a:effectLst/>
                <a:latin typeface="Times New Roman" panose="02020603050405020304" pitchFamily="18" charset="0"/>
              </a:rPr>
              <a:t>Objectives of the Business </a:t>
            </a:r>
            <a:endParaRPr lang="en-GB" sz="1600" b="1" dirty="0">
              <a:effectLst/>
              <a:latin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To provide those eye make-up products manufactured by the organic raw material to facilities the user to take care of their eyes.</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To target youth of U.K. and spared the awareness related to the sustainability and efficiency of the organic products.</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To generate the valuable profit margin to keep their progress in the marketplace</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Focus on those that can facilitate the marketers to gain a competitive advantage.      </a:t>
            </a:r>
            <a:endParaRPr lang="en-GB" sz="1600" dirty="0">
              <a:effectLst/>
              <a:latin typeface="Arial" panose="020B0604020202020204" pitchFamily="34" charset="0"/>
              <a:ea typeface="Arial" panose="020B0604020202020204" pitchFamily="34" charset="0"/>
            </a:endParaRPr>
          </a:p>
        </p:txBody>
      </p:sp>
      <p:pic>
        <p:nvPicPr>
          <p:cNvPr id="4098" name="Picture 2" descr="Leading In The Green Business Boon">
            <a:extLst>
              <a:ext uri="{FF2B5EF4-FFF2-40B4-BE49-F238E27FC236}">
                <a16:creationId xmlns:a16="http://schemas.microsoft.com/office/drawing/2014/main" id="{1F13B53A-C0B4-42C0-BEB4-3C91E70D08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1691640"/>
            <a:ext cx="5573945" cy="452628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75B78FA-68BF-4474-B876-28AC8D1D08DC}"/>
              </a:ext>
            </a:extLst>
          </p:cNvPr>
          <p:cNvSpPr txBox="1"/>
          <p:nvPr/>
        </p:nvSpPr>
        <p:spPr>
          <a:xfrm>
            <a:off x="4693596" y="6361152"/>
            <a:ext cx="623542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Hannibal and Knight (2018) </a:t>
            </a:r>
            <a:endParaRPr lang="en-GB" dirty="0"/>
          </a:p>
        </p:txBody>
      </p:sp>
    </p:spTree>
    <p:extLst>
      <p:ext uri="{BB962C8B-B14F-4D97-AF65-F5344CB8AC3E}">
        <p14:creationId xmlns:p14="http://schemas.microsoft.com/office/powerpoint/2010/main" val="40540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5810BB24-15D5-409F-82EE-29FC8728C101}"/>
              </a:ext>
            </a:extLst>
          </p:cNvPr>
          <p:cNvPicPr>
            <a:picLocks noGrp="1" noChangeAspect="1"/>
          </p:cNvPicPr>
          <p:nvPr>
            <p:ph type="pic" sz="quarter" idx="10"/>
          </p:nvPr>
        </p:nvPicPr>
        <p:blipFill rotWithShape="1">
          <a:blip r:embed="rId3"/>
          <a:srcRect l="681" t="884" b="884"/>
          <a:stretch/>
        </p:blipFill>
        <p:spPr>
          <a:xfrm>
            <a:off x="0" y="0"/>
            <a:ext cx="12191999" cy="6858000"/>
          </a:xfrm>
        </p:spPr>
      </p:pic>
      <p:sp>
        <p:nvSpPr>
          <p:cNvPr id="3" name="Title 2">
            <a:extLst>
              <a:ext uri="{FF2B5EF4-FFF2-40B4-BE49-F238E27FC236}">
                <a16:creationId xmlns:a16="http://schemas.microsoft.com/office/drawing/2014/main" id="{9ED39CE4-8D8A-4601-825E-85D3928B5BFD}"/>
              </a:ext>
            </a:extLst>
          </p:cNvPr>
          <p:cNvSpPr>
            <a:spLocks noGrp="1"/>
          </p:cNvSpPr>
          <p:nvPr>
            <p:ph type="ctrTitle"/>
          </p:nvPr>
        </p:nvSpPr>
        <p:spPr>
          <a:xfrm>
            <a:off x="1497446" y="411481"/>
            <a:ext cx="9841114" cy="937259"/>
          </a:xfrm>
        </p:spPr>
        <p:style>
          <a:lnRef idx="1">
            <a:schemeClr val="accent1"/>
          </a:lnRef>
          <a:fillRef idx="2">
            <a:schemeClr val="accent1"/>
          </a:fillRef>
          <a:effectRef idx="1">
            <a:schemeClr val="accent1"/>
          </a:effectRef>
          <a:fontRef idx="minor">
            <a:schemeClr val="dk1"/>
          </a:fontRef>
        </p:style>
        <p:txBody>
          <a:bodyPr/>
          <a:lstStyle/>
          <a:p>
            <a:pPr algn="just"/>
            <a:r>
              <a:rPr lang="en-GB" sz="18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	</a:t>
            </a:r>
            <a:r>
              <a:rPr lang="en-GB" sz="44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DESCRIPTION  OF  PRODUCTS </a:t>
            </a:r>
            <a:endParaRPr lang="en-GB"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93CDCEDF-706C-4AF7-B38B-824062E77B09}"/>
              </a:ext>
            </a:extLst>
          </p:cNvPr>
          <p:cNvSpPr>
            <a:spLocks noGrp="1"/>
          </p:cNvSpPr>
          <p:nvPr>
            <p:ph type="sldNum" sz="quarter" idx="12"/>
          </p:nvPr>
        </p:nvSpPr>
        <p:spPr/>
        <p:txBody>
          <a:bodyPr/>
          <a:lstStyle/>
          <a:p>
            <a:fld id="{19B51A1E-902D-48AF-9020-955120F399B6}" type="slidenum">
              <a:rPr lang="en-US" noProof="0" smtClean="0"/>
              <a:pPr/>
              <a:t>4</a:t>
            </a:fld>
            <a:endParaRPr lang="en-US" noProof="0" dirty="0"/>
          </a:p>
        </p:txBody>
      </p:sp>
      <p:sp>
        <p:nvSpPr>
          <p:cNvPr id="10" name="TextBox 9">
            <a:extLst>
              <a:ext uri="{FF2B5EF4-FFF2-40B4-BE49-F238E27FC236}">
                <a16:creationId xmlns:a16="http://schemas.microsoft.com/office/drawing/2014/main" id="{F2139D07-A812-4016-B034-377965ADBBA0}"/>
              </a:ext>
            </a:extLst>
          </p:cNvPr>
          <p:cNvSpPr txBox="1"/>
          <p:nvPr/>
        </p:nvSpPr>
        <p:spPr>
          <a:xfrm>
            <a:off x="502920" y="1965961"/>
            <a:ext cx="6446520" cy="4108817"/>
          </a:xfrm>
          <a:prstGeom prst="rect">
            <a:avLst/>
          </a:prstGeom>
          <a:noFill/>
        </p:spPr>
        <p:txBody>
          <a:bodyPr wrap="square" rtlCol="0">
            <a:spAutoFit/>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These products will be  based on sustainable practices</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The offered products will be packed with the help of the unlike plastics</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A combination of the different minerals will be used, which includes metal and glass </a:t>
            </a:r>
            <a:endParaRPr lang="en-GB"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rPr>
              <a:t>The organic colours will be used; by mixing up arrowroot powder, beet powder, turmeric products, as well as cocoa products will be used in order to manufacture the multiple colours.</a:t>
            </a:r>
            <a:endParaRPr lang="en-GB" sz="1800" dirty="0">
              <a:effectLst/>
              <a:latin typeface="Arial" panose="020B0604020202020204" pitchFamily="34" charset="0"/>
              <a:ea typeface="Arial" panose="020B0604020202020204" pitchFamily="34" charset="0"/>
            </a:endParaRPr>
          </a:p>
          <a:p>
            <a:endParaRPr lang="en-GB" dirty="0"/>
          </a:p>
        </p:txBody>
      </p:sp>
      <p:pic>
        <p:nvPicPr>
          <p:cNvPr id="2050" name="Picture 2" descr="Cosmetic &amp;amp; Makeup PowerPoint Templates Design">
            <a:extLst>
              <a:ext uri="{FF2B5EF4-FFF2-40B4-BE49-F238E27FC236}">
                <a16:creationId xmlns:a16="http://schemas.microsoft.com/office/drawing/2014/main" id="{CA00A107-EE45-495A-95A8-649A5F39C8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283148" y="1988820"/>
            <a:ext cx="4748832" cy="3063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1DD72BF-4F52-4186-BC41-32213F761148}"/>
              </a:ext>
            </a:extLst>
          </p:cNvPr>
          <p:cNvSpPr txBox="1"/>
          <p:nvPr/>
        </p:nvSpPr>
        <p:spPr>
          <a:xfrm>
            <a:off x="5277256" y="6423750"/>
            <a:ext cx="6235428" cy="369332"/>
          </a:xfrm>
          <a:prstGeom prst="rect">
            <a:avLst/>
          </a:prstGeom>
          <a:noFill/>
        </p:spPr>
        <p:txBody>
          <a:bodyPr wrap="square">
            <a:spAutoFit/>
          </a:bodyPr>
          <a:lstStyle/>
          <a:p>
            <a:r>
              <a:rPr lang="en-GB"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Bilgin</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(2018)</a:t>
            </a:r>
            <a:endParaRPr lang="en-GB" dirty="0"/>
          </a:p>
        </p:txBody>
      </p:sp>
    </p:spTree>
    <p:extLst>
      <p:ext uri="{BB962C8B-B14F-4D97-AF65-F5344CB8AC3E}">
        <p14:creationId xmlns:p14="http://schemas.microsoft.com/office/powerpoint/2010/main" val="3256485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489956A2-65D3-4FF1-97DD-D0AEAD611644}"/>
              </a:ext>
            </a:extLst>
          </p:cNvPr>
          <p:cNvPicPr>
            <a:picLocks noGrp="1" noChangeAspect="1"/>
          </p:cNvPicPr>
          <p:nvPr>
            <p:ph type="pic" sz="quarter" idx="10"/>
          </p:nvPr>
        </p:nvPicPr>
        <p:blipFill rotWithShape="1">
          <a:blip r:embed="rId3"/>
          <a:srcRect l="779" t="884" b="884"/>
          <a:stretch/>
        </p:blipFill>
        <p:spPr>
          <a:xfrm>
            <a:off x="1" y="0"/>
            <a:ext cx="12191999" cy="6858000"/>
          </a:xfrm>
        </p:spPr>
      </p:pic>
      <p:sp>
        <p:nvSpPr>
          <p:cNvPr id="3" name="Title 2">
            <a:extLst>
              <a:ext uri="{FF2B5EF4-FFF2-40B4-BE49-F238E27FC236}">
                <a16:creationId xmlns:a16="http://schemas.microsoft.com/office/drawing/2014/main" id="{E417A7DF-9939-4928-B743-531313881AF4}"/>
              </a:ext>
            </a:extLst>
          </p:cNvPr>
          <p:cNvSpPr>
            <a:spLocks noGrp="1"/>
          </p:cNvSpPr>
          <p:nvPr>
            <p:ph type="ctrTitle"/>
          </p:nvPr>
        </p:nvSpPr>
        <p:spPr>
          <a:xfrm>
            <a:off x="1905362" y="160020"/>
            <a:ext cx="8747397" cy="1601100"/>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54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MARKETING AND PR STRATEGIES </a:t>
            </a:r>
            <a:endParaRPr lang="en-GB" sz="199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7C5BC457-F1AF-4977-8F6E-B9D62276A755}"/>
              </a:ext>
            </a:extLst>
          </p:cNvPr>
          <p:cNvSpPr>
            <a:spLocks noGrp="1"/>
          </p:cNvSpPr>
          <p:nvPr>
            <p:ph type="sldNum" sz="quarter" idx="12"/>
          </p:nvPr>
        </p:nvSpPr>
        <p:spPr/>
        <p:txBody>
          <a:bodyPr/>
          <a:lstStyle/>
          <a:p>
            <a:fld id="{19B51A1E-902D-48AF-9020-955120F399B6}" type="slidenum">
              <a:rPr lang="en-US" noProof="0" smtClean="0"/>
              <a:pPr/>
              <a:t>5</a:t>
            </a:fld>
            <a:endParaRPr lang="en-US" noProof="0" dirty="0"/>
          </a:p>
        </p:txBody>
      </p:sp>
      <p:sp>
        <p:nvSpPr>
          <p:cNvPr id="9" name="TextBox 8">
            <a:extLst>
              <a:ext uri="{FF2B5EF4-FFF2-40B4-BE49-F238E27FC236}">
                <a16:creationId xmlns:a16="http://schemas.microsoft.com/office/drawing/2014/main" id="{404848B1-6CFE-4C43-821A-3A66092DA0C0}"/>
              </a:ext>
            </a:extLst>
          </p:cNvPr>
          <p:cNvSpPr txBox="1"/>
          <p:nvPr/>
        </p:nvSpPr>
        <p:spPr>
          <a:xfrm>
            <a:off x="228601" y="2308860"/>
            <a:ext cx="7269479" cy="4062651"/>
          </a:xfrm>
          <a:prstGeom prst="rect">
            <a:avLst/>
          </a:prstGeom>
          <a:noFill/>
        </p:spPr>
        <p:txBody>
          <a:bodyPr wrap="square" rtlCol="0">
            <a:spAutoFit/>
          </a:bodyPr>
          <a:lstStyle/>
          <a:p>
            <a:pPr marL="0" marR="0" algn="just">
              <a:lnSpc>
                <a:spcPct val="150000"/>
              </a:lnSpc>
              <a:spcBef>
                <a:spcPts val="0"/>
              </a:spcBef>
              <a:spcAft>
                <a:spcPts val="0"/>
              </a:spcAft>
            </a:pPr>
            <a:r>
              <a:rPr lang="en-GB" sz="1600" dirty="0">
                <a:effectLst/>
                <a:latin typeface="Times New Roman" panose="02020603050405020304" pitchFamily="18" charset="0"/>
                <a:ea typeface="Arial" panose="020B0604020202020204" pitchFamily="34" charset="0"/>
              </a:rPr>
              <a:t>Marketing strategies allows the business to promote it, and to reach their targeted audience. These  marketing strategies allows the business to grow in the market place. </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For promoting the sustainable products, the business owners will use the social media marketing champing’s strategies.</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Facebook, Instagram, Snapchat will be used to make a reputation among the customers. </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Posts will be uploaded on the Facebook, Instagram and Snapchat which will reflect the significance of the green practices.</a:t>
            </a:r>
            <a:endParaRPr lang="en-GB" sz="16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600" dirty="0">
                <a:effectLst/>
                <a:latin typeface="Times New Roman" panose="02020603050405020304" pitchFamily="18" charset="0"/>
                <a:ea typeface="Arial" panose="020B0604020202020204" pitchFamily="34" charset="0"/>
              </a:rPr>
              <a:t>Adverting on the social platforms will be placed in order to be Infront of the youth.</a:t>
            </a:r>
            <a:endParaRPr lang="en-GB" sz="1600" dirty="0">
              <a:effectLst/>
              <a:latin typeface="Arial" panose="020B0604020202020204" pitchFamily="34" charset="0"/>
              <a:ea typeface="Arial" panose="020B0604020202020204" pitchFamily="34" charset="0"/>
            </a:endParaRPr>
          </a:p>
          <a:p>
            <a:endParaRPr lang="en-GB" sz="1600" dirty="0"/>
          </a:p>
        </p:txBody>
      </p:sp>
      <p:pic>
        <p:nvPicPr>
          <p:cNvPr id="5122" name="Picture 2" descr="Five Tips to Align Marketing and PR Strategies – SHIFT Communications –  Integrated Communications + PR Firm – Boston | New York | San Francisco">
            <a:extLst>
              <a:ext uri="{FF2B5EF4-FFF2-40B4-BE49-F238E27FC236}">
                <a16:creationId xmlns:a16="http://schemas.microsoft.com/office/drawing/2014/main" id="{AFC671DC-B1AD-43CF-AA94-1779C23034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26680" y="2308860"/>
            <a:ext cx="4236719" cy="336042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8852580-BA98-43E6-9141-39F3D9A6103C}"/>
              </a:ext>
            </a:extLst>
          </p:cNvPr>
          <p:cNvSpPr txBox="1"/>
          <p:nvPr/>
        </p:nvSpPr>
        <p:spPr>
          <a:xfrm>
            <a:off x="4829784" y="6353214"/>
            <a:ext cx="6235428" cy="369332"/>
          </a:xfrm>
          <a:prstGeom prst="rect">
            <a:avLst/>
          </a:prstGeom>
          <a:noFill/>
        </p:spPr>
        <p:txBody>
          <a:bodyPr wrap="square">
            <a:spAutoFit/>
          </a:bodyPr>
          <a:lstStyle/>
          <a:p>
            <a:r>
              <a:rPr lang="en-GB" sz="1800" dirty="0">
                <a:effectLst/>
                <a:latin typeface="Times New Roman" panose="02020603050405020304" pitchFamily="18" charset="0"/>
                <a:ea typeface="Arial" panose="020B0604020202020204" pitchFamily="34" charset="0"/>
                <a:cs typeface="Times New Roman" panose="02020603050405020304" pitchFamily="18" charset="0"/>
              </a:rPr>
              <a:t>(</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Chen and Lin 2019)</a:t>
            </a:r>
            <a:r>
              <a:rPr lang="en-GB" sz="1800" dirty="0">
                <a:effectLst/>
                <a:latin typeface="Times New Roman" panose="02020603050405020304" pitchFamily="18" charset="0"/>
                <a:ea typeface="Arial" panose="020B060402020202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366691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1E2DACA7-DFDB-498D-8A50-B1170DE217AA}"/>
              </a:ext>
            </a:extLst>
          </p:cNvPr>
          <p:cNvPicPr>
            <a:picLocks noGrp="1" noChangeAspect="1"/>
          </p:cNvPicPr>
          <p:nvPr>
            <p:ph type="pic" sz="quarter" idx="10"/>
          </p:nvPr>
        </p:nvPicPr>
        <p:blipFill rotWithShape="1">
          <a:blip r:embed="rId3"/>
          <a:srcRect l="607" t="884" b="884"/>
          <a:stretch/>
        </p:blipFill>
        <p:spPr>
          <a:xfrm>
            <a:off x="0" y="0"/>
            <a:ext cx="12192000" cy="6858000"/>
          </a:xfrm>
        </p:spPr>
      </p:pic>
      <p:sp>
        <p:nvSpPr>
          <p:cNvPr id="3" name="Title 2">
            <a:extLst>
              <a:ext uri="{FF2B5EF4-FFF2-40B4-BE49-F238E27FC236}">
                <a16:creationId xmlns:a16="http://schemas.microsoft.com/office/drawing/2014/main" id="{CA89C71B-75CC-46FE-A80C-B20E0938FB1D}"/>
              </a:ext>
            </a:extLst>
          </p:cNvPr>
          <p:cNvSpPr>
            <a:spLocks noGrp="1"/>
          </p:cNvSpPr>
          <p:nvPr>
            <p:ph type="ctrTitle"/>
          </p:nvPr>
        </p:nvSpPr>
        <p:spPr>
          <a:xfrm>
            <a:off x="525780" y="411479"/>
            <a:ext cx="10607040" cy="1074421"/>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3600" i="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UNIQUE SELLING PROPOSITION (</a:t>
            </a:r>
            <a:r>
              <a:rPr lang="en-US" sz="360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USP) OF BUSINESS  </a:t>
            </a:r>
            <a:endParaRPr lang="en-GB" sz="360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53C3761F-9025-4147-954E-6BD0CF0AEE5C}"/>
              </a:ext>
            </a:extLst>
          </p:cNvPr>
          <p:cNvSpPr>
            <a:spLocks noGrp="1"/>
          </p:cNvSpPr>
          <p:nvPr>
            <p:ph type="sldNum" sz="quarter" idx="12"/>
          </p:nvPr>
        </p:nvSpPr>
        <p:spPr/>
        <p:txBody>
          <a:bodyPr/>
          <a:lstStyle/>
          <a:p>
            <a:fld id="{19B51A1E-902D-48AF-9020-955120F399B6}" type="slidenum">
              <a:rPr lang="en-US" noProof="0" smtClean="0"/>
              <a:pPr/>
              <a:t>6</a:t>
            </a:fld>
            <a:endParaRPr lang="en-US" noProof="0" dirty="0"/>
          </a:p>
        </p:txBody>
      </p:sp>
      <p:sp>
        <p:nvSpPr>
          <p:cNvPr id="2" name="TextBox 1">
            <a:extLst>
              <a:ext uri="{FF2B5EF4-FFF2-40B4-BE49-F238E27FC236}">
                <a16:creationId xmlns:a16="http://schemas.microsoft.com/office/drawing/2014/main" id="{04508B26-02BB-44B0-95FC-1C2150B538F3}"/>
              </a:ext>
            </a:extLst>
          </p:cNvPr>
          <p:cNvSpPr txBox="1"/>
          <p:nvPr/>
        </p:nvSpPr>
        <p:spPr>
          <a:xfrm>
            <a:off x="525780" y="2294944"/>
            <a:ext cx="5834270" cy="3539430"/>
          </a:xfrm>
          <a:prstGeom prst="rect">
            <a:avLst/>
          </a:prstGeom>
          <a:noFill/>
        </p:spPr>
        <p:txBody>
          <a:bodyPr wrap="square" rtlCol="0">
            <a:spAutoFit/>
          </a:bodyPr>
          <a:lstStyle/>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Sustainable eye products </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Low chemical products </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Cost effective </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Lack use of plastic while packing products </a:t>
            </a:r>
          </a:p>
          <a:p>
            <a:pPr marL="457200" indent="-457200">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Highest quality in the reasonable price </a:t>
            </a:r>
            <a:endParaRPr lang="en-GB" sz="3200" dirty="0">
              <a:latin typeface="Times New Roman" panose="02020603050405020304" pitchFamily="18" charset="0"/>
              <a:cs typeface="Times New Roman" panose="02020603050405020304" pitchFamily="18" charset="0"/>
            </a:endParaRPr>
          </a:p>
        </p:txBody>
      </p:sp>
      <p:pic>
        <p:nvPicPr>
          <p:cNvPr id="1028" name="Picture 4" descr="Unique Selling Proposition: How Defining a USP Helps Business Growth Unique  Selling Proposition: How Defining a USP Helps Business Growth">
            <a:extLst>
              <a:ext uri="{FF2B5EF4-FFF2-40B4-BE49-F238E27FC236}">
                <a16:creationId xmlns:a16="http://schemas.microsoft.com/office/drawing/2014/main" id="{82E6D316-5D66-4DD6-94CC-15F134C354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9390" y="2294944"/>
            <a:ext cx="5116830" cy="384647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5C36914-655B-46E9-BF9E-8808B50E9043}"/>
              </a:ext>
            </a:extLst>
          </p:cNvPr>
          <p:cNvSpPr txBox="1"/>
          <p:nvPr/>
        </p:nvSpPr>
        <p:spPr>
          <a:xfrm>
            <a:off x="4207213" y="6458752"/>
            <a:ext cx="623542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(Furstenau et al,2020)</a:t>
            </a:r>
            <a:endParaRPr lang="en-GB" dirty="0"/>
          </a:p>
        </p:txBody>
      </p:sp>
    </p:spTree>
    <p:extLst>
      <p:ext uri="{BB962C8B-B14F-4D97-AF65-F5344CB8AC3E}">
        <p14:creationId xmlns:p14="http://schemas.microsoft.com/office/powerpoint/2010/main" val="1843371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265419DB-134B-4117-A7B0-CCB906639780}"/>
              </a:ext>
            </a:extLst>
          </p:cNvPr>
          <p:cNvPicPr>
            <a:picLocks noGrp="1" noChangeAspect="1"/>
          </p:cNvPicPr>
          <p:nvPr>
            <p:ph type="pic" sz="quarter" idx="10"/>
          </p:nvPr>
        </p:nvPicPr>
        <p:blipFill rotWithShape="1">
          <a:blip r:embed="rId3"/>
          <a:srcRect l="974" t="884" b="884"/>
          <a:stretch/>
        </p:blipFill>
        <p:spPr>
          <a:xfrm>
            <a:off x="0" y="0"/>
            <a:ext cx="12191999" cy="6858000"/>
          </a:xfrm>
        </p:spPr>
      </p:pic>
      <p:sp>
        <p:nvSpPr>
          <p:cNvPr id="3" name="Title 2">
            <a:extLst>
              <a:ext uri="{FF2B5EF4-FFF2-40B4-BE49-F238E27FC236}">
                <a16:creationId xmlns:a16="http://schemas.microsoft.com/office/drawing/2014/main" id="{39142C0C-31C3-4717-AE05-F88D6D3D0EAC}"/>
              </a:ext>
            </a:extLst>
          </p:cNvPr>
          <p:cNvSpPr>
            <a:spLocks noGrp="1"/>
          </p:cNvSpPr>
          <p:nvPr>
            <p:ph type="ctrTitle"/>
          </p:nvPr>
        </p:nvSpPr>
        <p:spPr>
          <a:xfrm>
            <a:off x="1169669" y="320040"/>
            <a:ext cx="9852660" cy="1234440"/>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INFLUENCER MARKETING</a:t>
            </a:r>
            <a:endParaRPr lang="en-GB" sz="239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5D02FF46-C8D8-487A-BE59-BE44C4B4EB79}"/>
              </a:ext>
            </a:extLst>
          </p:cNvPr>
          <p:cNvSpPr>
            <a:spLocks noGrp="1"/>
          </p:cNvSpPr>
          <p:nvPr>
            <p:ph type="sldNum" sz="quarter" idx="12"/>
          </p:nvPr>
        </p:nvSpPr>
        <p:spPr/>
        <p:txBody>
          <a:bodyPr/>
          <a:lstStyle/>
          <a:p>
            <a:fld id="{19B51A1E-902D-48AF-9020-955120F399B6}" type="slidenum">
              <a:rPr lang="en-US" noProof="0" smtClean="0">
                <a:solidFill>
                  <a:schemeClr val="tx1"/>
                </a:solidFill>
              </a:rPr>
              <a:pPr/>
              <a:t>7</a:t>
            </a:fld>
            <a:endParaRPr lang="en-US" noProof="0" dirty="0">
              <a:solidFill>
                <a:schemeClr val="tx1"/>
              </a:solidFill>
            </a:endParaRPr>
          </a:p>
        </p:txBody>
      </p:sp>
      <p:sp>
        <p:nvSpPr>
          <p:cNvPr id="10" name="TextBox 9">
            <a:extLst>
              <a:ext uri="{FF2B5EF4-FFF2-40B4-BE49-F238E27FC236}">
                <a16:creationId xmlns:a16="http://schemas.microsoft.com/office/drawing/2014/main" id="{803D4503-CCEA-4A23-AA02-5EA68520C3AA}"/>
              </a:ext>
            </a:extLst>
          </p:cNvPr>
          <p:cNvSpPr txBox="1"/>
          <p:nvPr/>
        </p:nvSpPr>
        <p:spPr>
          <a:xfrm>
            <a:off x="571500" y="2217420"/>
            <a:ext cx="5524500" cy="4339650"/>
          </a:xfrm>
          <a:prstGeom prst="rect">
            <a:avLst/>
          </a:prstGeom>
          <a:noFill/>
        </p:spPr>
        <p:txBody>
          <a:bodyPr wrap="square" rtlCol="0">
            <a:spAutoFit/>
          </a:bodyPr>
          <a:lstStyle/>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Arial" panose="020B0604020202020204" pitchFamily="34" charset="0"/>
              </a:rPr>
              <a:t>Average fashion influencers will be approached for the paid partnership  </a:t>
            </a:r>
            <a:endParaRPr lang="en-GB" sz="2400"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Arial" panose="020B0604020202020204" pitchFamily="34" charset="0"/>
              </a:rPr>
              <a:t>The fashion influencers who have the followers under the range of the 500-</a:t>
            </a:r>
            <a:r>
              <a:rPr lang="en-GB" sz="2400" dirty="0" err="1">
                <a:effectLst/>
                <a:latin typeface="Times New Roman" panose="02020603050405020304" pitchFamily="18" charset="0"/>
                <a:ea typeface="Arial" panose="020B0604020202020204" pitchFamily="34" charset="0"/>
              </a:rPr>
              <a:t>600k</a:t>
            </a:r>
            <a:r>
              <a:rPr lang="en-GB" sz="2400" dirty="0">
                <a:effectLst/>
                <a:latin typeface="Times New Roman" panose="02020603050405020304" pitchFamily="18" charset="0"/>
                <a:ea typeface="Arial" panose="020B0604020202020204" pitchFamily="34" charset="0"/>
              </a:rPr>
              <a:t> will be asked to promote their products and to share the positive reviews with their audience.</a:t>
            </a:r>
            <a:endParaRPr lang="en-GB" sz="2400" dirty="0">
              <a:effectLst/>
              <a:latin typeface="Arial" panose="020B0604020202020204" pitchFamily="34" charset="0"/>
              <a:ea typeface="Arial" panose="020B0604020202020204" pitchFamily="34" charset="0"/>
            </a:endParaRPr>
          </a:p>
          <a:p>
            <a:pPr algn="just"/>
            <a:endParaRPr lang="en-GB" sz="2400" dirty="0"/>
          </a:p>
        </p:txBody>
      </p:sp>
      <p:pic>
        <p:nvPicPr>
          <p:cNvPr id="6146" name="Picture 2" descr="5 Influencer Marketing Tips and Insights You&amp;#39;ll Need for 2019">
            <a:extLst>
              <a:ext uri="{FF2B5EF4-FFF2-40B4-BE49-F238E27FC236}">
                <a16:creationId xmlns:a16="http://schemas.microsoft.com/office/drawing/2014/main" id="{06605541-0B6D-4926-B28F-80D9B5B634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8768" y="2217420"/>
            <a:ext cx="5477232" cy="35433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8F4F726-934A-49F2-BABF-A094F381B3C7}"/>
              </a:ext>
            </a:extLst>
          </p:cNvPr>
          <p:cNvSpPr txBox="1"/>
          <p:nvPr/>
        </p:nvSpPr>
        <p:spPr>
          <a:xfrm>
            <a:off x="4786901" y="6402685"/>
            <a:ext cx="6235428" cy="369332"/>
          </a:xfrm>
          <a:prstGeom prst="rect">
            <a:avLst/>
          </a:prstGeom>
          <a:noFill/>
        </p:spPr>
        <p:txBody>
          <a:bodyPr wrap="square">
            <a:spAutoFit/>
          </a:bodyPr>
          <a:lstStyle/>
          <a:p>
            <a:r>
              <a:rPr lang="en-GB" sz="1800" dirty="0">
                <a:solidFill>
                  <a:srgbClr val="222222"/>
                </a:solidFill>
                <a:effectLst/>
                <a:latin typeface="Arial" panose="020B0604020202020204" pitchFamily="34" charset="0"/>
                <a:ea typeface="Arial" panose="020B0604020202020204" pitchFamily="34" charset="0"/>
              </a:rPr>
              <a:t>Yadav, and Rahman (2018) </a:t>
            </a:r>
            <a:endParaRPr lang="en-GB" dirty="0"/>
          </a:p>
        </p:txBody>
      </p:sp>
    </p:spTree>
    <p:extLst>
      <p:ext uri="{BB962C8B-B14F-4D97-AF65-F5344CB8AC3E}">
        <p14:creationId xmlns:p14="http://schemas.microsoft.com/office/powerpoint/2010/main" val="1736607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2A1878B5-48A1-4689-9A4B-06B58C236616}"/>
              </a:ext>
            </a:extLst>
          </p:cNvPr>
          <p:cNvPicPr>
            <a:picLocks noGrp="1" noChangeAspect="1"/>
          </p:cNvPicPr>
          <p:nvPr>
            <p:ph type="pic" sz="quarter" idx="10"/>
          </p:nvPr>
        </p:nvPicPr>
        <p:blipFill rotWithShape="1">
          <a:blip r:embed="rId3"/>
          <a:srcRect l="2338" t="884" b="884"/>
          <a:stretch/>
        </p:blipFill>
        <p:spPr>
          <a:xfrm>
            <a:off x="0" y="0"/>
            <a:ext cx="12192000" cy="6858000"/>
          </a:xfrm>
        </p:spPr>
      </p:pic>
      <p:sp>
        <p:nvSpPr>
          <p:cNvPr id="3" name="Title 2">
            <a:extLst>
              <a:ext uri="{FF2B5EF4-FFF2-40B4-BE49-F238E27FC236}">
                <a16:creationId xmlns:a16="http://schemas.microsoft.com/office/drawing/2014/main" id="{7727160E-C237-40AD-9FCB-063D213B12D6}"/>
              </a:ext>
            </a:extLst>
          </p:cNvPr>
          <p:cNvSpPr>
            <a:spLocks noGrp="1"/>
          </p:cNvSpPr>
          <p:nvPr>
            <p:ph type="ctrTitle"/>
          </p:nvPr>
        </p:nvSpPr>
        <p:spPr>
          <a:xfrm>
            <a:off x="297180" y="359496"/>
            <a:ext cx="11597640" cy="905582"/>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54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HASHTAGS CHAMPING</a:t>
            </a:r>
            <a:br>
              <a:rPr lang="en-GB" sz="1800" dirty="0">
                <a:solidFill>
                  <a:schemeClr val="tx1"/>
                </a:solidFill>
                <a:effectLst>
                  <a:outerShdw blurRad="38100" dist="38100" dir="2700000" algn="tl">
                    <a:srgbClr val="000000">
                      <a:alpha val="43137"/>
                    </a:srgbClr>
                  </a:outerShdw>
                </a:effectLst>
                <a:latin typeface="Arial" panose="020B0604020202020204" pitchFamily="34" charset="0"/>
                <a:ea typeface="Arial" panose="020B0604020202020204" pitchFamily="34" charset="0"/>
              </a:rPr>
            </a:br>
            <a:endParaRPr lang="en-GB"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075F9A50-04E6-4DE7-8067-3F8A608A69D4}"/>
              </a:ext>
            </a:extLst>
          </p:cNvPr>
          <p:cNvSpPr>
            <a:spLocks noGrp="1"/>
          </p:cNvSpPr>
          <p:nvPr>
            <p:ph type="sldNum" sz="quarter" idx="12"/>
          </p:nvPr>
        </p:nvSpPr>
        <p:spPr/>
        <p:txBody>
          <a:bodyPr/>
          <a:lstStyle/>
          <a:p>
            <a:fld id="{19B51A1E-902D-48AF-9020-955120F399B6}" type="slidenum">
              <a:rPr lang="en-US" noProof="0" smtClean="0"/>
              <a:pPr/>
              <a:t>8</a:t>
            </a:fld>
            <a:endParaRPr lang="en-US" noProof="0" dirty="0"/>
          </a:p>
        </p:txBody>
      </p:sp>
      <p:sp>
        <p:nvSpPr>
          <p:cNvPr id="11" name="Oval 10">
            <a:extLst>
              <a:ext uri="{FF2B5EF4-FFF2-40B4-BE49-F238E27FC236}">
                <a16:creationId xmlns:a16="http://schemas.microsoft.com/office/drawing/2014/main" id="{E6291293-2905-4A72-9C4B-07F8E2DE3D4C}"/>
              </a:ext>
            </a:extLst>
          </p:cNvPr>
          <p:cNvSpPr/>
          <p:nvPr/>
        </p:nvSpPr>
        <p:spPr>
          <a:xfrm>
            <a:off x="398780" y="4098051"/>
            <a:ext cx="2755900" cy="2273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tx1"/>
                </a:solidFill>
                <a:effectLst/>
                <a:latin typeface="Times New Roman" panose="02020603050405020304" pitchFamily="18" charset="0"/>
                <a:ea typeface="Arial" panose="020B0604020202020204" pitchFamily="34" charset="0"/>
              </a:rPr>
              <a:t>#</a:t>
            </a:r>
            <a:r>
              <a:rPr lang="en-GB" sz="1600" b="1" dirty="0" err="1">
                <a:solidFill>
                  <a:schemeClr val="tx1"/>
                </a:solidFill>
                <a:effectLst/>
                <a:latin typeface="Times New Roman" panose="02020603050405020304" pitchFamily="18" charset="0"/>
                <a:ea typeface="Arial" panose="020B0604020202020204" pitchFamily="34" charset="0"/>
              </a:rPr>
              <a:t>GOWITHGREEN</a:t>
            </a:r>
            <a:endParaRPr lang="en-GB" b="1" dirty="0">
              <a:solidFill>
                <a:schemeClr val="tx1"/>
              </a:solidFill>
            </a:endParaRPr>
          </a:p>
        </p:txBody>
      </p:sp>
      <p:sp>
        <p:nvSpPr>
          <p:cNvPr id="20" name="Oval 19">
            <a:extLst>
              <a:ext uri="{FF2B5EF4-FFF2-40B4-BE49-F238E27FC236}">
                <a16:creationId xmlns:a16="http://schemas.microsoft.com/office/drawing/2014/main" id="{8794EA43-51C4-4D70-A828-0786D423A3D4}"/>
              </a:ext>
            </a:extLst>
          </p:cNvPr>
          <p:cNvSpPr/>
          <p:nvPr/>
        </p:nvSpPr>
        <p:spPr>
          <a:xfrm>
            <a:off x="1943100" y="1544914"/>
            <a:ext cx="2755900" cy="2273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effectLst/>
                <a:latin typeface="Times New Roman" panose="02020603050405020304" pitchFamily="18" charset="0"/>
                <a:ea typeface="Arial" panose="020B0604020202020204" pitchFamily="34" charset="0"/>
              </a:rPr>
              <a:t>#</a:t>
            </a:r>
            <a:r>
              <a:rPr lang="en-GB" sz="1600" b="1" dirty="0" err="1">
                <a:solidFill>
                  <a:schemeClr val="tx1"/>
                </a:solidFill>
                <a:effectLst/>
                <a:latin typeface="Times New Roman" panose="02020603050405020304" pitchFamily="18" charset="0"/>
                <a:ea typeface="Arial" panose="020B0604020202020204" pitchFamily="34" charset="0"/>
              </a:rPr>
              <a:t>NOMORECHEMICAL</a:t>
            </a:r>
            <a:r>
              <a:rPr lang="en-GB" sz="1800" dirty="0">
                <a:solidFill>
                  <a:schemeClr val="tx1"/>
                </a:solidFill>
                <a:effectLst/>
                <a:latin typeface="Times New Roman" panose="02020603050405020304" pitchFamily="18" charset="0"/>
                <a:ea typeface="Arial" panose="020B0604020202020204" pitchFamily="34" charset="0"/>
              </a:rPr>
              <a:t> </a:t>
            </a:r>
            <a:endParaRPr lang="en-GB" dirty="0">
              <a:solidFill>
                <a:schemeClr val="tx1"/>
              </a:solidFill>
            </a:endParaRPr>
          </a:p>
        </p:txBody>
      </p:sp>
      <p:sp>
        <p:nvSpPr>
          <p:cNvPr id="21" name="Oval 20">
            <a:extLst>
              <a:ext uri="{FF2B5EF4-FFF2-40B4-BE49-F238E27FC236}">
                <a16:creationId xmlns:a16="http://schemas.microsoft.com/office/drawing/2014/main" id="{43AA80FC-0D3D-4EEE-879B-1817AEC0B6E9}"/>
              </a:ext>
            </a:extLst>
          </p:cNvPr>
          <p:cNvSpPr/>
          <p:nvPr/>
        </p:nvSpPr>
        <p:spPr>
          <a:xfrm>
            <a:off x="4013200" y="4098051"/>
            <a:ext cx="2755900" cy="2273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tx1"/>
                </a:solidFill>
                <a:effectLst/>
                <a:latin typeface="Times New Roman" panose="02020603050405020304" pitchFamily="18" charset="0"/>
                <a:ea typeface="Arial" panose="020B0604020202020204" pitchFamily="34" charset="0"/>
              </a:rPr>
              <a:t>#</a:t>
            </a:r>
            <a:r>
              <a:rPr lang="en-GB" sz="1800" b="1" dirty="0" err="1">
                <a:solidFill>
                  <a:schemeClr val="tx1"/>
                </a:solidFill>
                <a:effectLst/>
                <a:latin typeface="Times New Roman" panose="02020603050405020304" pitchFamily="18" charset="0"/>
                <a:ea typeface="Arial" panose="020B0604020202020204" pitchFamily="34" charset="0"/>
              </a:rPr>
              <a:t>PROTECTYOUREYES</a:t>
            </a:r>
            <a:endParaRPr lang="en-GB" b="1" dirty="0">
              <a:solidFill>
                <a:schemeClr val="tx1"/>
              </a:solidFill>
            </a:endParaRPr>
          </a:p>
        </p:txBody>
      </p:sp>
      <p:pic>
        <p:nvPicPr>
          <p:cNvPr id="7170" name="Picture 2" descr="How to Hashtag Like a Champ">
            <a:extLst>
              <a:ext uri="{FF2B5EF4-FFF2-40B4-BE49-F238E27FC236}">
                <a16:creationId xmlns:a16="http://schemas.microsoft.com/office/drawing/2014/main" id="{CF69D509-5786-4482-9E35-06BEDDED74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93002" y="1977984"/>
            <a:ext cx="3958590" cy="3680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536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869A4931-45D9-42F7-B0C2-43558A3FA41C}"/>
              </a:ext>
            </a:extLst>
          </p:cNvPr>
          <p:cNvPicPr>
            <a:picLocks noGrp="1" noChangeAspect="1"/>
          </p:cNvPicPr>
          <p:nvPr>
            <p:ph type="pic" sz="quarter" idx="10"/>
          </p:nvPr>
        </p:nvPicPr>
        <p:blipFill rotWithShape="1">
          <a:blip r:embed="rId3"/>
          <a:srcRect l="2064" t="884" b="884"/>
          <a:stretch/>
        </p:blipFill>
        <p:spPr>
          <a:xfrm>
            <a:off x="0" y="1"/>
            <a:ext cx="12192000" cy="6858000"/>
          </a:xfrm>
        </p:spPr>
      </p:pic>
      <p:sp>
        <p:nvSpPr>
          <p:cNvPr id="3" name="Title 2">
            <a:extLst>
              <a:ext uri="{FF2B5EF4-FFF2-40B4-BE49-F238E27FC236}">
                <a16:creationId xmlns:a16="http://schemas.microsoft.com/office/drawing/2014/main" id="{CCEB0BD7-B4E0-4EEE-94EE-6B22E38BCC4E}"/>
              </a:ext>
            </a:extLst>
          </p:cNvPr>
          <p:cNvSpPr>
            <a:spLocks noGrp="1"/>
          </p:cNvSpPr>
          <p:nvPr>
            <p:ph type="ctrTitle"/>
          </p:nvPr>
        </p:nvSpPr>
        <p:spPr>
          <a:xfrm>
            <a:off x="2461260" y="502921"/>
            <a:ext cx="7269480" cy="1051559"/>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36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SWOT ANALYSIS </a:t>
            </a:r>
            <a:endParaRPr lang="en-GB" sz="48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E244C53B-2CAB-49F9-9840-A6A6D5148A4C}"/>
              </a:ext>
            </a:extLst>
          </p:cNvPr>
          <p:cNvSpPr>
            <a:spLocks noGrp="1"/>
          </p:cNvSpPr>
          <p:nvPr>
            <p:ph type="sldNum" sz="quarter" idx="12"/>
          </p:nvPr>
        </p:nvSpPr>
        <p:spPr/>
        <p:txBody>
          <a:bodyPr/>
          <a:lstStyle/>
          <a:p>
            <a:fld id="{19B51A1E-902D-48AF-9020-955120F399B6}" type="slidenum">
              <a:rPr lang="en-US" sz="1050" noProof="0" smtClean="0"/>
              <a:pPr/>
              <a:t>9</a:t>
            </a:fld>
            <a:endParaRPr lang="en-US" sz="1050" noProof="0" dirty="0"/>
          </a:p>
        </p:txBody>
      </p:sp>
      <p:sp>
        <p:nvSpPr>
          <p:cNvPr id="9" name="Rectangle: Rounded Corners 8">
            <a:extLst>
              <a:ext uri="{FF2B5EF4-FFF2-40B4-BE49-F238E27FC236}">
                <a16:creationId xmlns:a16="http://schemas.microsoft.com/office/drawing/2014/main" id="{4969EC96-7841-4439-A00C-97ACA3662D59}"/>
              </a:ext>
            </a:extLst>
          </p:cNvPr>
          <p:cNvSpPr/>
          <p:nvPr/>
        </p:nvSpPr>
        <p:spPr>
          <a:xfrm>
            <a:off x="832215" y="2057399"/>
            <a:ext cx="3783470" cy="1859657"/>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a:lnSpc>
                <a:spcPct val="150000"/>
              </a:lnSpc>
              <a:spcBef>
                <a:spcPts val="0"/>
              </a:spcBef>
              <a:spcAft>
                <a:spcPts val="0"/>
              </a:spcAft>
            </a:pPr>
            <a:r>
              <a:rPr lang="en-GB" sz="900" b="1" dirty="0">
                <a:solidFill>
                  <a:schemeClr val="tx1"/>
                </a:solidFill>
                <a:effectLst/>
                <a:latin typeface="Times New Roman" panose="02020603050405020304" pitchFamily="18" charset="0"/>
                <a:ea typeface="Arial" panose="020B0604020202020204" pitchFamily="34" charset="0"/>
              </a:rPr>
              <a:t>STRENGTH</a:t>
            </a:r>
            <a:r>
              <a:rPr lang="en-GB" sz="900" dirty="0">
                <a:solidFill>
                  <a:schemeClr val="tx1"/>
                </a:solidFill>
                <a:effectLst/>
                <a:latin typeface="Times New Roman" panose="02020603050405020304" pitchFamily="18" charset="0"/>
                <a:ea typeface="Arial" panose="020B0604020202020204" pitchFamily="34" charset="0"/>
              </a:rPr>
              <a:t> </a:t>
            </a:r>
          </a:p>
          <a:p>
            <a:pPr marL="171450" marR="0" lvl="0" indent="-171450" algn="just">
              <a:lnSpc>
                <a:spcPct val="150000"/>
              </a:lnSpc>
              <a:spcBef>
                <a:spcPts val="0"/>
              </a:spcBef>
              <a:spcAft>
                <a:spcPts val="0"/>
              </a:spcAft>
              <a:buFont typeface="Arial" panose="020B0604020202020204" pitchFamily="34" charset="0"/>
              <a:buChar char="•"/>
            </a:pPr>
            <a:r>
              <a:rPr lang="en-GB" sz="1000" dirty="0">
                <a:solidFill>
                  <a:schemeClr val="tx1"/>
                </a:solidFill>
                <a:effectLst/>
                <a:latin typeface="Times New Roman" panose="02020603050405020304" pitchFamily="18" charset="0"/>
                <a:ea typeface="Arial" panose="020B0604020202020204" pitchFamily="34" charset="0"/>
              </a:rPr>
              <a:t>Products are Eco-friendly</a:t>
            </a:r>
            <a:endParaRPr lang="en-GB" sz="10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000" dirty="0">
                <a:solidFill>
                  <a:schemeClr val="tx1"/>
                </a:solidFill>
                <a:effectLst/>
                <a:latin typeface="Times New Roman" panose="02020603050405020304" pitchFamily="18" charset="0"/>
                <a:ea typeface="Arial" panose="020B0604020202020204" pitchFamily="34" charset="0"/>
              </a:rPr>
              <a:t>User's eyes will be saved from the use of chemical products</a:t>
            </a:r>
            <a:endParaRPr lang="en-GB" sz="10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000" dirty="0">
                <a:solidFill>
                  <a:schemeClr val="tx1"/>
                </a:solidFill>
                <a:effectLst/>
                <a:latin typeface="Times New Roman" panose="02020603050405020304" pitchFamily="18" charset="0"/>
                <a:ea typeface="Arial" panose="020B0604020202020204" pitchFamily="34" charset="0"/>
              </a:rPr>
              <a:t>Creative staff</a:t>
            </a:r>
            <a:endParaRPr lang="en-GB" sz="10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000" dirty="0">
                <a:solidFill>
                  <a:schemeClr val="tx1"/>
                </a:solidFill>
                <a:effectLst/>
                <a:latin typeface="Times New Roman" panose="02020603050405020304" pitchFamily="18" charset="0"/>
                <a:ea typeface="Arial" panose="020B0604020202020204" pitchFamily="34" charset="0"/>
              </a:rPr>
              <a:t>Central location</a:t>
            </a:r>
            <a:endParaRPr lang="en-GB" sz="1000" dirty="0">
              <a:solidFill>
                <a:schemeClr val="tx1"/>
              </a:solidFill>
              <a:effectLst/>
              <a:latin typeface="Arial" panose="020B0604020202020204" pitchFamily="34" charset="0"/>
              <a:ea typeface="Arial" panose="020B0604020202020204" pitchFamily="34" charset="0"/>
            </a:endParaRPr>
          </a:p>
          <a:p>
            <a:pPr marL="171450" indent="-171450">
              <a:buFont typeface="Arial" panose="020B0604020202020204" pitchFamily="34" charset="0"/>
              <a:buChar char="•"/>
            </a:pPr>
            <a:r>
              <a:rPr lang="en-GB" sz="1000" dirty="0">
                <a:solidFill>
                  <a:schemeClr val="tx1"/>
                </a:solidFill>
                <a:effectLst/>
                <a:latin typeface="Times New Roman" panose="02020603050405020304" pitchFamily="18" charset="0"/>
                <a:ea typeface="Arial" panose="020B0604020202020204" pitchFamily="34" charset="0"/>
              </a:rPr>
              <a:t>Reasonable prices</a:t>
            </a:r>
            <a:endParaRPr lang="en-GB" sz="900" dirty="0">
              <a:solidFill>
                <a:schemeClr val="tx1"/>
              </a:solidFill>
            </a:endParaRPr>
          </a:p>
        </p:txBody>
      </p:sp>
      <p:sp>
        <p:nvSpPr>
          <p:cNvPr id="10" name="Rectangle: Rounded Corners 9">
            <a:extLst>
              <a:ext uri="{FF2B5EF4-FFF2-40B4-BE49-F238E27FC236}">
                <a16:creationId xmlns:a16="http://schemas.microsoft.com/office/drawing/2014/main" id="{97355BFE-E5AF-4483-A147-F04E0F865F94}"/>
              </a:ext>
            </a:extLst>
          </p:cNvPr>
          <p:cNvSpPr/>
          <p:nvPr/>
        </p:nvSpPr>
        <p:spPr>
          <a:xfrm>
            <a:off x="6777850" y="2057396"/>
            <a:ext cx="3783470" cy="1767452"/>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a:lnSpc>
                <a:spcPct val="150000"/>
              </a:lnSpc>
              <a:spcBef>
                <a:spcPts val="0"/>
              </a:spcBef>
              <a:spcAft>
                <a:spcPts val="0"/>
              </a:spcAft>
            </a:pPr>
            <a:r>
              <a:rPr lang="en-GB" sz="1000" b="1" dirty="0">
                <a:solidFill>
                  <a:schemeClr val="tx1"/>
                </a:solidFill>
                <a:effectLst/>
                <a:latin typeface="Times New Roman" panose="02020603050405020304" pitchFamily="18" charset="0"/>
                <a:ea typeface="Arial" panose="020B0604020202020204" pitchFamily="34" charset="0"/>
              </a:rPr>
              <a:t>WEAKNESSES </a:t>
            </a:r>
          </a:p>
          <a:p>
            <a:pPr marL="171450" marR="0" lvl="0" indent="-171450" algn="just">
              <a:lnSpc>
                <a:spcPct val="150000"/>
              </a:lnSpc>
              <a:spcBef>
                <a:spcPts val="0"/>
              </a:spcBef>
              <a:spcAft>
                <a:spcPts val="0"/>
              </a:spcAft>
              <a:buFont typeface="Arial" panose="020B0604020202020204" pitchFamily="34" charset="0"/>
              <a:buChar char="•"/>
            </a:pPr>
            <a:r>
              <a:rPr lang="en-GB" sz="1050" dirty="0">
                <a:solidFill>
                  <a:schemeClr val="tx1"/>
                </a:solidFill>
                <a:effectLst/>
                <a:latin typeface="Times New Roman" panose="02020603050405020304" pitchFamily="18" charset="0"/>
                <a:ea typeface="Arial" panose="020B0604020202020204" pitchFamily="34" charset="0"/>
              </a:rPr>
              <a:t>Having non-experienced employees</a:t>
            </a:r>
            <a:endParaRPr lang="en-GB" sz="105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050" dirty="0">
                <a:solidFill>
                  <a:schemeClr val="tx1"/>
                </a:solidFill>
                <a:effectLst/>
                <a:latin typeface="Times New Roman" panose="02020603050405020304" pitchFamily="18" charset="0"/>
                <a:ea typeface="Arial" panose="020B0604020202020204" pitchFamily="34" charset="0"/>
              </a:rPr>
              <a:t>Lack of the brand value</a:t>
            </a:r>
            <a:endParaRPr lang="en-GB" sz="105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050" dirty="0">
                <a:solidFill>
                  <a:schemeClr val="tx1"/>
                </a:solidFill>
                <a:effectLst/>
                <a:latin typeface="Times New Roman" panose="02020603050405020304" pitchFamily="18" charset="0"/>
                <a:ea typeface="Arial" panose="020B0604020202020204" pitchFamily="34" charset="0"/>
              </a:rPr>
              <a:t>Have no reputation in between the customers</a:t>
            </a:r>
            <a:endParaRPr lang="en-GB" sz="1050" dirty="0">
              <a:solidFill>
                <a:schemeClr val="tx1"/>
              </a:solidFill>
              <a:effectLst/>
              <a:latin typeface="Arial" panose="020B0604020202020204" pitchFamily="34" charset="0"/>
              <a:ea typeface="Arial" panose="020B0604020202020204" pitchFamily="34" charset="0"/>
            </a:endParaRPr>
          </a:p>
          <a:p>
            <a:pPr marL="171450" indent="-171450">
              <a:buFont typeface="Arial" panose="020B0604020202020204" pitchFamily="34" charset="0"/>
              <a:buChar char="•"/>
            </a:pPr>
            <a:r>
              <a:rPr lang="en-GB" sz="1050" dirty="0">
                <a:solidFill>
                  <a:schemeClr val="tx1"/>
                </a:solidFill>
                <a:effectLst/>
                <a:latin typeface="Times New Roman" panose="02020603050405020304" pitchFamily="18" charset="0"/>
                <a:ea typeface="Arial" panose="020B0604020202020204" pitchFamily="34" charset="0"/>
              </a:rPr>
              <a:t>Lack of marketing channel</a:t>
            </a:r>
            <a:endParaRPr lang="en-GB" sz="1050" dirty="0">
              <a:solidFill>
                <a:schemeClr val="tx1"/>
              </a:solidFill>
            </a:endParaRPr>
          </a:p>
        </p:txBody>
      </p:sp>
      <p:sp>
        <p:nvSpPr>
          <p:cNvPr id="11" name="Rectangle: Rounded Corners 10">
            <a:extLst>
              <a:ext uri="{FF2B5EF4-FFF2-40B4-BE49-F238E27FC236}">
                <a16:creationId xmlns:a16="http://schemas.microsoft.com/office/drawing/2014/main" id="{C00B140E-B5D8-4014-BD60-C92A02179EE2}"/>
              </a:ext>
            </a:extLst>
          </p:cNvPr>
          <p:cNvSpPr/>
          <p:nvPr/>
        </p:nvSpPr>
        <p:spPr>
          <a:xfrm>
            <a:off x="6777850" y="4403707"/>
            <a:ext cx="3783470" cy="1951372"/>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a:lnSpc>
                <a:spcPct val="150000"/>
              </a:lnSpc>
              <a:spcBef>
                <a:spcPts val="0"/>
              </a:spcBef>
              <a:spcAft>
                <a:spcPts val="0"/>
              </a:spcAft>
            </a:pPr>
            <a:r>
              <a:rPr lang="en-GB" sz="1200" b="1" dirty="0">
                <a:solidFill>
                  <a:schemeClr val="tx1"/>
                </a:solidFill>
                <a:effectLst/>
                <a:latin typeface="Times New Roman" panose="02020603050405020304" pitchFamily="18" charset="0"/>
                <a:ea typeface="Arial" panose="020B0604020202020204" pitchFamily="34" charset="0"/>
              </a:rPr>
              <a:t>THREATS </a:t>
            </a:r>
          </a:p>
          <a:p>
            <a:pPr marL="171450" marR="0" lvl="0" indent="-171450" algn="just">
              <a:lnSpc>
                <a:spcPct val="150000"/>
              </a:lnSpc>
              <a:spcBef>
                <a:spcPts val="0"/>
              </a:spcBef>
              <a:spcAft>
                <a:spcPts val="0"/>
              </a:spcAft>
              <a:buFont typeface="Arial" panose="020B0604020202020204" pitchFamily="34" charset="0"/>
              <a:buChar char="•"/>
            </a:pPr>
            <a:r>
              <a:rPr lang="en-GB" sz="1200" dirty="0">
                <a:solidFill>
                  <a:schemeClr val="tx1"/>
                </a:solidFill>
                <a:effectLst/>
                <a:latin typeface="Times New Roman" panose="02020603050405020304" pitchFamily="18" charset="0"/>
                <a:ea typeface="Arial" panose="020B0604020202020204" pitchFamily="34" charset="0"/>
              </a:rPr>
              <a:t>Changing demands of the customers</a:t>
            </a:r>
            <a:endParaRPr lang="en-GB" sz="12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200" dirty="0">
                <a:solidFill>
                  <a:schemeClr val="tx1"/>
                </a:solidFill>
                <a:effectLst/>
                <a:latin typeface="Times New Roman" panose="02020603050405020304" pitchFamily="18" charset="0"/>
                <a:ea typeface="Arial" panose="020B0604020202020204" pitchFamily="34" charset="0"/>
              </a:rPr>
              <a:t>Increasing  competitions</a:t>
            </a:r>
            <a:endParaRPr lang="en-GB" sz="12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1200" dirty="0">
                <a:solidFill>
                  <a:schemeClr val="tx1"/>
                </a:solidFill>
                <a:effectLst/>
                <a:latin typeface="Times New Roman" panose="02020603050405020304" pitchFamily="18" charset="0"/>
                <a:ea typeface="Arial" panose="020B0604020202020204" pitchFamily="34" charset="0"/>
              </a:rPr>
              <a:t>Use of technology</a:t>
            </a:r>
            <a:endParaRPr lang="en-GB" sz="1200" dirty="0">
              <a:solidFill>
                <a:schemeClr val="tx1"/>
              </a:solidFill>
              <a:effectLst/>
              <a:latin typeface="Arial" panose="020B0604020202020204" pitchFamily="34" charset="0"/>
              <a:ea typeface="Arial" panose="020B0604020202020204" pitchFamily="34" charset="0"/>
            </a:endParaRPr>
          </a:p>
        </p:txBody>
      </p:sp>
      <p:sp>
        <p:nvSpPr>
          <p:cNvPr id="13" name="Rectangle: Rounded Corners 12">
            <a:extLst>
              <a:ext uri="{FF2B5EF4-FFF2-40B4-BE49-F238E27FC236}">
                <a16:creationId xmlns:a16="http://schemas.microsoft.com/office/drawing/2014/main" id="{EF523D9E-313C-4318-8B31-79FD882C87B9}"/>
              </a:ext>
            </a:extLst>
          </p:cNvPr>
          <p:cNvSpPr/>
          <p:nvPr/>
        </p:nvSpPr>
        <p:spPr>
          <a:xfrm>
            <a:off x="832215" y="4403707"/>
            <a:ext cx="3783470" cy="196764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a:lnSpc>
                <a:spcPct val="150000"/>
              </a:lnSpc>
              <a:spcBef>
                <a:spcPts val="0"/>
              </a:spcBef>
              <a:spcAft>
                <a:spcPts val="0"/>
              </a:spcAft>
            </a:pPr>
            <a:r>
              <a:rPr lang="en-GB" sz="800" b="1" dirty="0">
                <a:solidFill>
                  <a:schemeClr val="tx1"/>
                </a:solidFill>
                <a:effectLst/>
                <a:latin typeface="Times New Roman" panose="02020603050405020304" pitchFamily="18" charset="0"/>
                <a:ea typeface="Arial" panose="020B0604020202020204" pitchFamily="34" charset="0"/>
              </a:rPr>
              <a:t>OPPORTUNITIES</a:t>
            </a:r>
            <a:r>
              <a:rPr lang="en-GB" sz="800" dirty="0">
                <a:solidFill>
                  <a:schemeClr val="tx1"/>
                </a:solidFill>
                <a:effectLst/>
                <a:latin typeface="Times New Roman" panose="02020603050405020304" pitchFamily="18" charset="0"/>
                <a:ea typeface="Arial" panose="020B0604020202020204" pitchFamily="34" charset="0"/>
              </a:rPr>
              <a:t> </a:t>
            </a:r>
          </a:p>
          <a:p>
            <a:pPr marL="171450" marR="0" lvl="0" indent="-171450" algn="just">
              <a:lnSpc>
                <a:spcPct val="150000"/>
              </a:lnSpc>
              <a:spcBef>
                <a:spcPts val="0"/>
              </a:spcBef>
              <a:spcAft>
                <a:spcPts val="0"/>
              </a:spcAft>
              <a:buFont typeface="Arial" panose="020B0604020202020204" pitchFamily="34" charset="0"/>
              <a:buChar char="•"/>
            </a:pPr>
            <a:r>
              <a:rPr lang="en-GB" sz="900" dirty="0">
                <a:solidFill>
                  <a:schemeClr val="tx1"/>
                </a:solidFill>
                <a:effectLst/>
                <a:latin typeface="Times New Roman" panose="02020603050405020304" pitchFamily="18" charset="0"/>
                <a:ea typeface="Arial" panose="020B0604020202020204" pitchFamily="34" charset="0"/>
              </a:rPr>
              <a:t>To expand its value in the marketplace</a:t>
            </a:r>
            <a:endParaRPr lang="en-GB" sz="9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900" dirty="0">
                <a:solidFill>
                  <a:schemeClr val="tx1"/>
                </a:solidFill>
                <a:effectLst/>
                <a:latin typeface="Times New Roman" panose="02020603050405020304" pitchFamily="18" charset="0"/>
                <a:ea typeface="Arial" panose="020B0604020202020204" pitchFamily="34" charset="0"/>
              </a:rPr>
              <a:t>To launch new make products, for example, lip products, face products so on.</a:t>
            </a:r>
            <a:endParaRPr lang="en-GB" sz="900" dirty="0">
              <a:solidFill>
                <a:schemeClr val="tx1"/>
              </a:solidFill>
              <a:effectLst/>
              <a:latin typeface="Arial" panose="020B0604020202020204" pitchFamily="34" charset="0"/>
              <a:ea typeface="Arial" panose="020B0604020202020204" pitchFamily="34" charset="0"/>
            </a:endParaRPr>
          </a:p>
          <a:p>
            <a:pPr marL="171450" marR="0" lvl="0" indent="-171450" algn="just">
              <a:lnSpc>
                <a:spcPct val="150000"/>
              </a:lnSpc>
              <a:spcBef>
                <a:spcPts val="0"/>
              </a:spcBef>
              <a:spcAft>
                <a:spcPts val="0"/>
              </a:spcAft>
              <a:buFont typeface="Arial" panose="020B0604020202020204" pitchFamily="34" charset="0"/>
              <a:buChar char="•"/>
            </a:pPr>
            <a:r>
              <a:rPr lang="en-GB" sz="900" dirty="0">
                <a:solidFill>
                  <a:schemeClr val="tx1"/>
                </a:solidFill>
                <a:effectLst/>
                <a:latin typeface="Times New Roman" panose="02020603050405020304" pitchFamily="18" charset="0"/>
                <a:ea typeface="Arial" panose="020B0604020202020204" pitchFamily="34" charset="0"/>
              </a:rPr>
              <a:t>To target the maximum women through offering a discount</a:t>
            </a:r>
            <a:endParaRPr lang="en-GB" sz="900" dirty="0">
              <a:solidFill>
                <a:schemeClr val="tx1"/>
              </a:solidFill>
              <a:effectLst/>
              <a:latin typeface="Arial" panose="020B0604020202020204" pitchFamily="34" charset="0"/>
              <a:ea typeface="Arial" panose="020B0604020202020204" pitchFamily="34" charset="0"/>
            </a:endParaRPr>
          </a:p>
          <a:p>
            <a:pPr marL="171450" indent="-171450">
              <a:buFont typeface="Arial" panose="020B0604020202020204" pitchFamily="34" charset="0"/>
              <a:buChar char="•"/>
            </a:pPr>
            <a:r>
              <a:rPr lang="en-GB" sz="900" dirty="0">
                <a:solidFill>
                  <a:schemeClr val="tx1"/>
                </a:solidFill>
                <a:effectLst/>
                <a:latin typeface="Times New Roman" panose="02020603050405020304" pitchFamily="18" charset="0"/>
                <a:ea typeface="Arial" panose="020B0604020202020204" pitchFamily="34" charset="0"/>
              </a:rPr>
              <a:t>To grab the attention of customers by offering the organic products</a:t>
            </a:r>
            <a:endParaRPr lang="en-GB" sz="900" dirty="0">
              <a:solidFill>
                <a:schemeClr val="tx1"/>
              </a:solidFill>
            </a:endParaRPr>
          </a:p>
        </p:txBody>
      </p:sp>
      <p:sp>
        <p:nvSpPr>
          <p:cNvPr id="12" name="TextBox 11">
            <a:extLst>
              <a:ext uri="{FF2B5EF4-FFF2-40B4-BE49-F238E27FC236}">
                <a16:creationId xmlns:a16="http://schemas.microsoft.com/office/drawing/2014/main" id="{7B9DF545-D426-47B1-8183-3981EDAAE2A5}"/>
              </a:ext>
            </a:extLst>
          </p:cNvPr>
          <p:cNvSpPr txBox="1"/>
          <p:nvPr/>
        </p:nvSpPr>
        <p:spPr>
          <a:xfrm>
            <a:off x="4810328" y="6371351"/>
            <a:ext cx="6235428" cy="369332"/>
          </a:xfrm>
          <a:prstGeom prst="rect">
            <a:avLst/>
          </a:prstGeom>
          <a:noFill/>
        </p:spPr>
        <p:txBody>
          <a:bodyPr wrap="square">
            <a:spAutoFit/>
          </a:bodyPr>
          <a:lstStyle/>
          <a:p>
            <a:r>
              <a:rPr lang="en-GB" sz="1800" dirty="0" err="1">
                <a:solidFill>
                  <a:srgbClr val="222222"/>
                </a:solidFill>
                <a:effectLst/>
                <a:latin typeface="Arial" panose="020B0604020202020204" pitchFamily="34" charset="0"/>
                <a:ea typeface="Arial" panose="020B0604020202020204" pitchFamily="34" charset="0"/>
              </a:rPr>
              <a:t>Seo</a:t>
            </a:r>
            <a:r>
              <a:rPr lang="en-GB" sz="1800" dirty="0">
                <a:solidFill>
                  <a:srgbClr val="222222"/>
                </a:solidFill>
                <a:effectLst/>
                <a:latin typeface="Arial" panose="020B0604020202020204" pitchFamily="34" charset="0"/>
                <a:ea typeface="Arial" panose="020B0604020202020204" pitchFamily="34" charset="0"/>
              </a:rPr>
              <a:t>, and Park (2018) </a:t>
            </a:r>
            <a:endParaRPr lang="en-GB" dirty="0"/>
          </a:p>
        </p:txBody>
      </p:sp>
    </p:spTree>
    <p:extLst>
      <p:ext uri="{BB962C8B-B14F-4D97-AF65-F5344CB8AC3E}">
        <p14:creationId xmlns:p14="http://schemas.microsoft.com/office/powerpoint/2010/main" val="685022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4A9F5E-B9B1-4F22-B3F1-52B9EEB04285}"/>
              </a:ext>
            </a:extLst>
          </p:cNvPr>
          <p:cNvSpPr>
            <a:spLocks noGrp="1"/>
          </p:cNvSpPr>
          <p:nvPr>
            <p:ph type="title"/>
          </p:nvPr>
        </p:nvSpPr>
        <p:spPr>
          <a:xfrm>
            <a:off x="432000" y="432000"/>
            <a:ext cx="11328000" cy="432000"/>
          </a:xfrm>
        </p:spPr>
        <p:txBody>
          <a:bodyPr anchor="ctr">
            <a:normAutofit/>
          </a:bodyPr>
          <a:lstStyle/>
          <a:p>
            <a:r>
              <a:rPr lang="en-GB" sz="3000" dirty="0"/>
              <a:t>Human Resources Strategies </a:t>
            </a:r>
          </a:p>
        </p:txBody>
      </p:sp>
      <p:sp>
        <p:nvSpPr>
          <p:cNvPr id="12" name="Text Placeholder 2">
            <a:extLst>
              <a:ext uri="{FF2B5EF4-FFF2-40B4-BE49-F238E27FC236}">
                <a16:creationId xmlns:a16="http://schemas.microsoft.com/office/drawing/2014/main" id="{960891F2-1AF3-4267-85F4-A0DD83D25397}"/>
              </a:ext>
            </a:extLst>
          </p:cNvPr>
          <p:cNvSpPr>
            <a:spLocks noGrp="1"/>
          </p:cNvSpPr>
          <p:nvPr>
            <p:ph type="body" sz="quarter" idx="32"/>
          </p:nvPr>
        </p:nvSpPr>
        <p:spPr>
          <a:xfrm>
            <a:off x="431800" y="1008000"/>
            <a:ext cx="11339513" cy="360000"/>
          </a:xfrm>
        </p:spPr>
        <p:txBody>
          <a:bodyPr/>
          <a:lstStyle/>
          <a:p>
            <a:pPr marL="285750" indent="-285750">
              <a:buFont typeface="Wingdings" panose="05000000000000000000" pitchFamily="2" charset="2"/>
              <a:buChar char="q"/>
            </a:pPr>
            <a:r>
              <a:rPr lang="en-GB" dirty="0">
                <a:latin typeface="Times New Roman" panose="02020603050405020304" pitchFamily="18" charset="0"/>
                <a:ea typeface="Times New Roman" panose="02020603050405020304" pitchFamily="18" charset="0"/>
                <a:cs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he presence of fresh candidates will lead this business to find new as well as creative ideas for gaining a competitive advantage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Kumar,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Wasan</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Luthra and Dixit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Both partners will be involved in the hiring process, and they will have the focus on the freshers; the first advantage is that the fresh candidates will demand the minimum offer, which will be appropriate for the business as well. </a:t>
            </a:r>
          </a:p>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Effective promotional tactics will enable the owners to expand their boundaries which ultimately increase the profit margin of the business. </a:t>
            </a:r>
          </a:p>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addition to this, another team will be associated to have a focus on the extraction of the sale of the products. To measure whether either the offered are satisfying customers or not if they are not satisfied with the business's service</a:t>
            </a:r>
          </a:p>
          <a:p>
            <a:endParaRPr lang="en-US" dirty="0"/>
          </a:p>
        </p:txBody>
      </p:sp>
      <p:pic>
        <p:nvPicPr>
          <p:cNvPr id="6" name="Picture Placeholder 5" descr="A picture containing text, indoor&#10;&#10;Description automatically generated">
            <a:extLst>
              <a:ext uri="{FF2B5EF4-FFF2-40B4-BE49-F238E27FC236}">
                <a16:creationId xmlns:a16="http://schemas.microsoft.com/office/drawing/2014/main" id="{6BB20551-3C39-477C-A095-AA4006A0ECDA}"/>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19058" b="19058"/>
          <a:stretch/>
        </p:blipFill>
        <p:spPr>
          <a:xfrm>
            <a:off x="432000" y="3429000"/>
            <a:ext cx="11328000" cy="3374350"/>
          </a:xfrm>
          <a:noFill/>
        </p:spPr>
      </p:pic>
      <p:sp>
        <p:nvSpPr>
          <p:cNvPr id="16" name="Slide Number Placeholder 5">
            <a:extLst>
              <a:ext uri="{FF2B5EF4-FFF2-40B4-BE49-F238E27FC236}">
                <a16:creationId xmlns:a16="http://schemas.microsoft.com/office/drawing/2014/main" id="{05113FF6-49E9-44DB-A65F-A9B6CD8E66D9}"/>
              </a:ext>
            </a:extLst>
          </p:cNvPr>
          <p:cNvSpPr>
            <a:spLocks noGrp="1"/>
          </p:cNvSpPr>
          <p:nvPr>
            <p:ph type="sldNum" sz="quarter" idx="33"/>
          </p:nvPr>
        </p:nvSpPr>
        <p:spPr>
          <a:xfrm>
            <a:off x="11760000" y="6371351"/>
            <a:ext cx="432000" cy="432000"/>
          </a:xfrm>
        </p:spPr>
        <p:txBody>
          <a:bodyPr/>
          <a:lstStyle/>
          <a:p>
            <a:pPr>
              <a:spcAft>
                <a:spcPts val="600"/>
              </a:spcAft>
            </a:pPr>
            <a:fld id="{19B51A1E-902D-48AF-9020-955120F399B6}" type="slidenum">
              <a:rPr lang="en-US" noProof="0" smtClean="0"/>
              <a:pPr>
                <a:spcAft>
                  <a:spcPts val="600"/>
                </a:spcAft>
              </a:pPr>
              <a:t>10</a:t>
            </a:fld>
            <a:endParaRPr lang="en-US" noProof="0" dirty="0"/>
          </a:p>
        </p:txBody>
      </p:sp>
      <p:sp>
        <p:nvSpPr>
          <p:cNvPr id="7" name="TextBox 6">
            <a:extLst>
              <a:ext uri="{FF2B5EF4-FFF2-40B4-BE49-F238E27FC236}">
                <a16:creationId xmlns:a16="http://schemas.microsoft.com/office/drawing/2014/main" id="{CFF49C82-EC09-42E1-9E2C-E8B5214D00BA}"/>
              </a:ext>
            </a:extLst>
          </p:cNvPr>
          <p:cNvSpPr txBox="1"/>
          <p:nvPr/>
        </p:nvSpPr>
        <p:spPr>
          <a:xfrm>
            <a:off x="9382426" y="5991195"/>
            <a:ext cx="237757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post-it-note/h/human-resourc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3" name="TextBox 12">
            <a:extLst>
              <a:ext uri="{FF2B5EF4-FFF2-40B4-BE49-F238E27FC236}">
                <a16:creationId xmlns:a16="http://schemas.microsoft.com/office/drawing/2014/main" id="{7F478992-AA82-4636-B735-79A629C4F428}"/>
              </a:ext>
            </a:extLst>
          </p:cNvPr>
          <p:cNvSpPr txBox="1"/>
          <p:nvPr/>
        </p:nvSpPr>
        <p:spPr>
          <a:xfrm rot="377617">
            <a:off x="4630366" y="6524980"/>
            <a:ext cx="610897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Kumar et al,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p>
        </p:txBody>
      </p:sp>
    </p:spTree>
    <p:extLst>
      <p:ext uri="{BB962C8B-B14F-4D97-AF65-F5344CB8AC3E}">
        <p14:creationId xmlns:p14="http://schemas.microsoft.com/office/powerpoint/2010/main" val="1775708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643C7EA7-B775-4373-8679-6ED83BE47B7D}"/>
              </a:ext>
            </a:extLst>
          </p:cNvPr>
          <p:cNvPicPr>
            <a:picLocks noGrp="1" noChangeAspect="1"/>
          </p:cNvPicPr>
          <p:nvPr>
            <p:ph type="pic" sz="quarter" idx="10"/>
          </p:nvPr>
        </p:nvPicPr>
        <p:blipFill rotWithShape="1">
          <a:blip r:embed="rId3"/>
          <a:srcRect l="1336" t="884" b="884"/>
          <a:stretch/>
        </p:blipFill>
        <p:spPr>
          <a:xfrm>
            <a:off x="0" y="0"/>
            <a:ext cx="12279086" cy="6858000"/>
          </a:xfrm>
        </p:spPr>
      </p:pic>
      <p:sp>
        <p:nvSpPr>
          <p:cNvPr id="3" name="Title 2">
            <a:extLst>
              <a:ext uri="{FF2B5EF4-FFF2-40B4-BE49-F238E27FC236}">
                <a16:creationId xmlns:a16="http://schemas.microsoft.com/office/drawing/2014/main" id="{138EB17A-C5DA-4810-B46F-FBFDFE1A9A67}"/>
              </a:ext>
            </a:extLst>
          </p:cNvPr>
          <p:cNvSpPr>
            <a:spLocks noGrp="1"/>
          </p:cNvSpPr>
          <p:nvPr>
            <p:ph type="ctrTitle"/>
          </p:nvPr>
        </p:nvSpPr>
        <p:spPr>
          <a:xfrm>
            <a:off x="2257466" y="388620"/>
            <a:ext cx="8395294" cy="1005840"/>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1800" b="1"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	 </a:t>
            </a:r>
            <a:r>
              <a:rPr lang="en-GB" sz="4000"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FINANCIAL RESOURCES  </a:t>
            </a:r>
            <a:endParaRPr lang="en-GB"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5932CF8A-05BD-44CD-AD18-65645C7BA55A}"/>
              </a:ext>
            </a:extLst>
          </p:cNvPr>
          <p:cNvSpPr>
            <a:spLocks noGrp="1"/>
          </p:cNvSpPr>
          <p:nvPr>
            <p:ph type="sldNum" sz="quarter" idx="12"/>
          </p:nvPr>
        </p:nvSpPr>
        <p:spPr/>
        <p:txBody>
          <a:bodyPr/>
          <a:lstStyle/>
          <a:p>
            <a:fld id="{19B51A1E-902D-48AF-9020-955120F399B6}" type="slidenum">
              <a:rPr lang="en-US" noProof="0" smtClean="0"/>
              <a:pPr/>
              <a:t>11</a:t>
            </a:fld>
            <a:endParaRPr lang="en-US" noProof="0" dirty="0"/>
          </a:p>
        </p:txBody>
      </p:sp>
      <p:sp>
        <p:nvSpPr>
          <p:cNvPr id="12" name="TextBox 11">
            <a:extLst>
              <a:ext uri="{FF2B5EF4-FFF2-40B4-BE49-F238E27FC236}">
                <a16:creationId xmlns:a16="http://schemas.microsoft.com/office/drawing/2014/main" id="{D31799BA-EC36-4FDA-A16E-3440971C734E}"/>
              </a:ext>
            </a:extLst>
          </p:cNvPr>
          <p:cNvSpPr txBox="1"/>
          <p:nvPr/>
        </p:nvSpPr>
        <p:spPr>
          <a:xfrm>
            <a:off x="548640" y="1783080"/>
            <a:ext cx="6823004" cy="445795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342900" indent="-342900">
              <a:lnSpc>
                <a:spcPct val="150000"/>
              </a:lnSpc>
              <a:buFont typeface="Arial" panose="020B0604020202020204" pitchFamily="34" charset="0"/>
              <a:buChar char="•"/>
            </a:pPr>
            <a:r>
              <a:rPr lang="en-GB" sz="2400" dirty="0">
                <a:effectLst/>
                <a:latin typeface="Times New Roman" panose="02020603050405020304" pitchFamily="18" charset="0"/>
                <a:ea typeface="Arial" panose="020B0604020202020204" pitchFamily="34" charset="0"/>
                <a:cs typeface="Times New Roman" panose="02020603050405020304" pitchFamily="18" charset="0"/>
              </a:rPr>
              <a:t>Financial resources enable the business to find the fund in order to bear their expenses, as wel</a:t>
            </a:r>
            <a:r>
              <a:rPr lang="en-GB" sz="2400" dirty="0">
                <a:latin typeface="Times New Roman" panose="02020603050405020304" pitchFamily="18" charset="0"/>
                <a:ea typeface="Arial" panose="020B0604020202020204" pitchFamily="34" charset="0"/>
                <a:cs typeface="Times New Roman" panose="02020603050405020304" pitchFamily="18" charset="0"/>
              </a:rPr>
              <a:t>l to take care its satiability in future in market place. </a:t>
            </a:r>
          </a:p>
          <a:p>
            <a:pPr marL="342900" indent="-342900">
              <a:lnSpc>
                <a:spcPct val="150000"/>
              </a:lnSpc>
              <a:buFont typeface="Arial" panose="020B0604020202020204" pitchFamily="34" charset="0"/>
              <a:buChar char="•"/>
            </a:pPr>
            <a:r>
              <a:rPr lang="en-GB" sz="2400" dirty="0">
                <a:latin typeface="Times New Roman" panose="02020603050405020304" pitchFamily="18" charset="0"/>
                <a:ea typeface="Arial" panose="020B0604020202020204" pitchFamily="34" charset="0"/>
                <a:cs typeface="Times New Roman" panose="02020603050405020304" pitchFamily="18" charset="0"/>
              </a:rPr>
              <a:t>For this business the financial recrosses will be </a:t>
            </a:r>
            <a:r>
              <a:rPr lang="en-GB" sz="2400" dirty="0">
                <a:effectLst/>
                <a:latin typeface="Times New Roman" panose="02020603050405020304" pitchFamily="18" charset="0"/>
                <a:ea typeface="Arial" panose="020B0604020202020204" pitchFamily="34" charset="0"/>
                <a:cs typeface="Times New Roman" panose="02020603050405020304" pitchFamily="18" charset="0"/>
              </a:rPr>
              <a:t>Stocks and</a:t>
            </a:r>
            <a:r>
              <a:rPr lang="en-GB" sz="2400" dirty="0">
                <a:latin typeface="Times New Roman" panose="02020603050405020304" pitchFamily="18" charset="0"/>
                <a:ea typeface="Arial" panose="020B0604020202020204" pitchFamily="34" charset="0"/>
                <a:cs typeface="Times New Roman" panose="02020603050405020304" pitchFamily="18" charset="0"/>
              </a:rPr>
              <a:t> Bond </a:t>
            </a:r>
          </a:p>
          <a:p>
            <a:pPr marL="342900" indent="-342900">
              <a:lnSpc>
                <a:spcPct val="150000"/>
              </a:lnSpc>
              <a:buFont typeface="Arial" panose="020B0604020202020204" pitchFamily="34" charset="0"/>
              <a:buChar char="•"/>
            </a:pPr>
            <a:r>
              <a:rPr lang="en-GB" sz="2400" dirty="0">
                <a:latin typeface="Times New Roman" panose="02020603050405020304" pitchFamily="18" charset="0"/>
                <a:ea typeface="Arial" panose="020B0604020202020204" pitchFamily="34" charset="0"/>
                <a:cs typeface="Times New Roman" panose="02020603050405020304" pitchFamily="18" charset="0"/>
              </a:rPr>
              <a:t>Both business owners will save their financial resources via investing in bonds, which will be sold as pre the needs     </a:t>
            </a:r>
          </a:p>
        </p:txBody>
      </p:sp>
      <p:pic>
        <p:nvPicPr>
          <p:cNvPr id="8194" name="Picture 2" descr="Types of Financial Assets: Money, Stocks &amp;amp; Bonds - Video &amp;amp; Lesson  Transcript | Study.com">
            <a:extLst>
              <a:ext uri="{FF2B5EF4-FFF2-40B4-BE49-F238E27FC236}">
                <a16:creationId xmlns:a16="http://schemas.microsoft.com/office/drawing/2014/main" id="{31D77CDF-A0E0-4D3E-8701-51510107D4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680960" y="1943100"/>
            <a:ext cx="4511040" cy="384865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A8095D-7794-408D-8B8D-78F497FAC8C5}"/>
              </a:ext>
            </a:extLst>
          </p:cNvPr>
          <p:cNvSpPr txBox="1"/>
          <p:nvPr/>
        </p:nvSpPr>
        <p:spPr>
          <a:xfrm>
            <a:off x="4810328" y="6340398"/>
            <a:ext cx="627434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Chen and Lin ( 2019) </a:t>
            </a:r>
            <a:endParaRPr lang="en-GB" dirty="0"/>
          </a:p>
        </p:txBody>
      </p:sp>
    </p:spTree>
    <p:extLst>
      <p:ext uri="{BB962C8B-B14F-4D97-AF65-F5344CB8AC3E}">
        <p14:creationId xmlns:p14="http://schemas.microsoft.com/office/powerpoint/2010/main" val="435637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643C7EA7-B775-4373-8679-6ED83BE47B7D}"/>
              </a:ext>
            </a:extLst>
          </p:cNvPr>
          <p:cNvPicPr>
            <a:picLocks noGrp="1" noChangeAspect="1"/>
          </p:cNvPicPr>
          <p:nvPr>
            <p:ph type="pic" sz="quarter" idx="10"/>
          </p:nvPr>
        </p:nvPicPr>
        <p:blipFill rotWithShape="1">
          <a:blip r:embed="rId2"/>
          <a:srcRect l="1336" t="884" b="884"/>
          <a:stretch/>
        </p:blipFill>
        <p:spPr>
          <a:xfrm>
            <a:off x="0" y="0"/>
            <a:ext cx="12279086" cy="6858000"/>
          </a:xfrm>
        </p:spPr>
      </p:pic>
      <p:sp>
        <p:nvSpPr>
          <p:cNvPr id="3" name="Title 2">
            <a:extLst>
              <a:ext uri="{FF2B5EF4-FFF2-40B4-BE49-F238E27FC236}">
                <a16:creationId xmlns:a16="http://schemas.microsoft.com/office/drawing/2014/main" id="{138EB17A-C5DA-4810-B46F-FBFDFE1A9A67}"/>
              </a:ext>
            </a:extLst>
          </p:cNvPr>
          <p:cNvSpPr>
            <a:spLocks noGrp="1"/>
          </p:cNvSpPr>
          <p:nvPr>
            <p:ph type="ctrTitle"/>
          </p:nvPr>
        </p:nvSpPr>
        <p:spPr>
          <a:xfrm>
            <a:off x="2257466" y="388620"/>
            <a:ext cx="8395294" cy="1005840"/>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GB" sz="4800" dirty="0">
                <a:solidFill>
                  <a:schemeClr val="tx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rPr>
              <a:t>REFERENCES </a:t>
            </a:r>
            <a:endParaRPr lang="en-GB" sz="16600" dirty="0">
              <a:solidFill>
                <a:schemeClr val="tx1"/>
              </a:solidFill>
              <a:effectLst>
                <a:outerShdw blurRad="38100" dist="38100" dir="2700000" algn="tl">
                  <a:srgbClr val="000000">
                    <a:alpha val="43137"/>
                  </a:srgbClr>
                </a:outerShdw>
              </a:effectLst>
            </a:endParaRPr>
          </a:p>
        </p:txBody>
      </p:sp>
      <p:sp>
        <p:nvSpPr>
          <p:cNvPr id="6" name="Slide Number Placeholder 5">
            <a:extLst>
              <a:ext uri="{FF2B5EF4-FFF2-40B4-BE49-F238E27FC236}">
                <a16:creationId xmlns:a16="http://schemas.microsoft.com/office/drawing/2014/main" id="{5932CF8A-05BD-44CD-AD18-65645C7BA55A}"/>
              </a:ext>
            </a:extLst>
          </p:cNvPr>
          <p:cNvSpPr>
            <a:spLocks noGrp="1"/>
          </p:cNvSpPr>
          <p:nvPr>
            <p:ph type="sldNum" sz="quarter" idx="12"/>
          </p:nvPr>
        </p:nvSpPr>
        <p:spPr/>
        <p:txBody>
          <a:bodyPr/>
          <a:lstStyle/>
          <a:p>
            <a:fld id="{19B51A1E-902D-48AF-9020-955120F399B6}" type="slidenum">
              <a:rPr lang="en-US" sz="1050" noProof="0" smtClean="0"/>
              <a:pPr/>
              <a:t>12</a:t>
            </a:fld>
            <a:endParaRPr lang="en-US" sz="1050" noProof="0" dirty="0"/>
          </a:p>
        </p:txBody>
      </p:sp>
      <p:sp>
        <p:nvSpPr>
          <p:cNvPr id="12" name="TextBox 11">
            <a:extLst>
              <a:ext uri="{FF2B5EF4-FFF2-40B4-BE49-F238E27FC236}">
                <a16:creationId xmlns:a16="http://schemas.microsoft.com/office/drawing/2014/main" id="{D31799BA-EC36-4FDA-A16E-3440971C734E}"/>
              </a:ext>
            </a:extLst>
          </p:cNvPr>
          <p:cNvSpPr txBox="1"/>
          <p:nvPr/>
        </p:nvSpPr>
        <p:spPr>
          <a:xfrm>
            <a:off x="548640" y="1394460"/>
            <a:ext cx="11643360" cy="656186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457200" marR="0" indent="-457200" algn="just">
              <a:lnSpc>
                <a:spcPct val="150000"/>
              </a:lnSpc>
              <a:spcBef>
                <a:spcPts val="0"/>
              </a:spcBef>
              <a:spcAft>
                <a:spcPts val="0"/>
              </a:spcAft>
            </a:pPr>
            <a:r>
              <a:rPr lang="en-GB" sz="1400" dirty="0" err="1">
                <a:solidFill>
                  <a:schemeClr val="tx1"/>
                </a:solidFill>
                <a:effectLst/>
                <a:latin typeface="Arial" panose="020B0604020202020204" pitchFamily="34" charset="0"/>
                <a:ea typeface="Arial" panose="020B0604020202020204" pitchFamily="34" charset="0"/>
              </a:rPr>
              <a:t>Bilgin</a:t>
            </a:r>
            <a:r>
              <a:rPr lang="en-GB" sz="1400" dirty="0">
                <a:solidFill>
                  <a:schemeClr val="tx1"/>
                </a:solidFill>
                <a:effectLst/>
                <a:latin typeface="Arial" panose="020B0604020202020204" pitchFamily="34" charset="0"/>
                <a:ea typeface="Arial" panose="020B0604020202020204" pitchFamily="34" charset="0"/>
              </a:rPr>
              <a:t>, Y., 2018. The effect of social media marketing activities on brand awareness, brand image and brand loyalty. </a:t>
            </a:r>
            <a:r>
              <a:rPr lang="en-GB" sz="1400" i="1" dirty="0">
                <a:solidFill>
                  <a:schemeClr val="tx1"/>
                </a:solidFill>
                <a:effectLst/>
                <a:latin typeface="Arial" panose="020B0604020202020204" pitchFamily="34" charset="0"/>
                <a:ea typeface="Arial" panose="020B0604020202020204" pitchFamily="34" charset="0"/>
              </a:rPr>
              <a:t>Business &amp; management studies: an international journal</a:t>
            </a:r>
            <a:r>
              <a:rPr lang="en-GB" sz="1400" dirty="0">
                <a:solidFill>
                  <a:schemeClr val="tx1"/>
                </a:solidFill>
                <a:effectLst/>
                <a:latin typeface="Arial" panose="020B0604020202020204" pitchFamily="34" charset="0"/>
                <a:ea typeface="Arial" panose="020B0604020202020204" pitchFamily="34" charset="0"/>
              </a:rPr>
              <a:t>, </a:t>
            </a:r>
            <a:r>
              <a:rPr lang="en-GB" sz="1400" i="1" dirty="0">
                <a:solidFill>
                  <a:schemeClr val="tx1"/>
                </a:solidFill>
                <a:effectLst/>
                <a:latin typeface="Arial" panose="020B0604020202020204" pitchFamily="34" charset="0"/>
                <a:ea typeface="Arial" panose="020B0604020202020204" pitchFamily="34" charset="0"/>
              </a:rPr>
              <a:t>6</a:t>
            </a:r>
            <a:r>
              <a:rPr lang="en-GB" sz="1400" dirty="0">
                <a:solidFill>
                  <a:schemeClr val="tx1"/>
                </a:solidFill>
                <a:effectLst/>
                <a:latin typeface="Arial" panose="020B0604020202020204" pitchFamily="34" charset="0"/>
                <a:ea typeface="Arial" panose="020B0604020202020204" pitchFamily="34" charset="0"/>
              </a:rPr>
              <a:t>(1), </a:t>
            </a:r>
            <a:r>
              <a:rPr lang="en-GB" sz="1400" dirty="0" err="1">
                <a:solidFill>
                  <a:schemeClr val="tx1"/>
                </a:solidFill>
                <a:effectLst/>
                <a:latin typeface="Arial" panose="020B0604020202020204" pitchFamily="34" charset="0"/>
                <a:ea typeface="Arial" panose="020B0604020202020204" pitchFamily="34" charset="0"/>
              </a:rPr>
              <a:t>pp.128</a:t>
            </a:r>
            <a:r>
              <a:rPr lang="en-GB" sz="1400" dirty="0">
                <a:solidFill>
                  <a:schemeClr val="tx1"/>
                </a:solidFill>
                <a:effectLst/>
                <a:latin typeface="Arial" panose="020B0604020202020204" pitchFamily="34" charset="0"/>
                <a:ea typeface="Arial" panose="020B0604020202020204" pitchFamily="34" charset="0"/>
              </a:rPr>
              <a:t>-148.</a:t>
            </a:r>
          </a:p>
          <a:p>
            <a:pPr marL="457200" marR="0" indent="-457200" algn="just">
              <a:lnSpc>
                <a:spcPct val="150000"/>
              </a:lnSpc>
              <a:spcBef>
                <a:spcPts val="0"/>
              </a:spcBef>
              <a:spcAft>
                <a:spcPts val="0"/>
              </a:spcAft>
            </a:pPr>
            <a:r>
              <a:rPr lang="en-GB" sz="1400" dirty="0">
                <a:solidFill>
                  <a:schemeClr val="tx1"/>
                </a:solidFill>
                <a:effectLst/>
                <a:latin typeface="Arial" panose="020B0604020202020204" pitchFamily="34" charset="0"/>
                <a:ea typeface="Arial" panose="020B0604020202020204" pitchFamily="34" charset="0"/>
              </a:rPr>
              <a:t>Chen, S.C. and Lin, C.P., 2019. Understanding the effect of social media marketing activities: The mediation of social identification, perceived value, and satisfaction. </a:t>
            </a:r>
            <a:r>
              <a:rPr lang="en-GB" sz="1400" i="1" dirty="0">
                <a:solidFill>
                  <a:schemeClr val="tx1"/>
                </a:solidFill>
                <a:effectLst/>
                <a:latin typeface="Arial" panose="020B0604020202020204" pitchFamily="34" charset="0"/>
                <a:ea typeface="Arial" panose="020B0604020202020204" pitchFamily="34" charset="0"/>
              </a:rPr>
              <a:t>Technological Forecasting and Social Change</a:t>
            </a:r>
            <a:r>
              <a:rPr lang="en-GB" sz="1400" dirty="0">
                <a:solidFill>
                  <a:schemeClr val="tx1"/>
                </a:solidFill>
                <a:effectLst/>
                <a:latin typeface="Arial" panose="020B0604020202020204" pitchFamily="34" charset="0"/>
                <a:ea typeface="Arial" panose="020B0604020202020204" pitchFamily="34" charset="0"/>
              </a:rPr>
              <a:t>, </a:t>
            </a:r>
            <a:r>
              <a:rPr lang="en-GB" sz="1400" i="1" dirty="0">
                <a:solidFill>
                  <a:schemeClr val="tx1"/>
                </a:solidFill>
                <a:effectLst/>
                <a:latin typeface="Arial" panose="020B0604020202020204" pitchFamily="34" charset="0"/>
                <a:ea typeface="Arial" panose="020B0604020202020204" pitchFamily="34" charset="0"/>
              </a:rPr>
              <a:t>140</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pp.22</a:t>
            </a:r>
            <a:r>
              <a:rPr lang="en-GB" sz="1400" dirty="0">
                <a:solidFill>
                  <a:schemeClr val="tx1"/>
                </a:solidFill>
                <a:effectLst/>
                <a:latin typeface="Arial" panose="020B0604020202020204" pitchFamily="34" charset="0"/>
                <a:ea typeface="Arial" panose="020B0604020202020204" pitchFamily="34" charset="0"/>
              </a:rPr>
              <a:t>-32.</a:t>
            </a:r>
          </a:p>
          <a:p>
            <a:pPr marL="457200" marR="0" indent="-457200" algn="just">
              <a:lnSpc>
                <a:spcPct val="150000"/>
              </a:lnSpc>
              <a:spcBef>
                <a:spcPts val="0"/>
              </a:spcBef>
              <a:spcAft>
                <a:spcPts val="0"/>
              </a:spcAft>
            </a:pPr>
            <a:r>
              <a:rPr lang="en-GB" sz="1400" dirty="0">
                <a:solidFill>
                  <a:schemeClr val="tx1"/>
                </a:solidFill>
                <a:effectLst/>
                <a:latin typeface="Arial" panose="020B0604020202020204" pitchFamily="34" charset="0"/>
                <a:ea typeface="Arial" panose="020B0604020202020204" pitchFamily="34" charset="0"/>
              </a:rPr>
              <a:t>Hsu, C.L. and Chen, M.C., 2018. How gamification marketing activities motivate desirable consumer </a:t>
            </a:r>
            <a:r>
              <a:rPr lang="en-GB" sz="1400" dirty="0" err="1">
                <a:solidFill>
                  <a:schemeClr val="tx1"/>
                </a:solidFill>
                <a:effectLst/>
                <a:latin typeface="Arial" panose="020B0604020202020204" pitchFamily="34" charset="0"/>
                <a:ea typeface="Arial" panose="020B0604020202020204" pitchFamily="34" charset="0"/>
              </a:rPr>
              <a:t>behaviors</a:t>
            </a:r>
            <a:r>
              <a:rPr lang="en-GB" sz="1400" dirty="0">
                <a:solidFill>
                  <a:schemeClr val="tx1"/>
                </a:solidFill>
                <a:effectLst/>
                <a:latin typeface="Arial" panose="020B0604020202020204" pitchFamily="34" charset="0"/>
                <a:ea typeface="Arial" panose="020B0604020202020204" pitchFamily="34" charset="0"/>
              </a:rPr>
              <a:t>: Focusing on the role of brand love. </a:t>
            </a:r>
            <a:r>
              <a:rPr lang="en-GB" sz="1400" i="1" dirty="0">
                <a:solidFill>
                  <a:schemeClr val="tx1"/>
                </a:solidFill>
                <a:effectLst/>
                <a:latin typeface="Arial" panose="020B0604020202020204" pitchFamily="34" charset="0"/>
                <a:ea typeface="Arial" panose="020B0604020202020204" pitchFamily="34" charset="0"/>
              </a:rPr>
              <a:t>Computers in Human </a:t>
            </a:r>
            <a:r>
              <a:rPr lang="en-GB" sz="1400" i="1" dirty="0" err="1">
                <a:solidFill>
                  <a:schemeClr val="tx1"/>
                </a:solidFill>
                <a:effectLst/>
                <a:latin typeface="Arial" panose="020B0604020202020204" pitchFamily="34" charset="0"/>
                <a:ea typeface="Arial" panose="020B0604020202020204" pitchFamily="34" charset="0"/>
              </a:rPr>
              <a:t>Behavior</a:t>
            </a:r>
            <a:r>
              <a:rPr lang="en-GB" sz="1400" dirty="0">
                <a:solidFill>
                  <a:schemeClr val="tx1"/>
                </a:solidFill>
                <a:effectLst/>
                <a:latin typeface="Arial" panose="020B0604020202020204" pitchFamily="34" charset="0"/>
                <a:ea typeface="Arial" panose="020B0604020202020204" pitchFamily="34" charset="0"/>
              </a:rPr>
              <a:t>, </a:t>
            </a:r>
            <a:r>
              <a:rPr lang="en-GB" sz="1400" i="1" dirty="0">
                <a:solidFill>
                  <a:schemeClr val="tx1"/>
                </a:solidFill>
                <a:effectLst/>
                <a:latin typeface="Arial" panose="020B0604020202020204" pitchFamily="34" charset="0"/>
                <a:ea typeface="Arial" panose="020B0604020202020204" pitchFamily="34" charset="0"/>
              </a:rPr>
              <a:t>88</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pp.121</a:t>
            </a:r>
            <a:r>
              <a:rPr lang="en-GB" sz="1400" dirty="0">
                <a:solidFill>
                  <a:schemeClr val="tx1"/>
                </a:solidFill>
                <a:effectLst/>
                <a:latin typeface="Arial" panose="020B0604020202020204" pitchFamily="34" charset="0"/>
                <a:ea typeface="Arial" panose="020B0604020202020204" pitchFamily="34" charset="0"/>
              </a:rPr>
              <a:t>-133. </a:t>
            </a:r>
            <a:r>
              <a:rPr lang="en-GB" sz="1400" dirty="0" err="1">
                <a:solidFill>
                  <a:schemeClr val="tx1"/>
                </a:solidFill>
                <a:effectLst/>
                <a:latin typeface="Arial" panose="020B0604020202020204" pitchFamily="34" charset="0"/>
                <a:ea typeface="Arial" panose="020B0604020202020204" pitchFamily="34" charset="0"/>
              </a:rPr>
              <a:t>Ziółkowska</a:t>
            </a:r>
            <a:r>
              <a:rPr lang="en-GB" sz="1400" dirty="0">
                <a:solidFill>
                  <a:schemeClr val="tx1"/>
                </a:solidFill>
                <a:effectLst/>
                <a:latin typeface="Arial" panose="020B0604020202020204" pitchFamily="34" charset="0"/>
                <a:ea typeface="Arial" panose="020B0604020202020204" pitchFamily="34" charset="0"/>
              </a:rPr>
              <a:t>, M.J., 2021. Digital transformation and marketing activities in small and medium-sized enterprises. </a:t>
            </a:r>
            <a:r>
              <a:rPr lang="en-GB" sz="1400" i="1" dirty="0">
                <a:solidFill>
                  <a:schemeClr val="tx1"/>
                </a:solidFill>
                <a:effectLst/>
                <a:latin typeface="Arial" panose="020B0604020202020204" pitchFamily="34" charset="0"/>
                <a:ea typeface="Arial" panose="020B0604020202020204" pitchFamily="34" charset="0"/>
              </a:rPr>
              <a:t>Sustainability</a:t>
            </a:r>
            <a:r>
              <a:rPr lang="en-GB" sz="1400" dirty="0">
                <a:solidFill>
                  <a:schemeClr val="tx1"/>
                </a:solidFill>
                <a:effectLst/>
                <a:latin typeface="Arial" panose="020B0604020202020204" pitchFamily="34" charset="0"/>
                <a:ea typeface="Arial" panose="020B0604020202020204" pitchFamily="34" charset="0"/>
              </a:rPr>
              <a:t>, </a:t>
            </a:r>
            <a:r>
              <a:rPr lang="en-GB" sz="1400" i="1" dirty="0">
                <a:solidFill>
                  <a:schemeClr val="tx1"/>
                </a:solidFill>
                <a:effectLst/>
                <a:latin typeface="Arial" panose="020B0604020202020204" pitchFamily="34" charset="0"/>
                <a:ea typeface="Arial" panose="020B0604020202020204" pitchFamily="34" charset="0"/>
              </a:rPr>
              <a:t>13</a:t>
            </a:r>
            <a:r>
              <a:rPr lang="en-GB" sz="1400" dirty="0">
                <a:solidFill>
                  <a:schemeClr val="tx1"/>
                </a:solidFill>
                <a:effectLst/>
                <a:latin typeface="Arial" panose="020B0604020202020204" pitchFamily="34" charset="0"/>
                <a:ea typeface="Arial" panose="020B0604020202020204" pitchFamily="34" charset="0"/>
              </a:rPr>
              <a:t>(5), p.2512. </a:t>
            </a:r>
          </a:p>
          <a:p>
            <a:pPr marL="45720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Hannibal, M. and Knight, G., 2018. Additive manufacturing and the global factory: Disruptive </a:t>
            </a:r>
          </a:p>
          <a:p>
            <a:pPr marL="457200" indent="-457200"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Furstenau, L.B.,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Sott</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M.K., Kipper, L.M., Machado, E.L., Lopez-Robles, J.R., Dohan, M.S., </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Cobo</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M.J., Zahid, A., Abbasi, Q.H. and Imran, M.A., 2020. Link between sustainability and industry 4.0: trends, challenges and new perspectives. </a:t>
            </a:r>
            <a:r>
              <a:rPr lang="en-GB" sz="1800" i="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Ieee</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Access</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pp.140079-140096.</a:t>
            </a:r>
            <a:endParaRPr lang="en-GB" sz="1400" dirty="0">
              <a:solidFill>
                <a:schemeClr val="tx1"/>
              </a:solidFill>
              <a:effectLst/>
              <a:latin typeface="Arial" panose="020B0604020202020204" pitchFamily="34" charset="0"/>
              <a:ea typeface="Arial" panose="020B0604020202020204" pitchFamily="34" charset="0"/>
            </a:endParaRPr>
          </a:p>
          <a:p>
            <a:pPr marL="457200" marR="0" indent="-457200" algn="just">
              <a:lnSpc>
                <a:spcPct val="150000"/>
              </a:lnSpc>
              <a:spcBef>
                <a:spcPts val="0"/>
              </a:spcBef>
              <a:spcAft>
                <a:spcPts val="0"/>
              </a:spcAft>
            </a:pPr>
            <a:r>
              <a:rPr lang="en-GB" sz="1400" dirty="0" err="1">
                <a:solidFill>
                  <a:schemeClr val="tx1"/>
                </a:solidFill>
                <a:effectLst/>
                <a:latin typeface="Arial" panose="020B0604020202020204" pitchFamily="34" charset="0"/>
                <a:ea typeface="Arial" panose="020B0604020202020204" pitchFamily="34" charset="0"/>
              </a:rPr>
              <a:t>Kukartsev</a:t>
            </a:r>
            <a:r>
              <a:rPr lang="en-GB" sz="1400" dirty="0">
                <a:solidFill>
                  <a:schemeClr val="tx1"/>
                </a:solidFill>
                <a:effectLst/>
                <a:latin typeface="Arial" panose="020B0604020202020204" pitchFamily="34" charset="0"/>
                <a:ea typeface="Arial" panose="020B0604020202020204" pitchFamily="34" charset="0"/>
              </a:rPr>
              <a:t>, V.V., </a:t>
            </a:r>
            <a:r>
              <a:rPr lang="en-GB" sz="1400" dirty="0" err="1">
                <a:solidFill>
                  <a:schemeClr val="tx1"/>
                </a:solidFill>
                <a:effectLst/>
                <a:latin typeface="Arial" panose="020B0604020202020204" pitchFamily="34" charset="0"/>
                <a:ea typeface="Arial" panose="020B0604020202020204" pitchFamily="34" charset="0"/>
              </a:rPr>
              <a:t>Khramkov</a:t>
            </a:r>
            <a:r>
              <a:rPr lang="en-GB" sz="1400" dirty="0">
                <a:solidFill>
                  <a:schemeClr val="tx1"/>
                </a:solidFill>
                <a:effectLst/>
                <a:latin typeface="Arial" panose="020B0604020202020204" pitchFamily="34" charset="0"/>
                <a:ea typeface="Arial" panose="020B0604020202020204" pitchFamily="34" charset="0"/>
              </a:rPr>
              <a:t>, V.V., </a:t>
            </a:r>
            <a:r>
              <a:rPr lang="en-GB" sz="1400" dirty="0" err="1">
                <a:solidFill>
                  <a:schemeClr val="tx1"/>
                </a:solidFill>
                <a:effectLst/>
                <a:latin typeface="Arial" panose="020B0604020202020204" pitchFamily="34" charset="0"/>
                <a:ea typeface="Arial" panose="020B0604020202020204" pitchFamily="34" charset="0"/>
              </a:rPr>
              <a:t>Fedorova</a:t>
            </a:r>
            <a:r>
              <a:rPr lang="en-GB" sz="1400" dirty="0">
                <a:solidFill>
                  <a:schemeClr val="tx1"/>
                </a:solidFill>
                <a:effectLst/>
                <a:latin typeface="Arial" panose="020B0604020202020204" pitchFamily="34" charset="0"/>
                <a:ea typeface="Arial" panose="020B0604020202020204" pitchFamily="34" charset="0"/>
              </a:rPr>
              <a:t>, N.V., </a:t>
            </a:r>
            <a:r>
              <a:rPr lang="en-GB" sz="1400" dirty="0" err="1">
                <a:solidFill>
                  <a:schemeClr val="tx1"/>
                </a:solidFill>
                <a:effectLst/>
                <a:latin typeface="Arial" panose="020B0604020202020204" pitchFamily="34" charset="0"/>
                <a:ea typeface="Arial" panose="020B0604020202020204" pitchFamily="34" charset="0"/>
              </a:rPr>
              <a:t>Rozhkova</a:t>
            </a:r>
            <a:r>
              <a:rPr lang="en-GB" sz="1400" dirty="0">
                <a:solidFill>
                  <a:schemeClr val="tx1"/>
                </a:solidFill>
                <a:effectLst/>
                <a:latin typeface="Arial" panose="020B0604020202020204" pitchFamily="34" charset="0"/>
                <a:ea typeface="Arial" panose="020B0604020202020204" pitchFamily="34" charset="0"/>
              </a:rPr>
              <a:t>, A.V., </a:t>
            </a:r>
            <a:r>
              <a:rPr lang="en-GB" sz="1400" dirty="0" err="1">
                <a:solidFill>
                  <a:schemeClr val="tx1"/>
                </a:solidFill>
                <a:effectLst/>
                <a:latin typeface="Arial" panose="020B0604020202020204" pitchFamily="34" charset="0"/>
                <a:ea typeface="Arial" panose="020B0604020202020204" pitchFamily="34" charset="0"/>
              </a:rPr>
              <a:t>Tynchenko</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V.S</a:t>
            </a:r>
            <a:r>
              <a:rPr lang="en-GB" sz="1400" dirty="0">
                <a:solidFill>
                  <a:schemeClr val="tx1"/>
                </a:solidFill>
                <a:effectLst/>
                <a:latin typeface="Arial" panose="020B0604020202020204" pitchFamily="34" charset="0"/>
                <a:ea typeface="Arial" panose="020B0604020202020204" pitchFamily="34" charset="0"/>
              </a:rPr>
              <a:t>. and </a:t>
            </a:r>
            <a:r>
              <a:rPr lang="en-GB" sz="1400" dirty="0" err="1">
                <a:solidFill>
                  <a:schemeClr val="tx1"/>
                </a:solidFill>
                <a:effectLst/>
                <a:latin typeface="Arial" panose="020B0604020202020204" pitchFamily="34" charset="0"/>
                <a:ea typeface="Arial" panose="020B0604020202020204" pitchFamily="34" charset="0"/>
              </a:rPr>
              <a:t>Bashmur</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K.A</a:t>
            </a:r>
            <a:r>
              <a:rPr lang="en-GB" sz="1400" dirty="0">
                <a:solidFill>
                  <a:schemeClr val="tx1"/>
                </a:solidFill>
                <a:effectLst/>
                <a:latin typeface="Arial" panose="020B0604020202020204" pitchFamily="34" charset="0"/>
                <a:ea typeface="Arial" panose="020B0604020202020204" pitchFamily="34" charset="0"/>
              </a:rPr>
              <a:t>., 2020. Features of evaluating the effectiveness of industrial enterprise marketing activities. In </a:t>
            </a:r>
            <a:r>
              <a:rPr lang="en-GB" sz="1400" i="1" dirty="0">
                <a:solidFill>
                  <a:schemeClr val="tx1"/>
                </a:solidFill>
                <a:effectLst/>
                <a:latin typeface="Arial" panose="020B0604020202020204" pitchFamily="34" charset="0"/>
                <a:ea typeface="Arial" panose="020B0604020202020204" pitchFamily="34" charset="0"/>
              </a:rPr>
              <a:t>IOP Conference Series: Materials Science and Engineering</a:t>
            </a:r>
            <a:r>
              <a:rPr lang="en-GB" sz="1400" dirty="0">
                <a:solidFill>
                  <a:schemeClr val="tx1"/>
                </a:solidFill>
                <a:effectLst/>
                <a:latin typeface="Arial" panose="020B0604020202020204" pitchFamily="34" charset="0"/>
                <a:ea typeface="Arial" panose="020B0604020202020204" pitchFamily="34" charset="0"/>
              </a:rPr>
              <a:t> (Vol. 734, No. 1, p. 012081). IOP Publishing.</a:t>
            </a:r>
          </a:p>
          <a:p>
            <a:pPr marL="457200" marR="0" indent="-457200" algn="just">
              <a:lnSpc>
                <a:spcPct val="150000"/>
              </a:lnSpc>
              <a:spcBef>
                <a:spcPts val="0"/>
              </a:spcBef>
              <a:spcAft>
                <a:spcPts val="0"/>
              </a:spcAft>
            </a:pPr>
            <a:r>
              <a:rPr lang="en-GB" sz="1400" dirty="0" err="1">
                <a:solidFill>
                  <a:schemeClr val="tx1"/>
                </a:solidFill>
                <a:effectLst/>
                <a:latin typeface="Arial" panose="020B0604020202020204" pitchFamily="34" charset="0"/>
                <a:ea typeface="Arial" panose="020B0604020202020204" pitchFamily="34" charset="0"/>
              </a:rPr>
              <a:t>Pererva</a:t>
            </a:r>
            <a:r>
              <a:rPr lang="en-GB" sz="1400" dirty="0">
                <a:solidFill>
                  <a:schemeClr val="tx1"/>
                </a:solidFill>
                <a:effectLst/>
                <a:latin typeface="Arial" panose="020B0604020202020204" pitchFamily="34" charset="0"/>
                <a:ea typeface="Arial" panose="020B0604020202020204" pitchFamily="34" charset="0"/>
              </a:rPr>
              <a:t>, P.G., Nagy, S. and </a:t>
            </a:r>
            <a:r>
              <a:rPr lang="en-GB" sz="1400" dirty="0" err="1">
                <a:solidFill>
                  <a:schemeClr val="tx1"/>
                </a:solidFill>
                <a:effectLst/>
                <a:latin typeface="Arial" panose="020B0604020202020204" pitchFamily="34" charset="0"/>
                <a:ea typeface="Arial" panose="020B0604020202020204" pitchFamily="34" charset="0"/>
              </a:rPr>
              <a:t>Maslak</a:t>
            </a:r>
            <a:r>
              <a:rPr lang="en-GB" sz="1400" dirty="0">
                <a:solidFill>
                  <a:schemeClr val="tx1"/>
                </a:solidFill>
                <a:effectLst/>
                <a:latin typeface="Arial" panose="020B0604020202020204" pitchFamily="34" charset="0"/>
                <a:ea typeface="Arial" panose="020B0604020202020204" pitchFamily="34" charset="0"/>
              </a:rPr>
              <a:t>, M., 2018. Organization of marketing activities on the intrapreneurship.</a:t>
            </a:r>
          </a:p>
          <a:p>
            <a:pPr marL="457200" marR="0" indent="-457200" algn="just">
              <a:lnSpc>
                <a:spcPct val="150000"/>
              </a:lnSpc>
              <a:spcBef>
                <a:spcPts val="0"/>
              </a:spcBef>
              <a:spcAft>
                <a:spcPts val="0"/>
              </a:spcAft>
            </a:pPr>
            <a:r>
              <a:rPr lang="en-GB" sz="1400" dirty="0" err="1">
                <a:solidFill>
                  <a:schemeClr val="tx1"/>
                </a:solidFill>
                <a:effectLst/>
                <a:latin typeface="Arial" panose="020B0604020202020204" pitchFamily="34" charset="0"/>
                <a:ea typeface="Arial" panose="020B0604020202020204" pitchFamily="34" charset="0"/>
              </a:rPr>
              <a:t>Seo</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E.J</a:t>
            </a:r>
            <a:r>
              <a:rPr lang="en-GB" sz="1400" dirty="0">
                <a:solidFill>
                  <a:schemeClr val="tx1"/>
                </a:solidFill>
                <a:effectLst/>
                <a:latin typeface="Arial" panose="020B0604020202020204" pitchFamily="34" charset="0"/>
                <a:ea typeface="Arial" panose="020B0604020202020204" pitchFamily="34" charset="0"/>
              </a:rPr>
              <a:t>. and Park, </a:t>
            </a:r>
            <a:r>
              <a:rPr lang="en-GB" sz="1400" dirty="0" err="1">
                <a:solidFill>
                  <a:schemeClr val="tx1"/>
                </a:solidFill>
                <a:effectLst/>
                <a:latin typeface="Arial" panose="020B0604020202020204" pitchFamily="34" charset="0"/>
                <a:ea typeface="Arial" panose="020B0604020202020204" pitchFamily="34" charset="0"/>
              </a:rPr>
              <a:t>J.W</a:t>
            </a:r>
            <a:r>
              <a:rPr lang="en-GB" sz="1400" dirty="0">
                <a:solidFill>
                  <a:schemeClr val="tx1"/>
                </a:solidFill>
                <a:effectLst/>
                <a:latin typeface="Arial" panose="020B0604020202020204" pitchFamily="34" charset="0"/>
                <a:ea typeface="Arial" panose="020B0604020202020204" pitchFamily="34" charset="0"/>
              </a:rPr>
              <a:t>., 2018. A study on the effects of social media marketing activities on brand equity and customer response in the airline industry. </a:t>
            </a:r>
            <a:r>
              <a:rPr lang="en-GB" sz="1400" i="1" dirty="0">
                <a:solidFill>
                  <a:schemeClr val="tx1"/>
                </a:solidFill>
                <a:effectLst/>
                <a:latin typeface="Arial" panose="020B0604020202020204" pitchFamily="34" charset="0"/>
                <a:ea typeface="Arial" panose="020B0604020202020204" pitchFamily="34" charset="0"/>
              </a:rPr>
              <a:t>Journal of Air Transport Management</a:t>
            </a:r>
            <a:r>
              <a:rPr lang="en-GB" sz="1400" dirty="0">
                <a:solidFill>
                  <a:schemeClr val="tx1"/>
                </a:solidFill>
                <a:effectLst/>
                <a:latin typeface="Arial" panose="020B0604020202020204" pitchFamily="34" charset="0"/>
                <a:ea typeface="Arial" panose="020B0604020202020204" pitchFamily="34" charset="0"/>
              </a:rPr>
              <a:t>, </a:t>
            </a:r>
            <a:r>
              <a:rPr lang="en-GB" sz="1400" i="1" dirty="0">
                <a:solidFill>
                  <a:schemeClr val="tx1"/>
                </a:solidFill>
                <a:effectLst/>
                <a:latin typeface="Arial" panose="020B0604020202020204" pitchFamily="34" charset="0"/>
                <a:ea typeface="Arial" panose="020B0604020202020204" pitchFamily="34" charset="0"/>
              </a:rPr>
              <a:t>66</a:t>
            </a:r>
            <a:r>
              <a:rPr lang="en-GB" sz="1400" dirty="0">
                <a:solidFill>
                  <a:schemeClr val="tx1"/>
                </a:solidFill>
                <a:effectLst/>
                <a:latin typeface="Arial" panose="020B0604020202020204" pitchFamily="34" charset="0"/>
                <a:ea typeface="Arial" panose="020B0604020202020204" pitchFamily="34" charset="0"/>
              </a:rPr>
              <a:t>, </a:t>
            </a:r>
            <a:r>
              <a:rPr lang="en-GB" sz="1400" dirty="0" err="1">
                <a:solidFill>
                  <a:schemeClr val="tx1"/>
                </a:solidFill>
                <a:effectLst/>
                <a:latin typeface="Arial" panose="020B0604020202020204" pitchFamily="34" charset="0"/>
                <a:ea typeface="Arial" panose="020B0604020202020204" pitchFamily="34" charset="0"/>
              </a:rPr>
              <a:t>pp.36</a:t>
            </a:r>
            <a:r>
              <a:rPr lang="en-GB" sz="1400" dirty="0">
                <a:solidFill>
                  <a:schemeClr val="tx1"/>
                </a:solidFill>
                <a:effectLst/>
                <a:latin typeface="Arial" panose="020B0604020202020204" pitchFamily="34" charset="0"/>
                <a:ea typeface="Arial" panose="020B0604020202020204" pitchFamily="34" charset="0"/>
              </a:rPr>
              <a:t>-41.</a:t>
            </a:r>
          </a:p>
          <a:p>
            <a:pPr marL="457200" marR="0" indent="-457200" algn="just">
              <a:lnSpc>
                <a:spcPct val="150000"/>
              </a:lnSpc>
              <a:spcBef>
                <a:spcPts val="0"/>
              </a:spcBef>
              <a:spcAft>
                <a:spcPts val="0"/>
              </a:spcAft>
            </a:pPr>
            <a:r>
              <a:rPr lang="en-GB" sz="1400" dirty="0">
                <a:solidFill>
                  <a:schemeClr val="tx1"/>
                </a:solidFill>
                <a:effectLst/>
                <a:latin typeface="Arial" panose="020B0604020202020204" pitchFamily="34" charset="0"/>
                <a:ea typeface="Arial" panose="020B0604020202020204" pitchFamily="34" charset="0"/>
              </a:rPr>
              <a:t>Yadav, M. and Rahman, Z., 2018. The influence of social media marketing activities on customer loyalty: A study of e-commerce industry. </a:t>
            </a:r>
            <a:r>
              <a:rPr lang="en-GB" sz="1400" i="1" dirty="0">
                <a:solidFill>
                  <a:schemeClr val="tx1"/>
                </a:solidFill>
                <a:effectLst/>
                <a:latin typeface="Arial" panose="020B0604020202020204" pitchFamily="34" charset="0"/>
                <a:ea typeface="Arial" panose="020B0604020202020204" pitchFamily="34" charset="0"/>
              </a:rPr>
              <a:t>Benchmarking: An International Journal</a:t>
            </a:r>
            <a:r>
              <a:rPr lang="en-GB" sz="1400" dirty="0">
                <a:solidFill>
                  <a:schemeClr val="tx1"/>
                </a:solidFill>
                <a:effectLst/>
                <a:latin typeface="Arial" panose="020B0604020202020204" pitchFamily="34" charset="0"/>
                <a:ea typeface="Arial" panose="020B0604020202020204" pitchFamily="34" charset="0"/>
              </a:rPr>
              <a:t>.</a:t>
            </a:r>
          </a:p>
        </p:txBody>
      </p:sp>
    </p:spTree>
    <p:extLst>
      <p:ext uri="{BB962C8B-B14F-4D97-AF65-F5344CB8AC3E}">
        <p14:creationId xmlns:p14="http://schemas.microsoft.com/office/powerpoint/2010/main" val="162556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4989094" y="2683042"/>
            <a:ext cx="7202906" cy="1491916"/>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US" sz="8000" dirty="0">
                <a:latin typeface="Times New Roman" panose="02020603050405020304" pitchFamily="18" charset="0"/>
                <a:cs typeface="Times New Roman" panose="02020603050405020304" pitchFamily="18" charset="0"/>
              </a:rPr>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13</a:t>
            </a:fld>
            <a:endParaRPr lang="en-US" dirty="0"/>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Bright business presentation</Template>
  <TotalTime>0</TotalTime>
  <Words>2650</Words>
  <Application>Microsoft Office PowerPoint</Application>
  <PresentationFormat>Widescreen</PresentationFormat>
  <Paragraphs>140</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Candara</vt:lpstr>
      <vt:lpstr>Corbel</vt:lpstr>
      <vt:lpstr>Symbol</vt:lpstr>
      <vt:lpstr>Times New Roman</vt:lpstr>
      <vt:lpstr>Wingdings</vt:lpstr>
      <vt:lpstr>Office Theme</vt:lpstr>
      <vt:lpstr>MANAGING ENTERPRISE IN THE 21 ST CENTURY</vt:lpstr>
      <vt:lpstr>TYPE OF BUSINESS </vt:lpstr>
      <vt:lpstr>AIM  AND  OBJECTIVE  OF  BUSINESS</vt:lpstr>
      <vt:lpstr> DESCRIPTION  OF  PRODUCTS </vt:lpstr>
      <vt:lpstr>MARKETING AND PR STRATEGIES </vt:lpstr>
      <vt:lpstr>UNIQUE SELLING PROPOSITION (USP) OF BUSINESS  </vt:lpstr>
      <vt:lpstr>INFLUENCER MARKETING</vt:lpstr>
      <vt:lpstr>HASHTAGS CHAMPING </vt:lpstr>
      <vt:lpstr>SWOT ANALYSIS </vt:lpstr>
      <vt:lpstr>Human Resources Strategies </vt:lpstr>
      <vt:lpstr>  FINANCIAL RESOURCES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2022-02-04T11:51:22Z</dcterms:created>
  <dcterms:modified xsi:type="dcterms:W3CDTF">2022-02-15T16:38:50Z</dcterms:modified>
</cp:coreProperties>
</file>