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7" r:id="rId4"/>
  </p:sldMasterIdLst>
  <p:notesMasterIdLst>
    <p:notesMasterId r:id="rId8"/>
  </p:notesMasterIdLst>
  <p:handoutMasterIdLst>
    <p:handoutMasterId r:id="rId9"/>
  </p:handoutMasterIdLst>
  <p:sldIdLst>
    <p:sldId id="269" r:id="rId5"/>
    <p:sldId id="268" r:id="rId6"/>
    <p:sldId id="267"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35" autoAdjust="0"/>
  </p:normalViewPr>
  <p:slideViewPr>
    <p:cSldViewPr snapToGrid="0" snapToObjects="1">
      <p:cViewPr varScale="1">
        <p:scale>
          <a:sx n="113" d="100"/>
          <a:sy n="113" d="100"/>
        </p:scale>
        <p:origin x="552" y="168"/>
      </p:cViewPr>
      <p:guideLst/>
    </p:cSldViewPr>
  </p:slideViewPr>
  <p:notesTextViewPr>
    <p:cViewPr>
      <p:scale>
        <a:sx n="1" d="1"/>
        <a:sy n="1" d="1"/>
      </p:scale>
      <p:origin x="0" y="0"/>
    </p:cViewPr>
  </p:notesTextViewPr>
  <p:notesViewPr>
    <p:cSldViewPr snapToGrid="0" snapToObjects="1">
      <p:cViewPr>
        <p:scale>
          <a:sx n="100" d="100"/>
          <a:sy n="100" d="100"/>
        </p:scale>
        <p:origin x="2592" y="-84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73E014-A6AA-472C-8E12-1D9B2DEC57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FAA60B8-51CB-4CEB-8F1F-B3D7B7F00CB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C2B26F-7429-404A-9C5E-0E429E02A42E}" type="datetimeFigureOut">
              <a:rPr lang="en-US" smtClean="0"/>
              <a:t>11/19/22</a:t>
            </a:fld>
            <a:endParaRPr lang="en-US" dirty="0"/>
          </a:p>
        </p:txBody>
      </p:sp>
      <p:sp>
        <p:nvSpPr>
          <p:cNvPr id="4" name="Footer Placeholder 3">
            <a:extLst>
              <a:ext uri="{FF2B5EF4-FFF2-40B4-BE49-F238E27FC236}">
                <a16:creationId xmlns:a16="http://schemas.microsoft.com/office/drawing/2014/main" id="{4E884C44-A5E4-4BDA-B29B-03462F06884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80CB09A-41E4-4E88-82E6-007D8262516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7AED79-B44F-46F7-9A9D-EC94587FA365}" type="slidenum">
              <a:rPr lang="en-US" smtClean="0"/>
              <a:t>‹#›</a:t>
            </a:fld>
            <a:endParaRPr lang="en-US" dirty="0"/>
          </a:p>
        </p:txBody>
      </p:sp>
    </p:spTree>
    <p:extLst>
      <p:ext uri="{BB962C8B-B14F-4D97-AF65-F5344CB8AC3E}">
        <p14:creationId xmlns:p14="http://schemas.microsoft.com/office/powerpoint/2010/main" val="34642312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5A0E3A-0C98-4EA0-AAC9-F2996360A904}" type="datetimeFigureOut">
              <a:rPr lang="en-US" smtClean="0"/>
              <a:t>11/19/22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AAE1FE-786B-4B83-86A4-F53D629261B4}" type="slidenum">
              <a:rPr lang="en-US" smtClean="0"/>
              <a:t>‹#›</a:t>
            </a:fld>
            <a:endParaRPr lang="en-US" dirty="0"/>
          </a:p>
        </p:txBody>
      </p:sp>
    </p:spTree>
    <p:extLst>
      <p:ext uri="{BB962C8B-B14F-4D97-AF65-F5344CB8AC3E}">
        <p14:creationId xmlns:p14="http://schemas.microsoft.com/office/powerpoint/2010/main" val="1015498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AAE1FE-786B-4B83-86A4-F53D629261B4}" type="slidenum">
              <a:rPr lang="en-US" smtClean="0"/>
              <a:t>2</a:t>
            </a:fld>
            <a:endParaRPr lang="en-US" dirty="0"/>
          </a:p>
        </p:txBody>
      </p:sp>
    </p:spTree>
    <p:extLst>
      <p:ext uri="{BB962C8B-B14F-4D97-AF65-F5344CB8AC3E}">
        <p14:creationId xmlns:p14="http://schemas.microsoft.com/office/powerpoint/2010/main" val="1976850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AAE1FE-786B-4B83-86A4-F53D629261B4}" type="slidenum">
              <a:rPr lang="en-US" smtClean="0"/>
              <a:t>3</a:t>
            </a:fld>
            <a:endParaRPr lang="en-US" dirty="0"/>
          </a:p>
        </p:txBody>
      </p:sp>
    </p:spTree>
    <p:extLst>
      <p:ext uri="{BB962C8B-B14F-4D97-AF65-F5344CB8AC3E}">
        <p14:creationId xmlns:p14="http://schemas.microsoft.com/office/powerpoint/2010/main" val="1514508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11/19/22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2A989-CD67-8A4F-9097-B91FF18CD12D}"/>
              </a:ext>
            </a:extLst>
          </p:cNvPr>
          <p:cNvSpPr>
            <a:spLocks noGrp="1"/>
          </p:cNvSpPr>
          <p:nvPr>
            <p:ph type="title"/>
          </p:nvPr>
        </p:nvSpPr>
        <p:spPr/>
        <p:txBody>
          <a:bodyPr>
            <a:normAutofit/>
          </a:bodyPr>
          <a:lstStyle/>
          <a:p>
            <a:r>
              <a:rPr lang="en-US" sz="6000" b="1" dirty="0">
                <a:solidFill>
                  <a:srgbClr val="FF0000"/>
                </a:solidFill>
              </a:rPr>
              <a:t>          </a:t>
            </a:r>
            <a:r>
              <a:rPr lang="en-US" sz="6000" b="1" u="sng" dirty="0">
                <a:solidFill>
                  <a:srgbClr val="FF0000"/>
                </a:solidFill>
                <a:latin typeface="Brush Script MT" panose="03060802040406070304" pitchFamily="66" charset="-122"/>
                <a:ea typeface="Brush Script MT" panose="03060802040406070304" pitchFamily="66" charset="-122"/>
                <a:cs typeface="Brush Script MT" panose="03060802040406070304" pitchFamily="66" charset="-122"/>
              </a:rPr>
              <a:t>Christmas Menu</a:t>
            </a:r>
          </a:p>
        </p:txBody>
      </p:sp>
      <p:sp>
        <p:nvSpPr>
          <p:cNvPr id="3" name="Content Placeholder 2">
            <a:extLst>
              <a:ext uri="{FF2B5EF4-FFF2-40B4-BE49-F238E27FC236}">
                <a16:creationId xmlns:a16="http://schemas.microsoft.com/office/drawing/2014/main" id="{255630AF-EE40-604A-8152-249C0485690E}"/>
              </a:ext>
            </a:extLst>
          </p:cNvPr>
          <p:cNvSpPr>
            <a:spLocks noGrp="1"/>
          </p:cNvSpPr>
          <p:nvPr>
            <p:ph idx="1"/>
          </p:nvPr>
        </p:nvSpPr>
        <p:spPr/>
        <p:txBody>
          <a:bodyPr>
            <a:normAutofit/>
          </a:bodyPr>
          <a:lstStyle/>
          <a:p>
            <a:r>
              <a:rPr lang="en-US" sz="4400" dirty="0">
                <a:latin typeface="Brush Script MT" panose="03060802040406070304" pitchFamily="66" charset="-122"/>
                <a:ea typeface="Brush Script MT" panose="03060802040406070304" pitchFamily="66" charset="-122"/>
                <a:cs typeface="Brush Script MT" panose="03060802040406070304" pitchFamily="66" charset="-122"/>
              </a:rPr>
              <a:t>Name: Shamima Begum</a:t>
            </a:r>
          </a:p>
          <a:p>
            <a:r>
              <a:rPr lang="en-US" sz="4400" dirty="0">
                <a:latin typeface="Brush Script MT" panose="03060802040406070304" pitchFamily="66" charset="-122"/>
                <a:ea typeface="Brush Script MT" panose="03060802040406070304" pitchFamily="66" charset="-122"/>
                <a:cs typeface="Brush Script MT" panose="03060802040406070304" pitchFamily="66" charset="-122"/>
              </a:rPr>
              <a:t>Student ID: 2130973</a:t>
            </a:r>
          </a:p>
          <a:p>
            <a:r>
              <a:rPr lang="en-US" sz="4400" dirty="0">
                <a:latin typeface="Brush Script MT" panose="03060802040406070304" pitchFamily="66" charset="-122"/>
                <a:ea typeface="Brush Script MT" panose="03060802040406070304" pitchFamily="66" charset="-122"/>
                <a:cs typeface="Brush Script MT" panose="03060802040406070304" pitchFamily="66" charset="-122"/>
              </a:rPr>
              <a:t>Tutor: Rohan </a:t>
            </a:r>
            <a:r>
              <a:rPr lang="en-US" sz="4400" dirty="0" err="1">
                <a:latin typeface="Brush Script MT" panose="03060802040406070304" pitchFamily="66" charset="-122"/>
                <a:ea typeface="Brush Script MT" panose="03060802040406070304" pitchFamily="66" charset="-122"/>
                <a:cs typeface="Brush Script MT" panose="03060802040406070304" pitchFamily="66" charset="-122"/>
              </a:rPr>
              <a:t>Dubry</a:t>
            </a:r>
            <a:endParaRPr lang="en-US" sz="4400" dirty="0">
              <a:latin typeface="Brush Script MT" panose="03060802040406070304" pitchFamily="66" charset="-122"/>
              <a:ea typeface="Brush Script MT" panose="03060802040406070304" pitchFamily="66" charset="-122"/>
              <a:cs typeface="Brush Script MT" panose="03060802040406070304" pitchFamily="66" charset="-122"/>
            </a:endParaRPr>
          </a:p>
          <a:p>
            <a:pPr marL="0" indent="0">
              <a:buNone/>
            </a:pPr>
            <a:endParaRPr lang="en-US" sz="4400" dirty="0">
              <a:latin typeface="Brush Script MT" panose="03060802040406070304" pitchFamily="66" charset="-122"/>
              <a:ea typeface="Brush Script MT" panose="03060802040406070304" pitchFamily="66" charset="-122"/>
              <a:cs typeface="Brush Script MT" panose="03060802040406070304" pitchFamily="66" charset="-122"/>
            </a:endParaRPr>
          </a:p>
        </p:txBody>
      </p:sp>
    </p:spTree>
    <p:extLst>
      <p:ext uri="{BB962C8B-B14F-4D97-AF65-F5344CB8AC3E}">
        <p14:creationId xmlns:p14="http://schemas.microsoft.com/office/powerpoint/2010/main" val="3909892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1" y="15914"/>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2851532" y="64276"/>
            <a:ext cx="8915399" cy="949592"/>
          </a:xfrm>
        </p:spPr>
        <p:txBody>
          <a:bodyPr>
            <a:normAutofit/>
          </a:bodyPr>
          <a:lstStyle/>
          <a:p>
            <a:r>
              <a:rPr lang="en-US" b="1" i="1" dirty="0">
                <a:solidFill>
                  <a:srgbClr val="FF0000"/>
                </a:solidFill>
                <a:latin typeface="Times New Roman" panose="02020603050405020304" pitchFamily="18" charset="0"/>
                <a:cs typeface="Times New Roman" panose="02020603050405020304" pitchFamily="18" charset="0"/>
              </a:rPr>
              <a:t>CHRISTMAS MENU</a:t>
            </a:r>
          </a:p>
        </p:txBody>
      </p:sp>
      <p:grpSp>
        <p:nvGrpSpPr>
          <p:cNvPr id="20" name="Group 19">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4"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 name="Rectangle 2"/>
          <p:cNvSpPr/>
          <p:nvPr/>
        </p:nvSpPr>
        <p:spPr>
          <a:xfrm>
            <a:off x="283531" y="1045186"/>
            <a:ext cx="3283154" cy="4724370"/>
          </a:xfrm>
          <a:prstGeom prst="rect">
            <a:avLst/>
          </a:prstGeom>
        </p:spPr>
        <p:txBody>
          <a:bodyPr wrap="square">
            <a:spAutoFit/>
          </a:bodyPr>
          <a:lstStyle/>
          <a:p>
            <a:pPr marR="0" lvl="0" algn="ctr">
              <a:spcBef>
                <a:spcPts val="0"/>
              </a:spcBef>
              <a:spcAft>
                <a:spcPts val="1000"/>
              </a:spcAft>
            </a:pPr>
            <a:r>
              <a:rPr lang="en-US" sz="1200" b="1" i="1" dirty="0">
                <a:solidFill>
                  <a:srgbClr val="002060"/>
                </a:solidFill>
                <a:latin typeface="Times New Roman" panose="02020603050405020304" pitchFamily="18" charset="0"/>
                <a:ea typeface="Arial Narrow" panose="020B0606020202030204" pitchFamily="34" charset="0"/>
                <a:cs typeface="Times New Roman" panose="02020603050405020304" pitchFamily="18" charset="0"/>
              </a:rPr>
              <a:t>STARTERS </a:t>
            </a:r>
          </a:p>
          <a:p>
            <a:pPr marL="342900" marR="0" lvl="0" indent="-342900" algn="ctr">
              <a:spcBef>
                <a:spcPts val="0"/>
              </a:spcBef>
              <a:spcAft>
                <a:spcPts val="1000"/>
              </a:spcAft>
              <a:buFont typeface="+mj-lt"/>
              <a:buAutoNum type="arabicPeriod"/>
            </a:pP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Egg dumplings… £17</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marL="228600" marR="0" algn="just">
              <a:spcBef>
                <a:spcPts val="0"/>
              </a:spcBef>
              <a:spcAft>
                <a:spcPts val="1000"/>
              </a:spcAft>
            </a:pP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To celebrate a </a:t>
            </a:r>
            <a:r>
              <a:rPr lang="en-US" sz="1200" b="1" dirty="0" err="1">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colourful</a:t>
            </a: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 Christmas, these dumplings are a must-have they include veggies such as bell pepper and red onion with caramelized almonds served with a rich garlic sauce.</a:t>
            </a:r>
            <a:endParaRPr lang="en-US" sz="1200"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endParaRPr>
          </a:p>
          <a:p>
            <a:pPr marR="0" lvl="0" algn="ctr">
              <a:spcBef>
                <a:spcPts val="0"/>
              </a:spcBef>
              <a:spcAft>
                <a:spcPts val="0"/>
              </a:spcAft>
            </a:pP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2. Breaded cheese in a fancy stuffed croissant… £11</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marL="457200" marR="0" algn="just">
              <a:spcBef>
                <a:spcPts val="0"/>
              </a:spcBef>
              <a:spcAft>
                <a:spcPts val="0"/>
              </a:spcAft>
            </a:pPr>
            <a:r>
              <a:rPr lang="en-US" sz="1200" b="1" i="1" dirty="0">
                <a:solidFill>
                  <a:srgbClr val="00B050"/>
                </a:solidFill>
                <a:latin typeface="Times New Roman" panose="02020603050405020304" pitchFamily="18" charset="0"/>
                <a:ea typeface="Arial Narrow" panose="020B0606020202030204" pitchFamily="34" charset="0"/>
                <a:cs typeface="Times New Roman" panose="02020603050405020304" pitchFamily="18" charset="0"/>
              </a:rPr>
              <a:t> </a:t>
            </a:r>
            <a:endParaRPr lang="en-US" sz="1200" dirty="0">
              <a:solidFill>
                <a:srgbClr val="B4577A"/>
              </a:solidFill>
              <a:latin typeface="Times New Roman" panose="02020603050405020304" pitchFamily="18" charset="0"/>
              <a:ea typeface="Arial Narrow" panose="020B0606020202030204" pitchFamily="34" charset="0"/>
              <a:cs typeface="Times New Roman" panose="02020603050405020304" pitchFamily="18" charset="0"/>
            </a:endParaRPr>
          </a:p>
          <a:p>
            <a:pPr marL="457200" marR="0" algn="just">
              <a:spcBef>
                <a:spcPts val="0"/>
              </a:spcBef>
              <a:spcAft>
                <a:spcPts val="0"/>
              </a:spcAft>
            </a:pP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With each slice of the breaded cheese comes a different </a:t>
            </a:r>
            <a:r>
              <a:rPr lang="en-US" sz="1200" b="1" dirty="0" err="1">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flavour</a:t>
            </a: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 that is filled with a range of ingredients such as peanuts, chopped garlic and cherry sauce to give it a pinch of sweetness.</a:t>
            </a:r>
            <a:endParaRPr lang="en-US" sz="1200"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endParaRPr>
          </a:p>
          <a:p>
            <a:pPr marL="457200" marR="0" algn="just">
              <a:spcBef>
                <a:spcPts val="0"/>
              </a:spcBef>
              <a:spcAft>
                <a:spcPts val="0"/>
              </a:spcAft>
            </a:pPr>
            <a:r>
              <a:rPr lang="en-US" sz="1200" b="1" dirty="0">
                <a:solidFill>
                  <a:srgbClr val="B4577A"/>
                </a:solidFill>
                <a:latin typeface="Times New Roman" panose="02020603050405020304" pitchFamily="18" charset="0"/>
                <a:ea typeface="Arial Narrow" panose="020B0606020202030204" pitchFamily="34" charset="0"/>
                <a:cs typeface="Times New Roman" panose="02020603050405020304" pitchFamily="18" charset="0"/>
              </a:rPr>
              <a:t> </a:t>
            </a:r>
            <a:endParaRPr lang="en-US" sz="1200" dirty="0">
              <a:solidFill>
                <a:srgbClr val="B4577A"/>
              </a:solidFill>
              <a:latin typeface="Times New Roman" panose="02020603050405020304" pitchFamily="18" charset="0"/>
              <a:ea typeface="Arial Narrow" panose="020B0606020202030204" pitchFamily="34" charset="0"/>
              <a:cs typeface="Times New Roman" panose="02020603050405020304" pitchFamily="18" charset="0"/>
            </a:endParaRPr>
          </a:p>
          <a:p>
            <a:pPr marR="0" lvl="0" algn="ctr">
              <a:spcBef>
                <a:spcPts val="0"/>
              </a:spcBef>
              <a:spcAft>
                <a:spcPts val="0"/>
              </a:spcAft>
            </a:pP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3. Pears with a mozzarella and pistachio salad… £13</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marL="457200" marR="0" algn="just">
              <a:spcBef>
                <a:spcPts val="0"/>
              </a:spcBef>
              <a:spcAft>
                <a:spcPts val="0"/>
              </a:spcAft>
            </a:pPr>
            <a:r>
              <a:rPr lang="en-US" sz="1200" b="1" i="1" dirty="0">
                <a:solidFill>
                  <a:srgbClr val="00B050"/>
                </a:solidFill>
                <a:latin typeface="Times New Roman" panose="02020603050405020304" pitchFamily="18" charset="0"/>
                <a:ea typeface="Arial Narrow" panose="020B0606020202030204" pitchFamily="34" charset="0"/>
                <a:cs typeface="Times New Roman" panose="02020603050405020304" pitchFamily="18" charset="0"/>
              </a:rPr>
              <a:t> </a:t>
            </a:r>
            <a:endParaRPr lang="en-US" sz="1200" dirty="0">
              <a:solidFill>
                <a:srgbClr val="B4577A"/>
              </a:solidFill>
              <a:latin typeface="Times New Roman" panose="02020603050405020304" pitchFamily="18" charset="0"/>
              <a:ea typeface="Arial Narrow" panose="020B0606020202030204" pitchFamily="34" charset="0"/>
              <a:cs typeface="Times New Roman" panose="02020603050405020304" pitchFamily="18" charset="0"/>
            </a:endParaRPr>
          </a:p>
          <a:p>
            <a:pPr marL="457200" marR="0" algn="just">
              <a:spcBef>
                <a:spcPts val="0"/>
              </a:spcBef>
              <a:spcAft>
                <a:spcPts val="1000"/>
              </a:spcAft>
            </a:pP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Heated pears give it a caramelized </a:t>
            </a:r>
            <a:r>
              <a:rPr lang="en-US" sz="1200" b="1" dirty="0" err="1">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flavour</a:t>
            </a: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 that goes well with melted cheese salad and spicy greens such as herbs, served with a creamy sauce</a:t>
            </a:r>
            <a:endParaRPr lang="en-US" sz="1200" dirty="0">
              <a:solidFill>
                <a:schemeClr val="bg1"/>
              </a:solidFill>
              <a:effectLst/>
              <a:latin typeface="Times New Roman" panose="02020603050405020304" pitchFamily="18" charset="0"/>
              <a:ea typeface="Arial Narrow" panose="020B0606020202030204" pitchFamily="34" charset="0"/>
              <a:cs typeface="Times New Roman" panose="02020603050405020304" pitchFamily="18" charset="0"/>
            </a:endParaRPr>
          </a:p>
        </p:txBody>
      </p:sp>
      <p:sp>
        <p:nvSpPr>
          <p:cNvPr id="4" name="Rectangle 3"/>
          <p:cNvSpPr/>
          <p:nvPr/>
        </p:nvSpPr>
        <p:spPr>
          <a:xfrm>
            <a:off x="3658541" y="1252738"/>
            <a:ext cx="3248297" cy="4370427"/>
          </a:xfrm>
          <a:prstGeom prst="rect">
            <a:avLst/>
          </a:prstGeom>
        </p:spPr>
        <p:txBody>
          <a:bodyPr wrap="square">
            <a:spAutoFit/>
          </a:bodyPr>
          <a:lstStyle/>
          <a:p>
            <a:pPr marR="0" lvl="0" algn="ctr">
              <a:spcBef>
                <a:spcPts val="0"/>
              </a:spcBef>
              <a:spcAft>
                <a:spcPts val="1000"/>
              </a:spcAft>
            </a:pPr>
            <a:r>
              <a:rPr lang="en-US" sz="1200" b="1" i="1" dirty="0">
                <a:solidFill>
                  <a:srgbClr val="002060"/>
                </a:solidFill>
                <a:latin typeface="Times New Roman" panose="02020603050405020304" pitchFamily="18" charset="0"/>
                <a:ea typeface="Arial Narrow" panose="020B0606020202030204" pitchFamily="34" charset="0"/>
                <a:cs typeface="Times New Roman" panose="02020603050405020304" pitchFamily="18" charset="0"/>
              </a:rPr>
              <a:t>MAIN COURSES</a:t>
            </a:r>
          </a:p>
          <a:p>
            <a:pPr marL="342900" marR="0" lvl="0" indent="-342900" algn="ctr">
              <a:spcBef>
                <a:spcPts val="0"/>
              </a:spcBef>
              <a:spcAft>
                <a:spcPts val="1000"/>
              </a:spcAft>
              <a:buFont typeface="+mj-lt"/>
              <a:buAutoNum type="arabicPeriod"/>
            </a:pP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Mushroom soup… £17</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marL="228600" marR="0" algn="just">
              <a:spcBef>
                <a:spcPts val="0"/>
              </a:spcBef>
              <a:spcAft>
                <a:spcPts val="1000"/>
              </a:spcAft>
            </a:pP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These mushroom soup are mini in size with works great alongside a starter. One of our best-selling is a great start to a holiday meal.</a:t>
            </a:r>
            <a:endParaRPr lang="en-US" sz="1200"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endParaRPr>
          </a:p>
          <a:p>
            <a:pPr marR="0" lvl="0" algn="ctr">
              <a:spcBef>
                <a:spcPts val="0"/>
              </a:spcBef>
              <a:spcAft>
                <a:spcPts val="1000"/>
              </a:spcAft>
            </a:pP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2. Blooming bagel… £19</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marL="228600" marR="0" algn="just">
              <a:spcBef>
                <a:spcPts val="0"/>
              </a:spcBef>
              <a:spcAft>
                <a:spcPts val="1000"/>
              </a:spcAft>
            </a:pP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Our finest bagels have served a huge crowd during our journey during the holiday season. Presented with 6 pieces of bagel alongside a creamy and stretchy cheese sauce and is perfect to be shared with friends and family </a:t>
            </a:r>
            <a:endParaRPr lang="en-US" sz="1200"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endParaRPr>
          </a:p>
          <a:p>
            <a:pPr marR="0" lvl="0" algn="ctr">
              <a:spcBef>
                <a:spcPts val="0"/>
              </a:spcBef>
              <a:spcAft>
                <a:spcPts val="1000"/>
              </a:spcAft>
            </a:pP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3. Rice and pumpkin soup… £20</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marL="228600" marR="0" algn="just">
              <a:spcBef>
                <a:spcPts val="0"/>
              </a:spcBef>
              <a:spcAft>
                <a:spcPts val="1000"/>
              </a:spcAft>
            </a:pP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Nothing better than a warm bowl of pumpkin soup when it is cold outside! Served with a bowl of rice, this dish is known to be healthy while giving you every bit of </a:t>
            </a:r>
            <a:r>
              <a:rPr lang="en-US" sz="1200" b="1" dirty="0" err="1">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flavour</a:t>
            </a:r>
            <a:r>
              <a:rPr lang="en-US" sz="1200" b="1" dirty="0">
                <a:solidFill>
                  <a:schemeClr val="bg1"/>
                </a:solidFill>
                <a:latin typeface="Times New Roman" panose="02020603050405020304" pitchFamily="18" charset="0"/>
                <a:ea typeface="Arial Narrow" panose="020B0606020202030204" pitchFamily="34" charset="0"/>
                <a:cs typeface="Times New Roman" panose="02020603050405020304" pitchFamily="18" charset="0"/>
              </a:rPr>
              <a:t> you do not want to miss.</a:t>
            </a:r>
            <a:endParaRPr lang="en-US" sz="1200" dirty="0">
              <a:solidFill>
                <a:schemeClr val="bg1"/>
              </a:solidFill>
              <a:effectLst/>
              <a:latin typeface="Times New Roman" panose="02020603050405020304" pitchFamily="18" charset="0"/>
              <a:ea typeface="Arial Narrow" panose="020B0606020202030204" pitchFamily="34" charset="0"/>
              <a:cs typeface="Times New Roman" panose="02020603050405020304" pitchFamily="18" charset="0"/>
            </a:endParaRPr>
          </a:p>
        </p:txBody>
      </p:sp>
      <p:sp>
        <p:nvSpPr>
          <p:cNvPr id="6" name="Rectangle 5"/>
          <p:cNvSpPr/>
          <p:nvPr/>
        </p:nvSpPr>
        <p:spPr>
          <a:xfrm>
            <a:off x="6998694" y="1252738"/>
            <a:ext cx="3338797" cy="2267287"/>
          </a:xfrm>
          <a:prstGeom prst="rect">
            <a:avLst/>
          </a:prstGeom>
        </p:spPr>
        <p:txBody>
          <a:bodyPr wrap="square">
            <a:spAutoFit/>
          </a:bodyPr>
          <a:lstStyle/>
          <a:p>
            <a:pPr marR="0" lvl="0" algn="ctr">
              <a:spcBef>
                <a:spcPts val="0"/>
              </a:spcBef>
              <a:spcAft>
                <a:spcPts val="1000"/>
              </a:spcAft>
            </a:pPr>
            <a:r>
              <a:rPr lang="en-US" sz="1200" b="1" i="1" dirty="0">
                <a:solidFill>
                  <a:srgbClr val="002060"/>
                </a:solidFill>
                <a:latin typeface="Times New Roman" panose="02020603050405020304" pitchFamily="18" charset="0"/>
                <a:ea typeface="Arial Narrow" panose="020B0606020202030204" pitchFamily="34" charset="0"/>
                <a:cs typeface="Times New Roman" panose="02020603050405020304" pitchFamily="18" charset="0"/>
              </a:rPr>
              <a:t>DESSERTS </a:t>
            </a:r>
          </a:p>
          <a:p>
            <a:pPr marL="342900" marR="0" lvl="0" indent="-342900" algn="ctr">
              <a:spcBef>
                <a:spcPts val="0"/>
              </a:spcBef>
              <a:spcAft>
                <a:spcPts val="1000"/>
              </a:spcAft>
              <a:buFont typeface="+mj-lt"/>
              <a:buAutoNum type="arabicPeriod"/>
            </a:pP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Cranberry pie… £22</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algn="just">
              <a:spcAft>
                <a:spcPts val="1000"/>
              </a:spcAft>
            </a:pPr>
            <a:r>
              <a:rPr lang="en-US" sz="1200" b="1" dirty="0">
                <a:solidFill>
                  <a:srgbClr val="000000"/>
                </a:solidFill>
                <a:latin typeface="Times New Roman" panose="02020603050405020304" pitchFamily="18" charset="0"/>
                <a:ea typeface="Arial Narrow" panose="020B0606020202030204" pitchFamily="34" charset="0"/>
                <a:cs typeface="Times New Roman" panose="02020603050405020304" pitchFamily="18" charset="0"/>
              </a:rPr>
              <a:t>The cheese pulled with every bit of the pie makes it one of the </a:t>
            </a:r>
            <a:r>
              <a:rPr lang="en-US" sz="1200" b="1" dirty="0" err="1">
                <a:solidFill>
                  <a:srgbClr val="000000"/>
                </a:solidFill>
                <a:latin typeface="Times New Roman" panose="02020603050405020304" pitchFamily="18" charset="0"/>
                <a:ea typeface="Arial Narrow" panose="020B0606020202030204" pitchFamily="34" charset="0"/>
                <a:cs typeface="Times New Roman" panose="02020603050405020304" pitchFamily="18" charset="0"/>
              </a:rPr>
              <a:t>favourites</a:t>
            </a:r>
            <a:r>
              <a:rPr lang="en-US" sz="1200" b="1" dirty="0">
                <a:solidFill>
                  <a:srgbClr val="000000"/>
                </a:solidFill>
                <a:latin typeface="Times New Roman" panose="02020603050405020304" pitchFamily="18" charset="0"/>
                <a:ea typeface="Arial Narrow" panose="020B0606020202030204" pitchFamily="34" charset="0"/>
                <a:cs typeface="Times New Roman" panose="02020603050405020304" pitchFamily="18" charset="0"/>
              </a:rPr>
              <a:t> of our customers!</a:t>
            </a:r>
            <a:endParaRPr lang="en-US" sz="1200" dirty="0">
              <a:solidFill>
                <a:srgbClr val="B4577A"/>
              </a:solidFill>
              <a:latin typeface="Times New Roman" panose="02020603050405020304" pitchFamily="18" charset="0"/>
              <a:ea typeface="Arial Narrow" panose="020B0606020202030204" pitchFamily="34" charset="0"/>
              <a:cs typeface="Times New Roman" panose="02020603050405020304" pitchFamily="18" charset="0"/>
            </a:endParaRPr>
          </a:p>
          <a:p>
            <a:pPr marR="0" lvl="0" algn="ctr">
              <a:spcBef>
                <a:spcPts val="0"/>
              </a:spcBef>
              <a:spcAft>
                <a:spcPts val="1000"/>
              </a:spcAft>
            </a:pP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2. Creamy chocolate tarts…</a:t>
            </a:r>
            <a:r>
              <a:rPr lang="en-US" sz="1200" dirty="0">
                <a:latin typeface="Times New Roman" panose="02020603050405020304" pitchFamily="18" charset="0"/>
                <a:ea typeface="Arial Narrow" panose="020B0606020202030204" pitchFamily="34" charset="0"/>
                <a:cs typeface="Times New Roman" panose="02020603050405020304" pitchFamily="18" charset="0"/>
              </a:rPr>
              <a:t> </a:t>
            </a:r>
            <a:r>
              <a:rPr lang="en-US" sz="1200" b="1" i="1" dirty="0">
                <a:latin typeface="Times New Roman" panose="02020603050405020304" pitchFamily="18" charset="0"/>
                <a:ea typeface="Arial Narrow" panose="020B0606020202030204" pitchFamily="34" charset="0"/>
                <a:cs typeface="Times New Roman" panose="02020603050405020304" pitchFamily="18" charset="0"/>
              </a:rPr>
              <a:t>£12  </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marL="228600" marR="0" algn="just">
              <a:spcBef>
                <a:spcPts val="0"/>
              </a:spcBef>
              <a:spcAft>
                <a:spcPts val="1000"/>
              </a:spcAft>
            </a:pPr>
            <a:r>
              <a:rPr lang="en-US" sz="1200" b="1" dirty="0">
                <a:solidFill>
                  <a:srgbClr val="000000"/>
                </a:solidFill>
                <a:latin typeface="Times New Roman" panose="02020603050405020304" pitchFamily="18" charset="0"/>
                <a:ea typeface="Arial Narrow" panose="020B0606020202030204" pitchFamily="34" charset="0"/>
                <a:cs typeface="Times New Roman" panose="02020603050405020304" pitchFamily="18" charset="0"/>
              </a:rPr>
              <a:t>These mouthwatering tarts are the best dessert to have with our starters and main courses due to the richness of our own made chocolate </a:t>
            </a:r>
            <a:endParaRPr lang="en-US" sz="1200" dirty="0">
              <a:solidFill>
                <a:srgbClr val="B4577A"/>
              </a:solidFill>
              <a:effectLst/>
              <a:latin typeface="Times New Roman" panose="02020603050405020304" pitchFamily="18" charset="0"/>
              <a:ea typeface="Arial Narrow" panose="020B0606020202030204" pitchFamily="34" charset="0"/>
              <a:cs typeface="Times New Roman" panose="02020603050405020304" pitchFamily="18" charset="0"/>
            </a:endParaRPr>
          </a:p>
        </p:txBody>
      </p:sp>
      <p:sp>
        <p:nvSpPr>
          <p:cNvPr id="7" name="Rectangle 6"/>
          <p:cNvSpPr/>
          <p:nvPr/>
        </p:nvSpPr>
        <p:spPr>
          <a:xfrm>
            <a:off x="7309231" y="3653704"/>
            <a:ext cx="2655173" cy="646331"/>
          </a:xfrm>
          <a:prstGeom prst="rect">
            <a:avLst/>
          </a:prstGeom>
        </p:spPr>
        <p:txBody>
          <a:bodyPr wrap="square">
            <a:spAutoFit/>
          </a:bodyPr>
          <a:lstStyle/>
          <a:p>
            <a:pPr marR="0" lvl="0" algn="ctr">
              <a:spcBef>
                <a:spcPts val="0"/>
              </a:spcBef>
              <a:spcAft>
                <a:spcPts val="0"/>
              </a:spcAft>
            </a:pPr>
            <a:r>
              <a:rPr lang="en-US" sz="1200" b="1" i="1" dirty="0">
                <a:solidFill>
                  <a:srgbClr val="002060"/>
                </a:solidFill>
                <a:latin typeface="Times New Roman" panose="02020603050405020304" pitchFamily="18" charset="0"/>
                <a:ea typeface="Arial Narrow" panose="020B0606020202030204" pitchFamily="34" charset="0"/>
                <a:cs typeface="Times New Roman" panose="02020603050405020304" pitchFamily="18" charset="0"/>
              </a:rPr>
              <a:t>DRINKS </a:t>
            </a:r>
          </a:p>
          <a:p>
            <a:pPr marL="342900" marR="0" lvl="0" indent="-342900" algn="ctr">
              <a:spcBef>
                <a:spcPts val="0"/>
              </a:spcBef>
              <a:spcAft>
                <a:spcPts val="0"/>
              </a:spcAft>
              <a:buFont typeface="+mj-lt"/>
              <a:buAutoNum type="arabicPeriod"/>
            </a:pPr>
            <a:r>
              <a:rPr lang="en-US" sz="1200" b="1" dirty="0">
                <a:latin typeface="Times New Roman" panose="02020603050405020304" pitchFamily="18" charset="0"/>
                <a:ea typeface="Arial Narrow" panose="020B0606020202030204" pitchFamily="34" charset="0"/>
                <a:cs typeface="Times New Roman" panose="02020603050405020304" pitchFamily="18" charset="0"/>
              </a:rPr>
              <a:t>Cherry wine… £25</a:t>
            </a:r>
            <a:endParaRPr lang="en-US" sz="1200" dirty="0">
              <a:latin typeface="Times New Roman" panose="02020603050405020304" pitchFamily="18" charset="0"/>
              <a:ea typeface="Arial Narrow" panose="020B0606020202030204" pitchFamily="34" charset="0"/>
              <a:cs typeface="Times New Roman" panose="02020603050405020304" pitchFamily="18" charset="0"/>
            </a:endParaRPr>
          </a:p>
          <a:p>
            <a:pPr marL="342900" marR="0" lvl="0" indent="-342900" algn="ctr">
              <a:spcBef>
                <a:spcPts val="0"/>
              </a:spcBef>
              <a:spcAft>
                <a:spcPts val="1000"/>
              </a:spcAft>
              <a:buFont typeface="+mj-lt"/>
              <a:buAutoNum type="arabicPeriod"/>
            </a:pPr>
            <a:r>
              <a:rPr lang="en-US" sz="1200" b="1" dirty="0">
                <a:latin typeface="Times New Roman" panose="02020603050405020304" pitchFamily="18" charset="0"/>
                <a:ea typeface="Arial Narrow" panose="020B0606020202030204" pitchFamily="34" charset="0"/>
                <a:cs typeface="Times New Roman" panose="02020603050405020304" pitchFamily="18" charset="0"/>
              </a:rPr>
              <a:t>Gin liqueur… £22</a:t>
            </a:r>
            <a:endParaRPr lang="en-US" sz="1200" dirty="0">
              <a:effectLst/>
              <a:latin typeface="Times New Roman" panose="02020603050405020304" pitchFamily="18" charset="0"/>
              <a:ea typeface="Arial Narrow" panose="020B0606020202030204" pitchFamily="34" charset="0"/>
              <a:cs typeface="Times New Roman" panose="02020603050405020304" pitchFamily="18" charset="0"/>
            </a:endParaRPr>
          </a:p>
        </p:txBody>
      </p:sp>
      <p:pic>
        <p:nvPicPr>
          <p:cNvPr id="47" name="Picture 46" descr="Two long plates of griddled pears with goat's cheese &amp; hazelnut dressing"/>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414381">
            <a:off x="9915768" y="637723"/>
            <a:ext cx="2087245" cy="1211580"/>
          </a:xfrm>
          <a:prstGeom prst="rect">
            <a:avLst/>
          </a:prstGeom>
          <a:noFill/>
          <a:ln>
            <a:noFill/>
          </a:ln>
        </p:spPr>
      </p:pic>
      <p:pic>
        <p:nvPicPr>
          <p:cNvPr id="49" name="Picture 48" descr="christmas starters"/>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0248681">
            <a:off x="7069653" y="4100080"/>
            <a:ext cx="1020445" cy="1530985"/>
          </a:xfrm>
          <a:prstGeom prst="rect">
            <a:avLst/>
          </a:prstGeom>
          <a:noFill/>
          <a:ln>
            <a:noFill/>
          </a:ln>
        </p:spPr>
      </p:pic>
      <p:pic>
        <p:nvPicPr>
          <p:cNvPr id="51" name="Picture 50" descr="Festive brioche circle with camembert cheese at the centre"/>
          <p:cNvPicPr/>
          <p:nvPr/>
        </p:nvPicPr>
        <p:blipFill>
          <a:blip r:embed="rId6" cstate="print">
            <a:extLst>
              <a:ext uri="{28A0092B-C50C-407E-A947-70E740481C1C}">
                <a14:useLocalDpi xmlns:a14="http://schemas.microsoft.com/office/drawing/2010/main" val="0"/>
              </a:ext>
            </a:extLst>
          </a:blip>
          <a:srcRect/>
          <a:stretch>
            <a:fillRect/>
          </a:stretch>
        </p:blipFill>
        <p:spPr bwMode="auto">
          <a:xfrm rot="20408341">
            <a:off x="118542" y="329476"/>
            <a:ext cx="1746250" cy="871855"/>
          </a:xfrm>
          <a:prstGeom prst="rect">
            <a:avLst/>
          </a:prstGeom>
          <a:noFill/>
          <a:ln>
            <a:noFill/>
          </a:ln>
        </p:spPr>
      </p:pic>
      <p:pic>
        <p:nvPicPr>
          <p:cNvPr id="52" name="Picture 51" descr="pink colored drink with cranberries and orange garnish"/>
          <p:cNvPicPr/>
          <p:nvPr/>
        </p:nvPicPr>
        <p:blipFill>
          <a:blip r:embed="rId7" cstate="print">
            <a:extLst>
              <a:ext uri="{28A0092B-C50C-407E-A947-70E740481C1C}">
                <a14:useLocalDpi xmlns:a14="http://schemas.microsoft.com/office/drawing/2010/main" val="0"/>
              </a:ext>
            </a:extLst>
          </a:blip>
          <a:srcRect/>
          <a:stretch>
            <a:fillRect/>
          </a:stretch>
        </p:blipFill>
        <p:spPr bwMode="auto">
          <a:xfrm rot="1751269">
            <a:off x="10440043" y="2498964"/>
            <a:ext cx="914400" cy="1365250"/>
          </a:xfrm>
          <a:prstGeom prst="rect">
            <a:avLst/>
          </a:prstGeom>
          <a:noFill/>
          <a:ln>
            <a:noFill/>
          </a:ln>
        </p:spPr>
      </p:pic>
      <p:sp>
        <p:nvSpPr>
          <p:cNvPr id="8" name="Rectangle 7"/>
          <p:cNvSpPr/>
          <p:nvPr/>
        </p:nvSpPr>
        <p:spPr>
          <a:xfrm>
            <a:off x="8915257" y="4751139"/>
            <a:ext cx="2778034" cy="1815882"/>
          </a:xfrm>
          <a:prstGeom prst="rect">
            <a:avLst/>
          </a:prstGeom>
        </p:spPr>
        <p:txBody>
          <a:bodyPr wrap="square">
            <a:spAutoFit/>
          </a:bodyPr>
          <a:lstStyle/>
          <a:p>
            <a:pPr algn="just"/>
            <a:r>
              <a:rPr lang="en-US" sz="1400" b="1" dirty="0">
                <a:solidFill>
                  <a:schemeClr val="tx2">
                    <a:lumMod val="75000"/>
                  </a:schemeClr>
                </a:solidFill>
                <a:latin typeface="Times New Roman" panose="02020603050405020304" pitchFamily="18" charset="0"/>
                <a:cs typeface="Times New Roman" panose="02020603050405020304" pitchFamily="18" charset="0"/>
              </a:rPr>
              <a:t>We offer various kinds of food during the holiday season, including beef steaks, spring rolls, fresh salads, and last but not least delightful desserts served with wine! See our menu for this Christmas which includes your </a:t>
            </a:r>
            <a:r>
              <a:rPr lang="en-US" sz="1400" b="1" dirty="0" err="1">
                <a:solidFill>
                  <a:schemeClr val="tx2">
                    <a:lumMod val="75000"/>
                  </a:schemeClr>
                </a:solidFill>
                <a:latin typeface="Times New Roman" panose="02020603050405020304" pitchFamily="18" charset="0"/>
                <a:cs typeface="Times New Roman" panose="02020603050405020304" pitchFamily="18" charset="0"/>
              </a:rPr>
              <a:t>favourite</a:t>
            </a:r>
            <a:r>
              <a:rPr lang="en-US" sz="1400" b="1" dirty="0">
                <a:solidFill>
                  <a:schemeClr val="tx2">
                    <a:lumMod val="75000"/>
                  </a:schemeClr>
                </a:solidFill>
                <a:latin typeface="Times New Roman" panose="02020603050405020304" pitchFamily="18" charset="0"/>
                <a:cs typeface="Times New Roman" panose="02020603050405020304" pitchFamily="18" charset="0"/>
              </a:rPr>
              <a:t> item.</a:t>
            </a:r>
          </a:p>
        </p:txBody>
      </p:sp>
      <p:sp>
        <p:nvSpPr>
          <p:cNvPr id="9" name="Rectangle 8"/>
          <p:cNvSpPr/>
          <p:nvPr/>
        </p:nvSpPr>
        <p:spPr>
          <a:xfrm>
            <a:off x="483412" y="6162707"/>
            <a:ext cx="3248297" cy="646331"/>
          </a:xfrm>
          <a:prstGeom prst="rect">
            <a:avLst/>
          </a:prstGeom>
        </p:spPr>
        <p:txBody>
          <a:bodyPr wrap="square">
            <a:spAutoFit/>
          </a:bodyPr>
          <a:lstStyle/>
          <a:p>
            <a:r>
              <a:rPr lang="en-US" b="1" dirty="0">
                <a:solidFill>
                  <a:srgbClr val="C00000"/>
                </a:solidFill>
              </a:rPr>
              <a:t>Make pre-bookings now!</a:t>
            </a:r>
          </a:p>
          <a:p>
            <a:r>
              <a:rPr lang="en-US" b="1" dirty="0">
                <a:solidFill>
                  <a:srgbClr val="C00000"/>
                </a:solidFill>
              </a:rPr>
              <a:t>Discount valid till Dec 31st </a:t>
            </a:r>
          </a:p>
        </p:txBody>
      </p:sp>
      <p:sp>
        <p:nvSpPr>
          <p:cNvPr id="10" name="Rectangle 9"/>
          <p:cNvSpPr/>
          <p:nvPr/>
        </p:nvSpPr>
        <p:spPr>
          <a:xfrm>
            <a:off x="236770" y="5686090"/>
            <a:ext cx="3448380" cy="584775"/>
          </a:xfrm>
          <a:prstGeom prst="rect">
            <a:avLst/>
          </a:prstGeom>
        </p:spPr>
        <p:txBody>
          <a:bodyPr wrap="none">
            <a:spAutoFit/>
          </a:bodyPr>
          <a:lstStyle/>
          <a:p>
            <a:pPr algn="ctr">
              <a:spcAft>
                <a:spcPts val="1000"/>
              </a:spcAft>
            </a:pPr>
            <a:r>
              <a:rPr lang="en-US" sz="3200" b="1" i="1" dirty="0">
                <a:solidFill>
                  <a:srgbClr val="FFFF00"/>
                </a:solidFill>
                <a:latin typeface="Baskerville Old Face" panose="02020602080505020303" pitchFamily="18" charset="0"/>
                <a:ea typeface="Arial Narrow" panose="020B0606020202030204" pitchFamily="34" charset="0"/>
                <a:cs typeface="Times New Roman" panose="02020603050405020304" pitchFamily="18" charset="0"/>
              </a:rPr>
              <a:t>HOTEL TRINITY</a:t>
            </a:r>
            <a:endParaRPr lang="en-US" sz="1600" dirty="0">
              <a:solidFill>
                <a:srgbClr val="FFFF00"/>
              </a:solidFill>
              <a:effectLst/>
              <a:latin typeface="Arial Narrow" panose="020B0606020202030204" pitchFamily="34" charset="0"/>
              <a:ea typeface="Arial Narrow" panose="020B0606020202030204" pitchFamily="34" charset="0"/>
              <a:cs typeface="Times New Roman" panose="02020603050405020304" pitchFamily="18" charset="0"/>
            </a:endParaRPr>
          </a:p>
        </p:txBody>
      </p:sp>
      <p:sp>
        <p:nvSpPr>
          <p:cNvPr id="11" name="Rectangle 10"/>
          <p:cNvSpPr/>
          <p:nvPr/>
        </p:nvSpPr>
        <p:spPr>
          <a:xfrm>
            <a:off x="3816880" y="5793375"/>
            <a:ext cx="4698274" cy="1015663"/>
          </a:xfrm>
          <a:prstGeom prst="rect">
            <a:avLst/>
          </a:prstGeom>
        </p:spPr>
        <p:txBody>
          <a:bodyPr wrap="square">
            <a:spAutoFit/>
          </a:bodyPr>
          <a:lstStyle/>
          <a:p>
            <a:pPr algn="just"/>
            <a:r>
              <a:rPr lang="en-US" sz="1200" b="1" dirty="0">
                <a:solidFill>
                  <a:srgbClr val="7030A0"/>
                </a:solidFill>
                <a:latin typeface="Times New Roman" panose="02020603050405020304" pitchFamily="18" charset="0"/>
                <a:cs typeface="Times New Roman" panose="02020603050405020304" pitchFamily="18" charset="0"/>
              </a:rPr>
              <a:t>At the year-end, you can visit our cuisine, "Hotel Trinity," which is a part of the city </a:t>
            </a:r>
            <a:r>
              <a:rPr lang="en-US" sz="1200" b="1" dirty="0" err="1">
                <a:solidFill>
                  <a:srgbClr val="7030A0"/>
                </a:solidFill>
                <a:latin typeface="Times New Roman" panose="02020603050405020304" pitchFamily="18" charset="0"/>
                <a:cs typeface="Times New Roman" panose="02020603050405020304" pitchFamily="18" charset="0"/>
              </a:rPr>
              <a:t>centre</a:t>
            </a:r>
            <a:r>
              <a:rPr lang="en-US" sz="1200" b="1" dirty="0">
                <a:solidFill>
                  <a:srgbClr val="7030A0"/>
                </a:solidFill>
                <a:latin typeface="Times New Roman" panose="02020603050405020304" pitchFamily="18" charset="0"/>
                <a:cs typeface="Times New Roman" panose="02020603050405020304" pitchFamily="18" charset="0"/>
              </a:rPr>
              <a:t> hotel in the United Kingdom, anytime! You are encouraged to take advantage of the many deals we are providing this Christmas celebration with your loved ones. Pick up your preferred item right away!</a:t>
            </a:r>
          </a:p>
        </p:txBody>
      </p:sp>
    </p:spTree>
    <p:extLst>
      <p:ext uri="{BB962C8B-B14F-4D97-AF65-F5344CB8AC3E}">
        <p14:creationId xmlns:p14="http://schemas.microsoft.com/office/powerpoint/2010/main" val="312941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8464" y="-14758"/>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4559198" y="203775"/>
            <a:ext cx="4114539" cy="896412"/>
          </a:xfrm>
        </p:spPr>
        <p:txBody>
          <a:bodyPr>
            <a:normAutofit fontScale="90000"/>
          </a:bodyPr>
          <a:lstStyle/>
          <a:p>
            <a:r>
              <a:rPr lang="en-US" dirty="0">
                <a:solidFill>
                  <a:schemeClr val="bg1"/>
                </a:solidFill>
              </a:rPr>
              <a:t>References </a:t>
            </a:r>
          </a:p>
        </p:txBody>
      </p:sp>
      <p:grpSp>
        <p:nvGrpSpPr>
          <p:cNvPr id="12" name="Group 11">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3"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7"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Rectangle 39">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Rectangle 5"/>
          <p:cNvSpPr/>
          <p:nvPr/>
        </p:nvSpPr>
        <p:spPr>
          <a:xfrm>
            <a:off x="1543136" y="1588959"/>
            <a:ext cx="10005659" cy="2923877"/>
          </a:xfrm>
          <a:prstGeom prst="rect">
            <a:avLst/>
          </a:prstGeom>
        </p:spPr>
        <p:txBody>
          <a:bodyPr wrap="square">
            <a:spAutoFit/>
          </a:bodyPr>
          <a:lstStyle/>
          <a:p>
            <a:pPr algn="just">
              <a:lnSpc>
                <a:spcPct val="150000"/>
              </a:lnSpc>
              <a:spcAft>
                <a:spcPts val="1200"/>
              </a:spcAft>
            </a:pPr>
            <a:r>
              <a:rPr lang="en-US" sz="1600" dirty="0" err="1">
                <a:solidFill>
                  <a:schemeClr val="bg1"/>
                </a:solidFill>
                <a:latin typeface="Times New Roman" panose="02020603050405020304" pitchFamily="18" charset="0"/>
                <a:ea typeface="Times New Roman" panose="02020603050405020304" pitchFamily="18" charset="0"/>
              </a:rPr>
              <a:t>Elisabet</a:t>
            </a:r>
            <a:r>
              <a:rPr lang="en-US" sz="1600" dirty="0">
                <a:solidFill>
                  <a:schemeClr val="bg1"/>
                </a:solidFill>
                <a:latin typeface="Times New Roman" panose="02020603050405020304" pitchFamily="18" charset="0"/>
                <a:ea typeface="Times New Roman" panose="02020603050405020304" pitchFamily="18" charset="0"/>
              </a:rPr>
              <a:t> der </a:t>
            </a:r>
            <a:r>
              <a:rPr lang="en-US" sz="1600" dirty="0" err="1">
                <a:solidFill>
                  <a:schemeClr val="bg1"/>
                </a:solidFill>
                <a:latin typeface="Times New Roman" panose="02020603050405020304" pitchFamily="18" charset="0"/>
                <a:ea typeface="Times New Roman" panose="02020603050405020304" pitchFamily="18" charset="0"/>
              </a:rPr>
              <a:t>Nederlanden</a:t>
            </a:r>
            <a:r>
              <a:rPr lang="en-US" sz="1600" dirty="0">
                <a:solidFill>
                  <a:schemeClr val="bg1"/>
                </a:solidFill>
                <a:latin typeface="Times New Roman" panose="02020603050405020304" pitchFamily="18" charset="0"/>
                <a:ea typeface="Times New Roman" panose="02020603050405020304" pitchFamily="18" charset="0"/>
              </a:rPr>
              <a:t> (2017). </a:t>
            </a:r>
            <a:r>
              <a:rPr lang="en-US" sz="1600" i="1" dirty="0">
                <a:solidFill>
                  <a:schemeClr val="bg1"/>
                </a:solidFill>
                <a:latin typeface="Times New Roman" panose="02020603050405020304" pitchFamily="18" charset="0"/>
                <a:ea typeface="Times New Roman" panose="02020603050405020304" pitchFamily="18" charset="0"/>
              </a:rPr>
              <a:t>Holiday Cookies</a:t>
            </a:r>
            <a:r>
              <a:rPr lang="en-US" sz="1600" dirty="0">
                <a:solidFill>
                  <a:schemeClr val="bg1"/>
                </a:solidFill>
                <a:latin typeface="Times New Roman" panose="02020603050405020304" pitchFamily="18" charset="0"/>
                <a:ea typeface="Times New Roman" panose="02020603050405020304" pitchFamily="18" charset="0"/>
              </a:rPr>
              <a:t>. Ten Speed Press.</a:t>
            </a:r>
          </a:p>
          <a:p>
            <a:pPr algn="just">
              <a:lnSpc>
                <a:spcPct val="150000"/>
              </a:lnSpc>
              <a:spcAft>
                <a:spcPts val="1200"/>
              </a:spcAft>
            </a:pPr>
            <a:r>
              <a:rPr lang="en-US" sz="1600" dirty="0">
                <a:solidFill>
                  <a:schemeClr val="bg1"/>
                </a:solidFill>
                <a:latin typeface="Times New Roman" panose="02020603050405020304" pitchFamily="18" charset="0"/>
                <a:ea typeface="Times New Roman" panose="02020603050405020304" pitchFamily="18" charset="0"/>
              </a:rPr>
              <a:t>Milton </a:t>
            </a:r>
            <a:r>
              <a:rPr lang="en-US" sz="1600" dirty="0" err="1">
                <a:solidFill>
                  <a:schemeClr val="bg1"/>
                </a:solidFill>
                <a:latin typeface="Times New Roman" panose="02020603050405020304" pitchFamily="18" charset="0"/>
                <a:ea typeface="Times New Roman" panose="02020603050405020304" pitchFamily="18" charset="0"/>
              </a:rPr>
              <a:t>Arlanden</a:t>
            </a:r>
            <a:r>
              <a:rPr lang="en-US" sz="1600" dirty="0">
                <a:solidFill>
                  <a:schemeClr val="bg1"/>
                </a:solidFill>
                <a:latin typeface="Times New Roman" panose="02020603050405020304" pitchFamily="18" charset="0"/>
                <a:ea typeface="Times New Roman" panose="02020603050405020304" pitchFamily="18" charset="0"/>
              </a:rPr>
              <a:t> Bridges and Marjorie </a:t>
            </a:r>
            <a:r>
              <a:rPr lang="en-US" sz="1600" dirty="0" err="1">
                <a:solidFill>
                  <a:schemeClr val="bg1"/>
                </a:solidFill>
                <a:latin typeface="Times New Roman" panose="02020603050405020304" pitchFamily="18" charset="0"/>
                <a:ea typeface="Times New Roman" panose="02020603050405020304" pitchFamily="18" charset="0"/>
              </a:rPr>
              <a:t>Rubena</a:t>
            </a:r>
            <a:r>
              <a:rPr lang="en-US" sz="1600" dirty="0">
                <a:solidFill>
                  <a:schemeClr val="bg1"/>
                </a:solidFill>
                <a:latin typeface="Times New Roman" panose="02020603050405020304" pitchFamily="18" charset="0"/>
                <a:ea typeface="Times New Roman" panose="02020603050405020304" pitchFamily="18" charset="0"/>
              </a:rPr>
              <a:t> </a:t>
            </a:r>
            <a:r>
              <a:rPr lang="en-US" sz="1600" dirty="0" err="1">
                <a:solidFill>
                  <a:schemeClr val="bg1"/>
                </a:solidFill>
                <a:latin typeface="Times New Roman" panose="02020603050405020304" pitchFamily="18" charset="0"/>
                <a:ea typeface="Times New Roman" panose="02020603050405020304" pitchFamily="18" charset="0"/>
              </a:rPr>
              <a:t>Mattice</a:t>
            </a:r>
            <a:r>
              <a:rPr lang="en-US" sz="1600" dirty="0">
                <a:solidFill>
                  <a:schemeClr val="bg1"/>
                </a:solidFill>
                <a:latin typeface="Times New Roman" panose="02020603050405020304" pitchFamily="18" charset="0"/>
                <a:ea typeface="Times New Roman" panose="02020603050405020304" pitchFamily="18" charset="0"/>
              </a:rPr>
              <a:t> (2017). </a:t>
            </a:r>
            <a:r>
              <a:rPr lang="en-US" sz="1600" i="1" dirty="0">
                <a:solidFill>
                  <a:schemeClr val="bg1"/>
                </a:solidFill>
                <a:latin typeface="Times New Roman" panose="02020603050405020304" pitchFamily="18" charset="0"/>
                <a:ea typeface="Times New Roman" panose="02020603050405020304" pitchFamily="18" charset="0"/>
              </a:rPr>
              <a:t>Food and beverage analyses.</a:t>
            </a:r>
            <a:r>
              <a:rPr lang="en-US" sz="1600" dirty="0">
                <a:solidFill>
                  <a:schemeClr val="bg1"/>
                </a:solidFill>
                <a:latin typeface="Times New Roman" panose="02020603050405020304" pitchFamily="18" charset="0"/>
                <a:ea typeface="Times New Roman" panose="02020603050405020304" pitchFamily="18" charset="0"/>
              </a:rPr>
              <a:t> London, H. </a:t>
            </a:r>
            <a:r>
              <a:rPr lang="en-US" sz="1600" dirty="0" err="1">
                <a:solidFill>
                  <a:schemeClr val="bg1"/>
                </a:solidFill>
                <a:latin typeface="Times New Roman" panose="02020603050405020304" pitchFamily="18" charset="0"/>
                <a:ea typeface="Times New Roman" panose="02020603050405020304" pitchFamily="18" charset="0"/>
              </a:rPr>
              <a:t>Kimpton</a:t>
            </a:r>
            <a:r>
              <a:rPr lang="en-US" sz="1600" dirty="0">
                <a:solidFill>
                  <a:schemeClr val="bg1"/>
                </a:solidFill>
                <a:latin typeface="Times New Roman" panose="02020603050405020304" pitchFamily="18" charset="0"/>
                <a:ea typeface="Times New Roman" panose="02020603050405020304" pitchFamily="18" charset="0"/>
              </a:rPr>
              <a:t>.</a:t>
            </a:r>
          </a:p>
          <a:p>
            <a:pPr algn="just">
              <a:lnSpc>
                <a:spcPct val="150000"/>
              </a:lnSpc>
              <a:spcAft>
                <a:spcPts val="1200"/>
              </a:spcAft>
            </a:pPr>
            <a:r>
              <a:rPr lang="en-US" sz="1600" dirty="0" err="1">
                <a:solidFill>
                  <a:schemeClr val="bg1"/>
                </a:solidFill>
                <a:latin typeface="Times New Roman" panose="02020603050405020304" pitchFamily="18" charset="0"/>
                <a:ea typeface="Times New Roman" panose="02020603050405020304" pitchFamily="18" charset="0"/>
              </a:rPr>
              <a:t>Ninemeier</a:t>
            </a:r>
            <a:r>
              <a:rPr lang="en-US" sz="1600" dirty="0">
                <a:solidFill>
                  <a:schemeClr val="bg1"/>
                </a:solidFill>
                <a:latin typeface="Times New Roman" panose="02020603050405020304" pitchFamily="18" charset="0"/>
                <a:ea typeface="Times New Roman" panose="02020603050405020304" pitchFamily="18" charset="0"/>
              </a:rPr>
              <a:t>, J.D. (2016). </a:t>
            </a:r>
            <a:r>
              <a:rPr lang="en-US" sz="1600" i="1" dirty="0">
                <a:solidFill>
                  <a:schemeClr val="bg1"/>
                </a:solidFill>
                <a:latin typeface="Times New Roman" panose="02020603050405020304" pitchFamily="18" charset="0"/>
                <a:ea typeface="Times New Roman" panose="02020603050405020304" pitchFamily="18" charset="0"/>
              </a:rPr>
              <a:t>Management of food and beverage operations</a:t>
            </a:r>
            <a:r>
              <a:rPr lang="en-US" sz="1600" dirty="0">
                <a:solidFill>
                  <a:schemeClr val="bg1"/>
                </a:solidFill>
                <a:latin typeface="Times New Roman" panose="02020603050405020304" pitchFamily="18" charset="0"/>
                <a:ea typeface="Times New Roman" panose="02020603050405020304" pitchFamily="18" charset="0"/>
              </a:rPr>
              <a:t>. Lansing, Michigan: American Hotel &amp; Lodging Educational Institute.</a:t>
            </a:r>
          </a:p>
          <a:p>
            <a:pPr algn="just">
              <a:lnSpc>
                <a:spcPct val="150000"/>
              </a:lnSpc>
              <a:spcAft>
                <a:spcPts val="1200"/>
              </a:spcAft>
            </a:pPr>
            <a:r>
              <a:rPr lang="en-US" sz="1600" dirty="0" err="1">
                <a:solidFill>
                  <a:schemeClr val="bg1"/>
                </a:solidFill>
                <a:latin typeface="Times New Roman" panose="02020603050405020304" pitchFamily="18" charset="0"/>
                <a:ea typeface="Times New Roman" panose="02020603050405020304" pitchFamily="18" charset="0"/>
              </a:rPr>
              <a:t>O’fallon</a:t>
            </a:r>
            <a:r>
              <a:rPr lang="en-US" sz="1600" dirty="0">
                <a:solidFill>
                  <a:schemeClr val="bg1"/>
                </a:solidFill>
                <a:latin typeface="Times New Roman" panose="02020603050405020304" pitchFamily="18" charset="0"/>
                <a:ea typeface="Times New Roman" panose="02020603050405020304" pitchFamily="18" charset="0"/>
              </a:rPr>
              <a:t>, M.J. and Rutherford, D.G. (2014). </a:t>
            </a:r>
            <a:r>
              <a:rPr lang="en-US" sz="1600" i="1" dirty="0">
                <a:solidFill>
                  <a:schemeClr val="bg1"/>
                </a:solidFill>
                <a:latin typeface="Times New Roman" panose="02020603050405020304" pitchFamily="18" charset="0"/>
                <a:ea typeface="Times New Roman" panose="02020603050405020304" pitchFamily="18" charset="0"/>
              </a:rPr>
              <a:t>Hotel management and operations</a:t>
            </a:r>
            <a:r>
              <a:rPr lang="en-US" sz="1600" dirty="0">
                <a:solidFill>
                  <a:schemeClr val="bg1"/>
                </a:solidFill>
                <a:latin typeface="Times New Roman" panose="02020603050405020304" pitchFamily="18" charset="0"/>
                <a:ea typeface="Times New Roman" panose="02020603050405020304" pitchFamily="18" charset="0"/>
              </a:rPr>
              <a:t>. Hoboken, N.J.: Wiley.</a:t>
            </a:r>
          </a:p>
          <a:p>
            <a:pPr algn="just">
              <a:lnSpc>
                <a:spcPct val="150000"/>
              </a:lnSpc>
              <a:spcAft>
                <a:spcPts val="1200"/>
              </a:spcAft>
            </a:pPr>
            <a:r>
              <a:rPr lang="en-US" sz="1600" dirty="0">
                <a:solidFill>
                  <a:schemeClr val="bg1"/>
                </a:solidFill>
                <a:latin typeface="Times New Roman" panose="02020603050405020304" pitchFamily="18" charset="0"/>
                <a:ea typeface="Times New Roman" panose="02020603050405020304" pitchFamily="18" charset="0"/>
              </a:rPr>
              <a:t>Shanahan, M. (2019). </a:t>
            </a:r>
            <a:r>
              <a:rPr lang="en-US" sz="1600" i="1" dirty="0">
                <a:solidFill>
                  <a:schemeClr val="bg1"/>
                </a:solidFill>
                <a:latin typeface="Times New Roman" panose="02020603050405020304" pitchFamily="18" charset="0"/>
                <a:ea typeface="Times New Roman" panose="02020603050405020304" pitchFamily="18" charset="0"/>
              </a:rPr>
              <a:t>Christmas Food and Feasting</a:t>
            </a:r>
            <a:r>
              <a:rPr lang="en-US" sz="1600" dirty="0">
                <a:solidFill>
                  <a:schemeClr val="bg1"/>
                </a:solidFill>
                <a:latin typeface="Times New Roman" panose="02020603050405020304" pitchFamily="18" charset="0"/>
                <a:ea typeface="Times New Roman" panose="02020603050405020304" pitchFamily="18" charset="0"/>
              </a:rPr>
              <a:t>. </a:t>
            </a:r>
            <a:r>
              <a:rPr lang="en-US" sz="1600" dirty="0" err="1">
                <a:solidFill>
                  <a:schemeClr val="bg1"/>
                </a:solidFill>
                <a:latin typeface="Times New Roman" panose="02020603050405020304" pitchFamily="18" charset="0"/>
                <a:ea typeface="Times New Roman" panose="02020603050405020304" pitchFamily="18" charset="0"/>
              </a:rPr>
              <a:t>Rowman</a:t>
            </a:r>
            <a:r>
              <a:rPr lang="en-US" sz="1600" dirty="0">
                <a:solidFill>
                  <a:schemeClr val="bg1"/>
                </a:solidFill>
                <a:latin typeface="Times New Roman" panose="02020603050405020304" pitchFamily="18" charset="0"/>
                <a:ea typeface="Times New Roman" panose="02020603050405020304" pitchFamily="18" charset="0"/>
              </a:rPr>
              <a:t> &amp; Littlefield</a:t>
            </a:r>
            <a:r>
              <a:rPr lang="en-US" sz="1400" dirty="0">
                <a:solidFill>
                  <a:schemeClr val="bg1"/>
                </a:solidFill>
                <a:latin typeface="Times New Roman" panose="02020603050405020304" pitchFamily="18" charset="0"/>
                <a:ea typeface="Times New Roman" panose="02020603050405020304" pitchFamily="18" charset="0"/>
              </a:rPr>
              <a:t>.</a:t>
            </a:r>
          </a:p>
        </p:txBody>
      </p:sp>
    </p:spTree>
    <p:extLst>
      <p:ext uri="{BB962C8B-B14F-4D97-AF65-F5344CB8AC3E}">
        <p14:creationId xmlns:p14="http://schemas.microsoft.com/office/powerpoint/2010/main" val="4063739934"/>
      </p:ext>
    </p:extLst>
  </p:cSld>
  <p:clrMapOvr>
    <a:masterClrMapping/>
  </p:clrMapOvr>
</p:sld>
</file>

<file path=ppt/theme/theme1.xml><?xml version="1.0" encoding="utf-8"?>
<a:theme xmlns:a="http://schemas.openxmlformats.org/drawingml/2006/main" name="Wisp">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9791FE0-E525-44F5-B24B-E8E5757CF5F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FE7010E9-D0D4-4763-90A3-DBAE37445A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428C60-BADF-461E-ACB1-6AC412BA55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Event design</Template>
  <TotalTime>0</TotalTime>
  <Words>566</Words>
  <Application>Microsoft Macintosh PowerPoint</Application>
  <PresentationFormat>Widescreen</PresentationFormat>
  <Paragraphs>43</Paragraphs>
  <Slides>3</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vt:i4>
      </vt:variant>
    </vt:vector>
  </HeadingPairs>
  <TitlesOfParts>
    <vt:vector size="12" baseType="lpstr">
      <vt:lpstr>Brush Script MT</vt:lpstr>
      <vt:lpstr>Arial</vt:lpstr>
      <vt:lpstr>Arial Narrow</vt:lpstr>
      <vt:lpstr>Baskerville Old Face</vt:lpstr>
      <vt:lpstr>Calibri</vt:lpstr>
      <vt:lpstr>Century Gothic</vt:lpstr>
      <vt:lpstr>Times New Roman</vt:lpstr>
      <vt:lpstr>Wingdings 3</vt:lpstr>
      <vt:lpstr>Wisp</vt:lpstr>
      <vt:lpstr>          Christmas Menu</vt:lpstr>
      <vt:lpstr>CHRISTMAS MENU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2022-11-16T16:39:57Z</dcterms:created>
  <dcterms:modified xsi:type="dcterms:W3CDTF">2022-11-19T00:28:10Z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