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0" r:id="rId5"/>
    <p:sldId id="261" r:id="rId6"/>
    <p:sldId id="262" r:id="rId7"/>
    <p:sldId id="268" r:id="rId8"/>
    <p:sldId id="269" r:id="rId9"/>
    <p:sldId id="270" r:id="rId10"/>
    <p:sldId id="271" r:id="rId11"/>
    <p:sldId id="272"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C54716-0F4B-4233-9D13-8329ABC907B6}" type="datetimeFigureOut">
              <a:rPr lang="en-KE" smtClean="0"/>
              <a:t>3/10/26</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965D15-2B66-433E-ABF9-670F70BDF3D5}" type="slidenum">
              <a:rPr lang="en-KE" smtClean="0"/>
              <a:t>‹#›</a:t>
            </a:fld>
            <a:endParaRPr lang="en-KE"/>
          </a:p>
        </p:txBody>
      </p:sp>
    </p:spTree>
    <p:extLst>
      <p:ext uri="{BB962C8B-B14F-4D97-AF65-F5344CB8AC3E}">
        <p14:creationId xmlns:p14="http://schemas.microsoft.com/office/powerpoint/2010/main" val="4136954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Gym and Wellness Studio is a gym business that targets urban workers looking for convenient and affordable health solutions. The business deals with the provision of modern gym gadgets, personal training, and wellness initiatives that lead to healthy lifestyles. We aim to provide a positive environment where our members will be encouraged to remain active. The company aims for quality services, accessibility, and long-term customer satisfaction and loyalty.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KE" dirty="0"/>
          </a:p>
        </p:txBody>
      </p:sp>
      <p:sp>
        <p:nvSpPr>
          <p:cNvPr id="4" name="Slide Number Placeholder 3"/>
          <p:cNvSpPr>
            <a:spLocks noGrp="1"/>
          </p:cNvSpPr>
          <p:nvPr>
            <p:ph type="sldNum" sz="quarter" idx="5"/>
          </p:nvPr>
        </p:nvSpPr>
        <p:spPr/>
        <p:txBody>
          <a:bodyPr/>
          <a:lstStyle/>
          <a:p>
            <a:fld id="{04965D15-2B66-433E-ABF9-670F70BDF3D5}" type="slidenum">
              <a:rPr lang="en-KE" smtClean="0"/>
              <a:t>2</a:t>
            </a:fld>
            <a:endParaRPr lang="en-KE"/>
          </a:p>
        </p:txBody>
      </p:sp>
    </p:spTree>
    <p:extLst>
      <p:ext uri="{BB962C8B-B14F-4D97-AF65-F5344CB8AC3E}">
        <p14:creationId xmlns:p14="http://schemas.microsoft.com/office/powerpoint/2010/main" val="2529761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gym's mission is to ensure people have healthier lifestyles through the availability and affordability of fitness services. Its primary goal is to be a reputable wellness hub within society. Our strategies involve growing membership, wellness, customer satisfaction, and stable financial growth. These are the aims of the business plan and contribute to the sustainability and long-term success.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K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4965D15-2B66-433E-ABF9-670F70BDF3D5}" type="slidenum">
              <a:rPr lang="en-KE" smtClean="0"/>
              <a:t>3</a:t>
            </a:fld>
            <a:endParaRPr lang="en-KE"/>
          </a:p>
        </p:txBody>
      </p:sp>
    </p:spTree>
    <p:extLst>
      <p:ext uri="{BB962C8B-B14F-4D97-AF65-F5344CB8AC3E}">
        <p14:creationId xmlns:p14="http://schemas.microsoft.com/office/powerpoint/2010/main" val="1056510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combination of affordability, professional coaching, and the flexible memberships that are offered by </a:t>
            </a: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to busy professionals makes it an experience of its own. Most gyms are prohibitive or inconvenient, and </a:t>
            </a: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offers convenient services in a friendly setting. The main target market covers urban executives between the ages of twenty and forty years who desire convenient forms of fitness. These customers believe in health, flexibility, and less expensive membership plans, which they can incorporate into their tight schedules (Baron and </a:t>
            </a:r>
            <a:r>
              <a:rPr lang="en-KE" sz="1200" kern="1200" dirty="0" err="1">
                <a:solidFill>
                  <a:schemeClr val="tx1"/>
                </a:solidFill>
                <a:effectLst/>
                <a:latin typeface="+mn-lt"/>
                <a:ea typeface="+mn-ea"/>
                <a:cs typeface="+mn-cs"/>
              </a:rPr>
              <a:t>Hmieleski</a:t>
            </a:r>
            <a:r>
              <a:rPr lang="en-KE" sz="1200" kern="1200" dirty="0">
                <a:solidFill>
                  <a:schemeClr val="tx1"/>
                </a:solidFill>
                <a:effectLst/>
                <a:latin typeface="+mn-lt"/>
                <a:ea typeface="+mn-ea"/>
                <a:cs typeface="+mn-cs"/>
              </a:rPr>
              <a:t>, 2018).</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4965D15-2B66-433E-ABF9-670F70BDF3D5}" type="slidenum">
              <a:rPr lang="en-KE" smtClean="0"/>
              <a:t>4</a:t>
            </a:fld>
            <a:endParaRPr lang="en-KE"/>
          </a:p>
        </p:txBody>
      </p:sp>
    </p:spTree>
    <p:extLst>
      <p:ext uri="{BB962C8B-B14F-4D97-AF65-F5344CB8AC3E}">
        <p14:creationId xmlns:p14="http://schemas.microsoft.com/office/powerpoint/2010/main" val="186016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Gym shall be a sole proprietorship, as this type of business can be easily managed and make decisions more quickly at the initial stages. The gym will be situated in a busy business area to appeal to the working professionals. The company will have qualified trainers, a receptionist, and a manager. The professional fitness networks will be used to recruit employees to ensure they have experienced and skilled staff (Barrow and Brown, 2018).</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4965D15-2B66-433E-ABF9-670F70BDF3D5}" type="slidenum">
              <a:rPr lang="en-KE" smtClean="0"/>
              <a:t>5</a:t>
            </a:fld>
            <a:endParaRPr lang="en-KE"/>
          </a:p>
        </p:txBody>
      </p:sp>
    </p:spTree>
    <p:extLst>
      <p:ext uri="{BB962C8B-B14F-4D97-AF65-F5344CB8AC3E}">
        <p14:creationId xmlns:p14="http://schemas.microsoft.com/office/powerpoint/2010/main" val="1108302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market research indicates that the demand for fitness services in urban areas is growing. A survey has also been carried out among working professionals to show that most of them like to go to gyms where the membership fee is flexible and pricing is affordable. Studies also revealed that most of the competitors charge more and have limited wellness services. These theses suggest the possible effectiveness of </a:t>
            </a: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Gym and prove the high demand for fitness options (Barringer and R. Duane Ireland, 2018).</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4965D15-2B66-433E-ABF9-670F70BDF3D5}" type="slidenum">
              <a:rPr lang="en-KE" smtClean="0"/>
              <a:t>6</a:t>
            </a:fld>
            <a:endParaRPr lang="en-KE"/>
          </a:p>
        </p:txBody>
      </p:sp>
    </p:spTree>
    <p:extLst>
      <p:ext uri="{BB962C8B-B14F-4D97-AF65-F5344CB8AC3E}">
        <p14:creationId xmlns:p14="http://schemas.microsoft.com/office/powerpoint/2010/main" val="2282882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90E10-162B-E981-5657-977B647C2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31CFC9-3A0D-42F5-346A-E02FFD5C2A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0DEE5D-3DAA-7FFC-FA33-1D00AD88304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SWOT analysis is applicable in </a:t>
            </a:r>
            <a:r>
              <a:rPr lang="en-KE" sz="1200" kern="1200" dirty="0" err="1">
                <a:solidFill>
                  <a:schemeClr val="tx1"/>
                </a:solidFill>
                <a:effectLst/>
                <a:latin typeface="+mn-lt"/>
                <a:ea typeface="+mn-ea"/>
                <a:cs typeface="+mn-cs"/>
              </a:rPr>
              <a:t>analyzing</a:t>
            </a:r>
            <a:r>
              <a:rPr lang="en-KE" sz="1200" kern="1200" dirty="0">
                <a:solidFill>
                  <a:schemeClr val="tx1"/>
                </a:solidFill>
                <a:effectLst/>
                <a:latin typeface="+mn-lt"/>
                <a:ea typeface="+mn-ea"/>
                <a:cs typeface="+mn-cs"/>
              </a:rPr>
              <a:t> both the external and internal environments of the business. The strengths of </a:t>
            </a: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are low-cost membership schemes and the presence of a good community environment to motivate its members. Nevertheless, there are weaknesses that the business may experience, such as inadequate startup capital and low brand recognition at the start of the business. There are opportunities because it has a chance to grow due to growing health awareness, and the threat of well-established gyms is also a potential competition (Hisrich, Michael, and Shepherd, 2019).</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2F38C69B-372C-B60E-D4EA-A7A1C697F484}"/>
              </a:ext>
            </a:extLst>
          </p:cNvPr>
          <p:cNvSpPr>
            <a:spLocks noGrp="1"/>
          </p:cNvSpPr>
          <p:nvPr>
            <p:ph type="sldNum" sz="quarter" idx="5"/>
          </p:nvPr>
        </p:nvSpPr>
        <p:spPr/>
        <p:txBody>
          <a:bodyPr/>
          <a:lstStyle/>
          <a:p>
            <a:fld id="{04965D15-2B66-433E-ABF9-670F70BDF3D5}" type="slidenum">
              <a:rPr lang="en-KE" smtClean="0"/>
              <a:t>7</a:t>
            </a:fld>
            <a:endParaRPr lang="en-KE"/>
          </a:p>
        </p:txBody>
      </p:sp>
    </p:spTree>
    <p:extLst>
      <p:ext uri="{BB962C8B-B14F-4D97-AF65-F5344CB8AC3E}">
        <p14:creationId xmlns:p14="http://schemas.microsoft.com/office/powerpoint/2010/main" val="1743614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D852AF-79B4-2772-4BB7-3AF7260D2B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C8255C-7252-CF82-75C8-6065C65739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D8156E-8552-0F73-3363-48CE83BB24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first twelve-month marketing plan will be </a:t>
            </a:r>
            <a:r>
              <a:rPr lang="en-KE" sz="1200" kern="1200" dirty="0" err="1">
                <a:solidFill>
                  <a:schemeClr val="tx1"/>
                </a:solidFill>
                <a:effectLst/>
                <a:latin typeface="+mn-lt"/>
                <a:ea typeface="+mn-ea"/>
                <a:cs typeface="+mn-cs"/>
              </a:rPr>
              <a:t>centered</a:t>
            </a:r>
            <a:r>
              <a:rPr lang="en-KE" sz="1200" kern="1200" dirty="0">
                <a:solidFill>
                  <a:schemeClr val="tx1"/>
                </a:solidFill>
                <a:effectLst/>
                <a:latin typeface="+mn-lt"/>
                <a:ea typeface="+mn-ea"/>
                <a:cs typeface="+mn-cs"/>
              </a:rPr>
              <a:t> on predominantly digital and community-based marketing. Services and customer attraction will be promoted in social networks on Instagram, Facebook, and TikTok. New members will be attracted with the help of promotional membership discounts. It will also be combined with the local companies and host fitness events to create brand awareness (Finch, 2016).</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2439950-CEC3-D584-9B9C-AD710CD45124}"/>
              </a:ext>
            </a:extLst>
          </p:cNvPr>
          <p:cNvSpPr>
            <a:spLocks noGrp="1"/>
          </p:cNvSpPr>
          <p:nvPr>
            <p:ph type="sldNum" sz="quarter" idx="5"/>
          </p:nvPr>
        </p:nvSpPr>
        <p:spPr/>
        <p:txBody>
          <a:bodyPr/>
          <a:lstStyle/>
          <a:p>
            <a:fld id="{04965D15-2B66-433E-ABF9-670F70BDF3D5}" type="slidenum">
              <a:rPr lang="en-KE" smtClean="0"/>
              <a:t>8</a:t>
            </a:fld>
            <a:endParaRPr lang="en-KE"/>
          </a:p>
        </p:txBody>
      </p:sp>
    </p:spTree>
    <p:extLst>
      <p:ext uri="{BB962C8B-B14F-4D97-AF65-F5344CB8AC3E}">
        <p14:creationId xmlns:p14="http://schemas.microsoft.com/office/powerpoint/2010/main" val="5742433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03522-BBAC-DEF0-2C14-25DE793902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C91CCF-EF7F-8427-EF62-52FF05D93F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585E30-DB7C-FDF7-3B02-2480B0E794A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will rely on firm branding to establish a familiar name in the market. The business shall come up with a professional logo and design promotional materials, including business cards and flyers. Marketing will be significantly supported by the use of social media, such as posting short workout videos on TikTok. Facebook advertisements will also be aimed at the surrounding professionals who may be interested in the fitness and wellness services (Hooley et al., 2020).</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F940BE6-E850-7DFF-0E48-30B03A976E0B}"/>
              </a:ext>
            </a:extLst>
          </p:cNvPr>
          <p:cNvSpPr>
            <a:spLocks noGrp="1"/>
          </p:cNvSpPr>
          <p:nvPr>
            <p:ph type="sldNum" sz="quarter" idx="5"/>
          </p:nvPr>
        </p:nvSpPr>
        <p:spPr/>
        <p:txBody>
          <a:bodyPr/>
          <a:lstStyle/>
          <a:p>
            <a:fld id="{04965D15-2B66-433E-ABF9-670F70BDF3D5}" type="slidenum">
              <a:rPr lang="en-KE" smtClean="0"/>
              <a:t>9</a:t>
            </a:fld>
            <a:endParaRPr lang="en-KE"/>
          </a:p>
        </p:txBody>
      </p:sp>
    </p:spTree>
    <p:extLst>
      <p:ext uri="{BB962C8B-B14F-4D97-AF65-F5344CB8AC3E}">
        <p14:creationId xmlns:p14="http://schemas.microsoft.com/office/powerpoint/2010/main" val="3419598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194FA-7C81-1597-5CC9-1C2959279B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27B0C3-3F39-6D22-53DD-8DFFBEB293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41C594-0E85-D473-352A-AE6A23A3468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The £100,000 investment will be used strategically to expand </a:t>
            </a: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Gym operations. Some of the funds will be invested in buying more equipment for the gym and upgrading the facilities. Digital marketing activities will also be expanded to reach more customers through the business. More qualified trainers will also be employed, and an app will be created that will allow members to book the sessions effortlessly.</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853C611-D60C-0FE7-C081-1B35C2413BAD}"/>
              </a:ext>
            </a:extLst>
          </p:cNvPr>
          <p:cNvSpPr>
            <a:spLocks noGrp="1"/>
          </p:cNvSpPr>
          <p:nvPr>
            <p:ph type="sldNum" sz="quarter" idx="5"/>
          </p:nvPr>
        </p:nvSpPr>
        <p:spPr/>
        <p:txBody>
          <a:bodyPr/>
          <a:lstStyle/>
          <a:p>
            <a:fld id="{04965D15-2B66-433E-ABF9-670F70BDF3D5}" type="slidenum">
              <a:rPr lang="en-KE" smtClean="0"/>
              <a:t>10</a:t>
            </a:fld>
            <a:endParaRPr lang="en-KE"/>
          </a:p>
        </p:txBody>
      </p:sp>
    </p:spTree>
    <p:extLst>
      <p:ext uri="{BB962C8B-B14F-4D97-AF65-F5344CB8AC3E}">
        <p14:creationId xmlns:p14="http://schemas.microsoft.com/office/powerpoint/2010/main" val="19455500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813CE-AD1D-4F22-151F-C342F48221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0D94D7-FC2A-B879-A304-900DE5DF12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BA03FE-3F26-F40C-A8C7-423BA64895F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KE" sz="1200" kern="1200" dirty="0">
                <a:solidFill>
                  <a:schemeClr val="tx1"/>
                </a:solidFill>
                <a:effectLst/>
                <a:latin typeface="+mn-lt"/>
                <a:ea typeface="+mn-ea"/>
                <a:cs typeface="+mn-cs"/>
              </a:rPr>
              <a:t>It is assumed that the investment would greatly enhance the growth of membership and the establishment of </a:t>
            </a:r>
            <a:r>
              <a:rPr lang="en-KE" sz="1200" kern="1200" dirty="0" err="1">
                <a:solidFill>
                  <a:schemeClr val="tx1"/>
                </a:solidFill>
                <a:effectLst/>
                <a:latin typeface="+mn-lt"/>
                <a:ea typeface="+mn-ea"/>
                <a:cs typeface="+mn-cs"/>
              </a:rPr>
              <a:t>UrbanFit</a:t>
            </a:r>
            <a:r>
              <a:rPr lang="en-KE" sz="1200" kern="1200" dirty="0">
                <a:solidFill>
                  <a:schemeClr val="tx1"/>
                </a:solidFill>
                <a:effectLst/>
                <a:latin typeface="+mn-lt"/>
                <a:ea typeface="+mn-ea"/>
                <a:cs typeface="+mn-cs"/>
              </a:rPr>
              <a:t> Gym in the local market. Extended marketing will result in increased customers, whereas better equipment and facilities will lead to satisfaction among customers. Employment of more trainers will enhance the quality of services. In two years, the business is expected to grow revenue and become one of the major community fitness </a:t>
            </a:r>
            <a:r>
              <a:rPr lang="en-KE" sz="1200" kern="1200" dirty="0" err="1">
                <a:solidFill>
                  <a:schemeClr val="tx1"/>
                </a:solidFill>
                <a:effectLst/>
                <a:latin typeface="+mn-lt"/>
                <a:ea typeface="+mn-ea"/>
                <a:cs typeface="+mn-cs"/>
              </a:rPr>
              <a:t>centers</a:t>
            </a:r>
            <a:r>
              <a:rPr lang="en-KE" sz="1200" kern="1200" dirty="0">
                <a:solidFill>
                  <a:schemeClr val="tx1"/>
                </a:solidFill>
                <a:effectLst/>
                <a:latin typeface="+mn-lt"/>
                <a:ea typeface="+mn-ea"/>
                <a:cs typeface="+mn-cs"/>
              </a:rPr>
              <a:t>.</a:t>
            </a:r>
          </a:p>
          <a:p>
            <a:endParaRPr lang="en-KE"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9CDAE2A-2FD4-73BF-660F-71C8773796AC}"/>
              </a:ext>
            </a:extLst>
          </p:cNvPr>
          <p:cNvSpPr>
            <a:spLocks noGrp="1"/>
          </p:cNvSpPr>
          <p:nvPr>
            <p:ph type="sldNum" sz="quarter" idx="5"/>
          </p:nvPr>
        </p:nvSpPr>
        <p:spPr/>
        <p:txBody>
          <a:bodyPr/>
          <a:lstStyle/>
          <a:p>
            <a:fld id="{04965D15-2B66-433E-ABF9-670F70BDF3D5}" type="slidenum">
              <a:rPr lang="en-KE" smtClean="0"/>
              <a:t>11</a:t>
            </a:fld>
            <a:endParaRPr lang="en-KE"/>
          </a:p>
        </p:txBody>
      </p:sp>
    </p:spTree>
    <p:extLst>
      <p:ext uri="{BB962C8B-B14F-4D97-AF65-F5344CB8AC3E}">
        <p14:creationId xmlns:p14="http://schemas.microsoft.com/office/powerpoint/2010/main" val="792107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96F4EB-384F-4CED-8EE5-3971C28237E3}" type="datetimeFigureOut">
              <a:rPr lang="en-KE" smtClean="0"/>
              <a:t>3/10/26</a:t>
            </a:fld>
            <a:endParaRPr lang="en-KE"/>
          </a:p>
        </p:txBody>
      </p:sp>
      <p:sp>
        <p:nvSpPr>
          <p:cNvPr id="5" name="Footer Placeholder 4"/>
          <p:cNvSpPr>
            <a:spLocks noGrp="1"/>
          </p:cNvSpPr>
          <p:nvPr>
            <p:ph type="ftr" sz="quarter" idx="11"/>
          </p:nvPr>
        </p:nvSpPr>
        <p:spPr/>
        <p:txBody>
          <a:bodyPr/>
          <a:lstStyle/>
          <a:p>
            <a:endParaRPr lang="en-KE"/>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3727517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96F4EB-384F-4CED-8EE5-3971C28237E3}" type="datetimeFigureOut">
              <a:rPr lang="en-KE" smtClean="0"/>
              <a:t>3/10/26</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1258474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96F4EB-384F-4CED-8EE5-3971C28237E3}" type="datetimeFigureOut">
              <a:rPr lang="en-KE" smtClean="0"/>
              <a:t>3/10/26</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1248603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96F4EB-384F-4CED-8EE5-3971C28237E3}" type="datetimeFigureOut">
              <a:rPr lang="en-KE" smtClean="0"/>
              <a:t>3/10/26</a:t>
            </a:fld>
            <a:endParaRPr lang="en-KE"/>
          </a:p>
        </p:txBody>
      </p:sp>
      <p:sp>
        <p:nvSpPr>
          <p:cNvPr id="6" name="Footer Placeholder 5"/>
          <p:cNvSpPr>
            <a:spLocks noGrp="1"/>
          </p:cNvSpPr>
          <p:nvPr>
            <p:ph type="ftr" sz="quarter" idx="11"/>
          </p:nvPr>
        </p:nvSpPr>
        <p:spPr/>
        <p:txBody>
          <a:bodyPr/>
          <a:lstStyle/>
          <a:p>
            <a:endParaRPr lang="en-KE"/>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2333070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96F4EB-384F-4CED-8EE5-3971C28237E3}" type="datetimeFigureOut">
              <a:rPr lang="en-KE" smtClean="0"/>
              <a:t>3/10/26</a:t>
            </a:fld>
            <a:endParaRPr lang="en-KE"/>
          </a:p>
        </p:txBody>
      </p:sp>
      <p:sp>
        <p:nvSpPr>
          <p:cNvPr id="8" name="Footer Placeholder 7"/>
          <p:cNvSpPr>
            <a:spLocks noGrp="1"/>
          </p:cNvSpPr>
          <p:nvPr>
            <p:ph type="ftr" sz="quarter" idx="11"/>
          </p:nvPr>
        </p:nvSpPr>
        <p:spPr/>
        <p:txBody>
          <a:bodyPr/>
          <a:lstStyle/>
          <a:p>
            <a:endParaRPr lang="en-KE"/>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2015205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96F4EB-384F-4CED-8EE5-3971C28237E3}" type="datetimeFigureOut">
              <a:rPr lang="en-KE" smtClean="0"/>
              <a:t>3/10/26</a:t>
            </a:fld>
            <a:endParaRPr lang="en-KE"/>
          </a:p>
        </p:txBody>
      </p:sp>
      <p:sp>
        <p:nvSpPr>
          <p:cNvPr id="4" name="Footer Placeholder 3"/>
          <p:cNvSpPr>
            <a:spLocks noGrp="1"/>
          </p:cNvSpPr>
          <p:nvPr>
            <p:ph type="ftr" sz="quarter" idx="11"/>
          </p:nvPr>
        </p:nvSpPr>
        <p:spPr/>
        <p:txBody>
          <a:bodyPr/>
          <a:lstStyle/>
          <a:p>
            <a:endParaRPr lang="en-KE"/>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2948003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96F4EB-384F-4CED-8EE5-3971C28237E3}" type="datetimeFigureOut">
              <a:rPr lang="en-KE" smtClean="0"/>
              <a:t>3/10/26</a:t>
            </a:fld>
            <a:endParaRPr lang="en-KE"/>
          </a:p>
        </p:txBody>
      </p:sp>
      <p:sp>
        <p:nvSpPr>
          <p:cNvPr id="3" name="Footer Placeholder 2"/>
          <p:cNvSpPr>
            <a:spLocks noGrp="1"/>
          </p:cNvSpPr>
          <p:nvPr>
            <p:ph type="ftr" sz="quarter" idx="11"/>
          </p:nvPr>
        </p:nvSpPr>
        <p:spPr/>
        <p:txBody>
          <a:bodyPr/>
          <a:lstStyle/>
          <a:p>
            <a:endParaRPr lang="en-KE"/>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3109952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96F4EB-384F-4CED-8EE5-3971C28237E3}" type="datetimeFigureOut">
              <a:rPr lang="en-KE" smtClean="0"/>
              <a:t>3/10/26</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4085438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96F4EB-384F-4CED-8EE5-3971C28237E3}" type="datetimeFigureOut">
              <a:rPr lang="en-KE" smtClean="0"/>
              <a:t>3/10/26</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1294442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96F4EB-384F-4CED-8EE5-3971C28237E3}" type="datetimeFigureOut">
              <a:rPr lang="en-KE" smtClean="0"/>
              <a:t>3/10/26</a:t>
            </a:fld>
            <a:endParaRPr lang="en-KE"/>
          </a:p>
        </p:txBody>
      </p:sp>
      <p:sp>
        <p:nvSpPr>
          <p:cNvPr id="5" name="Footer Placeholder 4"/>
          <p:cNvSpPr>
            <a:spLocks noGrp="1"/>
          </p:cNvSpPr>
          <p:nvPr>
            <p:ph type="ftr" sz="quarter" idx="11"/>
          </p:nvPr>
        </p:nvSpPr>
        <p:spPr/>
        <p:txBody>
          <a:bodyPr/>
          <a:lstStyle/>
          <a:p>
            <a:endParaRPr lang="en-KE"/>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1478926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96F4EB-384F-4CED-8EE5-3971C28237E3}" type="datetimeFigureOut">
              <a:rPr lang="en-KE" smtClean="0"/>
              <a:t>3/10/26</a:t>
            </a:fld>
            <a:endParaRPr lang="en-KE"/>
          </a:p>
        </p:txBody>
      </p:sp>
      <p:sp>
        <p:nvSpPr>
          <p:cNvPr id="5" name="Footer Placeholder 4"/>
          <p:cNvSpPr>
            <a:spLocks noGrp="1"/>
          </p:cNvSpPr>
          <p:nvPr>
            <p:ph type="ftr" sz="quarter" idx="11"/>
          </p:nvPr>
        </p:nvSpPr>
        <p:spPr/>
        <p:txBody>
          <a:bodyPr/>
          <a:lstStyle/>
          <a:p>
            <a:endParaRPr lang="en-KE"/>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D95F272-6269-48E5-A30C-EB8B7D3AE611}" type="slidenum">
              <a:rPr lang="en-KE" smtClean="0"/>
              <a:t>‹#›</a:t>
            </a:fld>
            <a:endParaRPr lang="en-KE"/>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96207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E96F4EB-384F-4CED-8EE5-3971C28237E3}" type="datetimeFigureOut">
              <a:rPr lang="en-KE" smtClean="0"/>
              <a:t>3/10/26</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518480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E96F4EB-384F-4CED-8EE5-3971C28237E3}" type="datetimeFigureOut">
              <a:rPr lang="en-KE" smtClean="0"/>
              <a:t>3/10/26</a:t>
            </a:fld>
            <a:endParaRPr lang="en-KE"/>
          </a:p>
        </p:txBody>
      </p:sp>
      <p:sp>
        <p:nvSpPr>
          <p:cNvPr id="6" name="Footer Placeholder 5"/>
          <p:cNvSpPr>
            <a:spLocks noGrp="1"/>
          </p:cNvSpPr>
          <p:nvPr>
            <p:ph type="ftr" sz="quarter" idx="11"/>
          </p:nvPr>
        </p:nvSpPr>
        <p:spPr/>
        <p:txBody>
          <a:bodyPr/>
          <a:lstStyle/>
          <a:p>
            <a:endParaRPr lang="en-KE"/>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95F272-6269-48E5-A30C-EB8B7D3AE611}" type="slidenum">
              <a:rPr lang="en-KE" smtClean="0"/>
              <a:t>‹#›</a:t>
            </a:fld>
            <a:endParaRPr lang="en-KE"/>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68310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E96F4EB-384F-4CED-8EE5-3971C28237E3}" type="datetimeFigureOut">
              <a:rPr lang="en-KE" smtClean="0"/>
              <a:t>3/10/26</a:t>
            </a:fld>
            <a:endParaRPr lang="en-KE"/>
          </a:p>
        </p:txBody>
      </p:sp>
      <p:sp>
        <p:nvSpPr>
          <p:cNvPr id="6" name="Footer Placeholder 5"/>
          <p:cNvSpPr>
            <a:spLocks noGrp="1"/>
          </p:cNvSpPr>
          <p:nvPr>
            <p:ph type="ftr" sz="quarter" idx="11"/>
          </p:nvPr>
        </p:nvSpPr>
        <p:spPr/>
        <p:txBody>
          <a:bodyPr/>
          <a:lstStyle/>
          <a:p>
            <a:endParaRPr lang="en-KE"/>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40498652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96F4EB-384F-4CED-8EE5-3971C28237E3}" type="datetimeFigureOut">
              <a:rPr lang="en-KE" smtClean="0"/>
              <a:t>3/10/26</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16214898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96F4EB-384F-4CED-8EE5-3971C28237E3}" type="datetimeFigureOut">
              <a:rPr lang="en-KE" smtClean="0"/>
              <a:t>3/10/26</a:t>
            </a:fld>
            <a:endParaRPr lang="en-KE"/>
          </a:p>
        </p:txBody>
      </p:sp>
      <p:sp>
        <p:nvSpPr>
          <p:cNvPr id="5" name="Footer Placeholder 4"/>
          <p:cNvSpPr>
            <a:spLocks noGrp="1"/>
          </p:cNvSpPr>
          <p:nvPr>
            <p:ph type="ftr" sz="quarter" idx="11"/>
          </p:nvPr>
        </p:nvSpPr>
        <p:spPr/>
        <p:txBody>
          <a:bodyPr/>
          <a:lstStyle/>
          <a:p>
            <a:endParaRPr lang="en-KE"/>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D95F272-6269-48E5-A30C-EB8B7D3AE611}" type="slidenum">
              <a:rPr lang="en-KE" smtClean="0"/>
              <a:t>‹#›</a:t>
            </a:fld>
            <a:endParaRPr lang="en-KE"/>
          </a:p>
        </p:txBody>
      </p:sp>
    </p:spTree>
    <p:extLst>
      <p:ext uri="{BB962C8B-B14F-4D97-AF65-F5344CB8AC3E}">
        <p14:creationId xmlns:p14="http://schemas.microsoft.com/office/powerpoint/2010/main" val="256534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E96F4EB-384F-4CED-8EE5-3971C28237E3}" type="datetimeFigureOut">
              <a:rPr lang="en-KE" smtClean="0"/>
              <a:t>3/10/26</a:t>
            </a:fld>
            <a:endParaRPr lang="en-KE"/>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KE"/>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D95F272-6269-48E5-A30C-EB8B7D3AE611}" type="slidenum">
              <a:rPr lang="en-KE" smtClean="0"/>
              <a:t>‹#›</a:t>
            </a:fld>
            <a:endParaRPr lang="en-KE"/>
          </a:p>
        </p:txBody>
      </p:sp>
    </p:spTree>
    <p:extLst>
      <p:ext uri="{BB962C8B-B14F-4D97-AF65-F5344CB8AC3E}">
        <p14:creationId xmlns:p14="http://schemas.microsoft.com/office/powerpoint/2010/main" val="13934199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hyperlink" Target="https://hstalks.com/t/2139/what-entrepreneurs-need-to-know-before-they-start/"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amazon.com/Entrepreneurship-Robert-D-Hisrich/dp/0078029198" TargetMode="External"/><Relationship Id="rId4" Type="http://schemas.openxmlformats.org/officeDocument/2006/relationships/hyperlink" Target="http://amaz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blip>
          <a:srcRect/>
          <a:stretch>
            <a:fillRect l="1000" r="-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7D0E-3876-13F8-6880-9BE0FDC90EB9}"/>
              </a:ext>
            </a:extLst>
          </p:cNvPr>
          <p:cNvSpPr>
            <a:spLocks noGrp="1"/>
          </p:cNvSpPr>
          <p:nvPr>
            <p:ph type="ctrTitle"/>
          </p:nvPr>
        </p:nvSpPr>
        <p:spPr>
          <a:xfrm>
            <a:off x="1460155" y="3429000"/>
            <a:ext cx="5925383" cy="2927814"/>
          </a:xfrm>
        </p:spPr>
        <p:txBody>
          <a:bodyPr>
            <a:normAutofit fontScale="90000"/>
          </a:bodyPr>
          <a:lstStyle/>
          <a:p>
            <a:pPr algn="ctr">
              <a:lnSpc>
                <a:spcPct val="150000"/>
              </a:lnSpc>
              <a:spcAft>
                <a:spcPts val="800"/>
              </a:spcAft>
              <a:buNone/>
            </a:pPr>
            <a:r>
              <a:rPr lang="en-KE" sz="3600" b="1" kern="100" dirty="0" err="1">
                <a:effectLst/>
                <a:latin typeface="Times New Roman" panose="02020603050405020304" pitchFamily="18" charset="0"/>
                <a:ea typeface="Calibri" panose="020F0502020204030204" pitchFamily="34" charset="0"/>
                <a:cs typeface="Times New Roman" panose="02020603050405020304" pitchFamily="18" charset="0"/>
              </a:rPr>
              <a:t>UrbanFit</a:t>
            </a:r>
            <a:r>
              <a:rPr lang="en-KE" sz="3600" b="1" kern="100" dirty="0">
                <a:effectLst/>
                <a:latin typeface="Times New Roman" panose="02020603050405020304" pitchFamily="18" charset="0"/>
                <a:ea typeface="Calibri" panose="020F0502020204030204" pitchFamily="34" charset="0"/>
                <a:cs typeface="Times New Roman" panose="02020603050405020304" pitchFamily="18" charset="0"/>
              </a:rPr>
              <a:t> Gym: Investment Pitch for Business Growth</a:t>
            </a:r>
            <a:br>
              <a:rPr lang="en-KE" sz="3200" kern="100" dirty="0">
                <a:effectLst/>
                <a:latin typeface="Calibri" panose="020F0502020204030204" pitchFamily="34" charset="0"/>
                <a:ea typeface="Calibri" panose="020F0502020204030204" pitchFamily="34" charset="0"/>
                <a:cs typeface="Times New Roman" panose="02020603050405020304" pitchFamily="18" charset="0"/>
              </a:rPr>
            </a:br>
            <a:br>
              <a:rPr lang="en-US" sz="3600" b="1" kern="100" dirty="0">
                <a:effectLst/>
                <a:latin typeface="Times New Roman" panose="02020603050405020304" pitchFamily="18" charset="0"/>
                <a:ea typeface="Calibri" panose="020F0502020204030204" pitchFamily="34" charset="0"/>
                <a:cs typeface="Times New Roman" panose="02020603050405020304" pitchFamily="18" charset="0"/>
              </a:rPr>
            </a:br>
            <a:r>
              <a:rPr lang="en-KE" sz="3200" kern="100">
                <a:effectLst/>
                <a:latin typeface="Times New Roman" panose="02020603050405020304" pitchFamily="18" charset="0"/>
                <a:ea typeface="Calibri" panose="020F0502020204030204" pitchFamily="34" charset="0"/>
                <a:cs typeface="Times New Roman" panose="02020603050405020304" pitchFamily="18" charset="0"/>
              </a:rPr>
              <a:t>Name</a:t>
            </a:r>
            <a:r>
              <a:rPr lang="en-GB" sz="3200" kern="100" dirty="0">
                <a:effectLst/>
                <a:latin typeface="Times New Roman" panose="02020603050405020304" pitchFamily="18" charset="0"/>
                <a:ea typeface="Calibri" panose="020F0502020204030204" pitchFamily="34" charset="0"/>
                <a:cs typeface="Times New Roman" panose="02020603050405020304" pitchFamily="18" charset="0"/>
              </a:rPr>
              <a:t>:Shelsya cavanza</a:t>
            </a:r>
            <a:br>
              <a:rPr lang="en-KE" sz="2800" kern="100">
                <a:effectLst/>
                <a:latin typeface="Calibri" panose="020F0502020204030204" pitchFamily="34" charset="0"/>
                <a:ea typeface="Calibri" panose="020F0502020204030204" pitchFamily="34" charset="0"/>
                <a:cs typeface="Times New Roman" panose="02020603050405020304" pitchFamily="18" charset="0"/>
              </a:rPr>
            </a:br>
            <a:r>
              <a:rPr lang="en-KE" sz="3200" kern="100">
                <a:effectLst/>
                <a:latin typeface="Times New Roman" panose="02020603050405020304" pitchFamily="18" charset="0"/>
                <a:ea typeface="Calibri" panose="020F0502020204030204" pitchFamily="34" charset="0"/>
                <a:cs typeface="Times New Roman" panose="02020603050405020304" pitchFamily="18" charset="0"/>
              </a:rPr>
              <a:t>Institution</a:t>
            </a:r>
            <a:r>
              <a:rPr lang="en-GB" sz="3200" kern="100" dirty="0">
                <a:latin typeface="Times New Roman" panose="02020603050405020304" pitchFamily="18" charset="0"/>
                <a:ea typeface="Calibri" panose="020F0502020204030204" pitchFamily="34" charset="0"/>
                <a:cs typeface="Times New Roman" panose="02020603050405020304" pitchFamily="18" charset="0"/>
              </a:rPr>
              <a:t>:University trinity Saint David</a:t>
            </a:r>
            <a:br>
              <a:rPr lang="en-KE" sz="2800" kern="100">
                <a:effectLst/>
                <a:latin typeface="Calibri" panose="020F0502020204030204" pitchFamily="34" charset="0"/>
                <a:ea typeface="Calibri" panose="020F0502020204030204" pitchFamily="34" charset="0"/>
                <a:cs typeface="Times New Roman" panose="02020603050405020304" pitchFamily="18" charset="0"/>
              </a:rPr>
            </a:br>
            <a:r>
              <a:rPr lang="en-KE" sz="3200" kern="100">
                <a:effectLst/>
                <a:latin typeface="Times New Roman" panose="02020603050405020304" pitchFamily="18" charset="0"/>
                <a:ea typeface="Calibri" panose="020F0502020204030204" pitchFamily="34" charset="0"/>
                <a:cs typeface="Times New Roman" panose="02020603050405020304" pitchFamily="18" charset="0"/>
              </a:rPr>
              <a:t>Course</a:t>
            </a:r>
            <a:r>
              <a:rPr lang="en-GB" sz="3200" kern="100" dirty="0">
                <a:effectLst/>
                <a:latin typeface="Times New Roman" panose="02020603050405020304" pitchFamily="18" charset="0"/>
                <a:ea typeface="Calibri" panose="020F0502020204030204" pitchFamily="34" charset="0"/>
                <a:cs typeface="Times New Roman" panose="02020603050405020304" pitchFamily="18" charset="0"/>
              </a:rPr>
              <a:t> Management Enterprise </a:t>
            </a:r>
            <a:br>
              <a:rPr lang="en-KE"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KE"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Hexagon 2">
            <a:extLst>
              <a:ext uri="{FF2B5EF4-FFF2-40B4-BE49-F238E27FC236}">
                <a16:creationId xmlns:a16="http://schemas.microsoft.com/office/drawing/2014/main" id="{7A82435C-8BFE-0BD6-5388-A77AA851CC83}"/>
              </a:ext>
            </a:extLst>
          </p:cNvPr>
          <p:cNvSpPr/>
          <p:nvPr/>
        </p:nvSpPr>
        <p:spPr>
          <a:xfrm>
            <a:off x="7385538" y="1477109"/>
            <a:ext cx="4487595" cy="4332850"/>
          </a:xfrm>
          <a:prstGeom prst="hexagon">
            <a:avLst/>
          </a:prstGeom>
          <a:blipFill dpi="0" rotWithShape="1">
            <a:blip r:embed="rId2">
              <a:alphaModFix amt="70000"/>
            </a:blip>
            <a:srcRect/>
            <a:stretch>
              <a:fillRect l="16000" t="10000" r="11000" b="6000"/>
            </a:stretch>
          </a:blipFill>
          <a:scene3d>
            <a:camera prst="orthographicFront"/>
            <a:lightRig rig="threePt" dir="t"/>
          </a:scene3d>
          <a:sp3d>
            <a:bevelT w="101600" prst="rible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KE"/>
          </a:p>
        </p:txBody>
      </p:sp>
    </p:spTree>
    <p:extLst>
      <p:ext uri="{BB962C8B-B14F-4D97-AF65-F5344CB8AC3E}">
        <p14:creationId xmlns:p14="http://schemas.microsoft.com/office/powerpoint/2010/main" val="119425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mt="1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76FB9-82A0-CBCA-39C8-A89C3158A140}"/>
              </a:ext>
            </a:extLst>
          </p:cNvPr>
          <p:cNvSpPr>
            <a:spLocks noGrp="1"/>
          </p:cNvSpPr>
          <p:nvPr>
            <p:ph type="title"/>
          </p:nvPr>
        </p:nvSpPr>
        <p:spPr>
          <a:xfrm>
            <a:off x="1847599" y="248135"/>
            <a:ext cx="6012996" cy="1111348"/>
          </a:xfrm>
          <a:solidFill>
            <a:srgbClr val="C00000">
              <a:alpha val="26000"/>
            </a:srgbClr>
          </a:solidFill>
          <a:scene3d>
            <a:camera prst="orthographicFront"/>
            <a:lightRig rig="threePt" dir="t"/>
          </a:scene3d>
          <a:sp3d>
            <a:bevelT prst="convex"/>
          </a:sp3d>
        </p:spPr>
        <p:txBody>
          <a:bodyPr>
            <a:normAutofit fontScale="90000"/>
          </a:bodyPr>
          <a:lstStyle/>
          <a:p>
            <a:r>
              <a:rPr lang="en-KE" sz="3600" b="1" dirty="0">
                <a:effectLst/>
                <a:latin typeface="Times New Roman" panose="02020603050405020304" pitchFamily="18" charset="0"/>
                <a:ea typeface="Calibri" panose="020F0502020204030204" pitchFamily="34" charset="0"/>
              </a:rPr>
              <a:t>Business Concept and Overview</a:t>
            </a:r>
            <a:endParaRPr lang="en-KE"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889E72D-3398-4CE6-C4D3-0977E20EC8E5}"/>
              </a:ext>
            </a:extLst>
          </p:cNvPr>
          <p:cNvSpPr>
            <a:spLocks noGrp="1"/>
          </p:cNvSpPr>
          <p:nvPr>
            <p:ph idx="1"/>
          </p:nvPr>
        </p:nvSpPr>
        <p:spPr>
          <a:xfrm>
            <a:off x="4708682" y="1552096"/>
            <a:ext cx="7483318" cy="5264723"/>
          </a:xfrm>
          <a:blipFill>
            <a:blip r:embed="rId4">
              <a:alphaModFix amt="10000"/>
            </a:blip>
            <a:tile tx="0" ty="0" sx="100000" sy="100000" flip="none" algn="tl"/>
          </a:blipFill>
          <a:scene3d>
            <a:camera prst="orthographicFront"/>
            <a:lightRig rig="threePt" dir="t"/>
          </a:scene3d>
          <a:sp3d>
            <a:bevelT w="139700" h="139700" prst="divot"/>
          </a:sp3d>
        </p:spPr>
        <p:txBody>
          <a:bodyPr>
            <a:noAutofit/>
          </a:bodyPr>
          <a:lstStyle/>
          <a:p>
            <a:pPr lvl="0"/>
            <a:r>
              <a:rPr lang="en-KE" sz="2800" dirty="0" err="1">
                <a:latin typeface="Times New Roman" panose="02020603050405020304" pitchFamily="18" charset="0"/>
                <a:cs typeface="Times New Roman" panose="02020603050405020304" pitchFamily="18" charset="0"/>
              </a:rPr>
              <a:t>UrbanFit</a:t>
            </a:r>
            <a:r>
              <a:rPr lang="en-KE" sz="2800" dirty="0">
                <a:latin typeface="Times New Roman" panose="02020603050405020304" pitchFamily="18" charset="0"/>
                <a:cs typeface="Times New Roman" panose="02020603050405020304" pitchFamily="18" charset="0"/>
              </a:rPr>
              <a:t> Gym offers affordable fitness services.</a:t>
            </a:r>
          </a:p>
          <a:p>
            <a:pPr lvl="0"/>
            <a:r>
              <a:rPr lang="en-KE" sz="2800" dirty="0">
                <a:latin typeface="Times New Roman" panose="02020603050405020304" pitchFamily="18" charset="0"/>
                <a:cs typeface="Times New Roman" panose="02020603050405020304" pitchFamily="18" charset="0"/>
              </a:rPr>
              <a:t>Provides modern training equipment and coaching</a:t>
            </a:r>
          </a:p>
          <a:p>
            <a:pPr lvl="0"/>
            <a:r>
              <a:rPr lang="en-KE" sz="2800" dirty="0">
                <a:latin typeface="Times New Roman" panose="02020603050405020304" pitchFamily="18" charset="0"/>
                <a:cs typeface="Times New Roman" panose="02020603050405020304" pitchFamily="18" charset="0"/>
              </a:rPr>
              <a:t>Focuses on urban professionals seeking health</a:t>
            </a:r>
          </a:p>
          <a:p>
            <a:pPr lvl="0"/>
            <a:r>
              <a:rPr lang="en-KE" sz="2800" dirty="0">
                <a:latin typeface="Times New Roman" panose="02020603050405020304" pitchFamily="18" charset="0"/>
                <a:cs typeface="Times New Roman" panose="02020603050405020304" pitchFamily="18" charset="0"/>
              </a:rPr>
              <a:t>Combines fitness training with wellness programs</a:t>
            </a:r>
          </a:p>
          <a:p>
            <a:pPr lvl="0"/>
            <a:r>
              <a:rPr lang="en-KE" sz="2800" dirty="0">
                <a:latin typeface="Times New Roman" panose="02020603050405020304" pitchFamily="18" charset="0"/>
                <a:cs typeface="Times New Roman" panose="02020603050405020304" pitchFamily="18" charset="0"/>
              </a:rPr>
              <a:t>Offers flexible membership packages for customers</a:t>
            </a:r>
          </a:p>
          <a:p>
            <a:pPr lvl="0"/>
            <a:r>
              <a:rPr lang="en-KE" sz="2800" dirty="0">
                <a:latin typeface="Times New Roman" panose="02020603050405020304" pitchFamily="18" charset="0"/>
                <a:cs typeface="Times New Roman" panose="02020603050405020304" pitchFamily="18" charset="0"/>
              </a:rPr>
              <a:t>Encourages healthy lifestyles through a supportive community</a:t>
            </a:r>
          </a:p>
        </p:txBody>
      </p:sp>
      <p:pic>
        <p:nvPicPr>
          <p:cNvPr id="1026" name="Picture 2" descr="UrbanFit Broughty Ferry - 100 St ...">
            <a:extLst>
              <a:ext uri="{FF2B5EF4-FFF2-40B4-BE49-F238E27FC236}">
                <a16:creationId xmlns:a16="http://schemas.microsoft.com/office/drawing/2014/main" id="{D6B91601-817F-39B0-31AE-37C641CFED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114" y="1562647"/>
            <a:ext cx="4061568" cy="244023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rban Fit :: Behance">
            <a:extLst>
              <a:ext uri="{FF2B5EF4-FFF2-40B4-BE49-F238E27FC236}">
                <a16:creationId xmlns:a16="http://schemas.microsoft.com/office/drawing/2014/main" id="{F82D903F-ECF4-142A-F961-820D3079C92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113" y="4013429"/>
            <a:ext cx="4061568" cy="2596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620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0"/>
            <a:lum/>
          </a:blip>
          <a:srcRect/>
          <a:stretch>
            <a:fillRect l="57000" t="-1000" r="-1000" b="3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7974-5771-5C2C-2C52-A70249235E3B}"/>
              </a:ext>
            </a:extLst>
          </p:cNvPr>
          <p:cNvSpPr>
            <a:spLocks noGrp="1"/>
          </p:cNvSpPr>
          <p:nvPr>
            <p:ph type="title"/>
          </p:nvPr>
        </p:nvSpPr>
        <p:spPr>
          <a:xfrm>
            <a:off x="448456" y="365125"/>
            <a:ext cx="6486916" cy="1325563"/>
          </a:xfrm>
          <a:solidFill>
            <a:schemeClr val="accent6"/>
          </a:solidFill>
          <a:scene3d>
            <a:camera prst="orthographicFront"/>
            <a:lightRig rig="threePt" dir="t"/>
          </a:scene3d>
          <a:sp3d>
            <a:bevelT w="114300" prst="artDeco"/>
          </a:sp3d>
        </p:spPr>
        <p:txBody>
          <a:bodyPr>
            <a:normAutofit/>
          </a:bodyPr>
          <a:lstStyle/>
          <a:p>
            <a:r>
              <a:rPr lang="en-KE" sz="3600" b="1" dirty="0">
                <a:effectLst/>
                <a:latin typeface="Times New Roman" panose="02020603050405020304" pitchFamily="18" charset="0"/>
                <a:ea typeface="Calibri" panose="020F0502020204030204" pitchFamily="34" charset="0"/>
              </a:rPr>
              <a:t>Mission, Aim, and Objectives</a:t>
            </a:r>
            <a:endParaRPr lang="en-KE"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C46E92-2A89-9EE9-8E14-C0A12ED95482}"/>
              </a:ext>
            </a:extLst>
          </p:cNvPr>
          <p:cNvSpPr>
            <a:spLocks noGrp="1"/>
          </p:cNvSpPr>
          <p:nvPr>
            <p:ph idx="1"/>
          </p:nvPr>
        </p:nvSpPr>
        <p:spPr>
          <a:xfrm>
            <a:off x="838199" y="1825625"/>
            <a:ext cx="8559019" cy="4667250"/>
          </a:xfrm>
          <a:blipFill>
            <a:blip r:embed="rId4">
              <a:alphaModFix amt="10000"/>
            </a:blip>
            <a:tile tx="0" ty="0" sx="100000" sy="100000" flip="none" algn="tl"/>
          </a:blipFill>
          <a:scene3d>
            <a:camera prst="orthographicFront"/>
            <a:lightRig rig="threePt" dir="t"/>
          </a:scene3d>
          <a:sp3d>
            <a:bevelT w="101600" prst="riblet"/>
          </a:sp3d>
        </p:spPr>
        <p:txBody>
          <a:bodyPr>
            <a:noAutofit/>
          </a:bodyPr>
          <a:lstStyle/>
          <a:p>
            <a:pPr lvl="0"/>
            <a:r>
              <a:rPr lang="en-KE" sz="2800" dirty="0">
                <a:latin typeface="Times New Roman" panose="02020603050405020304" pitchFamily="18" charset="0"/>
                <a:cs typeface="Times New Roman" panose="02020603050405020304" pitchFamily="18" charset="0"/>
              </a:rPr>
              <a:t>Mission promoting healthier lifestyles through accessible fitness</a:t>
            </a:r>
          </a:p>
          <a:p>
            <a:pPr lvl="0"/>
            <a:r>
              <a:rPr lang="en-KE" sz="2800" dirty="0">
                <a:latin typeface="Times New Roman" panose="02020603050405020304" pitchFamily="18" charset="0"/>
                <a:cs typeface="Times New Roman" panose="02020603050405020304" pitchFamily="18" charset="0"/>
              </a:rPr>
              <a:t>Aim to become a leading community wellness </a:t>
            </a:r>
            <a:r>
              <a:rPr lang="en-KE" sz="2800" dirty="0" err="1">
                <a:latin typeface="Times New Roman" panose="02020603050405020304" pitchFamily="18" charset="0"/>
                <a:cs typeface="Times New Roman" panose="02020603050405020304" pitchFamily="18" charset="0"/>
              </a:rPr>
              <a:t>center</a:t>
            </a:r>
            <a:endParaRPr lang="en-KE" sz="2800" dirty="0">
              <a:latin typeface="Times New Roman" panose="02020603050405020304" pitchFamily="18" charset="0"/>
              <a:cs typeface="Times New Roman" panose="02020603050405020304" pitchFamily="18" charset="0"/>
            </a:endParaRPr>
          </a:p>
          <a:p>
            <a:pPr lvl="0"/>
            <a:r>
              <a:rPr lang="en-KE" sz="2800" dirty="0">
                <a:latin typeface="Times New Roman" panose="02020603050405020304" pitchFamily="18" charset="0"/>
                <a:cs typeface="Times New Roman" panose="02020603050405020304" pitchFamily="18" charset="0"/>
              </a:rPr>
              <a:t>Objective 1: Increase membership by thirty percent</a:t>
            </a:r>
          </a:p>
          <a:p>
            <a:pPr lvl="0"/>
            <a:r>
              <a:rPr lang="en-KE" sz="2800" dirty="0">
                <a:latin typeface="Times New Roman" panose="02020603050405020304" pitchFamily="18" charset="0"/>
                <a:cs typeface="Times New Roman" panose="02020603050405020304" pitchFamily="18" charset="0"/>
              </a:rPr>
              <a:t>Objective 2: Expand wellness programs within the first</a:t>
            </a:r>
          </a:p>
          <a:p>
            <a:pPr lvl="0"/>
            <a:r>
              <a:rPr lang="en-KE" sz="2800" dirty="0">
                <a:latin typeface="Times New Roman" panose="02020603050405020304" pitchFamily="18" charset="0"/>
                <a:cs typeface="Times New Roman" panose="02020603050405020304" pitchFamily="18" charset="0"/>
              </a:rPr>
              <a:t>Objective 3: Maintain excellent customer satisfaction ratings</a:t>
            </a:r>
          </a:p>
          <a:p>
            <a:pPr lvl="0"/>
            <a:r>
              <a:rPr lang="en-KE" sz="2800" dirty="0">
                <a:latin typeface="Times New Roman" panose="02020603050405020304" pitchFamily="18" charset="0"/>
                <a:cs typeface="Times New Roman" panose="02020603050405020304" pitchFamily="18" charset="0"/>
              </a:rPr>
              <a:t>Objective 4: to achieve sustainable financial growth annually</a:t>
            </a:r>
          </a:p>
        </p:txBody>
      </p:sp>
      <p:pic>
        <p:nvPicPr>
          <p:cNvPr id="2052" name="Picture 4" descr="What Mission Isn't – Kouyanet">
            <a:extLst>
              <a:ext uri="{FF2B5EF4-FFF2-40B4-BE49-F238E27FC236}">
                <a16:creationId xmlns:a16="http://schemas.microsoft.com/office/drawing/2014/main" id="{EC90518D-E85D-AFF9-B135-B3D2ADD465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97218" y="1825625"/>
            <a:ext cx="2705100" cy="201485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lanning by objectives | Deviation Alliance">
            <a:extLst>
              <a:ext uri="{FF2B5EF4-FFF2-40B4-BE49-F238E27FC236}">
                <a16:creationId xmlns:a16="http://schemas.microsoft.com/office/drawing/2014/main" id="{7AD967E0-8782-470F-30D6-52870A55C1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97218" y="3840480"/>
            <a:ext cx="2619375" cy="2652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044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mt="10000"/>
          </a:blip>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912F5-2BF2-FB90-3948-4B2E940128BA}"/>
              </a:ext>
            </a:extLst>
          </p:cNvPr>
          <p:cNvSpPr>
            <a:spLocks noGrp="1"/>
          </p:cNvSpPr>
          <p:nvPr>
            <p:ph type="title"/>
          </p:nvPr>
        </p:nvSpPr>
        <p:spPr>
          <a:xfrm>
            <a:off x="1769827" y="60703"/>
            <a:ext cx="6487907" cy="1253331"/>
          </a:xfrm>
          <a:solidFill>
            <a:srgbClr val="C00000">
              <a:alpha val="54000"/>
            </a:srgbClr>
          </a:solidFill>
          <a:scene3d>
            <a:camera prst="orthographicFront"/>
            <a:lightRig rig="threePt" dir="t"/>
          </a:scene3d>
          <a:sp3d>
            <a:bevelT w="114300" prst="artDeco"/>
          </a:sp3d>
        </p:spPr>
        <p:txBody>
          <a:bodyPr>
            <a:noAutofit/>
          </a:bodyPr>
          <a:lstStyle/>
          <a:p>
            <a:pPr>
              <a:lnSpc>
                <a:spcPct val="107000"/>
              </a:lnSpc>
              <a:spcAft>
                <a:spcPts val="800"/>
              </a:spcAft>
            </a:pPr>
            <a:r>
              <a:rPr lang="en-KE" sz="3600" b="1" dirty="0">
                <a:effectLst/>
                <a:latin typeface="Times New Roman" panose="02020603050405020304" pitchFamily="18" charset="0"/>
                <a:ea typeface="Calibri" panose="020F0502020204030204" pitchFamily="34" charset="0"/>
              </a:rPr>
              <a:t>Unique Selling Proposition and Target Market</a:t>
            </a:r>
            <a:endParaRPr lang="en-KE" sz="3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AFF1588-7F65-9E98-8387-5CFC64F9DCBF}"/>
              </a:ext>
            </a:extLst>
          </p:cNvPr>
          <p:cNvSpPr>
            <a:spLocks noGrp="1"/>
          </p:cNvSpPr>
          <p:nvPr>
            <p:ph idx="1"/>
          </p:nvPr>
        </p:nvSpPr>
        <p:spPr>
          <a:xfrm>
            <a:off x="508647" y="1456531"/>
            <a:ext cx="8579082" cy="4813640"/>
          </a:xfrm>
        </p:spPr>
        <p:txBody>
          <a:bodyPr>
            <a:noAutofit/>
          </a:bodyPr>
          <a:lstStyle/>
          <a:p>
            <a:r>
              <a:rPr lang="en-KE" sz="2800" dirty="0">
                <a:latin typeface="Times New Roman" panose="02020603050405020304" pitchFamily="18" charset="0"/>
                <a:cs typeface="Times New Roman" panose="02020603050405020304" pitchFamily="18" charset="0"/>
              </a:rPr>
              <a:t> Unique, affordable memberships with professional coaching</a:t>
            </a:r>
          </a:p>
          <a:p>
            <a:r>
              <a:rPr lang="en-KE" sz="2800" dirty="0">
                <a:latin typeface="Times New Roman" panose="02020603050405020304" pitchFamily="18" charset="0"/>
                <a:cs typeface="Times New Roman" panose="02020603050405020304" pitchFamily="18" charset="0"/>
              </a:rPr>
              <a:t> Flexible membership plans for busy professionals</a:t>
            </a:r>
          </a:p>
          <a:p>
            <a:r>
              <a:rPr lang="en-KE" sz="2800" dirty="0">
                <a:latin typeface="Times New Roman" panose="02020603050405020304" pitchFamily="18" charset="0"/>
                <a:cs typeface="Times New Roman" panose="02020603050405020304" pitchFamily="18" charset="0"/>
              </a:rPr>
              <a:t>Combination fitness training and wellness services</a:t>
            </a:r>
          </a:p>
          <a:p>
            <a:r>
              <a:rPr lang="en-KE" sz="2800" dirty="0">
                <a:latin typeface="Times New Roman" panose="02020603050405020304" pitchFamily="18" charset="0"/>
                <a:cs typeface="Times New Roman" panose="02020603050405020304" pitchFamily="18" charset="0"/>
              </a:rPr>
              <a:t>Friendly community environment motivating active lifestyles (Alvarez, 2018).</a:t>
            </a:r>
          </a:p>
          <a:p>
            <a:r>
              <a:rPr lang="en-KE" sz="2800" dirty="0">
                <a:latin typeface="Times New Roman" panose="02020603050405020304" pitchFamily="18" charset="0"/>
                <a:cs typeface="Times New Roman" panose="02020603050405020304" pitchFamily="18" charset="0"/>
              </a:rPr>
              <a:t>Target urban professionals aged twenty to forty</a:t>
            </a:r>
          </a:p>
          <a:p>
            <a:r>
              <a:rPr lang="en-KE" sz="2800" dirty="0">
                <a:latin typeface="Times New Roman" panose="02020603050405020304" pitchFamily="18" charset="0"/>
                <a:cs typeface="Times New Roman" panose="02020603050405020304" pitchFamily="18" charset="0"/>
              </a:rPr>
              <a:t>Customers seeking convenience, health, and affordability</a:t>
            </a:r>
          </a:p>
        </p:txBody>
      </p:sp>
      <p:pic>
        <p:nvPicPr>
          <p:cNvPr id="3074" name="Picture 2" descr="Fast Forward Cargo International Pvt Ltd">
            <a:extLst>
              <a:ext uri="{FF2B5EF4-FFF2-40B4-BE49-F238E27FC236}">
                <a16:creationId xmlns:a16="http://schemas.microsoft.com/office/drawing/2014/main" id="{B42407F9-D571-1877-489E-0E9E173B86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1806" y="2139315"/>
            <a:ext cx="3043529" cy="30235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301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14CF2-1A32-4AC7-DFFB-F02D63342A99}"/>
              </a:ext>
            </a:extLst>
          </p:cNvPr>
          <p:cNvSpPr>
            <a:spLocks noGrp="1"/>
          </p:cNvSpPr>
          <p:nvPr>
            <p:ph type="title"/>
          </p:nvPr>
        </p:nvSpPr>
        <p:spPr>
          <a:xfrm>
            <a:off x="1668547" y="153192"/>
            <a:ext cx="8180178" cy="1325563"/>
          </a:xfrm>
          <a:solidFill>
            <a:schemeClr val="accent6">
              <a:lumMod val="60000"/>
              <a:lumOff val="40000"/>
            </a:schemeClr>
          </a:solidFill>
          <a:scene3d>
            <a:camera prst="orthographicFront"/>
            <a:lightRig rig="threePt" dir="t"/>
          </a:scene3d>
          <a:sp3d>
            <a:bevelT prst="relaxedInset"/>
          </a:sp3d>
        </p:spPr>
        <p:txBody>
          <a:bodyPr>
            <a:normAutofit/>
          </a:bodyPr>
          <a:lstStyle/>
          <a:p>
            <a:pPr>
              <a:lnSpc>
                <a:spcPct val="107000"/>
              </a:lnSpc>
              <a:spcAft>
                <a:spcPts val="800"/>
              </a:spcAft>
              <a:buNone/>
            </a:pPr>
            <a:r>
              <a:rPr lang="en-KE" sz="3600" b="1" dirty="0">
                <a:effectLst/>
                <a:latin typeface="Times New Roman" panose="02020603050405020304" pitchFamily="18" charset="0"/>
                <a:ea typeface="Calibri" panose="020F0502020204030204" pitchFamily="34" charset="0"/>
              </a:rPr>
              <a:t>Business Structure, Location, and HR Strategy</a:t>
            </a:r>
            <a:endParaRPr lang="en-KE"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2E7852-87AF-CF34-C03C-D60C2A3F5FA8}"/>
              </a:ext>
            </a:extLst>
          </p:cNvPr>
          <p:cNvSpPr>
            <a:spLocks noGrp="1"/>
          </p:cNvSpPr>
          <p:nvPr>
            <p:ph idx="1"/>
          </p:nvPr>
        </p:nvSpPr>
        <p:spPr>
          <a:xfrm>
            <a:off x="429250" y="1690688"/>
            <a:ext cx="8180178" cy="4351338"/>
          </a:xfrm>
          <a:solidFill>
            <a:schemeClr val="accent4">
              <a:lumMod val="60000"/>
              <a:lumOff val="40000"/>
              <a:alpha val="23000"/>
            </a:schemeClr>
          </a:solidFill>
          <a:scene3d>
            <a:camera prst="orthographicFront"/>
            <a:lightRig rig="threePt" dir="t"/>
          </a:scene3d>
          <a:sp3d>
            <a:bevelT w="114300" prst="hardEdge"/>
          </a:sp3d>
        </p:spPr>
        <p:txBody>
          <a:bodyPr>
            <a:noAutofit/>
          </a:bodyPr>
          <a:lstStyle/>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The business operates as a sole trader structure</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Simple management and flexible decision-making (Barrow and Brown, 2018).</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Gym located near a busy business district</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Location convenient for working professionals daily</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Staff includes trainers, a receptionist, and a manager.</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Employees recruited through fitness industry networks</a:t>
            </a:r>
          </a:p>
        </p:txBody>
      </p:sp>
      <p:pic>
        <p:nvPicPr>
          <p:cNvPr id="4098" name="Picture 2" descr="FundKite Business Funding">
            <a:extLst>
              <a:ext uri="{FF2B5EF4-FFF2-40B4-BE49-F238E27FC236}">
                <a16:creationId xmlns:a16="http://schemas.microsoft.com/office/drawing/2014/main" id="{06577DF1-0D68-48F0-F486-054C265C31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9428" y="1690688"/>
            <a:ext cx="3582572" cy="269315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R Strategy Mastery: 7 Power-Packed ...">
            <a:extLst>
              <a:ext uri="{FF2B5EF4-FFF2-40B4-BE49-F238E27FC236}">
                <a16:creationId xmlns:a16="http://schemas.microsoft.com/office/drawing/2014/main" id="{47B708BB-C073-E16D-39DD-A3CF3A332A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09428" y="4346573"/>
            <a:ext cx="3582572" cy="1641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8389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0211-8DA3-C15B-A0C0-6554BA8D8AAA}"/>
              </a:ext>
            </a:extLst>
          </p:cNvPr>
          <p:cNvSpPr>
            <a:spLocks noGrp="1"/>
          </p:cNvSpPr>
          <p:nvPr>
            <p:ph type="title"/>
          </p:nvPr>
        </p:nvSpPr>
        <p:spPr>
          <a:xfrm>
            <a:off x="1659987" y="329091"/>
            <a:ext cx="8243667" cy="1013836"/>
          </a:xfrm>
          <a:solidFill>
            <a:schemeClr val="accent4">
              <a:lumMod val="60000"/>
              <a:lumOff val="40000"/>
              <a:alpha val="64000"/>
            </a:schemeClr>
          </a:solidFill>
          <a:scene3d>
            <a:camera prst="orthographicFront"/>
            <a:lightRig rig="threePt" dir="t"/>
          </a:scene3d>
          <a:sp3d>
            <a:bevelT w="114300" prst="artDeco"/>
          </a:sp3d>
        </p:spPr>
        <p:txBody>
          <a:bodyPr>
            <a:noAutofit/>
          </a:bodyPr>
          <a:lstStyle/>
          <a:p>
            <a:pPr>
              <a:lnSpc>
                <a:spcPct val="107000"/>
              </a:lnSpc>
              <a:spcAft>
                <a:spcPts val="800"/>
              </a:spcAft>
            </a:pPr>
            <a:r>
              <a:rPr lang="en-KE" sz="3600" b="1" dirty="0">
                <a:effectLst/>
                <a:latin typeface="Times New Roman" panose="02020603050405020304" pitchFamily="18" charset="0"/>
                <a:ea typeface="Calibri" panose="020F0502020204030204" pitchFamily="34" charset="0"/>
              </a:rPr>
              <a:t>Market Research and Customer Insights</a:t>
            </a:r>
            <a:endParaRPr lang="en-KE" sz="3600" b="1"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03D206-1F43-6CB1-8D2A-94B7390EEE55}"/>
              </a:ext>
            </a:extLst>
          </p:cNvPr>
          <p:cNvSpPr>
            <a:spLocks noGrp="1"/>
          </p:cNvSpPr>
          <p:nvPr>
            <p:ph idx="1"/>
          </p:nvPr>
        </p:nvSpPr>
        <p:spPr>
          <a:xfrm>
            <a:off x="914400" y="1502617"/>
            <a:ext cx="8589220" cy="4788265"/>
          </a:xfrm>
          <a:solidFill>
            <a:schemeClr val="bg1"/>
          </a:solidFill>
          <a:scene3d>
            <a:camera prst="orthographicFront"/>
            <a:lightRig rig="threePt" dir="t"/>
          </a:scene3d>
          <a:sp3d>
            <a:bevelT prst="convex"/>
          </a:sp3d>
        </p:spPr>
        <p:txBody>
          <a:bodyPr>
            <a:noAutofit/>
          </a:bodyPr>
          <a:lstStyle/>
          <a:p>
            <a:pPr lvl="0">
              <a:buFont typeface="Wingdings" panose="05000000000000000000" pitchFamily="2" charset="2"/>
              <a:buChar char="ü"/>
            </a:pPr>
            <a:r>
              <a:rPr lang="en-KE" sz="2800" dirty="0">
                <a:latin typeface="Times New Roman" panose="02020603050405020304" pitchFamily="18" charset="0"/>
                <a:cs typeface="Times New Roman" panose="02020603050405020304" pitchFamily="18" charset="0"/>
              </a:rPr>
              <a:t>Research shows growing demand for urban fitness</a:t>
            </a:r>
          </a:p>
          <a:p>
            <a:pPr lvl="0">
              <a:buFont typeface="Wingdings" panose="05000000000000000000" pitchFamily="2" charset="2"/>
              <a:buChar char="ü"/>
            </a:pPr>
            <a:r>
              <a:rPr lang="en-KE" sz="2800" dirty="0">
                <a:latin typeface="Times New Roman" panose="02020603050405020304" pitchFamily="18" charset="0"/>
                <a:cs typeface="Times New Roman" panose="02020603050405020304" pitchFamily="18" charset="0"/>
              </a:rPr>
              <a:t>The survey revealed professionals prefer a flexible gym.</a:t>
            </a:r>
          </a:p>
          <a:p>
            <a:pPr lvl="0">
              <a:buFont typeface="Wingdings" panose="05000000000000000000" pitchFamily="2" charset="2"/>
              <a:buChar char="ü"/>
            </a:pPr>
            <a:r>
              <a:rPr lang="en-KE" sz="2800" dirty="0">
                <a:latin typeface="Times New Roman" panose="02020603050405020304" pitchFamily="18" charset="0"/>
                <a:cs typeface="Times New Roman" panose="02020603050405020304" pitchFamily="18" charset="0"/>
              </a:rPr>
              <a:t>According to Barringer and R. Duane Ireland (2018), customers value affordable membership pricing plans.</a:t>
            </a:r>
          </a:p>
          <a:p>
            <a:pPr lvl="0">
              <a:buFont typeface="Wingdings" panose="05000000000000000000" pitchFamily="2" charset="2"/>
              <a:buChar char="ü"/>
            </a:pPr>
            <a:r>
              <a:rPr lang="en-KE" sz="2800" dirty="0">
                <a:latin typeface="Times New Roman" panose="02020603050405020304" pitchFamily="18" charset="0"/>
                <a:cs typeface="Times New Roman" panose="02020603050405020304" pitchFamily="18" charset="0"/>
              </a:rPr>
              <a:t>Competitors charge higher prices for limited services.</a:t>
            </a:r>
          </a:p>
          <a:p>
            <a:pPr lvl="0">
              <a:buFont typeface="Wingdings" panose="05000000000000000000" pitchFamily="2" charset="2"/>
              <a:buChar char="ü"/>
            </a:pPr>
            <a:r>
              <a:rPr lang="en-KE" sz="2800" dirty="0">
                <a:latin typeface="Times New Roman" panose="02020603050405020304" pitchFamily="18" charset="0"/>
                <a:cs typeface="Times New Roman" panose="02020603050405020304" pitchFamily="18" charset="0"/>
              </a:rPr>
              <a:t>Market trend of increasing health and wellness awareness</a:t>
            </a:r>
          </a:p>
          <a:p>
            <a:pPr lvl="0">
              <a:buFont typeface="Wingdings" panose="05000000000000000000" pitchFamily="2" charset="2"/>
              <a:buChar char="ü"/>
            </a:pPr>
            <a:r>
              <a:rPr lang="en-KE" sz="2800" dirty="0">
                <a:latin typeface="Times New Roman" panose="02020603050405020304" pitchFamily="18" charset="0"/>
                <a:cs typeface="Times New Roman" panose="02020603050405020304" pitchFamily="18" charset="0"/>
              </a:rPr>
              <a:t>Research supports strong potential business demand</a:t>
            </a:r>
          </a:p>
        </p:txBody>
      </p:sp>
      <p:pic>
        <p:nvPicPr>
          <p:cNvPr id="5122" name="Picture 2" descr="Market Research Can Boost Your Business ...">
            <a:extLst>
              <a:ext uri="{FF2B5EF4-FFF2-40B4-BE49-F238E27FC236}">
                <a16:creationId xmlns:a16="http://schemas.microsoft.com/office/drawing/2014/main" id="{1209C7DB-273D-D200-79C0-7DA31AC853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2094" y="2506831"/>
            <a:ext cx="2447925" cy="2779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071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83FDE-0B01-089F-F5F0-A8947D87DD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C0D094-F57D-D21F-A637-C07BFD9C816E}"/>
              </a:ext>
            </a:extLst>
          </p:cNvPr>
          <p:cNvSpPr>
            <a:spLocks noGrp="1"/>
          </p:cNvSpPr>
          <p:nvPr>
            <p:ph type="title"/>
          </p:nvPr>
        </p:nvSpPr>
        <p:spPr>
          <a:xfrm>
            <a:off x="1927027" y="203200"/>
            <a:ext cx="5742322" cy="1253331"/>
          </a:xfrm>
          <a:solidFill>
            <a:srgbClr val="C00000">
              <a:alpha val="54000"/>
            </a:srgbClr>
          </a:solidFill>
          <a:scene3d>
            <a:camera prst="orthographicFront"/>
            <a:lightRig rig="threePt" dir="t"/>
          </a:scene3d>
          <a:sp3d>
            <a:bevelT w="114300" prst="artDeco"/>
          </a:sp3d>
        </p:spPr>
        <p:txBody>
          <a:bodyPr>
            <a:noAutofit/>
          </a:bodyPr>
          <a:lstStyle/>
          <a:p>
            <a:pPr>
              <a:lnSpc>
                <a:spcPct val="107000"/>
              </a:lnSpc>
              <a:spcAft>
                <a:spcPts val="800"/>
              </a:spcAft>
            </a:pPr>
            <a:r>
              <a:rPr lang="en-KE" sz="3600" b="1" dirty="0">
                <a:effectLst/>
                <a:latin typeface="Times New Roman" panose="02020603050405020304" pitchFamily="18" charset="0"/>
                <a:ea typeface="Calibri" panose="020F0502020204030204" pitchFamily="34" charset="0"/>
              </a:rPr>
              <a:t>SWOT Analysis</a:t>
            </a:r>
            <a:endParaRPr lang="en-KE" sz="3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E8F94F-7B03-8534-5EAE-B386D197C44B}"/>
              </a:ext>
            </a:extLst>
          </p:cNvPr>
          <p:cNvSpPr>
            <a:spLocks noGrp="1"/>
          </p:cNvSpPr>
          <p:nvPr>
            <p:ph idx="1"/>
          </p:nvPr>
        </p:nvSpPr>
        <p:spPr>
          <a:xfrm>
            <a:off x="508647" y="1456531"/>
            <a:ext cx="8579082" cy="4813640"/>
          </a:xfrm>
        </p:spPr>
        <p:txBody>
          <a:bodyPr>
            <a:noAutofit/>
          </a:bodyPr>
          <a:lstStyle/>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Strength: according to Hisrich, Michael, and Shepherd (2019), a strong community-focused fitness environment</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Strength: Affordable memberships attract a wider customer base.</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Weakness: limited startup capital and early operations</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Weakness: new brand, limited market recognition</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Opportunity of growing urban demand for fitness services</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Threat of strong competition from established gyms</a:t>
            </a:r>
          </a:p>
        </p:txBody>
      </p:sp>
      <p:pic>
        <p:nvPicPr>
          <p:cNvPr id="6146" name="Picture 2" descr="Attract And Retain A Diverse Customer Base">
            <a:extLst>
              <a:ext uri="{FF2B5EF4-FFF2-40B4-BE49-F238E27FC236}">
                <a16:creationId xmlns:a16="http://schemas.microsoft.com/office/drawing/2014/main" id="{CE3F0151-699E-E484-F744-2F1A25654D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7471" y="2060488"/>
            <a:ext cx="3318981" cy="246930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ommunity Fitness Movements: Connect ...">
            <a:extLst>
              <a:ext uri="{FF2B5EF4-FFF2-40B4-BE49-F238E27FC236}">
                <a16:creationId xmlns:a16="http://schemas.microsoft.com/office/drawing/2014/main" id="{30CA5BDC-EE9D-AEF6-6833-490B168AF7B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9160" y="4601098"/>
            <a:ext cx="3107291" cy="1870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991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FB40E0-67CD-B556-C980-0FB137220E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1F09AA-F7EC-8AB4-BD5F-28678D928CD5}"/>
              </a:ext>
            </a:extLst>
          </p:cNvPr>
          <p:cNvSpPr>
            <a:spLocks noGrp="1"/>
          </p:cNvSpPr>
          <p:nvPr>
            <p:ph type="title"/>
          </p:nvPr>
        </p:nvSpPr>
        <p:spPr>
          <a:xfrm>
            <a:off x="1878762" y="319969"/>
            <a:ext cx="8434476" cy="1013836"/>
          </a:xfrm>
          <a:solidFill>
            <a:schemeClr val="accent4">
              <a:lumMod val="60000"/>
              <a:lumOff val="40000"/>
              <a:alpha val="64000"/>
            </a:schemeClr>
          </a:solidFill>
          <a:scene3d>
            <a:camera prst="orthographicFront"/>
            <a:lightRig rig="threePt" dir="t"/>
          </a:scene3d>
          <a:sp3d>
            <a:bevelT w="114300" prst="artDeco"/>
          </a:sp3d>
        </p:spPr>
        <p:txBody>
          <a:bodyPr>
            <a:noAutofit/>
          </a:bodyPr>
          <a:lstStyle/>
          <a:p>
            <a:pPr>
              <a:lnSpc>
                <a:spcPct val="107000"/>
              </a:lnSpc>
              <a:spcAft>
                <a:spcPts val="800"/>
              </a:spcAft>
              <a:buNone/>
            </a:pPr>
            <a:r>
              <a:rPr lang="en-KE" sz="3600" b="1" kern="100" dirty="0">
                <a:effectLst/>
                <a:latin typeface="Times New Roman" panose="02020603050405020304" pitchFamily="18" charset="0"/>
                <a:ea typeface="Calibri" panose="020F0502020204030204" pitchFamily="34" charset="0"/>
                <a:cs typeface="Times New Roman" panose="02020603050405020304" pitchFamily="18" charset="0"/>
              </a:rPr>
              <a:t>12-Month Marketing Strategy</a:t>
            </a:r>
            <a:endParaRPr lang="en-KE"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DFED5C-B7D1-9E0E-1728-780A471F9B82}"/>
              </a:ext>
            </a:extLst>
          </p:cNvPr>
          <p:cNvSpPr>
            <a:spLocks noGrp="1"/>
          </p:cNvSpPr>
          <p:nvPr>
            <p:ph idx="1"/>
          </p:nvPr>
        </p:nvSpPr>
        <p:spPr>
          <a:xfrm>
            <a:off x="900333" y="1516685"/>
            <a:ext cx="8589220" cy="5021346"/>
          </a:xfrm>
          <a:solidFill>
            <a:schemeClr val="bg1"/>
          </a:solidFill>
          <a:scene3d>
            <a:camera prst="orthographicFront"/>
            <a:lightRig rig="threePt" dir="t"/>
          </a:scene3d>
          <a:sp3d>
            <a:bevelT prst="convex"/>
          </a:sp3d>
        </p:spPr>
        <p:txBody>
          <a:bodyPr>
            <a:noAutofit/>
          </a:bodyPr>
          <a:lstStyle/>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Focus on strong digital marketing social platforms (Whittington et al., 2017).</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Use Instagram, Facebook, and TikTok promotional campaigns</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Offer limited-time discounted membership promotions</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Partner with local businesses' corporate wellness programs</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Host community fitness events and workshops</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Encourage referrals through member reward programs (Finch, 2016).</a:t>
            </a:r>
          </a:p>
        </p:txBody>
      </p:sp>
    </p:spTree>
    <p:extLst>
      <p:ext uri="{BB962C8B-B14F-4D97-AF65-F5344CB8AC3E}">
        <p14:creationId xmlns:p14="http://schemas.microsoft.com/office/powerpoint/2010/main" val="867114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438AA-A8CE-16D0-8651-2784323A8E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8E41DC-9A6E-1D0B-3403-9ECFD5C899CB}"/>
              </a:ext>
            </a:extLst>
          </p:cNvPr>
          <p:cNvSpPr>
            <a:spLocks noGrp="1"/>
          </p:cNvSpPr>
          <p:nvPr>
            <p:ph type="title"/>
          </p:nvPr>
        </p:nvSpPr>
        <p:spPr>
          <a:xfrm>
            <a:off x="1659988" y="329091"/>
            <a:ext cx="7301132" cy="1013836"/>
          </a:xfrm>
          <a:solidFill>
            <a:schemeClr val="accent4">
              <a:lumMod val="60000"/>
              <a:lumOff val="40000"/>
              <a:alpha val="64000"/>
            </a:schemeClr>
          </a:solidFill>
          <a:scene3d>
            <a:camera prst="orthographicFront"/>
            <a:lightRig rig="threePt" dir="t"/>
          </a:scene3d>
          <a:sp3d>
            <a:bevelT w="114300" prst="artDeco"/>
          </a:sp3d>
        </p:spPr>
        <p:txBody>
          <a:bodyPr>
            <a:noAutofit/>
          </a:bodyPr>
          <a:lstStyle/>
          <a:p>
            <a:pPr>
              <a:lnSpc>
                <a:spcPct val="107000"/>
              </a:lnSpc>
              <a:spcAft>
                <a:spcPts val="800"/>
              </a:spcAft>
              <a:buNone/>
            </a:pPr>
            <a:r>
              <a:rPr lang="en-KE" sz="3600" b="1" kern="100" dirty="0">
                <a:effectLst/>
                <a:latin typeface="Times New Roman" panose="02020603050405020304" pitchFamily="18" charset="0"/>
                <a:ea typeface="Calibri" panose="020F0502020204030204" pitchFamily="34" charset="0"/>
                <a:cs typeface="Times New Roman" panose="02020603050405020304" pitchFamily="18" charset="0"/>
              </a:rPr>
              <a:t>Branding and Marketing Examples</a:t>
            </a:r>
            <a:endParaRPr lang="en-KE"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03A8FD-94E8-2951-70E9-CE35331B1BCF}"/>
              </a:ext>
            </a:extLst>
          </p:cNvPr>
          <p:cNvSpPr>
            <a:spLocks noGrp="1"/>
          </p:cNvSpPr>
          <p:nvPr>
            <p:ph idx="1"/>
          </p:nvPr>
        </p:nvSpPr>
        <p:spPr>
          <a:xfrm>
            <a:off x="914400" y="1502617"/>
            <a:ext cx="8589220" cy="4788265"/>
          </a:xfrm>
          <a:solidFill>
            <a:schemeClr val="bg1"/>
          </a:solidFill>
          <a:scene3d>
            <a:camera prst="orthographicFront"/>
            <a:lightRig rig="threePt" dir="t"/>
          </a:scene3d>
          <a:sp3d>
            <a:bevelT prst="convex"/>
          </a:sp3d>
        </p:spPr>
        <p:txBody>
          <a:bodyPr>
            <a:noAutofit/>
          </a:bodyPr>
          <a:lstStyle/>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Professional logo representing energy, health, and lifestyle</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Attractive business cards for networking promotion (Hooley et al., 2020).</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Promotional flyers distributed in offices and apartments</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Social media posts showcasing the gym environment</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Short TikTok workout videos attracting followers</a:t>
            </a:r>
          </a:p>
          <a:p>
            <a:pPr lvl="0">
              <a:buFont typeface="Wingdings" panose="05000000000000000000" pitchFamily="2" charset="2"/>
              <a:buChar char="v"/>
            </a:pPr>
            <a:r>
              <a:rPr lang="en-KE" sz="2800" dirty="0">
                <a:latin typeface="Times New Roman" panose="02020603050405020304" pitchFamily="18" charset="0"/>
                <a:cs typeface="Times New Roman" panose="02020603050405020304" pitchFamily="18" charset="0"/>
              </a:rPr>
              <a:t>Facebook advertisements targeting nearby professionals</a:t>
            </a:r>
          </a:p>
        </p:txBody>
      </p:sp>
      <p:pic>
        <p:nvPicPr>
          <p:cNvPr id="7170" name="Picture 2" descr="Why TikTok might be the future of ...">
            <a:extLst>
              <a:ext uri="{FF2B5EF4-FFF2-40B4-BE49-F238E27FC236}">
                <a16:creationId xmlns:a16="http://schemas.microsoft.com/office/drawing/2014/main" id="{6551CD74-827C-1DD9-0D5C-824ED0FD8C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3620" y="3429000"/>
            <a:ext cx="2688380" cy="2070577"/>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Branding vs Marketing: Do You ...">
            <a:extLst>
              <a:ext uri="{FF2B5EF4-FFF2-40B4-BE49-F238E27FC236}">
                <a16:creationId xmlns:a16="http://schemas.microsoft.com/office/drawing/2014/main" id="{6CAD57B0-2FA2-0CF9-3E2E-30776ED90A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03621" y="1828800"/>
            <a:ext cx="268838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99546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86903E-802A-BE49-DB95-85CCA63D82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049E17-3D22-41C6-0A9D-AB7499946BA4}"/>
              </a:ext>
            </a:extLst>
          </p:cNvPr>
          <p:cNvSpPr>
            <a:spLocks noGrp="1"/>
          </p:cNvSpPr>
          <p:nvPr>
            <p:ph type="title"/>
          </p:nvPr>
        </p:nvSpPr>
        <p:spPr>
          <a:xfrm>
            <a:off x="1659988" y="329091"/>
            <a:ext cx="7427741" cy="1013836"/>
          </a:xfrm>
          <a:solidFill>
            <a:schemeClr val="accent4">
              <a:lumMod val="60000"/>
              <a:lumOff val="40000"/>
              <a:alpha val="64000"/>
            </a:schemeClr>
          </a:solidFill>
          <a:scene3d>
            <a:camera prst="orthographicFront"/>
            <a:lightRig rig="threePt" dir="t"/>
          </a:scene3d>
          <a:sp3d>
            <a:bevelT w="114300" prst="artDeco"/>
          </a:sp3d>
        </p:spPr>
        <p:txBody>
          <a:bodyPr>
            <a:noAutofit/>
          </a:bodyPr>
          <a:lstStyle/>
          <a:p>
            <a:pPr>
              <a:lnSpc>
                <a:spcPct val="107000"/>
              </a:lnSpc>
              <a:spcAft>
                <a:spcPts val="800"/>
              </a:spcAft>
              <a:buNone/>
            </a:pPr>
            <a:r>
              <a:rPr lang="en-KE" sz="3600" b="1" kern="100" dirty="0">
                <a:effectLst/>
                <a:latin typeface="Times New Roman" panose="02020603050405020304" pitchFamily="18" charset="0"/>
                <a:ea typeface="Calibri" panose="020F0502020204030204" pitchFamily="34" charset="0"/>
                <a:cs typeface="Times New Roman" panose="02020603050405020304" pitchFamily="18" charset="0"/>
              </a:rPr>
              <a:t>£100k Investment Expansion Plan</a:t>
            </a:r>
            <a:endParaRPr lang="en-KE"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9C16983-9C15-178A-A3CD-940022F8DF17}"/>
              </a:ext>
            </a:extLst>
          </p:cNvPr>
          <p:cNvSpPr>
            <a:spLocks noGrp="1"/>
          </p:cNvSpPr>
          <p:nvPr>
            <p:ph idx="1"/>
          </p:nvPr>
        </p:nvSpPr>
        <p:spPr>
          <a:xfrm>
            <a:off x="914400" y="1502617"/>
            <a:ext cx="8589220" cy="5026292"/>
          </a:xfrm>
          <a:solidFill>
            <a:schemeClr val="bg1"/>
          </a:solidFill>
          <a:scene3d>
            <a:camera prst="orthographicFront"/>
            <a:lightRig rig="threePt" dir="t"/>
          </a:scene3d>
          <a:sp3d>
            <a:bevelT prst="convex"/>
          </a:sp3d>
        </p:spPr>
        <p:txBody>
          <a:bodyPr>
            <a:noAutofit/>
          </a:bodyPr>
          <a:lstStyle/>
          <a:p>
            <a:pPr lvl="0"/>
            <a:r>
              <a:rPr lang="en-KE" sz="2800" dirty="0">
                <a:latin typeface="Times New Roman" panose="02020603050405020304" pitchFamily="18" charset="0"/>
                <a:cs typeface="Times New Roman" panose="02020603050405020304" pitchFamily="18" charset="0"/>
              </a:rPr>
              <a:t>Invest in upgrading gym equipment and improving services (Kotler, Armstrong, and Balasubramanian, 2023).</a:t>
            </a:r>
          </a:p>
          <a:p>
            <a:pPr lvl="0"/>
            <a:r>
              <a:rPr lang="en-KE" sz="2800" dirty="0">
                <a:latin typeface="Times New Roman" panose="02020603050405020304" pitchFamily="18" charset="0"/>
                <a:cs typeface="Times New Roman" panose="02020603050405020304" pitchFamily="18" charset="0"/>
              </a:rPr>
              <a:t>Expand marketing campaigns across digital platforms</a:t>
            </a:r>
          </a:p>
          <a:p>
            <a:pPr lvl="0"/>
            <a:r>
              <a:rPr lang="en-KE" sz="2800" dirty="0">
                <a:latin typeface="Times New Roman" panose="02020603050405020304" pitchFamily="18" charset="0"/>
                <a:cs typeface="Times New Roman" panose="02020603050405020304" pitchFamily="18" charset="0"/>
              </a:rPr>
              <a:t>Hire additional certified personal fitness trainers</a:t>
            </a:r>
          </a:p>
          <a:p>
            <a:pPr lvl="0"/>
            <a:r>
              <a:rPr lang="en-KE" sz="2800" dirty="0">
                <a:latin typeface="Times New Roman" panose="02020603050405020304" pitchFamily="18" charset="0"/>
                <a:cs typeface="Times New Roman" panose="02020603050405020304" pitchFamily="18" charset="0"/>
              </a:rPr>
              <a:t>According to Williams (2016), renovate facilities, improving comfort and space</a:t>
            </a:r>
          </a:p>
          <a:p>
            <a:pPr lvl="0"/>
            <a:r>
              <a:rPr lang="en-KE" sz="2800" dirty="0">
                <a:latin typeface="Times New Roman" panose="02020603050405020304" pitchFamily="18" charset="0"/>
                <a:cs typeface="Times New Roman" panose="02020603050405020304" pitchFamily="18" charset="0"/>
              </a:rPr>
              <a:t>Develop a mobile app for member bookings</a:t>
            </a:r>
          </a:p>
          <a:p>
            <a:pPr lvl="0"/>
            <a:r>
              <a:rPr lang="en-KE" sz="2800" dirty="0">
                <a:latin typeface="Times New Roman" panose="02020603050405020304" pitchFamily="18" charset="0"/>
                <a:cs typeface="Times New Roman" panose="02020603050405020304" pitchFamily="18" charset="0"/>
              </a:rPr>
              <a:t>Reserve funds for emergency operations and business stability</a:t>
            </a:r>
          </a:p>
        </p:txBody>
      </p:sp>
    </p:spTree>
    <p:extLst>
      <p:ext uri="{BB962C8B-B14F-4D97-AF65-F5344CB8AC3E}">
        <p14:creationId xmlns:p14="http://schemas.microsoft.com/office/powerpoint/2010/main" val="1440027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6A4091-0479-4CD6-0DB4-A566C9D221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7154B6-FE41-C40F-94AC-1AB9AFA28492}"/>
              </a:ext>
            </a:extLst>
          </p:cNvPr>
          <p:cNvSpPr>
            <a:spLocks noGrp="1"/>
          </p:cNvSpPr>
          <p:nvPr>
            <p:ph type="title"/>
          </p:nvPr>
        </p:nvSpPr>
        <p:spPr>
          <a:xfrm>
            <a:off x="1769827" y="60703"/>
            <a:ext cx="7936881" cy="1253331"/>
          </a:xfrm>
          <a:solidFill>
            <a:srgbClr val="C00000">
              <a:alpha val="54000"/>
            </a:srgbClr>
          </a:solidFill>
          <a:scene3d>
            <a:camera prst="orthographicFront"/>
            <a:lightRig rig="threePt" dir="t"/>
          </a:scene3d>
          <a:sp3d>
            <a:bevelT w="114300" prst="artDeco"/>
          </a:sp3d>
        </p:spPr>
        <p:txBody>
          <a:bodyPr>
            <a:noAutofit/>
          </a:bodyPr>
          <a:lstStyle/>
          <a:p>
            <a:pPr>
              <a:lnSpc>
                <a:spcPct val="107000"/>
              </a:lnSpc>
              <a:spcAft>
                <a:spcPts val="800"/>
              </a:spcAft>
              <a:buNone/>
            </a:pPr>
            <a:r>
              <a:rPr lang="en-KE" sz="3600" b="1" dirty="0">
                <a:effectLst/>
                <a:latin typeface="Times New Roman" panose="02020603050405020304" pitchFamily="18" charset="0"/>
                <a:ea typeface="Calibri" panose="020F0502020204030204" pitchFamily="34" charset="0"/>
              </a:rPr>
              <a:t>Expected Growth and Business Impact</a:t>
            </a:r>
            <a:endParaRPr lang="en-KE" sz="3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251C202-94C6-9FD7-FDF2-65C6F30D8DE2}"/>
              </a:ext>
            </a:extLst>
          </p:cNvPr>
          <p:cNvSpPr>
            <a:spLocks noGrp="1"/>
          </p:cNvSpPr>
          <p:nvPr>
            <p:ph idx="1"/>
          </p:nvPr>
        </p:nvSpPr>
        <p:spPr>
          <a:xfrm>
            <a:off x="508647" y="1456531"/>
            <a:ext cx="8579082" cy="4813640"/>
          </a:xfrm>
        </p:spPr>
        <p:txBody>
          <a:bodyPr>
            <a:noAutofit/>
          </a:bodyPr>
          <a:lstStyle/>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Investment increases membership growth significantly</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Expanded marketing attracts a wider customer base.</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Improved equipment enhances customer satisfaction levels.</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Additional trainers improve the service quality experience.</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Revenue is expected to grow steadily for the next two years.</a:t>
            </a:r>
          </a:p>
          <a:p>
            <a:pPr lvl="0">
              <a:buFont typeface="Wingdings" panose="05000000000000000000" pitchFamily="2" charset="2"/>
              <a:buChar char="Ø"/>
            </a:pPr>
            <a:r>
              <a:rPr lang="en-KE" sz="2800" dirty="0">
                <a:latin typeface="Times New Roman" panose="02020603050405020304" pitchFamily="18" charset="0"/>
                <a:cs typeface="Times New Roman" panose="02020603050405020304" pitchFamily="18" charset="0"/>
              </a:rPr>
              <a:t>Business positioned to become the leading community gym</a:t>
            </a:r>
          </a:p>
        </p:txBody>
      </p:sp>
      <p:pic>
        <p:nvPicPr>
          <p:cNvPr id="4" name="Picture 2" descr="How Europe IoT In Smart City Market ...">
            <a:extLst>
              <a:ext uri="{FF2B5EF4-FFF2-40B4-BE49-F238E27FC236}">
                <a16:creationId xmlns:a16="http://schemas.microsoft.com/office/drawing/2014/main" id="{92D4DE6E-6848-A900-F3D6-61869144B5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5853" y="1740876"/>
            <a:ext cx="3366147" cy="191672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old's Gym Group Exercise Classes ...">
            <a:extLst>
              <a:ext uri="{FF2B5EF4-FFF2-40B4-BE49-F238E27FC236}">
                <a16:creationId xmlns:a16="http://schemas.microsoft.com/office/drawing/2014/main" id="{FEB823BB-3894-9744-2637-5FF8AE3E1D1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25852" y="3601327"/>
            <a:ext cx="3366147" cy="2166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229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0000"/>
            <a:lum/>
          </a:blip>
          <a:srcRect/>
          <a:tile tx="0" ty="0" sx="100000" sy="100000" flip="none" algn="tl"/>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36C363-A552-978F-E56C-1BFA9AFC49BC}"/>
              </a:ext>
            </a:extLst>
          </p:cNvPr>
          <p:cNvSpPr>
            <a:spLocks noGrp="1"/>
          </p:cNvSpPr>
          <p:nvPr>
            <p:ph idx="1"/>
          </p:nvPr>
        </p:nvSpPr>
        <p:spPr>
          <a:xfrm>
            <a:off x="1457178" y="7034"/>
            <a:ext cx="10515600" cy="6858000"/>
          </a:xfrm>
        </p:spPr>
        <p:txBody>
          <a:bodyPr>
            <a:normAutofit fontScale="70000" lnSpcReduction="20000"/>
          </a:bodyPr>
          <a:lstStyle/>
          <a:p>
            <a:pPr algn="ctr">
              <a:lnSpc>
                <a:spcPct val="107000"/>
              </a:lnSpc>
              <a:spcAft>
                <a:spcPts val="800"/>
              </a:spcAft>
              <a:buNone/>
            </a:pPr>
            <a:r>
              <a:rPr lang="en-KE" sz="2400" b="1" kern="100" dirty="0">
                <a:effectLst/>
                <a:latin typeface="Times New Roman" panose="02020603050405020304" pitchFamily="18" charset="0"/>
                <a:ea typeface="Calibri" panose="020F0502020204030204" pitchFamily="34" charset="0"/>
                <a:cs typeface="Times New Roman" panose="02020603050405020304" pitchFamily="18" charset="0"/>
              </a:rPr>
              <a:t>Reference list</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latin typeface="Times New Roman" panose="02020603050405020304" pitchFamily="18" charset="0"/>
                <a:ea typeface="Calibri" panose="020F0502020204030204" pitchFamily="34" charset="0"/>
                <a:cs typeface="Times New Roman" panose="02020603050405020304" pitchFamily="18" charset="0"/>
              </a:rPr>
              <a:t>1.</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S. (2018).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What entrepreneurs need to know before they start</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[online] The Business &amp; Management Collection. Available at: </a:t>
            </a:r>
            <a:r>
              <a:rPr lang="en-KE" sz="2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https://hstalks.com/t/2139/what-entrepreneurs-need-to-know-before-they-start/</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[Accessed 6 Mar. 2026].</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latin typeface="Times New Roman" panose="02020603050405020304" pitchFamily="18" charset="0"/>
                <a:ea typeface="Calibri" panose="020F0502020204030204" pitchFamily="34" charset="0"/>
                <a:cs typeface="Times New Roman" panose="02020603050405020304" pitchFamily="18" charset="0"/>
              </a:rPr>
              <a:t>2.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Baron, R.A. and </a:t>
            </a:r>
            <a:r>
              <a:rPr lang="en-KE" sz="2400" kern="100" dirty="0" err="1">
                <a:effectLst/>
                <a:latin typeface="Times New Roman" panose="02020603050405020304" pitchFamily="18" charset="0"/>
                <a:ea typeface="Calibri" panose="020F0502020204030204" pitchFamily="34" charset="0"/>
                <a:cs typeface="Times New Roman" panose="02020603050405020304" pitchFamily="18" charset="0"/>
              </a:rPr>
              <a:t>Hmieleski</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K.M. (2018).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Essentials of entrepreneurship: changing the world, one idea at a time</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Cheltenham, UK: Northampton, MA, USA; Edward Elgar Publishing.</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3.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Barringer, B.R., and R. Duane Ireland (2018).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Entrepreneurship is successfully launching new ventures</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5th ed. Harlow, London, New York, NY, Boston [U.A.] Pearson.</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4.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Barrow, C., Barrow, P., and Brown, R. (2018).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The business plan workbook: a step-by-step guide to creating and developing a successful business</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London; Philadelphia: Kogan Page.</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5.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Finch, B. (2016).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How to write a business plan</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London; Philadelphia: Kogan Page.</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6.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Hisrich, Michael, and Shepherd. (2019).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Entrepreneurship</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KE" sz="2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Amazon.com</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KE" sz="24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https://www.amazon.com/Entrepreneurship-Robert-D-Hisrich/dp/0078029198</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7.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Hooley, G.J., </a:t>
            </a:r>
            <a:r>
              <a:rPr lang="en-KE" sz="2400" kern="100" dirty="0" err="1">
                <a:effectLst/>
                <a:latin typeface="Times New Roman" panose="02020603050405020304" pitchFamily="18" charset="0"/>
                <a:ea typeface="Calibri" panose="020F0502020204030204" pitchFamily="34" charset="0"/>
                <a:cs typeface="Times New Roman" panose="02020603050405020304" pitchFamily="18" charset="0"/>
              </a:rPr>
              <a:t>Nicoulaud</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B., Rudd, J.M., and Lee, N. (2020).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Marketing strategy &amp; competitive positioning</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7th ed. Harlow; New York: Pearson.</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8.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Kotler, P., Armstrong, G., and Balasubramanian, S. (2023).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Principles of Marketing</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19th ed. Harlow: Pearson.</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9.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Whittington, R., Scholes, K., Angwin, D., Regner, P., and Johnson, G. (2017).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Exploring Strategy: Text and Cases</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11th ed. Harlow, England: Pearson.</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None/>
            </a:pPr>
            <a:r>
              <a:rPr lang="en-US" sz="2400" kern="100" dirty="0">
                <a:effectLst/>
                <a:latin typeface="Times New Roman" panose="02020603050405020304" pitchFamily="18" charset="0"/>
                <a:ea typeface="Calibri" panose="020F0502020204030204" pitchFamily="34" charset="0"/>
                <a:cs typeface="Times New Roman" panose="02020603050405020304" pitchFamily="18" charset="0"/>
              </a:rPr>
              <a:t>10. </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Williams, S. (2016). </a:t>
            </a:r>
            <a:r>
              <a:rPr lang="en-KE" sz="2400" i="1" kern="100" dirty="0">
                <a:effectLst/>
                <a:latin typeface="Times New Roman" panose="02020603050405020304" pitchFamily="18" charset="0"/>
                <a:ea typeface="Calibri" panose="020F0502020204030204" pitchFamily="34" charset="0"/>
                <a:cs typeface="Times New Roman" panose="02020603050405020304" pitchFamily="18" charset="0"/>
              </a:rPr>
              <a:t>Financial Times Guide to Business Start-Up.</a:t>
            </a:r>
            <a:r>
              <a:rPr lang="en-KE" sz="2400" kern="100" dirty="0">
                <a:effectLst/>
                <a:latin typeface="Times New Roman" panose="02020603050405020304" pitchFamily="18" charset="0"/>
                <a:ea typeface="Calibri" panose="020F0502020204030204" pitchFamily="34" charset="0"/>
                <a:cs typeface="Times New Roman" panose="02020603050405020304" pitchFamily="18" charset="0"/>
              </a:rPr>
              <a:t> FT Publishing Int’l.</a:t>
            </a:r>
            <a:endParaRPr lang="en-KE"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33067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420</TotalTime>
  <Words>1769</Words>
  <Application>Microsoft Office PowerPoint</Application>
  <PresentationFormat>Widescreen</PresentationFormat>
  <Paragraphs>102</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UrbanFit Gym: Investment Pitch for Business Growth  Name:Shelsya cavanza Institution:University trinity Saint David Course Management Enterprise  </vt:lpstr>
      <vt:lpstr>Business Concept and Overview</vt:lpstr>
      <vt:lpstr>Mission, Aim, and Objectives</vt:lpstr>
      <vt:lpstr>Unique Selling Proposition and Target Market</vt:lpstr>
      <vt:lpstr>Business Structure, Location, and HR Strategy</vt:lpstr>
      <vt:lpstr>Market Research and Customer Insights</vt:lpstr>
      <vt:lpstr>SWOT Analysis</vt:lpstr>
      <vt:lpstr>12-Month Marketing Strategy</vt:lpstr>
      <vt:lpstr>Branding and Marketing Examples</vt:lpstr>
      <vt:lpstr>£100k Investment Expansion Plan</vt:lpstr>
      <vt:lpstr>Expected Growth and Business Impact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UrbanFit Gym: Investment Pitch for Business Growth  Name:Shelsya cavanza Institution:University trinity Saint David Course Management Enterprise  </dc:title>
  <cp:lastModifiedBy>Shelsya Cavanza (2130984)</cp:lastModifiedBy>
  <cp:revision>1</cp:revision>
  <dcterms:created xsi:type="dcterms:W3CDTF">2025-04-27T08:19:26Z</dcterms:created>
  <dcterms:modified xsi:type="dcterms:W3CDTF">2026-03-10T08:20:01Z</dcterms:modified>
</cp:coreProperties>
</file>