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59" r:id="rId5"/>
    <p:sldId id="260" r:id="rId6"/>
    <p:sldId id="261" r:id="rId7"/>
    <p:sldId id="263" r:id="rId8"/>
    <p:sldId id="264" r:id="rId9"/>
    <p:sldId id="262" r:id="rId10"/>
    <p:sldId id="265" r:id="rId11"/>
    <p:sldId id="266" r:id="rId12"/>
    <p:sldId id="267" r:id="rId13"/>
    <p:sldId id="268" r:id="rId14"/>
    <p:sldId id="269" r:id="rId15"/>
    <p:sldId id="277" r:id="rId16"/>
    <p:sldId id="274" r:id="rId17"/>
    <p:sldId id="276" r:id="rId18"/>
    <p:sldId id="270" r:id="rId19"/>
    <p:sldId id="271" r:id="rId20"/>
    <p:sldId id="272" r:id="rId21"/>
    <p:sldId id="273" r:id="rId22"/>
    <p:sldId id="275"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1130" autoAdjust="0"/>
  </p:normalViewPr>
  <p:slideViewPr>
    <p:cSldViewPr snapToGrid="0">
      <p:cViewPr varScale="1">
        <p:scale>
          <a:sx n="84" d="100"/>
          <a:sy n="84" d="100"/>
        </p:scale>
        <p:origin x="8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A03C8-2982-4762-A066-64BC25F5104F}" type="datetimeFigureOut">
              <a:rPr lang="en-GB" smtClean="0"/>
              <a:t>15/11/2018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9052E-6EED-48EC-B3DB-4329CD4ED187}" type="slidenum">
              <a:rPr lang="en-GB" smtClean="0"/>
              <a:t>‹#›</a:t>
            </a:fld>
            <a:endParaRPr lang="en-GB"/>
          </a:p>
        </p:txBody>
      </p:sp>
    </p:spTree>
    <p:extLst>
      <p:ext uri="{BB962C8B-B14F-4D97-AF65-F5344CB8AC3E}">
        <p14:creationId xmlns:p14="http://schemas.microsoft.com/office/powerpoint/2010/main" val="3083446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09052E-6EED-48EC-B3DB-4329CD4ED187}" type="slidenum">
              <a:rPr lang="en-GB" smtClean="0"/>
              <a:t>16</a:t>
            </a:fld>
            <a:endParaRPr lang="en-GB"/>
          </a:p>
        </p:txBody>
      </p:sp>
    </p:spTree>
    <p:extLst>
      <p:ext uri="{BB962C8B-B14F-4D97-AF65-F5344CB8AC3E}">
        <p14:creationId xmlns:p14="http://schemas.microsoft.com/office/powerpoint/2010/main" val="398239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to share their definitions of play. </a:t>
            </a:r>
            <a:endParaRPr lang="en-GB" dirty="0"/>
          </a:p>
        </p:txBody>
      </p:sp>
      <p:sp>
        <p:nvSpPr>
          <p:cNvPr id="4" name="Slide Number Placeholder 3"/>
          <p:cNvSpPr>
            <a:spLocks noGrp="1"/>
          </p:cNvSpPr>
          <p:nvPr>
            <p:ph type="sldNum" sz="quarter" idx="10"/>
          </p:nvPr>
        </p:nvSpPr>
        <p:spPr/>
        <p:txBody>
          <a:bodyPr/>
          <a:lstStyle/>
          <a:p>
            <a:fld id="{0D09052E-6EED-48EC-B3DB-4329CD4ED187}" type="slidenum">
              <a:rPr lang="en-GB" smtClean="0"/>
              <a:t>18</a:t>
            </a:fld>
            <a:endParaRPr lang="en-GB"/>
          </a:p>
        </p:txBody>
      </p:sp>
    </p:spTree>
    <p:extLst>
      <p:ext uri="{BB962C8B-B14F-4D97-AF65-F5344CB8AC3E}">
        <p14:creationId xmlns:p14="http://schemas.microsoft.com/office/powerpoint/2010/main" val="224156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5005E12-9535-46EC-93AB-0A0FB8C4CC1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2419604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005E12-9535-46EC-93AB-0A0FB8C4CC1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2474940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005E12-9535-46EC-93AB-0A0FB8C4CC1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691837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5005E12-9535-46EC-93AB-0A0FB8C4CC1A}"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2006224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5005E12-9535-46EC-93AB-0A0FB8C4CC1A}" type="datetimeFigureOut">
              <a:rPr lang="en-GB" smtClean="0"/>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1942526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5005E12-9535-46EC-93AB-0A0FB8C4CC1A}" type="datetimeFigureOut">
              <a:rPr lang="en-GB" smtClean="0"/>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21582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005E12-9535-46EC-93AB-0A0FB8C4CC1A}" type="datetimeFigureOut">
              <a:rPr lang="en-GB" smtClean="0"/>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410120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5005E12-9535-46EC-93AB-0A0FB8C4CC1A}"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4112684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5005E12-9535-46EC-93AB-0A0FB8C4CC1A}"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935883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005E12-9535-46EC-93AB-0A0FB8C4CC1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2795676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005E12-9535-46EC-93AB-0A0FB8C4CC1A}"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68DBF-84E8-451F-9653-D09158D7E4FC}" type="slidenum">
              <a:rPr lang="en-GB" smtClean="0"/>
              <a:t>‹#›</a:t>
            </a:fld>
            <a:endParaRPr lang="en-GB"/>
          </a:p>
        </p:txBody>
      </p:sp>
    </p:spTree>
    <p:extLst>
      <p:ext uri="{BB962C8B-B14F-4D97-AF65-F5344CB8AC3E}">
        <p14:creationId xmlns:p14="http://schemas.microsoft.com/office/powerpoint/2010/main" val="476367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005E12-9535-46EC-93AB-0A0FB8C4CC1A}" type="datetimeFigureOut">
              <a:rPr lang="en-GB" smtClean="0"/>
              <a:t>15/11/2018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268DBF-84E8-451F-9653-D09158D7E4FC}" type="slidenum">
              <a:rPr lang="en-GB" smtClean="0"/>
              <a:t>‹#›</a:t>
            </a:fld>
            <a:endParaRPr lang="en-GB"/>
          </a:p>
        </p:txBody>
      </p:sp>
    </p:spTree>
    <p:extLst>
      <p:ext uri="{BB962C8B-B14F-4D97-AF65-F5344CB8AC3E}">
        <p14:creationId xmlns:p14="http://schemas.microsoft.com/office/powerpoint/2010/main" val="27062904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https://www.righttoplay.org.uk/en-uk/" TargetMode="External"/><Relationship Id="rId7" Type="http://schemas.openxmlformats.org/officeDocument/2006/relationships/image" Target="../media/image17.png"/><Relationship Id="rId2" Type="http://schemas.openxmlformats.org/officeDocument/2006/relationships/hyperlink" Target="mailto:https://www.youtube.com/watch?v=5tjRPWPhIfA" TargetMode="Externa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hyperlink" Target="http://www.playwales.org.uk/eng/rightoplay"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kent.ac.uk/learning/documents/student-support/value-map/valuemap1516/criticalthinkingandwriting171015al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ECCH7001 </a:t>
            </a:r>
            <a:endParaRPr lang="en-GB" dirty="0"/>
          </a:p>
        </p:txBody>
      </p:sp>
      <p:sp>
        <p:nvSpPr>
          <p:cNvPr id="3" name="Subtitle 2"/>
          <p:cNvSpPr>
            <a:spLocks noGrp="1"/>
          </p:cNvSpPr>
          <p:nvPr>
            <p:ph type="subTitle" idx="1"/>
          </p:nvPr>
        </p:nvSpPr>
        <p:spPr/>
        <p:txBody>
          <a:bodyPr/>
          <a:lstStyle/>
          <a:p>
            <a:r>
              <a:rPr lang="en-GB" dirty="0" smtClean="0"/>
              <a:t>Pathway Specific Lecture – Children’s Rights </a:t>
            </a:r>
          </a:p>
          <a:p>
            <a:r>
              <a:rPr lang="en-GB" dirty="0" smtClean="0"/>
              <a:t>Session 8 </a:t>
            </a:r>
            <a:endParaRPr lang="en-GB" dirty="0"/>
          </a:p>
        </p:txBody>
      </p:sp>
    </p:spTree>
    <p:extLst>
      <p:ext uri="{BB962C8B-B14F-4D97-AF65-F5344CB8AC3E}">
        <p14:creationId xmlns:p14="http://schemas.microsoft.com/office/powerpoint/2010/main" val="2664155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Learning Outcomes</a:t>
            </a:r>
            <a:endParaRPr lang="en-GB" dirty="0"/>
          </a:p>
        </p:txBody>
      </p:sp>
      <p:sp>
        <p:nvSpPr>
          <p:cNvPr id="3" name="Content Placeholder 2"/>
          <p:cNvSpPr>
            <a:spLocks noGrp="1"/>
          </p:cNvSpPr>
          <p:nvPr>
            <p:ph idx="1"/>
          </p:nvPr>
        </p:nvSpPr>
        <p:spPr/>
        <p:txBody>
          <a:bodyPr>
            <a:normAutofit fontScale="85000" lnSpcReduction="20000"/>
          </a:bodyPr>
          <a:lstStyle/>
          <a:p>
            <a:pPr lvl="0" fontAlgn="base" hangingPunct="0"/>
            <a:r>
              <a:rPr lang="en-GB" b="1" dirty="0" smtClean="0"/>
              <a:t>Engage</a:t>
            </a:r>
            <a:r>
              <a:rPr lang="en-GB" dirty="0" smtClean="0"/>
              <a:t> </a:t>
            </a:r>
            <a:r>
              <a:rPr lang="en-GB" b="1" dirty="0" smtClean="0"/>
              <a:t>critically</a:t>
            </a:r>
            <a:r>
              <a:rPr lang="en-GB" dirty="0" smtClean="0"/>
              <a:t> with the theory of contemporary social policy as it applies to children and young people.</a:t>
            </a:r>
          </a:p>
          <a:p>
            <a:pPr lvl="0"/>
            <a:r>
              <a:rPr lang="en-GB" b="1" dirty="0" smtClean="0"/>
              <a:t>Critically</a:t>
            </a:r>
            <a:r>
              <a:rPr lang="en-GB" dirty="0" smtClean="0"/>
              <a:t> </a:t>
            </a:r>
            <a:r>
              <a:rPr lang="en-GB" b="1" dirty="0" smtClean="0"/>
              <a:t>analyse </a:t>
            </a:r>
            <a:r>
              <a:rPr lang="en-GB" dirty="0" smtClean="0"/>
              <a:t>ideologies which influence the position of children and young people in contemporary society exploring the topic ‘what is the purpose of childhood.’ </a:t>
            </a:r>
          </a:p>
          <a:p>
            <a:pPr lvl="0"/>
            <a:r>
              <a:rPr lang="en-GB" dirty="0" smtClean="0"/>
              <a:t>Demonstrate a </a:t>
            </a:r>
            <a:r>
              <a:rPr lang="en-GB" b="1" dirty="0" smtClean="0"/>
              <a:t>critical understanding </a:t>
            </a:r>
            <a:r>
              <a:rPr lang="en-GB" dirty="0" smtClean="0"/>
              <a:t>of personal Values, Attitudes, Beliefs and Inequalities when working with children and young people and the importance of identifying personal strengths and resources for professional practice. </a:t>
            </a:r>
          </a:p>
          <a:p>
            <a:pPr lvl="0"/>
            <a:r>
              <a:rPr lang="en-GB" b="1" dirty="0" smtClean="0"/>
              <a:t>Critically analyse </a:t>
            </a:r>
            <a:r>
              <a:rPr lang="en-GB" dirty="0" smtClean="0"/>
              <a:t>the evidence for different approaches, the relative merits of </a:t>
            </a:r>
            <a:r>
              <a:rPr lang="en-GB" dirty="0" err="1" smtClean="0"/>
              <a:t>eg</a:t>
            </a:r>
            <a:r>
              <a:rPr lang="en-GB" dirty="0" smtClean="0"/>
              <a:t> ‘tackling’ undesirable behaviours or fostering pro-social behaviours and how vision and strategy for transformation can be fostered in helping organisations.</a:t>
            </a:r>
          </a:p>
          <a:p>
            <a:pPr lvl="0" fontAlgn="base" hangingPunct="0"/>
            <a:r>
              <a:rPr lang="en-GB" b="1" dirty="0" smtClean="0"/>
              <a:t>Present their work appropriately, with an understanding of the requirements of critical thinking</a:t>
            </a:r>
            <a:r>
              <a:rPr lang="en-GB" dirty="0" smtClean="0"/>
              <a:t>.</a:t>
            </a:r>
          </a:p>
        </p:txBody>
      </p:sp>
      <p:sp>
        <p:nvSpPr>
          <p:cNvPr id="4" name="Cloud 3"/>
          <p:cNvSpPr/>
          <p:nvPr/>
        </p:nvSpPr>
        <p:spPr>
          <a:xfrm>
            <a:off x="8007928" y="3953165"/>
            <a:ext cx="3833090" cy="254923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Reflect on how each of the learning outcomes has been addressed in the module so far. </a:t>
            </a:r>
            <a:endParaRPr lang="en-GB" dirty="0"/>
          </a:p>
        </p:txBody>
      </p:sp>
    </p:spTree>
    <p:extLst>
      <p:ext uri="{BB962C8B-B14F-4D97-AF65-F5344CB8AC3E}">
        <p14:creationId xmlns:p14="http://schemas.microsoft.com/office/powerpoint/2010/main" val="18509663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Meddwl</a:t>
            </a:r>
            <a:r>
              <a:rPr lang="en-GB" i="1" dirty="0" smtClean="0"/>
              <a:t> </a:t>
            </a:r>
            <a:r>
              <a:rPr lang="en-GB" i="1" dirty="0" err="1" smtClean="0"/>
              <a:t>Beirniadol</a:t>
            </a:r>
            <a:r>
              <a:rPr lang="en-GB" i="1" dirty="0" smtClean="0"/>
              <a:t> </a:t>
            </a:r>
            <a:r>
              <a:rPr lang="en-GB" dirty="0" smtClean="0"/>
              <a:t/>
            </a:r>
            <a:br>
              <a:rPr lang="en-GB" dirty="0" smtClean="0"/>
            </a:br>
            <a:r>
              <a:rPr lang="en-GB" dirty="0" smtClean="0"/>
              <a:t>Critical Thinking </a:t>
            </a:r>
            <a:endParaRPr lang="en-GB" dirty="0"/>
          </a:p>
        </p:txBody>
      </p:sp>
      <p:sp>
        <p:nvSpPr>
          <p:cNvPr id="3" name="Content Placeholder 2"/>
          <p:cNvSpPr>
            <a:spLocks noGrp="1"/>
          </p:cNvSpPr>
          <p:nvPr>
            <p:ph idx="1"/>
          </p:nvPr>
        </p:nvSpPr>
        <p:spPr/>
        <p:txBody>
          <a:bodyPr/>
          <a:lstStyle/>
          <a:p>
            <a:r>
              <a:rPr lang="en-GB" dirty="0" smtClean="0"/>
              <a:t>What does it mean to be ‘critical’ in academic writing?</a:t>
            </a:r>
          </a:p>
          <a:p>
            <a:pPr lvl="1"/>
            <a:r>
              <a:rPr lang="en-GB" dirty="0" smtClean="0"/>
              <a:t>‘criticism’ comes from the ancient Greek verb </a:t>
            </a:r>
            <a:r>
              <a:rPr lang="en-GB" dirty="0" err="1" smtClean="0"/>
              <a:t>krino</a:t>
            </a:r>
            <a:r>
              <a:rPr lang="en-GB" dirty="0" smtClean="0"/>
              <a:t> meaning ‘to judge’</a:t>
            </a:r>
          </a:p>
          <a:p>
            <a:pPr lvl="1"/>
            <a:endParaRPr lang="en-GB" dirty="0"/>
          </a:p>
          <a:p>
            <a:r>
              <a:rPr lang="en-GB" dirty="0" smtClean="0"/>
              <a:t>Judges…</a:t>
            </a:r>
          </a:p>
          <a:p>
            <a:pPr lvl="1"/>
            <a:r>
              <a:rPr lang="en-GB" dirty="0" smtClean="0"/>
              <a:t>Investigate and test evidence</a:t>
            </a:r>
          </a:p>
          <a:p>
            <a:pPr lvl="1"/>
            <a:r>
              <a:rPr lang="en-GB" dirty="0" smtClean="0"/>
              <a:t>Consider alternative arguments and explanations</a:t>
            </a:r>
          </a:p>
          <a:p>
            <a:pPr lvl="1"/>
            <a:r>
              <a:rPr lang="en-GB" dirty="0" smtClean="0"/>
              <a:t>Reach a conclusion </a:t>
            </a:r>
          </a:p>
          <a:p>
            <a:pPr lvl="1"/>
            <a:endParaRPr lang="en-GB" dirty="0"/>
          </a:p>
        </p:txBody>
      </p:sp>
    </p:spTree>
    <p:extLst>
      <p:ext uri="{BB962C8B-B14F-4D97-AF65-F5344CB8AC3E}">
        <p14:creationId xmlns:p14="http://schemas.microsoft.com/office/powerpoint/2010/main" val="854481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35560" y="116632"/>
            <a:ext cx="7467600" cy="1143000"/>
          </a:xfrm>
        </p:spPr>
        <p:txBody>
          <a:bodyPr>
            <a:normAutofit fontScale="90000"/>
          </a:bodyPr>
          <a:lstStyle/>
          <a:p>
            <a:pPr algn="ctr"/>
            <a:r>
              <a:rPr lang="en-GB" dirty="0" smtClean="0">
                <a:solidFill>
                  <a:schemeClr val="accent1"/>
                </a:solidFill>
                <a:latin typeface="Arial" panose="020B0604020202020204" pitchFamily="34" charset="0"/>
                <a:cs typeface="Arial" panose="020B0604020202020204" pitchFamily="34" charset="0"/>
              </a:rPr>
              <a:t>Beth </a:t>
            </a:r>
            <a:r>
              <a:rPr lang="en-GB" dirty="0" err="1" smtClean="0">
                <a:solidFill>
                  <a:schemeClr val="accent1"/>
                </a:solidFill>
                <a:latin typeface="Arial" panose="020B0604020202020204" pitchFamily="34" charset="0"/>
                <a:cs typeface="Arial" panose="020B0604020202020204" pitchFamily="34" charset="0"/>
              </a:rPr>
              <a:t>yw</a:t>
            </a:r>
            <a:r>
              <a:rPr lang="en-GB" dirty="0" smtClean="0">
                <a:solidFill>
                  <a:schemeClr val="accent1"/>
                </a:solidFill>
                <a:latin typeface="Arial" panose="020B0604020202020204" pitchFamily="34" charset="0"/>
                <a:cs typeface="Arial" panose="020B0604020202020204" pitchFamily="34" charset="0"/>
              </a:rPr>
              <a:t> </a:t>
            </a:r>
            <a:r>
              <a:rPr lang="en-GB" dirty="0" err="1" smtClean="0">
                <a:solidFill>
                  <a:schemeClr val="accent1"/>
                </a:solidFill>
                <a:latin typeface="Arial" panose="020B0604020202020204" pitchFamily="34" charset="0"/>
                <a:cs typeface="Arial" panose="020B0604020202020204" pitchFamily="34" charset="0"/>
              </a:rPr>
              <a:t>dadansoddi</a:t>
            </a:r>
            <a:r>
              <a:rPr lang="en-GB" dirty="0" smtClean="0">
                <a:solidFill>
                  <a:schemeClr val="accent1"/>
                </a:solidFill>
                <a:latin typeface="Arial" panose="020B0604020202020204" pitchFamily="34" charset="0"/>
                <a:cs typeface="Arial" panose="020B0604020202020204" pitchFamily="34" charset="0"/>
              </a:rPr>
              <a:t> </a:t>
            </a:r>
            <a:r>
              <a:rPr lang="en-GB" dirty="0" err="1" smtClean="0">
                <a:solidFill>
                  <a:schemeClr val="accent1"/>
                </a:solidFill>
                <a:latin typeface="Arial" panose="020B0604020202020204" pitchFamily="34" charset="0"/>
                <a:cs typeface="Arial" panose="020B0604020202020204" pitchFamily="34" charset="0"/>
              </a:rPr>
              <a:t>beirniadol</a:t>
            </a:r>
            <a:r>
              <a:rPr lang="en-GB" dirty="0" smtClean="0">
                <a:solidFill>
                  <a:schemeClr val="accent1"/>
                </a:solidFill>
                <a:latin typeface="Arial" panose="020B0604020202020204" pitchFamily="34" charset="0"/>
                <a:cs typeface="Arial" panose="020B0604020202020204" pitchFamily="34" charset="0"/>
              </a:rPr>
              <a:t>?</a:t>
            </a:r>
            <a:br>
              <a:rPr lang="en-GB" dirty="0" smtClean="0">
                <a:solidFill>
                  <a:schemeClr val="accent1"/>
                </a:solidFill>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What is critical thinking?</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quarter" idx="1"/>
          </p:nvPr>
        </p:nvSpPr>
        <p:spPr>
          <a:xfrm>
            <a:off x="685800" y="2852936"/>
            <a:ext cx="5257800" cy="3816424"/>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golwg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pwyslais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a:t>
            </a:r>
          </a:p>
          <a:p>
            <a:pPr lvl="1"/>
            <a:r>
              <a:rPr lang="en-GB" b="1" u="sng" dirty="0" err="1">
                <a:latin typeface="Arial" panose="020B0604020202020204" pitchFamily="34" charset="0"/>
                <a:cs typeface="Arial" panose="020B0604020202020204" pitchFamily="34" charset="0"/>
              </a:rPr>
              <a:t>Dyfal</a:t>
            </a:r>
            <a:r>
              <a:rPr lang="en-GB" b="1" u="sng" dirty="0">
                <a:latin typeface="Arial" panose="020B0604020202020204" pitchFamily="34" charset="0"/>
                <a:cs typeface="Arial" panose="020B0604020202020204" pitchFamily="34" charset="0"/>
              </a:rPr>
              <a:t> </a:t>
            </a:r>
            <a:r>
              <a:rPr lang="en-GB" b="1" u="sng" dirty="0" err="1">
                <a:latin typeface="Arial" panose="020B0604020202020204" pitchFamily="34" charset="0"/>
                <a:cs typeface="Arial" panose="020B0604020202020204" pitchFamily="34" charset="0"/>
              </a:rPr>
              <a:t>barhad</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rywbeth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ofalus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nag </a:t>
            </a:r>
            <a:r>
              <a:rPr lang="en-GB" dirty="0" err="1">
                <a:latin typeface="Arial" panose="020B0604020202020204" pitchFamily="34" charset="0"/>
                <a:cs typeface="Arial" panose="020B0604020202020204" pitchFamily="34" charset="0"/>
              </a:rPr>
              <a:t>unwaith</a:t>
            </a:r>
            <a:endParaRPr lang="en-GB" dirty="0">
              <a:latin typeface="Arial" panose="020B0604020202020204" pitchFamily="34" charset="0"/>
              <a:cs typeface="Arial" panose="020B0604020202020204" pitchFamily="34" charset="0"/>
            </a:endParaRPr>
          </a:p>
          <a:p>
            <a:pPr lvl="1"/>
            <a:r>
              <a:rPr lang="en-GB" b="1" u="sng" dirty="0" err="1">
                <a:latin typeface="Arial" panose="020B0604020202020204" pitchFamily="34" charset="0"/>
                <a:cs typeface="Arial" panose="020B0604020202020204" pitchFamily="34" charset="0"/>
              </a:rPr>
              <a:t>Tystiolaeth</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Gwerthuso’r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dystiolaeth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blaid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safbwynt</a:t>
            </a:r>
            <a:endParaRPr lang="en-GB" dirty="0">
              <a:latin typeface="Arial" panose="020B0604020202020204" pitchFamily="34" charset="0"/>
              <a:cs typeface="Arial" panose="020B0604020202020204" pitchFamily="34" charset="0"/>
            </a:endParaRPr>
          </a:p>
          <a:p>
            <a:pPr lvl="1"/>
            <a:r>
              <a:rPr lang="en-GB" b="1" u="sng" dirty="0" err="1">
                <a:latin typeface="Arial" panose="020B0604020202020204" pitchFamily="34" charset="0"/>
                <a:cs typeface="Arial" panose="020B0604020202020204" pitchFamily="34" charset="0"/>
              </a:rPr>
              <a:t>Ymhlygiadau</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ble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safbwynt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dilyn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addas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ail-</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safbwynt</a:t>
            </a:r>
            <a:r>
              <a:rPr lang="en-GB" dirty="0">
                <a:latin typeface="Arial" panose="020B0604020202020204" pitchFamily="34" charset="0"/>
                <a:cs typeface="Arial" panose="020B0604020202020204" pitchFamily="34" charset="0"/>
              </a:rPr>
              <a:t>? (Cottrell, 2008) </a:t>
            </a:r>
          </a:p>
          <a:p>
            <a:endParaRPr lang="en-GB" dirty="0" smtClean="0"/>
          </a:p>
        </p:txBody>
      </p:sp>
      <p:sp>
        <p:nvSpPr>
          <p:cNvPr id="6" name="Content Placeholder 5"/>
          <p:cNvSpPr>
            <a:spLocks noGrp="1"/>
          </p:cNvSpPr>
          <p:nvPr>
            <p:ph sz="quarter" idx="2"/>
          </p:nvPr>
        </p:nvSpPr>
        <p:spPr>
          <a:xfrm>
            <a:off x="6503670" y="2852936"/>
            <a:ext cx="5085480" cy="3816424"/>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1800" dirty="0">
                <a:latin typeface="Arial" panose="020B0604020202020204" pitchFamily="34" charset="0"/>
                <a:cs typeface="Arial" panose="020B0604020202020204" pitchFamily="34" charset="0"/>
              </a:rPr>
              <a:t>This view places emphasis on:</a:t>
            </a:r>
          </a:p>
          <a:p>
            <a:pPr marL="285750" indent="-285750"/>
            <a:r>
              <a:rPr lang="en-GB" sz="1800" b="1" u="sng" dirty="0">
                <a:latin typeface="Arial" panose="020B0604020202020204" pitchFamily="34" charset="0"/>
                <a:cs typeface="Arial" panose="020B0604020202020204" pitchFamily="34" charset="0"/>
              </a:rPr>
              <a:t>Persistence</a:t>
            </a:r>
            <a:r>
              <a:rPr lang="en-GB" sz="1800" dirty="0">
                <a:latin typeface="Arial" panose="020B0604020202020204" pitchFamily="34" charset="0"/>
                <a:cs typeface="Arial" panose="020B0604020202020204" pitchFamily="34" charset="0"/>
              </a:rPr>
              <a:t> – Considering an issue carefully and more than once </a:t>
            </a:r>
          </a:p>
          <a:p>
            <a:pPr marL="285750" indent="-285750"/>
            <a:r>
              <a:rPr lang="en-GB" sz="1800" b="1" u="sng" dirty="0">
                <a:latin typeface="Arial" panose="020B0604020202020204" pitchFamily="34" charset="0"/>
                <a:cs typeface="Arial" panose="020B0604020202020204" pitchFamily="34" charset="0"/>
              </a:rPr>
              <a:t>Evidence</a:t>
            </a:r>
            <a:r>
              <a:rPr lang="en-GB" sz="1800" dirty="0">
                <a:latin typeface="Arial" panose="020B0604020202020204" pitchFamily="34" charset="0"/>
                <a:cs typeface="Arial" panose="020B0604020202020204" pitchFamily="34" charset="0"/>
              </a:rPr>
              <a:t> – Evaluating the evidence put forward in support of the belief or viewpoint</a:t>
            </a:r>
          </a:p>
          <a:p>
            <a:pPr marL="285750" indent="-285750"/>
            <a:r>
              <a:rPr lang="en-GB" sz="1800" b="1" u="sng" dirty="0">
                <a:latin typeface="Arial" panose="020B0604020202020204" pitchFamily="34" charset="0"/>
                <a:cs typeface="Arial" panose="020B0604020202020204" pitchFamily="34" charset="0"/>
              </a:rPr>
              <a:t>Implications</a:t>
            </a:r>
            <a:r>
              <a:rPr lang="en-GB" sz="1800" dirty="0">
                <a:latin typeface="Arial" panose="020B0604020202020204" pitchFamily="34" charset="0"/>
                <a:cs typeface="Arial" panose="020B0604020202020204" pitchFamily="34" charset="0"/>
              </a:rPr>
              <a:t> – considering where the belief or viewpoint leads – what conclusions would follow; are these suitable and rational; and if not, should the view be reconsidered</a:t>
            </a:r>
            <a:r>
              <a:rPr lang="en-GB" sz="18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(Cottrell, 2008)</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7" name="Content Placeholder 2"/>
          <p:cNvSpPr txBox="1">
            <a:spLocks/>
          </p:cNvSpPr>
          <p:nvPr/>
        </p:nvSpPr>
        <p:spPr>
          <a:xfrm>
            <a:off x="685800" y="1340769"/>
            <a:ext cx="10835640" cy="1396751"/>
          </a:xfrm>
          <a:prstGeom prst="rect">
            <a:avLst/>
          </a:prstGeom>
        </p:spPr>
        <p:style>
          <a:lnRef idx="2">
            <a:schemeClr val="accent4"/>
          </a:lnRef>
          <a:fillRef idx="1">
            <a:schemeClr val="lt1"/>
          </a:fillRef>
          <a:effectRef idx="0">
            <a:schemeClr val="accent4"/>
          </a:effectRef>
          <a:fontRef idx="minor">
            <a:schemeClr val="dk1"/>
          </a:fontRef>
        </p:style>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dk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dk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dk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dk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dk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dk1"/>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dk1"/>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dk1"/>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dk1"/>
                </a:solidFill>
                <a:latin typeface="+mn-lt"/>
                <a:ea typeface="+mn-ea"/>
                <a:cs typeface="+mn-cs"/>
              </a:defRPr>
            </a:lvl9pPr>
          </a:lstStyle>
          <a:p>
            <a:pPr marL="0" indent="0">
              <a:buNone/>
            </a:pPr>
            <a:r>
              <a:rPr lang="en-GB" sz="2000" dirty="0"/>
              <a:t>“</a:t>
            </a:r>
            <a:r>
              <a:rPr lang="en-GB" sz="2000" dirty="0">
                <a:latin typeface="Arial" panose="020B0604020202020204" pitchFamily="34" charset="0"/>
                <a:cs typeface="Arial" panose="020B0604020202020204" pitchFamily="34" charset="0"/>
              </a:rPr>
              <a:t>Critical thinking calls for a persistent effort to examine any belief or supposed form of knowledge in the light of evidence that supports it and the further conclusions to which it tends.” </a:t>
            </a:r>
          </a:p>
          <a:p>
            <a:pPr marL="0" indent="0" algn="r">
              <a:buNone/>
            </a:pPr>
            <a:r>
              <a:rPr lang="en-GB" sz="2000" dirty="0">
                <a:latin typeface="Arial" panose="020B0604020202020204" pitchFamily="34" charset="0"/>
                <a:cs typeface="Arial" panose="020B0604020202020204" pitchFamily="34" charset="0"/>
              </a:rPr>
              <a:t>Glaser, 1941</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44956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1"/>
                </a:solidFill>
              </a:rPr>
              <a:t>Meddwl</a:t>
            </a:r>
            <a:r>
              <a:rPr lang="en-GB" dirty="0" smtClean="0">
                <a:solidFill>
                  <a:schemeClr val="accent1"/>
                </a:solidFill>
              </a:rPr>
              <a:t> </a:t>
            </a:r>
            <a:r>
              <a:rPr lang="en-GB" dirty="0" err="1" smtClean="0">
                <a:solidFill>
                  <a:schemeClr val="accent1"/>
                </a:solidFill>
              </a:rPr>
              <a:t>Dadansoddol</a:t>
            </a:r>
            <a:r>
              <a:rPr lang="en-GB" dirty="0"/>
              <a:t/>
            </a:r>
            <a:br>
              <a:rPr lang="en-GB" dirty="0"/>
            </a:br>
            <a:r>
              <a:rPr lang="en-GB" dirty="0" smtClean="0"/>
              <a:t>Analytical Thinking </a:t>
            </a:r>
            <a:endParaRPr lang="en-GB" dirty="0"/>
          </a:p>
        </p:txBody>
      </p:sp>
      <p:sp>
        <p:nvSpPr>
          <p:cNvPr id="3" name="Content Placeholder 2"/>
          <p:cNvSpPr>
            <a:spLocks noGrp="1"/>
          </p:cNvSpPr>
          <p:nvPr>
            <p:ph sz="quarter" idx="1"/>
          </p:nvPr>
        </p:nvSpPr>
        <p:spPr>
          <a:xfrm>
            <a:off x="5951984" y="1700808"/>
            <a:ext cx="5603746" cy="4896544"/>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smtClean="0"/>
              <a:t>This involves additional processes…</a:t>
            </a:r>
          </a:p>
          <a:p>
            <a:pPr marL="0" indent="0">
              <a:buNone/>
            </a:pPr>
            <a:endParaRPr lang="en-GB" dirty="0" smtClean="0"/>
          </a:p>
          <a:p>
            <a:pPr lvl="1"/>
            <a:r>
              <a:rPr lang="en-GB" dirty="0" smtClean="0"/>
              <a:t>Standing back from the information given</a:t>
            </a:r>
          </a:p>
          <a:p>
            <a:pPr lvl="1"/>
            <a:r>
              <a:rPr lang="en-GB" dirty="0" smtClean="0"/>
              <a:t>Examining it from many different angles</a:t>
            </a:r>
          </a:p>
          <a:p>
            <a:pPr lvl="1"/>
            <a:r>
              <a:rPr lang="en-GB" dirty="0" smtClean="0"/>
              <a:t>Checking closely for accuracy</a:t>
            </a:r>
          </a:p>
          <a:p>
            <a:pPr lvl="1"/>
            <a:r>
              <a:rPr lang="en-GB" dirty="0" smtClean="0"/>
              <a:t>Checking logic of argument</a:t>
            </a:r>
          </a:p>
          <a:p>
            <a:pPr lvl="1"/>
            <a:r>
              <a:rPr lang="en-GB" dirty="0" smtClean="0"/>
              <a:t>Looking for flaws in reasoning/evidence/conclusion</a:t>
            </a:r>
          </a:p>
          <a:p>
            <a:pPr lvl="1"/>
            <a:r>
              <a:rPr lang="en-GB" dirty="0" smtClean="0"/>
              <a:t>Seeing and explaining why people have arrived at different conclusions</a:t>
            </a:r>
          </a:p>
          <a:p>
            <a:pPr lvl="1"/>
            <a:r>
              <a:rPr lang="en-GB" dirty="0" smtClean="0"/>
              <a:t>Hidden assumptions and attempts to lure the reader into agreement</a:t>
            </a:r>
          </a:p>
          <a:p>
            <a:pPr marL="457200" lvl="1" indent="0" algn="r">
              <a:buNone/>
            </a:pPr>
            <a:r>
              <a:rPr lang="en-GB" dirty="0" smtClean="0"/>
              <a:t>Cottrell, 2008</a:t>
            </a:r>
            <a:endParaRPr lang="en-GB" dirty="0"/>
          </a:p>
        </p:txBody>
      </p:sp>
      <p:sp>
        <p:nvSpPr>
          <p:cNvPr id="4" name="Content Placeholder 3"/>
          <p:cNvSpPr>
            <a:spLocks noGrp="1"/>
          </p:cNvSpPr>
          <p:nvPr>
            <p:ph sz="quarter" idx="2"/>
          </p:nvPr>
        </p:nvSpPr>
        <p:spPr>
          <a:xfrm>
            <a:off x="491490" y="1700808"/>
            <a:ext cx="5244470" cy="4896544"/>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a:t>Golygir</a:t>
            </a:r>
            <a:r>
              <a:rPr lang="en-GB" dirty="0"/>
              <a:t> </a:t>
            </a:r>
            <a:r>
              <a:rPr lang="en-GB" dirty="0" err="1"/>
              <a:t>hyn</a:t>
            </a:r>
            <a:r>
              <a:rPr lang="en-GB" dirty="0"/>
              <a:t> </a:t>
            </a:r>
            <a:r>
              <a:rPr lang="en-GB" dirty="0" err="1"/>
              <a:t>prosesau</a:t>
            </a:r>
            <a:r>
              <a:rPr lang="en-GB" dirty="0"/>
              <a:t> </a:t>
            </a:r>
            <a:r>
              <a:rPr lang="en-GB" dirty="0" err="1"/>
              <a:t>ychwanegol</a:t>
            </a:r>
            <a:r>
              <a:rPr lang="en-GB" dirty="0"/>
              <a:t>… </a:t>
            </a:r>
            <a:endParaRPr lang="en-GB" dirty="0" smtClean="0"/>
          </a:p>
          <a:p>
            <a:pPr marL="0" indent="0">
              <a:buNone/>
            </a:pPr>
            <a:endParaRPr lang="en-GB" dirty="0"/>
          </a:p>
          <a:p>
            <a:pPr lvl="1"/>
            <a:r>
              <a:rPr lang="en-GB" dirty="0" err="1"/>
              <a:t>Sefyll</a:t>
            </a:r>
            <a:r>
              <a:rPr lang="en-GB" dirty="0"/>
              <a:t> </a:t>
            </a:r>
            <a:r>
              <a:rPr lang="en-GB" dirty="0" err="1"/>
              <a:t>nôl</a:t>
            </a:r>
            <a:r>
              <a:rPr lang="en-GB" dirty="0"/>
              <a:t> </a:t>
            </a:r>
            <a:r>
              <a:rPr lang="en-GB" dirty="0" err="1"/>
              <a:t>wrth</a:t>
            </a:r>
            <a:r>
              <a:rPr lang="en-GB" dirty="0"/>
              <a:t> y </a:t>
            </a:r>
            <a:r>
              <a:rPr lang="en-GB" dirty="0" err="1"/>
              <a:t>wybodaeth</a:t>
            </a:r>
            <a:endParaRPr lang="en-GB" dirty="0"/>
          </a:p>
          <a:p>
            <a:pPr lvl="1"/>
            <a:r>
              <a:rPr lang="en-GB" dirty="0" err="1"/>
              <a:t>Archwilio’r</a:t>
            </a:r>
            <a:r>
              <a:rPr lang="en-GB" dirty="0"/>
              <a:t> </a:t>
            </a:r>
            <a:r>
              <a:rPr lang="en-GB" dirty="0" err="1"/>
              <a:t>wybodaeth</a:t>
            </a:r>
            <a:r>
              <a:rPr lang="en-GB" dirty="0"/>
              <a:t> o </a:t>
            </a:r>
            <a:r>
              <a:rPr lang="en-GB" dirty="0" err="1"/>
              <a:t>wahanol</a:t>
            </a:r>
            <a:r>
              <a:rPr lang="en-GB" dirty="0"/>
              <a:t> </a:t>
            </a:r>
            <a:r>
              <a:rPr lang="en-GB" dirty="0" err="1"/>
              <a:t>onglau</a:t>
            </a:r>
            <a:endParaRPr lang="en-GB" dirty="0"/>
          </a:p>
          <a:p>
            <a:pPr lvl="1"/>
            <a:r>
              <a:rPr lang="en-GB" dirty="0" err="1"/>
              <a:t>Gwirio’n</a:t>
            </a:r>
            <a:r>
              <a:rPr lang="en-GB" dirty="0"/>
              <a:t> </a:t>
            </a:r>
            <a:r>
              <a:rPr lang="en-GB" dirty="0" err="1"/>
              <a:t>ofalus</a:t>
            </a:r>
            <a:r>
              <a:rPr lang="en-GB" dirty="0"/>
              <a:t> am </a:t>
            </a:r>
            <a:r>
              <a:rPr lang="en-GB" dirty="0" err="1"/>
              <a:t>gywirdeb</a:t>
            </a:r>
            <a:endParaRPr lang="en-GB" dirty="0"/>
          </a:p>
          <a:p>
            <a:pPr lvl="1"/>
            <a:r>
              <a:rPr lang="en-GB" dirty="0" err="1"/>
              <a:t>Dilyn</a:t>
            </a:r>
            <a:r>
              <a:rPr lang="en-GB" dirty="0"/>
              <a:t> y </a:t>
            </a:r>
            <a:r>
              <a:rPr lang="en-GB" dirty="0" err="1"/>
              <a:t>rhesymu</a:t>
            </a:r>
            <a:endParaRPr lang="en-GB" dirty="0"/>
          </a:p>
          <a:p>
            <a:pPr lvl="1"/>
            <a:r>
              <a:rPr lang="en-GB" dirty="0" err="1"/>
              <a:t>Edrych</a:t>
            </a:r>
            <a:r>
              <a:rPr lang="en-GB" dirty="0"/>
              <a:t> am </a:t>
            </a:r>
            <a:r>
              <a:rPr lang="en-GB" dirty="0" err="1"/>
              <a:t>ddiffygion</a:t>
            </a:r>
            <a:r>
              <a:rPr lang="en-GB" dirty="0"/>
              <a:t> </a:t>
            </a:r>
            <a:r>
              <a:rPr lang="en-GB" dirty="0" err="1"/>
              <a:t>yn</a:t>
            </a:r>
            <a:r>
              <a:rPr lang="en-GB" dirty="0"/>
              <a:t> y </a:t>
            </a:r>
            <a:r>
              <a:rPr lang="en-GB" dirty="0" err="1"/>
              <a:t>rhesymu</a:t>
            </a:r>
            <a:r>
              <a:rPr lang="en-GB" dirty="0"/>
              <a:t>/</a:t>
            </a:r>
            <a:r>
              <a:rPr lang="en-GB" dirty="0" err="1"/>
              <a:t>tystiolaeth</a:t>
            </a:r>
            <a:r>
              <a:rPr lang="en-GB" dirty="0"/>
              <a:t>/</a:t>
            </a:r>
            <a:r>
              <a:rPr lang="en-GB" dirty="0" err="1"/>
              <a:t>casgliad</a:t>
            </a:r>
            <a:endParaRPr lang="en-GB" dirty="0"/>
          </a:p>
          <a:p>
            <a:pPr lvl="1"/>
            <a:r>
              <a:rPr lang="en-GB" dirty="0" err="1"/>
              <a:t>Deall</a:t>
            </a:r>
            <a:r>
              <a:rPr lang="en-GB" dirty="0"/>
              <a:t> ac </a:t>
            </a:r>
            <a:r>
              <a:rPr lang="en-GB" dirty="0" err="1"/>
              <a:t>esbonio</a:t>
            </a:r>
            <a:r>
              <a:rPr lang="en-GB" dirty="0"/>
              <a:t> pam </a:t>
            </a:r>
            <a:r>
              <a:rPr lang="en-GB" dirty="0" err="1"/>
              <a:t>mae</a:t>
            </a:r>
            <a:r>
              <a:rPr lang="en-GB" dirty="0"/>
              <a:t> </a:t>
            </a:r>
            <a:r>
              <a:rPr lang="en-GB" dirty="0" err="1"/>
              <a:t>pobl</a:t>
            </a:r>
            <a:r>
              <a:rPr lang="en-GB" dirty="0"/>
              <a:t> </a:t>
            </a:r>
            <a:r>
              <a:rPr lang="en-GB" dirty="0" err="1"/>
              <a:t>wedi</a:t>
            </a:r>
            <a:r>
              <a:rPr lang="en-GB" dirty="0"/>
              <a:t> </a:t>
            </a:r>
            <a:r>
              <a:rPr lang="en-GB" dirty="0" err="1"/>
              <a:t>cyrraedd</a:t>
            </a:r>
            <a:r>
              <a:rPr lang="en-GB" dirty="0"/>
              <a:t> </a:t>
            </a:r>
            <a:r>
              <a:rPr lang="en-GB" dirty="0" err="1"/>
              <a:t>casgliadau</a:t>
            </a:r>
            <a:r>
              <a:rPr lang="en-GB" dirty="0"/>
              <a:t> </a:t>
            </a:r>
            <a:r>
              <a:rPr lang="en-GB" dirty="0" err="1"/>
              <a:t>gwahanol</a:t>
            </a:r>
            <a:endParaRPr lang="en-GB" dirty="0"/>
          </a:p>
          <a:p>
            <a:pPr lvl="1"/>
            <a:r>
              <a:rPr lang="en-GB" dirty="0" err="1"/>
              <a:t>Tybiaethau</a:t>
            </a:r>
            <a:r>
              <a:rPr lang="en-GB" dirty="0"/>
              <a:t> </a:t>
            </a:r>
            <a:r>
              <a:rPr lang="en-GB" dirty="0" err="1"/>
              <a:t>cudd</a:t>
            </a:r>
            <a:r>
              <a:rPr lang="en-GB" dirty="0"/>
              <a:t> ac </a:t>
            </a:r>
            <a:r>
              <a:rPr lang="en-GB" dirty="0" err="1"/>
              <a:t>ymgeision</a:t>
            </a:r>
            <a:r>
              <a:rPr lang="en-GB" dirty="0"/>
              <a:t> </a:t>
            </a:r>
            <a:r>
              <a:rPr lang="en-GB" dirty="0" err="1"/>
              <a:t>i</a:t>
            </a:r>
            <a:r>
              <a:rPr lang="en-GB" dirty="0"/>
              <a:t> </a:t>
            </a:r>
            <a:r>
              <a:rPr lang="en-GB" dirty="0" err="1"/>
              <a:t>berswadio’r</a:t>
            </a:r>
            <a:r>
              <a:rPr lang="en-GB" dirty="0"/>
              <a:t> </a:t>
            </a:r>
            <a:r>
              <a:rPr lang="en-GB" dirty="0" err="1"/>
              <a:t>darllenydd</a:t>
            </a:r>
            <a:r>
              <a:rPr lang="en-GB" dirty="0"/>
              <a:t> </a:t>
            </a:r>
            <a:r>
              <a:rPr lang="en-GB" dirty="0" err="1"/>
              <a:t>i</a:t>
            </a:r>
            <a:r>
              <a:rPr lang="en-GB" dirty="0"/>
              <a:t> </a:t>
            </a:r>
            <a:r>
              <a:rPr lang="en-GB" dirty="0" err="1"/>
              <a:t>gytuno</a:t>
            </a:r>
            <a:r>
              <a:rPr lang="en-GB" dirty="0"/>
              <a:t> </a:t>
            </a:r>
            <a:endParaRPr lang="en-GB" dirty="0" smtClean="0"/>
          </a:p>
          <a:p>
            <a:pPr marL="365760" lvl="1" indent="0">
              <a:buNone/>
            </a:pPr>
            <a:endParaRPr lang="en-GB" dirty="0"/>
          </a:p>
          <a:p>
            <a:pPr marL="365760" lvl="1" indent="0" algn="r">
              <a:buNone/>
            </a:pPr>
            <a:r>
              <a:rPr lang="en-GB" dirty="0" smtClean="0"/>
              <a:t>Cottrell, 2008 </a:t>
            </a:r>
            <a:endParaRPr lang="en-GB" dirty="0"/>
          </a:p>
        </p:txBody>
      </p:sp>
    </p:spTree>
    <p:extLst>
      <p:ext uri="{BB962C8B-B14F-4D97-AF65-F5344CB8AC3E}">
        <p14:creationId xmlns:p14="http://schemas.microsoft.com/office/powerpoint/2010/main" val="19591300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3592" y="296392"/>
            <a:ext cx="7467600" cy="1143000"/>
          </a:xfrm>
        </p:spPr>
        <p:txBody>
          <a:bodyPr>
            <a:normAutofit fontScale="90000"/>
          </a:bodyPr>
          <a:lstStyle/>
          <a:p>
            <a:pPr algn="ctr"/>
            <a:r>
              <a:rPr lang="en-GB" dirty="0" err="1" smtClean="0">
                <a:solidFill>
                  <a:schemeClr val="accent1"/>
                </a:solidFill>
              </a:rPr>
              <a:t>Amrywiaeth</a:t>
            </a:r>
            <a:r>
              <a:rPr lang="en-GB" dirty="0" smtClean="0">
                <a:solidFill>
                  <a:schemeClr val="accent1"/>
                </a:solidFill>
              </a:rPr>
              <a:t> o </a:t>
            </a:r>
            <a:r>
              <a:rPr lang="en-GB" dirty="0" err="1" smtClean="0">
                <a:solidFill>
                  <a:schemeClr val="accent1"/>
                </a:solidFill>
              </a:rPr>
              <a:t>Sgiliau</a:t>
            </a:r>
            <a:r>
              <a:rPr lang="en-GB" dirty="0" smtClean="0">
                <a:solidFill>
                  <a:schemeClr val="accent1"/>
                </a:solidFill>
              </a:rPr>
              <a:t/>
            </a:r>
            <a:br>
              <a:rPr lang="en-GB" dirty="0" smtClean="0">
                <a:solidFill>
                  <a:schemeClr val="accent1"/>
                </a:solidFill>
              </a:rPr>
            </a:br>
            <a:r>
              <a:rPr lang="en-GB" dirty="0" smtClean="0"/>
              <a:t>A variety of skills</a:t>
            </a:r>
            <a:endParaRPr lang="en-GB" dirty="0"/>
          </a:p>
        </p:txBody>
      </p:sp>
      <p:sp>
        <p:nvSpPr>
          <p:cNvPr id="4" name="Content Placeholder 3"/>
          <p:cNvSpPr>
            <a:spLocks noGrp="1"/>
          </p:cNvSpPr>
          <p:nvPr>
            <p:ph sz="quarter" idx="1"/>
          </p:nvPr>
        </p:nvSpPr>
        <p:spPr>
          <a:xfrm>
            <a:off x="754380" y="2132856"/>
            <a:ext cx="4822756" cy="1656184"/>
          </a:xfrm>
        </p:spPr>
        <p:style>
          <a:lnRef idx="2">
            <a:schemeClr val="accent1"/>
          </a:lnRef>
          <a:fillRef idx="1">
            <a:schemeClr val="lt1"/>
          </a:fillRef>
          <a:effectRef idx="0">
            <a:schemeClr val="accent1"/>
          </a:effectRef>
          <a:fontRef idx="minor">
            <a:schemeClr val="dk1"/>
          </a:fontRef>
        </p:style>
        <p:txBody>
          <a:bodyPr>
            <a:normAutofit/>
          </a:bodyPr>
          <a:lstStyle/>
          <a:p>
            <a:r>
              <a:rPr lang="en-GB" dirty="0" err="1"/>
              <a:t>Parwch</a:t>
            </a:r>
            <a:r>
              <a:rPr lang="en-GB" dirty="0"/>
              <a:t> y </a:t>
            </a:r>
            <a:r>
              <a:rPr lang="en-GB" dirty="0" err="1"/>
              <a:t>disgrifiad</a:t>
            </a:r>
            <a:r>
              <a:rPr lang="en-GB" dirty="0"/>
              <a:t> </a:t>
            </a:r>
            <a:r>
              <a:rPr lang="en-GB" dirty="0" err="1"/>
              <a:t>i’r</a:t>
            </a:r>
            <a:r>
              <a:rPr lang="en-GB" dirty="0"/>
              <a:t> </a:t>
            </a:r>
            <a:r>
              <a:rPr lang="en-GB" dirty="0" err="1"/>
              <a:t>sgil</a:t>
            </a:r>
            <a:r>
              <a:rPr lang="en-GB" dirty="0"/>
              <a:t> </a:t>
            </a:r>
            <a:r>
              <a:rPr lang="en-GB" dirty="0" err="1"/>
              <a:t>cywir</a:t>
            </a:r>
            <a:r>
              <a:rPr lang="en-GB" dirty="0"/>
              <a:t>. </a:t>
            </a:r>
          </a:p>
          <a:p>
            <a:r>
              <a:rPr lang="en-GB" dirty="0" err="1"/>
              <a:t>Hunanasesu</a:t>
            </a:r>
            <a:r>
              <a:rPr lang="en-GB" dirty="0"/>
              <a:t> </a:t>
            </a:r>
            <a:r>
              <a:rPr lang="en-GB" dirty="0" err="1"/>
              <a:t>eich</a:t>
            </a:r>
            <a:r>
              <a:rPr lang="en-GB" dirty="0"/>
              <a:t> </a:t>
            </a:r>
            <a:r>
              <a:rPr lang="en-GB" dirty="0" err="1"/>
              <a:t>sgiliau</a:t>
            </a:r>
            <a:r>
              <a:rPr lang="en-GB" dirty="0"/>
              <a:t> chi.</a:t>
            </a:r>
          </a:p>
          <a:p>
            <a:endParaRPr lang="en-GB" dirty="0"/>
          </a:p>
          <a:p>
            <a:endParaRPr lang="en-GB" dirty="0"/>
          </a:p>
        </p:txBody>
      </p:sp>
      <p:sp>
        <p:nvSpPr>
          <p:cNvPr id="5" name="Content Placeholder 4"/>
          <p:cNvSpPr>
            <a:spLocks noGrp="1"/>
          </p:cNvSpPr>
          <p:nvPr>
            <p:ph sz="quarter" idx="2"/>
          </p:nvPr>
        </p:nvSpPr>
        <p:spPr>
          <a:xfrm>
            <a:off x="5944452" y="4725144"/>
            <a:ext cx="5302668" cy="1684784"/>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Match the description to the correct skill. </a:t>
            </a:r>
          </a:p>
          <a:p>
            <a:r>
              <a:rPr lang="en-GB" dirty="0" smtClean="0"/>
              <a:t>Self-assess your skills. </a:t>
            </a:r>
            <a:endParaRPr lang="en-GB" dirty="0"/>
          </a:p>
        </p:txBody>
      </p:sp>
      <p:pic>
        <p:nvPicPr>
          <p:cNvPr id="6" name="Picture 2" descr="C:\Users\TERRY\AppData\Local\Microsoft\Windows\INetCache\IE\RCMPPI9Y\14223-illustration-of-a-pencil-pv[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28973" y="296392"/>
            <a:ext cx="1196752" cy="119675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Users\TERRY\AppData\Local\Microsoft\Windows\INetCache\IE\RCMPPI9Y\Work_Piling_Up[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4073" y="2132856"/>
            <a:ext cx="2058361" cy="2076822"/>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TERRY\AppData\Local\Microsoft\Windows\INetCache\IE\IQSXOLVE\pile_sort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4756" y="4437112"/>
            <a:ext cx="1530069" cy="1538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88875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187232222"/>
              </p:ext>
            </p:extLst>
          </p:nvPr>
        </p:nvGraphicFramePr>
        <p:xfrm>
          <a:off x="387923" y="249381"/>
          <a:ext cx="11388440" cy="6428510"/>
        </p:xfrm>
        <a:graphic>
          <a:graphicData uri="http://schemas.openxmlformats.org/drawingml/2006/table">
            <a:tbl>
              <a:tblPr firstRow="1" firstCol="1" bandRow="1">
                <a:tableStyleId>{5C22544A-7EE6-4342-B048-85BDC9FD1C3A}</a:tableStyleId>
              </a:tblPr>
              <a:tblGrid>
                <a:gridCol w="5694220">
                  <a:extLst>
                    <a:ext uri="{9D8B030D-6E8A-4147-A177-3AD203B41FA5}">
                      <a16:colId xmlns:a16="http://schemas.microsoft.com/office/drawing/2014/main" val="4125660088"/>
                    </a:ext>
                  </a:extLst>
                </a:gridCol>
                <a:gridCol w="5694220">
                  <a:extLst>
                    <a:ext uri="{9D8B030D-6E8A-4147-A177-3AD203B41FA5}">
                      <a16:colId xmlns:a16="http://schemas.microsoft.com/office/drawing/2014/main" val="1892662295"/>
                    </a:ext>
                  </a:extLst>
                </a:gridCol>
              </a:tblGrid>
              <a:tr h="396822">
                <a:tc>
                  <a:txBody>
                    <a:bodyPr/>
                    <a:lstStyle/>
                    <a:p>
                      <a:pPr algn="ctr">
                        <a:lnSpc>
                          <a:spcPct val="115000"/>
                        </a:lnSpc>
                        <a:spcAft>
                          <a:spcPts val="0"/>
                        </a:spcAft>
                      </a:pPr>
                      <a:r>
                        <a:rPr lang="en-GB" sz="2000" dirty="0">
                          <a:effectLst/>
                        </a:rPr>
                        <a:t>Features of Descriptive Writing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2000">
                          <a:effectLst/>
                        </a:rPr>
                        <a:t>Features of Critical Analysis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8332952"/>
                  </a:ext>
                </a:extLst>
              </a:tr>
              <a:tr h="952372">
                <a:tc>
                  <a:txBody>
                    <a:bodyPr/>
                    <a:lstStyle/>
                    <a:p>
                      <a:pPr>
                        <a:lnSpc>
                          <a:spcPct val="115000"/>
                        </a:lnSpc>
                        <a:spcAft>
                          <a:spcPts val="0"/>
                        </a:spcAft>
                      </a:pPr>
                      <a:r>
                        <a:rPr lang="en-GB" sz="1600" dirty="0">
                          <a:effectLst/>
                        </a:rPr>
                        <a:t>Says what’s happened and provides historical background.</a:t>
                      </a:r>
                      <a:endParaRPr lang="en-GB" sz="2000" dirty="0">
                        <a:effectLst/>
                      </a:endParaRPr>
                    </a:p>
                    <a:p>
                      <a:pPr>
                        <a:lnSpc>
                          <a:spcPct val="115000"/>
                        </a:lnSpc>
                        <a:spcAft>
                          <a:spcPts val="0"/>
                        </a:spcAft>
                      </a:pPr>
                      <a:r>
                        <a:rPr lang="en-GB" sz="16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a:effectLst/>
                        </a:rPr>
                        <a:t>Identifies the significance of particular events or ideas and weighs one piece of information against another. </a:t>
                      </a:r>
                      <a:endParaRPr lang="en-GB" sz="2000">
                        <a:effectLst/>
                      </a:endParaRPr>
                    </a:p>
                    <a:p>
                      <a:pPr>
                        <a:lnSpc>
                          <a:spcPct val="115000"/>
                        </a:lnSpc>
                        <a:spcAft>
                          <a:spcPts val="0"/>
                        </a:spcAft>
                      </a:pPr>
                      <a:r>
                        <a:rPr lang="en-GB" sz="16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3625821"/>
                  </a:ext>
                </a:extLst>
              </a:tr>
              <a:tr h="634914">
                <a:tc>
                  <a:txBody>
                    <a:bodyPr/>
                    <a:lstStyle/>
                    <a:p>
                      <a:pPr>
                        <a:lnSpc>
                          <a:spcPct val="115000"/>
                        </a:lnSpc>
                        <a:spcAft>
                          <a:spcPts val="0"/>
                        </a:spcAft>
                      </a:pPr>
                      <a:r>
                        <a:rPr lang="en-GB" sz="1600" dirty="0">
                          <a:effectLst/>
                        </a:rPr>
                        <a:t>Says what something is like or lists a number of options.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a:effectLst/>
                        </a:rPr>
                        <a:t>Judges strengths and weaknesses and gives reasons for selecting each option before drawing a conclusion.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8158789"/>
                  </a:ext>
                </a:extLst>
              </a:tr>
              <a:tr h="952372">
                <a:tc>
                  <a:txBody>
                    <a:bodyPr/>
                    <a:lstStyle/>
                    <a:p>
                      <a:pPr>
                        <a:lnSpc>
                          <a:spcPct val="115000"/>
                        </a:lnSpc>
                        <a:spcAft>
                          <a:spcPts val="0"/>
                        </a:spcAft>
                      </a:pPr>
                      <a:r>
                        <a:rPr lang="en-GB" sz="1600" dirty="0">
                          <a:effectLst/>
                        </a:rPr>
                        <a:t>Says when something (such as an idea) first occurred and then describes  the order in which</a:t>
                      </a:r>
                      <a:endParaRPr lang="en-GB" sz="2000" dirty="0">
                        <a:effectLst/>
                      </a:endParaRPr>
                    </a:p>
                    <a:p>
                      <a:pPr>
                        <a:lnSpc>
                          <a:spcPct val="115000"/>
                        </a:lnSpc>
                        <a:spcAft>
                          <a:spcPts val="0"/>
                        </a:spcAft>
                      </a:pPr>
                      <a:r>
                        <a:rPr lang="en-GB" sz="1600" dirty="0">
                          <a:effectLst/>
                        </a:rPr>
                        <a:t>things happened.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a:effectLst/>
                        </a:rPr>
                        <a:t>Identifies why the timing is important, what the implications of each step are, making reasoned judgments.</a:t>
                      </a:r>
                      <a:endParaRPr lang="en-GB" sz="2000">
                        <a:effectLst/>
                      </a:endParaRPr>
                    </a:p>
                    <a:p>
                      <a:pPr>
                        <a:lnSpc>
                          <a:spcPct val="115000"/>
                        </a:lnSpc>
                        <a:spcAft>
                          <a:spcPts val="0"/>
                        </a:spcAft>
                      </a:pPr>
                      <a:r>
                        <a:rPr lang="en-GB" sz="16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62031591"/>
                  </a:ext>
                </a:extLst>
              </a:tr>
              <a:tr h="952372">
                <a:tc>
                  <a:txBody>
                    <a:bodyPr/>
                    <a:lstStyle/>
                    <a:p>
                      <a:pPr>
                        <a:lnSpc>
                          <a:spcPct val="115000"/>
                        </a:lnSpc>
                        <a:spcAft>
                          <a:spcPts val="0"/>
                        </a:spcAft>
                      </a:pPr>
                      <a:r>
                        <a:rPr lang="en-GB" sz="1600" dirty="0">
                          <a:effectLst/>
                        </a:rPr>
                        <a:t>Gives information and begins to make simple links between ideas.</a:t>
                      </a:r>
                      <a:endParaRPr lang="en-GB" sz="2000" dirty="0">
                        <a:effectLst/>
                      </a:endParaRPr>
                    </a:p>
                    <a:p>
                      <a:pPr>
                        <a:lnSpc>
                          <a:spcPct val="115000"/>
                        </a:lnSpc>
                        <a:spcAft>
                          <a:spcPts val="0"/>
                        </a:spcAft>
                      </a:pPr>
                      <a:r>
                        <a:rPr lang="en-GB" sz="16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Shows the relevance and importance of links between pieces of information (such as ideas) and draws own conclusion based on this.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126052"/>
                  </a:ext>
                </a:extLst>
              </a:tr>
              <a:tr h="952372">
                <a:tc>
                  <a:txBody>
                    <a:bodyPr/>
                    <a:lstStyle/>
                    <a:p>
                      <a:pPr>
                        <a:lnSpc>
                          <a:spcPct val="115000"/>
                        </a:lnSpc>
                        <a:spcAft>
                          <a:spcPts val="0"/>
                        </a:spcAft>
                      </a:pPr>
                      <a:r>
                        <a:rPr lang="en-GB" sz="1600">
                          <a:effectLst/>
                        </a:rPr>
                        <a:t>Lists details in any order.</a:t>
                      </a:r>
                      <a:endParaRPr lang="en-GB" sz="2000">
                        <a:effectLst/>
                      </a:endParaRPr>
                    </a:p>
                    <a:p>
                      <a:pPr>
                        <a:lnSpc>
                          <a:spcPct val="115000"/>
                        </a:lnSpc>
                        <a:spcAft>
                          <a:spcPts val="0"/>
                        </a:spcAft>
                      </a:pPr>
                      <a:r>
                        <a:rPr lang="en-GB" sz="1600">
                          <a:effectLst/>
                        </a:rPr>
                        <a:t> </a:t>
                      </a:r>
                      <a:endParaRPr lang="en-GB" sz="2000">
                        <a:effectLst/>
                      </a:endParaRPr>
                    </a:p>
                    <a:p>
                      <a:pPr>
                        <a:lnSpc>
                          <a:spcPct val="115000"/>
                        </a:lnSpc>
                        <a:spcAft>
                          <a:spcPts val="0"/>
                        </a:spcAft>
                      </a:pPr>
                      <a:r>
                        <a:rPr lang="en-GB" sz="16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Structures information in order of importance and evaluates the relative significance of details.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90629797"/>
                  </a:ext>
                </a:extLst>
              </a:tr>
              <a:tr h="952372">
                <a:tc>
                  <a:txBody>
                    <a:bodyPr/>
                    <a:lstStyle/>
                    <a:p>
                      <a:pPr>
                        <a:lnSpc>
                          <a:spcPct val="115000"/>
                        </a:lnSpc>
                        <a:spcAft>
                          <a:spcPts val="0"/>
                        </a:spcAft>
                      </a:pPr>
                      <a:r>
                        <a:rPr lang="en-GB" sz="1600">
                          <a:effectLst/>
                        </a:rPr>
                        <a:t>Explains what a theory says. </a:t>
                      </a:r>
                      <a:endParaRPr lang="en-GB" sz="2000">
                        <a:effectLst/>
                      </a:endParaRPr>
                    </a:p>
                    <a:p>
                      <a:pPr>
                        <a:lnSpc>
                          <a:spcPct val="115000"/>
                        </a:lnSpc>
                        <a:spcAft>
                          <a:spcPts val="0"/>
                        </a:spcAft>
                      </a:pPr>
                      <a:r>
                        <a:rPr lang="en-GB" sz="16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Shows why a theory is relevant or suitable. Indicates why something will work by applying the theory to your own context and is explicit about any limitations.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1161373"/>
                  </a:ext>
                </a:extLst>
              </a:tr>
              <a:tr h="634914">
                <a:tc>
                  <a:txBody>
                    <a:bodyPr/>
                    <a:lstStyle/>
                    <a:p>
                      <a:pPr>
                        <a:lnSpc>
                          <a:spcPct val="115000"/>
                        </a:lnSpc>
                        <a:spcAft>
                          <a:spcPts val="0"/>
                        </a:spcAft>
                      </a:pPr>
                      <a:r>
                        <a:rPr lang="en-GB" sz="1600">
                          <a:effectLst/>
                        </a:rPr>
                        <a:t>States the different ideas or parts of argument.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Weighs up and challenges the importance of specific reasons given in support of a view. Argues a case according to evidence.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82623527"/>
                  </a:ext>
                </a:extLst>
              </a:tr>
            </a:tbl>
          </a:graphicData>
        </a:graphic>
      </p:graphicFrame>
    </p:spTree>
    <p:extLst>
      <p:ext uri="{BB962C8B-B14F-4D97-AF65-F5344CB8AC3E}">
        <p14:creationId xmlns:p14="http://schemas.microsoft.com/office/powerpoint/2010/main" val="2793499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Treuliwch</a:t>
            </a:r>
            <a:r>
              <a:rPr lang="en-GB" i="1" dirty="0" smtClean="0"/>
              <a:t> </a:t>
            </a:r>
            <a:r>
              <a:rPr lang="en-GB" i="1" dirty="0" err="1" smtClean="0"/>
              <a:t>amser</a:t>
            </a:r>
            <a:r>
              <a:rPr lang="en-GB" i="1" dirty="0" smtClean="0"/>
              <a:t>! </a:t>
            </a:r>
            <a:br>
              <a:rPr lang="en-GB" i="1" dirty="0" smtClean="0"/>
            </a:br>
            <a:r>
              <a:rPr lang="en-GB" dirty="0" smtClean="0"/>
              <a:t>Invest in this skill! </a:t>
            </a:r>
            <a:endParaRPr lang="en-GB" dirty="0"/>
          </a:p>
        </p:txBody>
      </p:sp>
      <p:pic>
        <p:nvPicPr>
          <p:cNvPr id="3" name="Picture 2"/>
          <p:cNvPicPr>
            <a:picLocks noChangeAspect="1"/>
          </p:cNvPicPr>
          <p:nvPr/>
        </p:nvPicPr>
        <p:blipFill>
          <a:blip r:embed="rId2"/>
          <a:stretch>
            <a:fillRect/>
          </a:stretch>
        </p:blipFill>
        <p:spPr>
          <a:xfrm rot="496382">
            <a:off x="1136075" y="2288911"/>
            <a:ext cx="2105890" cy="3052015"/>
          </a:xfrm>
          <a:prstGeom prst="rect">
            <a:avLst/>
          </a:prstGeom>
        </p:spPr>
      </p:pic>
      <p:pic>
        <p:nvPicPr>
          <p:cNvPr id="5" name="Picture 4"/>
          <p:cNvPicPr>
            <a:picLocks noChangeAspect="1"/>
          </p:cNvPicPr>
          <p:nvPr/>
        </p:nvPicPr>
        <p:blipFill>
          <a:blip r:embed="rId3"/>
          <a:stretch>
            <a:fillRect/>
          </a:stretch>
        </p:blipFill>
        <p:spPr>
          <a:xfrm rot="1196987">
            <a:off x="8197480" y="2037308"/>
            <a:ext cx="2706016" cy="3833523"/>
          </a:xfrm>
          <a:prstGeom prst="rect">
            <a:avLst/>
          </a:prstGeom>
        </p:spPr>
      </p:pic>
      <p:pic>
        <p:nvPicPr>
          <p:cNvPr id="7" name="Picture 6"/>
          <p:cNvPicPr>
            <a:picLocks noChangeAspect="1"/>
          </p:cNvPicPr>
          <p:nvPr/>
        </p:nvPicPr>
        <p:blipFill>
          <a:blip r:embed="rId4"/>
          <a:stretch>
            <a:fillRect/>
          </a:stretch>
        </p:blipFill>
        <p:spPr>
          <a:xfrm>
            <a:off x="4367284" y="2125110"/>
            <a:ext cx="2340696" cy="3379615"/>
          </a:xfrm>
          <a:prstGeom prst="rect">
            <a:avLst/>
          </a:prstGeom>
        </p:spPr>
      </p:pic>
    </p:spTree>
    <p:extLst>
      <p:ext uri="{BB962C8B-B14F-4D97-AF65-F5344CB8AC3E}">
        <p14:creationId xmlns:p14="http://schemas.microsoft.com/office/powerpoint/2010/main" val="445849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Level 7 Assessment Criteria </a:t>
            </a:r>
            <a:endParaRPr lang="en-GB" dirty="0"/>
          </a:p>
        </p:txBody>
      </p:sp>
      <p:sp>
        <p:nvSpPr>
          <p:cNvPr id="5" name="Content Placeholder 4"/>
          <p:cNvSpPr>
            <a:spLocks noGrp="1"/>
          </p:cNvSpPr>
          <p:nvPr>
            <p:ph idx="1"/>
          </p:nvPr>
        </p:nvSpPr>
        <p:spPr>
          <a:xfrm>
            <a:off x="838200" y="1825624"/>
            <a:ext cx="10515600" cy="4769139"/>
          </a:xfrm>
        </p:spPr>
        <p:txBody>
          <a:bodyPr>
            <a:normAutofit fontScale="77500" lnSpcReduction="20000"/>
          </a:bodyPr>
          <a:lstStyle/>
          <a:p>
            <a:pPr marL="0" lvl="0" indent="0">
              <a:buNone/>
            </a:pPr>
            <a:r>
              <a:rPr lang="en-GB" b="1" dirty="0" smtClean="0"/>
              <a:t>Engagement </a:t>
            </a:r>
            <a:r>
              <a:rPr lang="en-GB" b="1" dirty="0"/>
              <a:t>with Literature Skills</a:t>
            </a:r>
            <a:endParaRPr lang="en-GB" dirty="0"/>
          </a:p>
          <a:p>
            <a:r>
              <a:rPr lang="en-GB" dirty="0"/>
              <a:t>Your work must be informed and supported by scholarly material that is </a:t>
            </a:r>
            <a:r>
              <a:rPr lang="en-GB" i="1" dirty="0"/>
              <a:t>relevant</a:t>
            </a:r>
            <a:r>
              <a:rPr lang="en-GB" dirty="0"/>
              <a:t> to and </a:t>
            </a:r>
            <a:r>
              <a:rPr lang="en-GB" i="1" dirty="0"/>
              <a:t>focused</a:t>
            </a:r>
            <a:r>
              <a:rPr lang="en-GB" dirty="0"/>
              <a:t> on the task(s) set; you should make use of scholarly reviews and primary sources, as appropriate (for example, refereed research articles and/or original materials appropriate to the discipline).   </a:t>
            </a:r>
            <a:endParaRPr lang="en-GB" dirty="0" smtClean="0"/>
          </a:p>
          <a:p>
            <a:r>
              <a:rPr lang="en-GB" dirty="0" smtClean="0"/>
              <a:t>You </a:t>
            </a:r>
            <a:r>
              <a:rPr lang="en-GB" dirty="0"/>
              <a:t>should provide evidence that you have accessed a wide </a:t>
            </a:r>
            <a:r>
              <a:rPr lang="en-GB" i="1" dirty="0"/>
              <a:t>range</a:t>
            </a:r>
            <a:r>
              <a:rPr lang="en-GB" dirty="0"/>
              <a:t> of sources, which may be academic, governmental and industrial; these sources may include academic journal articles, textbooks, current news articles, organisational documents, and websites</a:t>
            </a:r>
            <a:r>
              <a:rPr lang="en-GB" dirty="0" smtClean="0"/>
              <a:t>.</a:t>
            </a:r>
          </a:p>
          <a:p>
            <a:r>
              <a:rPr lang="en-GB" dirty="0" smtClean="0"/>
              <a:t>You </a:t>
            </a:r>
            <a:r>
              <a:rPr lang="en-GB" dirty="0"/>
              <a:t>should consider the </a:t>
            </a:r>
            <a:r>
              <a:rPr lang="en-GB" i="1" dirty="0"/>
              <a:t>credibility</a:t>
            </a:r>
            <a:r>
              <a:rPr lang="en-GB" dirty="0"/>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a:t>
            </a:r>
            <a:endParaRPr lang="en-GB" dirty="0" smtClean="0"/>
          </a:p>
          <a:p>
            <a:r>
              <a:rPr lang="en-GB" dirty="0" smtClean="0"/>
              <a:t>You </a:t>
            </a:r>
            <a:r>
              <a:rPr lang="en-GB" dirty="0"/>
              <a:t>must provide </a:t>
            </a:r>
            <a:r>
              <a:rPr lang="en-GB" i="1" dirty="0"/>
              <a:t>evidence</a:t>
            </a:r>
            <a:r>
              <a:rPr lang="en-GB" dirty="0"/>
              <a:t> of your research/own reading throughout your work, using correctly a suitable referencing system, including in-text citations in the main body of your work and a reference list at the end of your work. </a:t>
            </a:r>
          </a:p>
          <a:p>
            <a:endParaRPr lang="en-GB" dirty="0"/>
          </a:p>
        </p:txBody>
      </p:sp>
    </p:spTree>
    <p:extLst>
      <p:ext uri="{BB962C8B-B14F-4D97-AF65-F5344CB8AC3E}">
        <p14:creationId xmlns:p14="http://schemas.microsoft.com/office/powerpoint/2010/main" val="1639059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838200" y="526473"/>
            <a:ext cx="10515600" cy="5650490"/>
          </a:xfrm>
        </p:spPr>
        <p:txBody>
          <a:bodyPr>
            <a:normAutofit fontScale="85000" lnSpcReduction="20000"/>
          </a:bodyPr>
          <a:lstStyle/>
          <a:p>
            <a:pPr marL="0" lvl="0" indent="0">
              <a:buNone/>
            </a:pPr>
            <a:r>
              <a:rPr lang="en-GB" b="1" dirty="0"/>
              <a:t>Knowledge and Understanding </a:t>
            </a:r>
            <a:r>
              <a:rPr lang="en-GB" b="1" dirty="0" smtClean="0"/>
              <a:t>Skills</a:t>
            </a:r>
          </a:p>
          <a:p>
            <a:pPr marL="0" lvl="0" indent="0">
              <a:buNone/>
            </a:pPr>
            <a:endParaRPr lang="en-GB" dirty="0"/>
          </a:p>
          <a:p>
            <a:r>
              <a:rPr lang="en-GB" dirty="0"/>
              <a:t>At level 7, you should be able to demonstrate a systematic understanding of knowledge, and a critical awareness of current problems and/or new insights, much of which is at, or informed by, the forefront of your academic discipline, field of study or area of professional practice, with a comprehensive understanding of techniques applicable to your own research or advanced scholarship. </a:t>
            </a:r>
            <a:endParaRPr lang="en-GB" dirty="0" smtClean="0"/>
          </a:p>
          <a:p>
            <a:r>
              <a:rPr lang="en-GB" dirty="0" smtClean="0"/>
              <a:t>Your </a:t>
            </a:r>
            <a:r>
              <a:rPr lang="en-GB" dirty="0"/>
              <a:t>work must demonstrate your growing mastery of these concepts, principles, current challenges, innovation and insights associated with the subject area.  </a:t>
            </a:r>
            <a:endParaRPr lang="en-GB" dirty="0" smtClean="0"/>
          </a:p>
          <a:p>
            <a:r>
              <a:rPr lang="en-GB" i="1" dirty="0" smtClean="0"/>
              <a:t>Knowledge</a:t>
            </a:r>
            <a:r>
              <a:rPr lang="en-GB" dirty="0" smtClean="0"/>
              <a:t> </a:t>
            </a:r>
            <a:r>
              <a:rPr lang="en-GB" dirty="0"/>
              <a:t>relates to the facts, information and skills you have acquired through your learning.  You demonstrate your </a:t>
            </a:r>
            <a:r>
              <a:rPr lang="en-GB" i="1" dirty="0"/>
              <a:t>understanding</a:t>
            </a:r>
            <a:r>
              <a:rPr lang="en-GB" dirty="0"/>
              <a:t> by interpreting the meaning of the facts and information (knowledge). This means that you need to select and include in your work the contemporary concepts, techniques, models, theories, etc. appropriate to the task(s) set.  You should be able to explain the theories, concepts, etc. meaningfully to show your understanding. </a:t>
            </a:r>
            <a:endParaRPr lang="en-GB" dirty="0" smtClean="0"/>
          </a:p>
          <a:p>
            <a:r>
              <a:rPr lang="en-GB" dirty="0" smtClean="0"/>
              <a:t>Your </a:t>
            </a:r>
            <a:r>
              <a:rPr lang="en-GB" dirty="0"/>
              <a:t>mark/grade will also depend upon the </a:t>
            </a:r>
            <a:r>
              <a:rPr lang="en-GB" i="1" dirty="0"/>
              <a:t>extent</a:t>
            </a:r>
            <a:r>
              <a:rPr lang="en-GB" dirty="0"/>
              <a:t> to which you demonstrate your knowledge and understanding; ideally each should be complete and detailed, with comprehensive coverage. </a:t>
            </a:r>
          </a:p>
          <a:p>
            <a:endParaRPr lang="en-GB" dirty="0"/>
          </a:p>
        </p:txBody>
      </p:sp>
    </p:spTree>
    <p:extLst>
      <p:ext uri="{BB962C8B-B14F-4D97-AF65-F5344CB8AC3E}">
        <p14:creationId xmlns:p14="http://schemas.microsoft.com/office/powerpoint/2010/main" val="3029594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41745"/>
            <a:ext cx="10515600" cy="6142182"/>
          </a:xfrm>
        </p:spPr>
        <p:txBody>
          <a:bodyPr>
            <a:normAutofit fontScale="85000" lnSpcReduction="20000"/>
          </a:bodyPr>
          <a:lstStyle/>
          <a:p>
            <a:pPr marL="0" lvl="0" indent="0">
              <a:buNone/>
            </a:pPr>
            <a:r>
              <a:rPr lang="en-GB" b="1" dirty="0"/>
              <a:t>Cognitive and Intellectual </a:t>
            </a:r>
            <a:r>
              <a:rPr lang="en-GB" b="1" dirty="0" smtClean="0"/>
              <a:t>Skills</a:t>
            </a:r>
            <a:endParaRPr lang="en-GB" dirty="0"/>
          </a:p>
          <a:p>
            <a:r>
              <a:rPr lang="en-GB" dirty="0"/>
              <a:t>You should be able to: evaluate critically current research and advanced scholarship in the discipline; evaluate methodologies and develop critiques of them and, where appropriate, to propose new hypotheses; deal with complex issues both systematically and creatively to make sound judgements in the absence of complete data. </a:t>
            </a:r>
            <a:endParaRPr lang="en-GB" dirty="0" smtClean="0"/>
          </a:p>
          <a:p>
            <a:r>
              <a:rPr lang="en-GB" dirty="0" smtClean="0"/>
              <a:t>Your </a:t>
            </a:r>
            <a:r>
              <a:rPr lang="en-GB" dirty="0"/>
              <a:t>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a:t>
            </a:r>
            <a:r>
              <a:rPr lang="en-GB" dirty="0" smtClean="0"/>
              <a:t>.</a:t>
            </a:r>
          </a:p>
          <a:p>
            <a:r>
              <a:rPr lang="en-GB" dirty="0" smtClean="0"/>
              <a:t>Evidence </a:t>
            </a:r>
            <a:r>
              <a:rPr lang="en-GB" dirty="0"/>
              <a:t>that you have reflected upon the ideas of experts within the subject area is crucial to you providing a reasoned and informed debate within your work.  </a:t>
            </a:r>
            <a:endParaRPr lang="en-GB" dirty="0" smtClean="0"/>
          </a:p>
          <a:p>
            <a:r>
              <a:rPr lang="en-GB" dirty="0" smtClean="0"/>
              <a:t>Your </a:t>
            </a:r>
            <a:r>
              <a:rPr lang="en-GB" dirty="0"/>
              <a:t>choice of methodologies to gather data and information must be rigorously defended. Furthermore, you should provide evidence that you are able to make sound judgements and convincing arguments using data and concepts.  Sound, valid, persuasive conclusions are necessary and must be derived from the content of your work.   Where relevant, alternative solutions and recommendations may be proposed.</a:t>
            </a:r>
          </a:p>
          <a:p>
            <a:endParaRPr lang="en-GB" dirty="0"/>
          </a:p>
        </p:txBody>
      </p:sp>
    </p:spTree>
    <p:extLst>
      <p:ext uri="{BB962C8B-B14F-4D97-AF65-F5344CB8AC3E}">
        <p14:creationId xmlns:p14="http://schemas.microsoft.com/office/powerpoint/2010/main" val="1574210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15636"/>
            <a:ext cx="10515600" cy="6160655"/>
          </a:xfrm>
        </p:spPr>
        <p:txBody>
          <a:bodyPr>
            <a:normAutofit fontScale="85000" lnSpcReduction="20000"/>
          </a:bodyPr>
          <a:lstStyle/>
          <a:p>
            <a:pPr marL="0" lvl="0" indent="0">
              <a:buNone/>
            </a:pPr>
            <a:r>
              <a:rPr lang="en-GB" b="1" dirty="0"/>
              <a:t>Practical </a:t>
            </a:r>
            <a:r>
              <a:rPr lang="en-GB" b="1" dirty="0" smtClean="0"/>
              <a:t>Skills</a:t>
            </a:r>
          </a:p>
          <a:p>
            <a:pPr marL="0" lvl="0" indent="0">
              <a:buNone/>
            </a:pPr>
            <a:endParaRPr lang="en-GB" dirty="0"/>
          </a:p>
          <a:p>
            <a:r>
              <a:rPr lang="en-GB" dirty="0"/>
              <a:t>At level 7, you should be able to demonstrate originality in the application of knowledge, together with a practical understanding of how established techniques of research and enquiry are used to create and interpret knowledge in the discipline. This includes </a:t>
            </a:r>
            <a:r>
              <a:rPr lang="en-GB" b="1" dirty="0"/>
              <a:t>acting autonomously in planning and implementing tasks at a professional or equivalent level</a:t>
            </a:r>
            <a:r>
              <a:rPr lang="en-GB" dirty="0"/>
              <a:t>, originality in tackling and solving problems, and </a:t>
            </a:r>
            <a:r>
              <a:rPr lang="en-GB" b="1" dirty="0"/>
              <a:t>decision-making in complex and unpredictable contexts</a:t>
            </a:r>
            <a:r>
              <a:rPr lang="en-GB" dirty="0"/>
              <a:t> or situations</a:t>
            </a:r>
            <a:r>
              <a:rPr lang="en-GB" dirty="0" smtClean="0"/>
              <a:t>.</a:t>
            </a:r>
            <a:endParaRPr lang="en-GB" dirty="0"/>
          </a:p>
          <a:p>
            <a:r>
              <a:rPr lang="en-GB" dirty="0"/>
              <a:t>You should be able to demonstrate mastery of the leading edge subject-related concepts and ideas as they relate to real world situations and/or particular contexts.  How do they work in practice?  </a:t>
            </a:r>
            <a:endParaRPr lang="en-GB" dirty="0" smtClean="0"/>
          </a:p>
          <a:p>
            <a:r>
              <a:rPr lang="en-GB" dirty="0" smtClean="0"/>
              <a:t>You </a:t>
            </a:r>
            <a:r>
              <a:rPr lang="en-GB" dirty="0"/>
              <a:t>will deploy models, methods, techniques, and/or theories, in those contexts or circumstances, to assess current situations, perhaps to formulate plans or plausible, justifiable recommendations to solve problems, or to propose new models, or to create artefacts, which may be innovative and creative, thereby demonstrating your understanding of how the boundaries of knowledge are advanced through research and/or application.  This is likely to involve, for instance, the use of real world artefacts, examples and cases, the application of a model within an organisation and/or benchmarking one theory or organisation against others.  </a:t>
            </a:r>
          </a:p>
        </p:txBody>
      </p:sp>
      <p:sp>
        <p:nvSpPr>
          <p:cNvPr id="4" name="Down Arrow 3"/>
          <p:cNvSpPr/>
          <p:nvPr/>
        </p:nvSpPr>
        <p:spPr>
          <a:xfrm rot="2279197">
            <a:off x="6568145" y="112406"/>
            <a:ext cx="495673" cy="170485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87981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58618"/>
            <a:ext cx="10515600" cy="5918345"/>
          </a:xfrm>
        </p:spPr>
        <p:txBody>
          <a:bodyPr>
            <a:normAutofit fontScale="92500" lnSpcReduction="20000"/>
          </a:bodyPr>
          <a:lstStyle/>
          <a:p>
            <a:pPr marL="0" lvl="0" indent="0">
              <a:buNone/>
            </a:pPr>
            <a:r>
              <a:rPr lang="en-GB" b="1" dirty="0" smtClean="0"/>
              <a:t>Transferable </a:t>
            </a:r>
            <a:r>
              <a:rPr lang="en-GB" b="1" dirty="0"/>
              <a:t>Skills for Life and Professional Practice </a:t>
            </a:r>
            <a:endParaRPr lang="en-GB" b="1" dirty="0" smtClean="0"/>
          </a:p>
          <a:p>
            <a:pPr marL="0" lvl="0" indent="0">
              <a:buNone/>
            </a:pPr>
            <a:endParaRPr lang="en-GB" dirty="0"/>
          </a:p>
          <a:p>
            <a:r>
              <a:rPr lang="en-GB" dirty="0"/>
              <a:t>Your work must provide evidence of the qualities and </a:t>
            </a:r>
            <a:r>
              <a:rPr lang="en-GB" b="1" u="sng" dirty="0"/>
              <a:t>transferable skills necessary for postgraduate-level employment in circumstances requiring sound judgement, personal responsibility and initiative in complex and unpredictable professional environments.  </a:t>
            </a:r>
            <a:endParaRPr lang="en-GB" b="1" u="sng" dirty="0" smtClean="0"/>
          </a:p>
          <a:p>
            <a:r>
              <a:rPr lang="en-GB" dirty="0" smtClean="0"/>
              <a:t>This </a:t>
            </a:r>
            <a:r>
              <a:rPr lang="en-GB" dirty="0"/>
              <a:t>includes demonstrating: the </a:t>
            </a:r>
            <a:r>
              <a:rPr lang="en-GB" b="1" dirty="0"/>
              <a:t>independent learning ability </a:t>
            </a:r>
            <a:r>
              <a:rPr lang="en-GB" dirty="0"/>
              <a:t>for continuing professional development to advance existing skills and acquire new competences of a professional nature that will enable you to assume significant responsibility within organisations; that y</a:t>
            </a:r>
            <a:r>
              <a:rPr lang="en-GB" b="1" dirty="0"/>
              <a:t>ou can initiate and complete tasks</a:t>
            </a:r>
            <a:r>
              <a:rPr lang="en-GB" dirty="0"/>
              <a:t>, projects and procedures, whether individually and/or collaboratively, to a professional level; that you can use appropriate media to effectively communicate information, arguments and analysis in a variety of forms for a variety of audiences; fluency of expression; clarity and effectiveness in presentation and organisation. </a:t>
            </a:r>
            <a:endParaRPr lang="en-GB" dirty="0" smtClean="0"/>
          </a:p>
          <a:p>
            <a:r>
              <a:rPr lang="en-GB" dirty="0" smtClean="0"/>
              <a:t>Work </a:t>
            </a:r>
            <a:r>
              <a:rPr lang="en-GB" dirty="0"/>
              <a:t>should be coherent and well-structured in presentation and organisation.</a:t>
            </a:r>
          </a:p>
          <a:p>
            <a:endParaRPr lang="en-GB" dirty="0"/>
          </a:p>
        </p:txBody>
      </p:sp>
    </p:spTree>
    <p:extLst>
      <p:ext uri="{BB962C8B-B14F-4D97-AF65-F5344CB8AC3E}">
        <p14:creationId xmlns:p14="http://schemas.microsoft.com/office/powerpoint/2010/main" val="2217221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Reflection on Assessment Criteria</a:t>
            </a:r>
            <a:endParaRPr lang="en-GB" dirty="0"/>
          </a:p>
        </p:txBody>
      </p:sp>
      <p:sp>
        <p:nvSpPr>
          <p:cNvPr id="3" name="Content Placeholder 2"/>
          <p:cNvSpPr>
            <a:spLocks noGrp="1"/>
          </p:cNvSpPr>
          <p:nvPr>
            <p:ph idx="1"/>
          </p:nvPr>
        </p:nvSpPr>
        <p:spPr/>
        <p:txBody>
          <a:bodyPr/>
          <a:lstStyle/>
          <a:p>
            <a:r>
              <a:rPr lang="en-GB" dirty="0" smtClean="0"/>
              <a:t>Choose the grade boundary you were working at during previous level 6 study and review the criteria.</a:t>
            </a:r>
          </a:p>
          <a:p>
            <a:pPr lvl="1"/>
            <a:r>
              <a:rPr lang="en-GB" dirty="0" smtClean="0"/>
              <a:t>In what way are the expectations similar?</a:t>
            </a:r>
          </a:p>
          <a:p>
            <a:pPr lvl="1"/>
            <a:r>
              <a:rPr lang="en-GB" dirty="0" smtClean="0"/>
              <a:t>How do expectations differ?</a:t>
            </a:r>
          </a:p>
          <a:p>
            <a:endParaRPr lang="en-GB" dirty="0"/>
          </a:p>
          <a:p>
            <a:r>
              <a:rPr lang="en-GB" dirty="0" smtClean="0"/>
              <a:t>Consider the grade you would like to work towards. ‘RAG’ rate the various aspects of the grade criteria.</a:t>
            </a:r>
          </a:p>
          <a:p>
            <a:pPr lvl="1"/>
            <a:r>
              <a:rPr lang="en-GB" dirty="0" smtClean="0"/>
              <a:t>What are your strengths?</a:t>
            </a:r>
          </a:p>
          <a:p>
            <a:pPr lvl="1"/>
            <a:r>
              <a:rPr lang="en-GB" dirty="0" smtClean="0"/>
              <a:t>What are your areas for development?</a:t>
            </a:r>
          </a:p>
        </p:txBody>
      </p:sp>
      <p:pic>
        <p:nvPicPr>
          <p:cNvPr id="3074" name="Picture 2" descr="Traffic Light Stop Red Sign Traffic Ligh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4252" y="230188"/>
            <a:ext cx="1287895" cy="129169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Traffic Light Stop Red Sign Traffic Ligh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24837" y="230188"/>
            <a:ext cx="1287895" cy="1291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1795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Beth </a:t>
            </a:r>
            <a:r>
              <a:rPr lang="en-GB" i="1" dirty="0" err="1" smtClean="0"/>
              <a:t>mae</a:t>
            </a:r>
            <a:r>
              <a:rPr lang="en-GB" i="1" dirty="0" smtClean="0"/>
              <a:t> </a:t>
            </a:r>
            <a:r>
              <a:rPr lang="en-GB" i="1" dirty="0" err="1" smtClean="0"/>
              <a:t>gwaith</a:t>
            </a:r>
            <a:r>
              <a:rPr lang="en-GB" i="1" dirty="0" smtClean="0"/>
              <a:t> </a:t>
            </a:r>
            <a:r>
              <a:rPr lang="en-GB" i="1" dirty="0" err="1" smtClean="0"/>
              <a:t>lefel</a:t>
            </a:r>
            <a:r>
              <a:rPr lang="en-GB" i="1" dirty="0" smtClean="0"/>
              <a:t> 7 </a:t>
            </a:r>
            <a:r>
              <a:rPr lang="en-GB" i="1" dirty="0" err="1" smtClean="0"/>
              <a:t>yn</a:t>
            </a:r>
            <a:r>
              <a:rPr lang="en-GB" i="1" dirty="0" smtClean="0"/>
              <a:t> </a:t>
            </a:r>
            <a:r>
              <a:rPr lang="en-GB" i="1" dirty="0" err="1" smtClean="0"/>
              <a:t>eu</a:t>
            </a:r>
            <a:r>
              <a:rPr lang="en-GB" i="1" dirty="0" smtClean="0"/>
              <a:t> </a:t>
            </a:r>
            <a:r>
              <a:rPr lang="en-GB" i="1" dirty="0" err="1" smtClean="0"/>
              <a:t>edrych</a:t>
            </a:r>
            <a:r>
              <a:rPr lang="en-GB" i="1" dirty="0" smtClean="0"/>
              <a:t> </a:t>
            </a:r>
            <a:r>
              <a:rPr lang="en-GB" i="1" dirty="0" err="1" smtClean="0"/>
              <a:t>fel</a:t>
            </a:r>
            <a:r>
              <a:rPr lang="en-GB" i="1" dirty="0" smtClean="0"/>
              <a:t>?</a:t>
            </a:r>
            <a:br>
              <a:rPr lang="en-GB" i="1" dirty="0" smtClean="0"/>
            </a:br>
            <a:r>
              <a:rPr lang="en-GB" dirty="0" smtClean="0"/>
              <a:t>What does level 7 work look like? </a:t>
            </a:r>
            <a:endParaRPr lang="en-GB" dirty="0"/>
          </a:p>
        </p:txBody>
      </p:sp>
      <p:pic>
        <p:nvPicPr>
          <p:cNvPr id="4" name="Picture 3"/>
          <p:cNvPicPr>
            <a:picLocks noChangeAspect="1"/>
          </p:cNvPicPr>
          <p:nvPr/>
        </p:nvPicPr>
        <p:blipFill>
          <a:blip r:embed="rId2"/>
          <a:stretch>
            <a:fillRect/>
          </a:stretch>
        </p:blipFill>
        <p:spPr>
          <a:xfrm>
            <a:off x="942974" y="2061210"/>
            <a:ext cx="10410825" cy="3238500"/>
          </a:xfrm>
          <a:prstGeom prst="rect">
            <a:avLst/>
          </a:prstGeom>
        </p:spPr>
      </p:pic>
    </p:spTree>
    <p:extLst>
      <p:ext uri="{BB962C8B-B14F-4D97-AF65-F5344CB8AC3E}">
        <p14:creationId xmlns:p14="http://schemas.microsoft.com/office/powerpoint/2010/main" val="3424932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Ymateb</a:t>
            </a:r>
            <a:r>
              <a:rPr lang="en-GB" dirty="0" smtClean="0"/>
              <a:t> </a:t>
            </a:r>
            <a:r>
              <a:rPr lang="en-GB" dirty="0" err="1" smtClean="0"/>
              <a:t>i’r</a:t>
            </a:r>
            <a:r>
              <a:rPr lang="en-GB" dirty="0" smtClean="0"/>
              <a:t> </a:t>
            </a:r>
            <a:r>
              <a:rPr lang="en-GB" dirty="0" err="1" smtClean="0"/>
              <a:t>cwestiwn</a:t>
            </a:r>
            <a:r>
              <a:rPr lang="en-GB" dirty="0" smtClean="0"/>
              <a:t/>
            </a:r>
            <a:br>
              <a:rPr lang="en-GB" dirty="0" smtClean="0"/>
            </a:br>
            <a:r>
              <a:rPr lang="en-GB" dirty="0" smtClean="0"/>
              <a:t>Tackling the Question </a:t>
            </a:r>
            <a:endParaRPr lang="en-GB" dirty="0"/>
          </a:p>
        </p:txBody>
      </p:sp>
      <p:sp>
        <p:nvSpPr>
          <p:cNvPr id="4" name="Content Placeholder 3"/>
          <p:cNvSpPr>
            <a:spLocks noGrp="1"/>
          </p:cNvSpPr>
          <p:nvPr>
            <p:ph idx="1"/>
          </p:nvPr>
        </p:nvSpPr>
        <p:spPr/>
        <p:txBody>
          <a:bodyPr/>
          <a:lstStyle/>
          <a:p>
            <a:pPr marL="0" indent="0" fontAlgn="base">
              <a:buNone/>
            </a:pPr>
            <a:r>
              <a:rPr lang="en-GB" b="1" dirty="0" smtClean="0"/>
              <a:t>Assessment Component 1 - </a:t>
            </a:r>
            <a:r>
              <a:rPr lang="en-GB" dirty="0" smtClean="0"/>
              <a:t>5000 words</a:t>
            </a:r>
          </a:p>
          <a:p>
            <a:r>
              <a:rPr lang="en-GB" dirty="0" smtClean="0"/>
              <a:t>Friday, 14</a:t>
            </a:r>
            <a:r>
              <a:rPr lang="en-GB" baseline="30000" dirty="0" smtClean="0"/>
              <a:t>th</a:t>
            </a:r>
            <a:r>
              <a:rPr lang="en-GB" dirty="0" smtClean="0"/>
              <a:t> December 2018 </a:t>
            </a:r>
          </a:p>
          <a:p>
            <a:endParaRPr lang="en-GB" dirty="0" smtClean="0"/>
          </a:p>
          <a:p>
            <a:r>
              <a:rPr lang="en-GB" dirty="0" smtClean="0"/>
              <a:t>Resilience is futile: a critical exploration of the health and well-being of children and young people in Wales and the extent to which risk-based discourses shape health and well-being policy and practice for children and/ or young people.</a:t>
            </a:r>
          </a:p>
          <a:p>
            <a:endParaRPr lang="en-GB" dirty="0"/>
          </a:p>
        </p:txBody>
      </p:sp>
    </p:spTree>
    <p:extLst>
      <p:ext uri="{BB962C8B-B14F-4D97-AF65-F5344CB8AC3E}">
        <p14:creationId xmlns:p14="http://schemas.microsoft.com/office/powerpoint/2010/main" val="2192420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Broad v Narrow </a:t>
            </a:r>
            <a:endParaRPr lang="en-GB" dirty="0"/>
          </a:p>
        </p:txBody>
      </p:sp>
      <p:sp>
        <p:nvSpPr>
          <p:cNvPr id="4" name="Content Placeholder 3"/>
          <p:cNvSpPr>
            <a:spLocks noGrp="1"/>
          </p:cNvSpPr>
          <p:nvPr>
            <p:ph sz="half" idx="1"/>
          </p:nvPr>
        </p:nvSpPr>
        <p:spPr>
          <a:xfrm>
            <a:off x="838200" y="1825624"/>
            <a:ext cx="5181600" cy="4666615"/>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smtClean="0"/>
              <a:t>Introduction </a:t>
            </a:r>
          </a:p>
          <a:p>
            <a:r>
              <a:rPr lang="en-GB" dirty="0" smtClean="0"/>
              <a:t>Consider broad definitions of key terms: resilience; health and well-being; risk based discourses.</a:t>
            </a:r>
          </a:p>
          <a:p>
            <a:r>
              <a:rPr lang="en-GB" dirty="0" smtClean="0"/>
              <a:t>Choose 2-3 key areas considered in lectures</a:t>
            </a:r>
          </a:p>
          <a:p>
            <a:pPr lvl="1"/>
            <a:r>
              <a:rPr lang="en-GB" dirty="0" smtClean="0"/>
              <a:t>These may be interrelated </a:t>
            </a:r>
          </a:p>
          <a:p>
            <a:pPr lvl="1"/>
            <a:r>
              <a:rPr lang="en-GB" dirty="0" smtClean="0"/>
              <a:t>Review policy and practice in this area</a:t>
            </a:r>
          </a:p>
          <a:p>
            <a:r>
              <a:rPr lang="en-GB" dirty="0" smtClean="0"/>
              <a:t>Draw widely on literature relating to theory, policy and practice </a:t>
            </a:r>
          </a:p>
          <a:p>
            <a:r>
              <a:rPr lang="en-GB" dirty="0" smtClean="0"/>
              <a:t>Conclusion</a:t>
            </a:r>
          </a:p>
          <a:p>
            <a:r>
              <a:rPr lang="en-GB" dirty="0" smtClean="0"/>
              <a:t>Reference List </a:t>
            </a:r>
            <a:endParaRPr lang="en-GB" dirty="0"/>
          </a:p>
        </p:txBody>
      </p:sp>
      <p:sp>
        <p:nvSpPr>
          <p:cNvPr id="5" name="Content Placeholder 4"/>
          <p:cNvSpPr>
            <a:spLocks noGrp="1"/>
          </p:cNvSpPr>
          <p:nvPr>
            <p:ph sz="half" idx="2"/>
          </p:nvPr>
        </p:nvSpPr>
        <p:spPr>
          <a:xfrm>
            <a:off x="6172200" y="1825625"/>
            <a:ext cx="5181600" cy="4666614"/>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smtClean="0"/>
              <a:t>Introduction – set the context for h &amp; w/b</a:t>
            </a:r>
          </a:p>
          <a:p>
            <a:r>
              <a:rPr lang="en-GB" dirty="0" smtClean="0"/>
              <a:t>Choose one key area for consideration </a:t>
            </a:r>
          </a:p>
          <a:p>
            <a:r>
              <a:rPr lang="en-GB" dirty="0" smtClean="0"/>
              <a:t>Link to your explanation of h &amp; </a:t>
            </a:r>
            <a:r>
              <a:rPr lang="en-GB" dirty="0" err="1" smtClean="0"/>
              <a:t>wb</a:t>
            </a:r>
            <a:r>
              <a:rPr lang="en-GB" dirty="0" smtClean="0"/>
              <a:t> and resilience </a:t>
            </a:r>
          </a:p>
          <a:p>
            <a:r>
              <a:rPr lang="en-GB" dirty="0" smtClean="0"/>
              <a:t>Identify a number of ‘sub-questions’ to structure your answer </a:t>
            </a:r>
          </a:p>
          <a:p>
            <a:r>
              <a:rPr lang="en-GB" dirty="0" smtClean="0"/>
              <a:t>Draw widely on literature relating to theory, policy and practice </a:t>
            </a:r>
          </a:p>
          <a:p>
            <a:r>
              <a:rPr lang="en-GB" dirty="0" smtClean="0"/>
              <a:t>Conclusion</a:t>
            </a:r>
          </a:p>
          <a:p>
            <a:r>
              <a:rPr lang="en-GB" dirty="0" smtClean="0"/>
              <a:t>Reference List </a:t>
            </a:r>
          </a:p>
          <a:p>
            <a:endParaRPr lang="en-GB" dirty="0"/>
          </a:p>
        </p:txBody>
      </p:sp>
    </p:spTree>
    <p:extLst>
      <p:ext uri="{BB962C8B-B14F-4D97-AF65-F5344CB8AC3E}">
        <p14:creationId xmlns:p14="http://schemas.microsoft.com/office/powerpoint/2010/main" val="19500252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Play? </a:t>
            </a:r>
            <a:endParaRPr lang="en-GB" dirty="0"/>
          </a:p>
        </p:txBody>
      </p:sp>
      <p:pic>
        <p:nvPicPr>
          <p:cNvPr id="4" name="Picture 3"/>
          <p:cNvPicPr>
            <a:picLocks noChangeAspect="1"/>
          </p:cNvPicPr>
          <p:nvPr/>
        </p:nvPicPr>
        <p:blipFill>
          <a:blip r:embed="rId3"/>
          <a:stretch>
            <a:fillRect/>
          </a:stretch>
        </p:blipFill>
        <p:spPr>
          <a:xfrm>
            <a:off x="674369" y="1690688"/>
            <a:ext cx="2375535" cy="1583690"/>
          </a:xfrm>
          <a:prstGeom prst="rect">
            <a:avLst/>
          </a:prstGeom>
        </p:spPr>
      </p:pic>
      <p:pic>
        <p:nvPicPr>
          <p:cNvPr id="5" name="Picture 4"/>
          <p:cNvPicPr>
            <a:picLocks noChangeAspect="1"/>
          </p:cNvPicPr>
          <p:nvPr/>
        </p:nvPicPr>
        <p:blipFill>
          <a:blip r:embed="rId4"/>
          <a:stretch>
            <a:fillRect/>
          </a:stretch>
        </p:blipFill>
        <p:spPr>
          <a:xfrm>
            <a:off x="674369" y="3978910"/>
            <a:ext cx="2958465" cy="1972310"/>
          </a:xfrm>
          <a:prstGeom prst="rect">
            <a:avLst/>
          </a:prstGeom>
        </p:spPr>
      </p:pic>
      <p:pic>
        <p:nvPicPr>
          <p:cNvPr id="4098" name="Picture 2" descr="Thomas And Friends, Toy Train, Bo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51910" y="1800761"/>
            <a:ext cx="2580640" cy="172380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6"/>
          <a:stretch>
            <a:fillRect/>
          </a:stretch>
        </p:blipFill>
        <p:spPr>
          <a:xfrm>
            <a:off x="4080510" y="3960744"/>
            <a:ext cx="2622744" cy="1990476"/>
          </a:xfrm>
          <a:prstGeom prst="rect">
            <a:avLst/>
          </a:prstGeom>
        </p:spPr>
      </p:pic>
      <p:pic>
        <p:nvPicPr>
          <p:cNvPr id="7" name="Picture 6"/>
          <p:cNvPicPr>
            <a:picLocks noChangeAspect="1"/>
          </p:cNvPicPr>
          <p:nvPr/>
        </p:nvPicPr>
        <p:blipFill>
          <a:blip r:embed="rId7"/>
          <a:stretch>
            <a:fillRect/>
          </a:stretch>
        </p:blipFill>
        <p:spPr>
          <a:xfrm>
            <a:off x="7234556" y="1690688"/>
            <a:ext cx="3902870" cy="2365376"/>
          </a:xfrm>
          <a:prstGeom prst="rect">
            <a:avLst/>
          </a:prstGeom>
        </p:spPr>
      </p:pic>
      <p:pic>
        <p:nvPicPr>
          <p:cNvPr id="8" name="Picture 7"/>
          <p:cNvPicPr>
            <a:picLocks noChangeAspect="1"/>
          </p:cNvPicPr>
          <p:nvPr/>
        </p:nvPicPr>
        <p:blipFill>
          <a:blip r:embed="rId8"/>
          <a:stretch>
            <a:fillRect/>
          </a:stretch>
        </p:blipFill>
        <p:spPr>
          <a:xfrm>
            <a:off x="7680960" y="4282440"/>
            <a:ext cx="2743200" cy="2335530"/>
          </a:xfrm>
          <a:prstGeom prst="rect">
            <a:avLst/>
          </a:prstGeom>
        </p:spPr>
      </p:pic>
    </p:spTree>
    <p:extLst>
      <p:ext uri="{BB962C8B-B14F-4D97-AF65-F5344CB8AC3E}">
        <p14:creationId xmlns:p14="http://schemas.microsoft.com/office/powerpoint/2010/main" val="24436572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Do children have the </a:t>
            </a:r>
            <a:r>
              <a:rPr lang="en-GB" dirty="0" smtClean="0">
                <a:hlinkClick r:id="rId2"/>
              </a:rPr>
              <a:t>right to play</a:t>
            </a:r>
            <a:r>
              <a:rPr lang="en-GB" dirty="0" smtClean="0"/>
              <a:t>? </a:t>
            </a:r>
            <a:endParaRPr lang="en-GB" dirty="0"/>
          </a:p>
        </p:txBody>
      </p:sp>
      <p:sp>
        <p:nvSpPr>
          <p:cNvPr id="3" name="Content Placeholder 2"/>
          <p:cNvSpPr>
            <a:spLocks noGrp="1"/>
          </p:cNvSpPr>
          <p:nvPr>
            <p:ph idx="1"/>
          </p:nvPr>
        </p:nvSpPr>
        <p:spPr>
          <a:xfrm>
            <a:off x="838200" y="4617719"/>
            <a:ext cx="10515600" cy="1559243"/>
          </a:xfrm>
        </p:spPr>
        <p:txBody>
          <a:bodyPr/>
          <a:lstStyle/>
          <a:p>
            <a:r>
              <a:rPr lang="en-GB" dirty="0" smtClean="0"/>
              <a:t>Consider the different perspectives viewed here…</a:t>
            </a:r>
          </a:p>
          <a:p>
            <a:pPr lvl="1"/>
            <a:r>
              <a:rPr lang="en-GB" dirty="0" smtClean="0">
                <a:hlinkClick r:id="rId3"/>
              </a:rPr>
              <a:t>https://www.righttoplay.org.uk/en-uk/</a:t>
            </a:r>
            <a:r>
              <a:rPr lang="en-GB" dirty="0" smtClean="0"/>
              <a:t> </a:t>
            </a:r>
          </a:p>
          <a:p>
            <a:pPr lvl="1"/>
            <a:r>
              <a:rPr lang="en-GB" dirty="0" smtClean="0">
                <a:hlinkClick r:id="rId4"/>
              </a:rPr>
              <a:t>http://www.playwales.org.uk/eng/rightoplay</a:t>
            </a:r>
            <a:r>
              <a:rPr lang="en-GB" dirty="0" smtClean="0"/>
              <a:t> </a:t>
            </a:r>
          </a:p>
          <a:p>
            <a:pPr lvl="1"/>
            <a:endParaRPr lang="en-GB" dirty="0" smtClean="0"/>
          </a:p>
          <a:p>
            <a:pPr lvl="1"/>
            <a:endParaRPr lang="en-GB" dirty="0"/>
          </a:p>
          <a:p>
            <a:pPr lvl="1"/>
            <a:endParaRPr lang="en-GB" dirty="0" smtClean="0"/>
          </a:p>
        </p:txBody>
      </p:sp>
      <p:pic>
        <p:nvPicPr>
          <p:cNvPr id="6" name="Picture 5"/>
          <p:cNvPicPr>
            <a:picLocks noChangeAspect="1"/>
          </p:cNvPicPr>
          <p:nvPr/>
        </p:nvPicPr>
        <p:blipFill>
          <a:blip r:embed="rId5"/>
          <a:stretch>
            <a:fillRect/>
          </a:stretch>
        </p:blipFill>
        <p:spPr>
          <a:xfrm>
            <a:off x="1256982" y="1826735"/>
            <a:ext cx="2343468" cy="2343468"/>
          </a:xfrm>
          <a:prstGeom prst="rect">
            <a:avLst/>
          </a:prstGeom>
        </p:spPr>
      </p:pic>
      <p:pic>
        <p:nvPicPr>
          <p:cNvPr id="7" name="Picture 6"/>
          <p:cNvPicPr>
            <a:picLocks noChangeAspect="1"/>
          </p:cNvPicPr>
          <p:nvPr/>
        </p:nvPicPr>
        <p:blipFill>
          <a:blip r:embed="rId6"/>
          <a:stretch>
            <a:fillRect/>
          </a:stretch>
        </p:blipFill>
        <p:spPr>
          <a:xfrm>
            <a:off x="3600450" y="1826735"/>
            <a:ext cx="2331720" cy="2343468"/>
          </a:xfrm>
          <a:prstGeom prst="rect">
            <a:avLst/>
          </a:prstGeom>
        </p:spPr>
      </p:pic>
      <p:pic>
        <p:nvPicPr>
          <p:cNvPr id="8" name="Picture 7"/>
          <p:cNvPicPr>
            <a:picLocks noChangeAspect="1"/>
          </p:cNvPicPr>
          <p:nvPr/>
        </p:nvPicPr>
        <p:blipFill>
          <a:blip r:embed="rId7"/>
          <a:stretch>
            <a:fillRect/>
          </a:stretch>
        </p:blipFill>
        <p:spPr>
          <a:xfrm>
            <a:off x="5932170" y="1826735"/>
            <a:ext cx="2457450" cy="2343468"/>
          </a:xfrm>
          <a:prstGeom prst="rect">
            <a:avLst/>
          </a:prstGeom>
        </p:spPr>
      </p:pic>
      <p:pic>
        <p:nvPicPr>
          <p:cNvPr id="9" name="Picture 8"/>
          <p:cNvPicPr>
            <a:picLocks noChangeAspect="1"/>
          </p:cNvPicPr>
          <p:nvPr/>
        </p:nvPicPr>
        <p:blipFill>
          <a:blip r:embed="rId8"/>
          <a:stretch>
            <a:fillRect/>
          </a:stretch>
        </p:blipFill>
        <p:spPr>
          <a:xfrm>
            <a:off x="8389620" y="1826735"/>
            <a:ext cx="2331720" cy="2343468"/>
          </a:xfrm>
          <a:prstGeom prst="rect">
            <a:avLst/>
          </a:prstGeom>
        </p:spPr>
      </p:pic>
    </p:spTree>
    <p:extLst>
      <p:ext uri="{BB962C8B-B14F-4D97-AF65-F5344CB8AC3E}">
        <p14:creationId xmlns:p14="http://schemas.microsoft.com/office/powerpoint/2010/main" val="41272102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t>What is the relationship between play and wellbeing?</a:t>
            </a:r>
            <a:endParaRPr lang="en-GB" sz="3600" dirty="0"/>
          </a:p>
        </p:txBody>
      </p:sp>
      <p:pic>
        <p:nvPicPr>
          <p:cNvPr id="4" name="Picture 3"/>
          <p:cNvPicPr>
            <a:picLocks noChangeAspect="1"/>
          </p:cNvPicPr>
          <p:nvPr/>
        </p:nvPicPr>
        <p:blipFill>
          <a:blip r:embed="rId2"/>
          <a:stretch>
            <a:fillRect/>
          </a:stretch>
        </p:blipFill>
        <p:spPr>
          <a:xfrm>
            <a:off x="2955036" y="1889760"/>
            <a:ext cx="5845112" cy="3950970"/>
          </a:xfrm>
          <a:prstGeom prst="rect">
            <a:avLst/>
          </a:prstGeom>
        </p:spPr>
      </p:pic>
    </p:spTree>
    <p:extLst>
      <p:ext uri="{BB962C8B-B14F-4D97-AF65-F5344CB8AC3E}">
        <p14:creationId xmlns:p14="http://schemas.microsoft.com/office/powerpoint/2010/main" val="2313726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t>What is the relationship between play and resilience?</a:t>
            </a:r>
            <a:endParaRPr lang="en-GB" sz="3600" dirty="0"/>
          </a:p>
        </p:txBody>
      </p:sp>
      <p:pic>
        <p:nvPicPr>
          <p:cNvPr id="4" name="Picture 3"/>
          <p:cNvPicPr>
            <a:picLocks noChangeAspect="1"/>
          </p:cNvPicPr>
          <p:nvPr/>
        </p:nvPicPr>
        <p:blipFill>
          <a:blip r:embed="rId2"/>
          <a:stretch>
            <a:fillRect/>
          </a:stretch>
        </p:blipFill>
        <p:spPr>
          <a:xfrm>
            <a:off x="2388870" y="1809750"/>
            <a:ext cx="6869430" cy="4234238"/>
          </a:xfrm>
          <a:prstGeom prst="rect">
            <a:avLst/>
          </a:prstGeom>
        </p:spPr>
      </p:pic>
    </p:spTree>
    <p:extLst>
      <p:ext uri="{BB962C8B-B14F-4D97-AF65-F5344CB8AC3E}">
        <p14:creationId xmlns:p14="http://schemas.microsoft.com/office/powerpoint/2010/main" val="27547737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t>How is play impacted upon by risk-based discourses?</a:t>
            </a:r>
            <a:br>
              <a:rPr lang="en-GB" sz="3600" dirty="0" smtClean="0"/>
            </a:br>
            <a:r>
              <a:rPr lang="en-GB" sz="3600" dirty="0" smtClean="0"/>
              <a:t>(What are those risk-based discourses?) </a:t>
            </a:r>
            <a:endParaRPr lang="en-GB" sz="3600" dirty="0"/>
          </a:p>
        </p:txBody>
      </p:sp>
      <p:sp>
        <p:nvSpPr>
          <p:cNvPr id="3" name="Content Placeholder 2"/>
          <p:cNvSpPr>
            <a:spLocks noGrp="1"/>
          </p:cNvSpPr>
          <p:nvPr>
            <p:ph idx="1"/>
          </p:nvPr>
        </p:nvSpPr>
        <p:spPr>
          <a:xfrm>
            <a:off x="838200" y="2266951"/>
            <a:ext cx="3699510" cy="3238500"/>
          </a:xfrm>
        </p:spPr>
        <p:txBody>
          <a:bodyPr>
            <a:normAutofit fontScale="92500" lnSpcReduction="20000"/>
          </a:bodyPr>
          <a:lstStyle/>
          <a:p>
            <a:r>
              <a:rPr lang="en-GB" b="1" dirty="0" smtClean="0"/>
              <a:t>Which policies do you need to consider? </a:t>
            </a:r>
          </a:p>
          <a:p>
            <a:r>
              <a:rPr lang="en-GB" dirty="0" smtClean="0"/>
              <a:t>Time to play </a:t>
            </a:r>
          </a:p>
          <a:p>
            <a:r>
              <a:rPr lang="en-GB" dirty="0" smtClean="0"/>
              <a:t>Resources for play</a:t>
            </a:r>
          </a:p>
          <a:p>
            <a:r>
              <a:rPr lang="en-GB" dirty="0" smtClean="0"/>
              <a:t>Purpose of play</a:t>
            </a:r>
          </a:p>
          <a:p>
            <a:r>
              <a:rPr lang="en-GB" dirty="0" smtClean="0"/>
              <a:t>Play and outdoors</a:t>
            </a:r>
          </a:p>
          <a:p>
            <a:r>
              <a:rPr lang="en-GB" dirty="0" smtClean="0"/>
              <a:t>Risky play</a:t>
            </a:r>
          </a:p>
          <a:p>
            <a:r>
              <a:rPr lang="en-GB" dirty="0" smtClean="0"/>
              <a:t>What else…?</a:t>
            </a:r>
            <a:endParaRPr lang="en-GB" dirty="0"/>
          </a:p>
        </p:txBody>
      </p:sp>
      <p:pic>
        <p:nvPicPr>
          <p:cNvPr id="4" name="Picture 3"/>
          <p:cNvPicPr>
            <a:picLocks noChangeAspect="1"/>
          </p:cNvPicPr>
          <p:nvPr/>
        </p:nvPicPr>
        <p:blipFill>
          <a:blip r:embed="rId2"/>
          <a:stretch>
            <a:fillRect/>
          </a:stretch>
        </p:blipFill>
        <p:spPr>
          <a:xfrm>
            <a:off x="5278755" y="2266951"/>
            <a:ext cx="4857750" cy="3238500"/>
          </a:xfrm>
          <a:prstGeom prst="rect">
            <a:avLst/>
          </a:prstGeom>
        </p:spPr>
      </p:pic>
    </p:spTree>
    <p:extLst>
      <p:ext uri="{BB962C8B-B14F-4D97-AF65-F5344CB8AC3E}">
        <p14:creationId xmlns:p14="http://schemas.microsoft.com/office/powerpoint/2010/main" val="1196876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smtClean="0">
                <a:solidFill>
                  <a:schemeClr val="accent1"/>
                </a:solidFill>
              </a:rPr>
              <a:t>Llyfryddiaeth</a:t>
            </a:r>
            <a:r>
              <a:rPr lang="en-GB" dirty="0" smtClean="0">
                <a:solidFill>
                  <a:schemeClr val="accent1"/>
                </a:solidFill>
              </a:rPr>
              <a:t/>
            </a:r>
            <a:br>
              <a:rPr lang="en-GB" dirty="0" smtClean="0">
                <a:solidFill>
                  <a:schemeClr val="accent1"/>
                </a:solidFill>
              </a:rPr>
            </a:br>
            <a:r>
              <a:rPr lang="en-GB" dirty="0" smtClean="0">
                <a:solidFill>
                  <a:schemeClr val="tx1"/>
                </a:solidFill>
              </a:rPr>
              <a:t>Bibliography </a:t>
            </a:r>
            <a:endParaRPr lang="en-GB" dirty="0">
              <a:solidFill>
                <a:schemeClr val="accent1"/>
              </a:solidFill>
            </a:endParaRPr>
          </a:p>
        </p:txBody>
      </p:sp>
      <p:sp>
        <p:nvSpPr>
          <p:cNvPr id="6" name="Content Placeholder 5"/>
          <p:cNvSpPr>
            <a:spLocks noGrp="1"/>
          </p:cNvSpPr>
          <p:nvPr>
            <p:ph idx="1"/>
          </p:nvPr>
        </p:nvSpPr>
        <p:spPr>
          <a:xfrm>
            <a:off x="838200" y="2001416"/>
            <a:ext cx="10271760" cy="2044824"/>
          </a:xfrm>
        </p:spPr>
        <p:txBody>
          <a:bodyPr>
            <a:normAutofit fontScale="92500" lnSpcReduction="20000"/>
          </a:bodyPr>
          <a:lstStyle/>
          <a:p>
            <a:pPr lvl="0"/>
            <a:r>
              <a:rPr lang="en-GB" altLang="en-US" dirty="0" smtClean="0">
                <a:solidFill>
                  <a:prstClr val="black"/>
                </a:solidFill>
                <a:latin typeface="Arial" panose="020B0604020202020204" pitchFamily="34" charset="0"/>
                <a:cs typeface="Arial" panose="020B0604020202020204" pitchFamily="34" charset="0"/>
              </a:rPr>
              <a:t>Cottrell, S. ( 2008) </a:t>
            </a:r>
            <a:r>
              <a:rPr lang="en-GB" altLang="en-US" i="1" dirty="0" smtClean="0">
                <a:solidFill>
                  <a:prstClr val="black"/>
                </a:solidFill>
                <a:latin typeface="Arial" panose="020B0604020202020204" pitchFamily="34" charset="0"/>
                <a:cs typeface="Arial" panose="020B0604020202020204" pitchFamily="34" charset="0"/>
              </a:rPr>
              <a:t>The Study Skills Handbook </a:t>
            </a:r>
            <a:r>
              <a:rPr lang="en-GB" altLang="en-US" dirty="0" smtClean="0">
                <a:solidFill>
                  <a:prstClr val="black"/>
                </a:solidFill>
                <a:latin typeface="Arial" panose="020B0604020202020204" pitchFamily="34" charset="0"/>
                <a:cs typeface="Arial" panose="020B0604020202020204" pitchFamily="34" charset="0"/>
              </a:rPr>
              <a:t>( Third Edition), Hampshire: Palgrave Macmillan</a:t>
            </a:r>
          </a:p>
          <a:p>
            <a:pPr lvl="0"/>
            <a:r>
              <a:rPr lang="en-GB" dirty="0" smtClean="0"/>
              <a:t>Student Learning Advisory Service University of Kent (2018) </a:t>
            </a:r>
            <a:r>
              <a:rPr lang="en-GB" i="1" dirty="0" smtClean="0"/>
              <a:t>Critical Thinking and Writing, </a:t>
            </a:r>
            <a:r>
              <a:rPr lang="en-GB" dirty="0" smtClean="0"/>
              <a:t>Available at: </a:t>
            </a:r>
            <a:r>
              <a:rPr lang="en-GB" dirty="0" smtClean="0">
                <a:hlinkClick r:id="rId2"/>
              </a:rPr>
              <a:t>https://www.kent.ac.uk/learning/documents/student-support/value-map/valuemap1516/criticalthinkingandwriting171015alg.pdf</a:t>
            </a:r>
            <a:r>
              <a:rPr lang="en-GB" dirty="0" smtClean="0"/>
              <a:t> </a:t>
            </a:r>
            <a:endParaRPr lang="en-GB" altLang="en-US" dirty="0">
              <a:solidFill>
                <a:prstClr val="black"/>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430219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TotalTime>
  <Words>2037</Words>
  <Application>Microsoft Office PowerPoint</Application>
  <PresentationFormat>Widescreen</PresentationFormat>
  <Paragraphs>160</Paragraphs>
  <Slides>23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Times New Roman</vt:lpstr>
      <vt:lpstr>Wingdings</vt:lpstr>
      <vt:lpstr>Office Theme</vt:lpstr>
      <vt:lpstr>ECCH7001 </vt:lpstr>
      <vt:lpstr>Learning Outcomes</vt:lpstr>
      <vt:lpstr>Meddwl Beirniadol  Critical Thinking </vt:lpstr>
      <vt:lpstr>Beth yw dadansoddi beirniadol? What is critical thinking?</vt:lpstr>
      <vt:lpstr>Meddwl Dadansoddol Analytical Thinking </vt:lpstr>
      <vt:lpstr>Amrywiaeth o Sgiliau A variety of skills</vt:lpstr>
      <vt:lpstr>PowerPoint Presentation</vt:lpstr>
      <vt:lpstr>Treuliwch amser!  Invest in this skill! </vt:lpstr>
      <vt:lpstr>Level 7 Assessment Criteria </vt:lpstr>
      <vt:lpstr>PowerPoint Presentation</vt:lpstr>
      <vt:lpstr>PowerPoint Presentation</vt:lpstr>
      <vt:lpstr>PowerPoint Presentation</vt:lpstr>
      <vt:lpstr>PowerPoint Presentation</vt:lpstr>
      <vt:lpstr>Reflection on Assessment Criteria</vt:lpstr>
      <vt:lpstr>Beth mae gwaith lefel 7 yn eu edrych fel? What does level 7 work look like? </vt:lpstr>
      <vt:lpstr>Ymateb i’r cwestiwn Tackling the Question </vt:lpstr>
      <vt:lpstr>Broad v Narrow </vt:lpstr>
      <vt:lpstr>What is Play? </vt:lpstr>
      <vt:lpstr>Do children have the right to play? </vt:lpstr>
      <vt:lpstr>What is the relationship between play and wellbeing?</vt:lpstr>
      <vt:lpstr>What is the relationship between play and resilience?</vt:lpstr>
      <vt:lpstr>How is play impacted upon by risk-based discourses? (What are those risk-based discourses?) </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ECCH7001</dc:title>
  <dc:creator>Sarah Stewart</dc:creator>
  <cp:lastModifiedBy>Sarah Stewart</cp:lastModifiedBy>
  <cp:revision>16</cp:revision>
  <dcterms:created xsi:type="dcterms:W3CDTF">2018-11-15T12:31:22Z</dcterms:created>
  <dcterms:modified xsi:type="dcterms:W3CDTF">2018-11-15T14:39:54Z</dcterms:modified>
</cp:coreProperties>
</file>