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3"/>
  </p:notesMasterIdLst>
  <p:handoutMasterIdLst>
    <p:handoutMasterId r:id="rId24"/>
  </p:handoutMasterIdLst>
  <p:sldIdLst>
    <p:sldId id="256" r:id="rId5"/>
    <p:sldId id="325" r:id="rId6"/>
    <p:sldId id="326" r:id="rId7"/>
    <p:sldId id="327" r:id="rId8"/>
    <p:sldId id="328" r:id="rId9"/>
    <p:sldId id="329" r:id="rId10"/>
    <p:sldId id="330" r:id="rId11"/>
    <p:sldId id="331" r:id="rId12"/>
    <p:sldId id="332" r:id="rId13"/>
    <p:sldId id="333" r:id="rId14"/>
    <p:sldId id="334" r:id="rId15"/>
    <p:sldId id="335" r:id="rId16"/>
    <p:sldId id="336" r:id="rId17"/>
    <p:sldId id="337" r:id="rId18"/>
    <p:sldId id="338" r:id="rId19"/>
    <p:sldId id="339" r:id="rId20"/>
    <p:sldId id="340" r:id="rId21"/>
    <p:sldId id="341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0B0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81"/>
  </p:normalViewPr>
  <p:slideViewPr>
    <p:cSldViewPr>
      <p:cViewPr varScale="1">
        <p:scale>
          <a:sx n="104" d="100"/>
          <a:sy n="104" d="100"/>
        </p:scale>
        <p:origin x="1746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20/10/2021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3849E3-181E-4491-B5C8-3300E243F80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69051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3849E3-181E-4491-B5C8-3300E243F80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96269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3849E3-181E-4491-B5C8-3300E243F80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45875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3849E3-181E-4491-B5C8-3300E243F80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72401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3849E3-181E-4491-B5C8-3300E243F80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0021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3849E3-181E-4491-B5C8-3300E243F80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65439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3849E3-181E-4491-B5C8-3300E243F80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371559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3849E3-181E-4491-B5C8-3300E243F80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35815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3849E3-181E-4491-B5C8-3300E243F80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179299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3849E3-181E-4491-B5C8-3300E243F80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021780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3849E3-181E-4491-B5C8-3300E243F80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315722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3849E3-181E-4491-B5C8-3300E243F80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707694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3849E3-181E-4491-B5C8-3300E243F80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851214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3849E3-181E-4491-B5C8-3300E243F802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990089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3849E3-181E-4491-B5C8-3300E243F802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89457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3849E3-181E-4491-B5C8-3300E243F802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67777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20/10/2021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20/10/2021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20/10/2021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20/10/2021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20/10/2021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20/10/2021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20/10/2021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20/10/2021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/>
          </a:bodyPr>
          <a:lstStyle/>
          <a:p>
            <a:r>
              <a:rPr lang="en-GB" altLang="en-US" sz="2400" dirty="0"/>
              <a:t>Certificate of Higher Education in Skills for the Workplace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Managing Enterprise in the 21</a:t>
            </a:r>
            <a:r>
              <a:rPr lang="en-GB" sz="3100" b="1" baseline="300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st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 century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(BMSW 4006)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rgbClr val="002060"/>
                </a:solidFill>
              </a:rPr>
              <a:t>Session 5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67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Segmenting the market</a:t>
            </a:r>
            <a:endParaRPr lang="en-GB" altLang="en-US" sz="40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6A0E3-8110-4501-A9CC-91A4F4806A35}" type="slidenum">
              <a:rPr lang="en-GB" smtClean="0"/>
              <a:t>2</a:t>
            </a:fld>
            <a:endParaRPr lang="en-GB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467600" cy="1143000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en-GB" sz="4400" b="1" dirty="0"/>
              <a:t>What is Segmentation?</a:t>
            </a:r>
          </a:p>
        </p:txBody>
      </p:sp>
      <p:sp>
        <p:nvSpPr>
          <p:cNvPr id="9" name="Content Placeholder 2"/>
          <p:cNvSpPr txBox="1">
            <a:spLocks/>
          </p:cNvSpPr>
          <p:nvPr/>
        </p:nvSpPr>
        <p:spPr bwMode="auto">
          <a:xfrm>
            <a:off x="-3441" y="404664"/>
            <a:ext cx="9144000" cy="52284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sz="28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anose="05000000000000000000" pitchFamily="2" charset="2"/>
              <a:buChar char="§"/>
              <a:defRPr sz="24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9pPr>
          </a:lstStyle>
          <a:p>
            <a:pPr>
              <a:lnSpc>
                <a:spcPct val="150000"/>
              </a:lnSpc>
              <a:defRPr/>
            </a:pPr>
            <a:endParaRPr lang="en-US" sz="2400" kern="0" dirty="0">
              <a:solidFill>
                <a:srgbClr val="FFFFFF"/>
              </a:solidFill>
            </a:endParaRPr>
          </a:p>
          <a:p>
            <a:pPr>
              <a:lnSpc>
                <a:spcPct val="150000"/>
              </a:lnSpc>
              <a:defRPr/>
            </a:pPr>
            <a:endParaRPr lang="en-US" sz="2400" kern="0" dirty="0">
              <a:solidFill>
                <a:srgbClr val="FFFFFF"/>
              </a:solidFill>
            </a:endParaRPr>
          </a:p>
          <a:p>
            <a:pPr>
              <a:lnSpc>
                <a:spcPct val="150000"/>
              </a:lnSpc>
              <a:defRPr/>
            </a:pPr>
            <a:endParaRPr lang="en-US" sz="2400" kern="0" dirty="0">
              <a:solidFill>
                <a:srgbClr val="FFFFFF"/>
              </a:solidFill>
            </a:endParaRPr>
          </a:p>
          <a:p>
            <a:pPr>
              <a:lnSpc>
                <a:spcPct val="150000"/>
              </a:lnSpc>
              <a:defRPr/>
            </a:pPr>
            <a:endParaRPr lang="en-US" sz="2400" kern="0" dirty="0">
              <a:solidFill>
                <a:srgbClr val="FFFFFF"/>
              </a:solidFill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None/>
              <a:defRPr/>
            </a:pPr>
            <a:r>
              <a:rPr lang="en-US" sz="2400" kern="0" dirty="0">
                <a:solidFill>
                  <a:srgbClr val="FFFFFF"/>
                </a:solidFill>
              </a:rPr>
              <a:t>	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  <a:defRPr/>
            </a:pPr>
            <a:r>
              <a:rPr lang="en-US" sz="2400" b="1" kern="0" dirty="0">
                <a:solidFill>
                  <a:schemeClr val="tx2"/>
                </a:solidFill>
                <a:effectLst/>
              </a:rPr>
              <a:t>Market segmentation is dividing markets into smaller segments that can be reached more efficiently and effectively with products and services that match their unique needs</a:t>
            </a:r>
            <a:endParaRPr lang="en-GB" sz="2400" b="1" kern="0" dirty="0">
              <a:solidFill>
                <a:schemeClr val="tx2"/>
              </a:solidFill>
              <a:effectLst/>
            </a:endParaRPr>
          </a:p>
        </p:txBody>
      </p:sp>
      <p:pic>
        <p:nvPicPr>
          <p:cNvPr id="10" name="Picture 4" descr="http://www.globaltemplates.com/blog/wp-content/uploads/2010/11/shapeimage_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836712"/>
            <a:ext cx="5327916" cy="27717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5730937" y="1224889"/>
            <a:ext cx="3186113" cy="2678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8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Font typeface="Wingdings" panose="05000000000000000000" pitchFamily="2" charset="2"/>
              <a:buChar char="§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000" b="1" dirty="0">
                <a:solidFill>
                  <a:srgbClr val="000000"/>
                </a:solidFill>
              </a:rPr>
              <a:t>The purpose of segmentation is to classify groups of  customers with similar needs and wants.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2296957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6A0E3-8110-4501-A9CC-91A4F4806A35}" type="slidenum">
              <a:rPr lang="en-GB" smtClean="0"/>
              <a:t>3</a:t>
            </a:fld>
            <a:endParaRPr lang="en-GB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454147" y="188640"/>
            <a:ext cx="7467600" cy="1143000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en-GB" sz="4400" b="1" dirty="0">
                <a:solidFill>
                  <a:srgbClr val="000000"/>
                </a:solidFill>
              </a:rPr>
              <a:t>Benefits of Segmentation</a:t>
            </a:r>
            <a:endParaRPr lang="en-GB" sz="4400" b="1" dirty="0"/>
          </a:p>
        </p:txBody>
      </p:sp>
      <p:sp>
        <p:nvSpPr>
          <p:cNvPr id="8" name="Content Placeholder 2"/>
          <p:cNvSpPr>
            <a:spLocks noGrp="1"/>
          </p:cNvSpPr>
          <p:nvPr>
            <p:ph sz="quarter" idx="1"/>
          </p:nvPr>
        </p:nvSpPr>
        <p:spPr>
          <a:xfrm>
            <a:off x="454147" y="1167761"/>
            <a:ext cx="8058150" cy="3917423"/>
          </a:xfrm>
        </p:spPr>
        <p:txBody>
          <a:bodyPr>
            <a:noAutofit/>
          </a:bodyPr>
          <a:lstStyle/>
          <a:p>
            <a:pPr marL="514350" indent="-514350" algn="just">
              <a:buFont typeface="+mj-lt"/>
              <a:buAutoNum type="alphaLcParenR"/>
              <a:defRPr/>
            </a:pPr>
            <a:r>
              <a:rPr lang="en-GB" sz="3600" dirty="0">
                <a:solidFill>
                  <a:srgbClr val="000000"/>
                </a:solidFill>
              </a:rPr>
              <a:t>Better matching of customer needs</a:t>
            </a:r>
          </a:p>
          <a:p>
            <a:pPr marL="514350" indent="-514350" algn="just">
              <a:buFont typeface="+mj-lt"/>
              <a:buAutoNum type="alphaLcParenR"/>
              <a:defRPr/>
            </a:pPr>
            <a:r>
              <a:rPr lang="en-GB" sz="3600" dirty="0">
                <a:solidFill>
                  <a:srgbClr val="000000"/>
                </a:solidFill>
              </a:rPr>
              <a:t>Enhanced profits.</a:t>
            </a:r>
          </a:p>
          <a:p>
            <a:pPr marL="514350" indent="-514350" algn="just">
              <a:buFont typeface="+mj-lt"/>
              <a:buAutoNum type="alphaLcParenR"/>
              <a:defRPr/>
            </a:pPr>
            <a:r>
              <a:rPr lang="en-GB" sz="3600" dirty="0">
                <a:solidFill>
                  <a:srgbClr val="000000"/>
                </a:solidFill>
              </a:rPr>
              <a:t>Enhanced opportunities for growth</a:t>
            </a:r>
          </a:p>
          <a:p>
            <a:pPr marL="514350" indent="-514350" algn="just">
              <a:buFont typeface="+mj-lt"/>
              <a:buAutoNum type="alphaLcParenR"/>
              <a:defRPr/>
            </a:pPr>
            <a:r>
              <a:rPr lang="en-GB" sz="3600" dirty="0">
                <a:solidFill>
                  <a:srgbClr val="000000"/>
                </a:solidFill>
              </a:rPr>
              <a:t>To retain customers as their buying behaviour patterns change.</a:t>
            </a:r>
          </a:p>
          <a:p>
            <a:pPr marL="514350" indent="-514350" algn="just">
              <a:buFont typeface="+mj-lt"/>
              <a:buAutoNum type="alphaLcParenR"/>
              <a:defRPr/>
            </a:pPr>
            <a:r>
              <a:rPr lang="en-GB" sz="3600" dirty="0">
                <a:solidFill>
                  <a:srgbClr val="000000"/>
                </a:solidFill>
              </a:rPr>
              <a:t>To enable more accurate targeting of communications.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55934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6A0E3-8110-4501-A9CC-91A4F4806A35}" type="slidenum">
              <a:rPr lang="en-GB" smtClean="0"/>
              <a:t>4</a:t>
            </a:fld>
            <a:endParaRPr lang="en-GB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4400" b="1" dirty="0"/>
              <a:t>How to Segment the markets?</a:t>
            </a:r>
          </a:p>
        </p:txBody>
      </p:sp>
      <p:sp>
        <p:nvSpPr>
          <p:cNvPr id="4145" name="Freeform 4144"/>
          <p:cNvSpPr/>
          <p:nvPr/>
        </p:nvSpPr>
        <p:spPr>
          <a:xfrm>
            <a:off x="6151679" y="2847252"/>
            <a:ext cx="412609" cy="2500647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0" y="0"/>
                </a:moveTo>
                <a:lnTo>
                  <a:pt x="0" y="2500647"/>
                </a:lnTo>
                <a:lnTo>
                  <a:pt x="412609" y="2500647"/>
                </a:lnTo>
              </a:path>
            </a:pathLst>
          </a:custGeom>
          <a:noFill/>
          <a:scene3d>
            <a:camera prst="orthographicFront"/>
            <a:lightRig rig="flat" dir="t"/>
          </a:scene3d>
          <a:sp3d prstMaterial="matte"/>
        </p:spPr>
        <p:style>
          <a:lnRef idx="2">
            <a:schemeClr val="accent3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4">
              <a:tint val="7000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4146" name="Freeform 4145"/>
          <p:cNvSpPr/>
          <p:nvPr/>
        </p:nvSpPr>
        <p:spPr>
          <a:xfrm>
            <a:off x="6151679" y="2847252"/>
            <a:ext cx="413083" cy="1788057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0" y="0"/>
                </a:moveTo>
                <a:lnTo>
                  <a:pt x="0" y="1788057"/>
                </a:lnTo>
                <a:lnTo>
                  <a:pt x="413083" y="1788057"/>
                </a:lnTo>
              </a:path>
            </a:pathLst>
          </a:custGeom>
          <a:noFill/>
          <a:scene3d>
            <a:camera prst="orthographicFront"/>
            <a:lightRig rig="flat" dir="t"/>
          </a:scene3d>
          <a:sp3d prstMaterial="matte"/>
        </p:spPr>
        <p:style>
          <a:lnRef idx="2">
            <a:schemeClr val="accent3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4">
              <a:tint val="7000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4147" name="Freeform 4146"/>
          <p:cNvSpPr/>
          <p:nvPr/>
        </p:nvSpPr>
        <p:spPr>
          <a:xfrm>
            <a:off x="6151679" y="2847252"/>
            <a:ext cx="413564" cy="1087050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0" y="0"/>
                </a:moveTo>
                <a:lnTo>
                  <a:pt x="0" y="1087050"/>
                </a:lnTo>
                <a:lnTo>
                  <a:pt x="413564" y="1087050"/>
                </a:lnTo>
              </a:path>
            </a:pathLst>
          </a:custGeom>
          <a:noFill/>
          <a:scene3d>
            <a:camera prst="orthographicFront"/>
            <a:lightRig rig="flat" dir="t"/>
          </a:scene3d>
          <a:sp3d prstMaterial="matte"/>
        </p:spPr>
        <p:style>
          <a:lnRef idx="2">
            <a:schemeClr val="accent3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4">
              <a:tint val="7000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4148" name="Freeform 4147"/>
          <p:cNvSpPr/>
          <p:nvPr/>
        </p:nvSpPr>
        <p:spPr>
          <a:xfrm>
            <a:off x="6151679" y="2847252"/>
            <a:ext cx="414475" cy="386464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0" y="0"/>
                </a:moveTo>
                <a:lnTo>
                  <a:pt x="0" y="386464"/>
                </a:lnTo>
                <a:lnTo>
                  <a:pt x="414475" y="386464"/>
                </a:lnTo>
              </a:path>
            </a:pathLst>
          </a:custGeom>
          <a:noFill/>
          <a:scene3d>
            <a:camera prst="orthographicFront"/>
            <a:lightRig rig="flat" dir="t"/>
          </a:scene3d>
          <a:sp3d prstMaterial="matte"/>
        </p:spPr>
        <p:style>
          <a:lnRef idx="2">
            <a:schemeClr val="accent3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4">
              <a:tint val="7000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4149" name="Freeform 4148"/>
          <p:cNvSpPr/>
          <p:nvPr/>
        </p:nvSpPr>
        <p:spPr>
          <a:xfrm>
            <a:off x="4969187" y="2028016"/>
            <a:ext cx="1687306" cy="188218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0" y="0"/>
                </a:moveTo>
                <a:lnTo>
                  <a:pt x="0" y="188147"/>
                </a:lnTo>
                <a:lnTo>
                  <a:pt x="1687306" y="188147"/>
                </a:lnTo>
                <a:lnTo>
                  <a:pt x="1687306" y="188218"/>
                </a:lnTo>
              </a:path>
            </a:pathLst>
          </a:custGeom>
          <a:noFill/>
          <a:scene3d>
            <a:camera prst="orthographicFront"/>
            <a:lightRig rig="flat" dir="t"/>
          </a:scene3d>
          <a:sp3d prstMaterial="matte"/>
        </p:spPr>
        <p:style>
          <a:lnRef idx="2">
            <a:schemeClr val="accent2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3">
              <a:tint val="9000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4150" name="Freeform 4149"/>
          <p:cNvSpPr/>
          <p:nvPr/>
        </p:nvSpPr>
        <p:spPr>
          <a:xfrm>
            <a:off x="4572510" y="3439009"/>
            <a:ext cx="118416" cy="1148490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0" y="0"/>
                </a:moveTo>
                <a:lnTo>
                  <a:pt x="0" y="1148490"/>
                </a:lnTo>
                <a:lnTo>
                  <a:pt x="118416" y="1148490"/>
                </a:lnTo>
              </a:path>
            </a:pathLst>
          </a:custGeom>
          <a:noFill/>
          <a:scene3d>
            <a:camera prst="orthographicFront"/>
            <a:lightRig rig="flat" dir="t"/>
          </a:scene3d>
          <a:sp3d prstMaterial="matte"/>
        </p:spPr>
        <p:style>
          <a:lnRef idx="2">
            <a:schemeClr val="accent4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5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4151" name="Freeform 4150"/>
          <p:cNvSpPr/>
          <p:nvPr/>
        </p:nvSpPr>
        <p:spPr>
          <a:xfrm>
            <a:off x="4572510" y="3439009"/>
            <a:ext cx="173087" cy="398455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0" y="0"/>
                </a:moveTo>
                <a:lnTo>
                  <a:pt x="0" y="398455"/>
                </a:lnTo>
                <a:lnTo>
                  <a:pt x="173087" y="398455"/>
                </a:lnTo>
              </a:path>
            </a:pathLst>
          </a:custGeom>
          <a:noFill/>
          <a:scene3d>
            <a:camera prst="orthographicFront"/>
            <a:lightRig rig="flat" dir="t"/>
          </a:scene3d>
          <a:sp3d prstMaterial="matte"/>
        </p:spPr>
        <p:style>
          <a:lnRef idx="2">
            <a:schemeClr val="accent4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5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4152" name="Freeform 4151"/>
          <p:cNvSpPr/>
          <p:nvPr/>
        </p:nvSpPr>
        <p:spPr>
          <a:xfrm>
            <a:off x="4400123" y="3439009"/>
            <a:ext cx="172386" cy="1883588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172386" y="0"/>
                </a:moveTo>
                <a:lnTo>
                  <a:pt x="172386" y="1883588"/>
                </a:lnTo>
                <a:lnTo>
                  <a:pt x="0" y="1883588"/>
                </a:lnTo>
              </a:path>
            </a:pathLst>
          </a:custGeom>
          <a:noFill/>
          <a:scene3d>
            <a:camera prst="orthographicFront"/>
            <a:lightRig rig="flat" dir="t"/>
          </a:scene3d>
          <a:sp3d prstMaterial="matte"/>
        </p:spPr>
        <p:style>
          <a:lnRef idx="2">
            <a:schemeClr val="accent4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5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4153" name="Freeform 4152"/>
          <p:cNvSpPr/>
          <p:nvPr/>
        </p:nvSpPr>
        <p:spPr>
          <a:xfrm>
            <a:off x="4389920" y="3439009"/>
            <a:ext cx="182589" cy="1145244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182589" y="0"/>
                </a:moveTo>
                <a:lnTo>
                  <a:pt x="182589" y="1145244"/>
                </a:lnTo>
                <a:lnTo>
                  <a:pt x="0" y="1145244"/>
                </a:lnTo>
              </a:path>
            </a:pathLst>
          </a:custGeom>
          <a:noFill/>
          <a:scene3d>
            <a:camera prst="orthographicFront"/>
            <a:lightRig rig="flat" dir="t"/>
          </a:scene3d>
          <a:sp3d prstMaterial="matte"/>
        </p:spPr>
        <p:style>
          <a:lnRef idx="2">
            <a:schemeClr val="accent4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5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4154" name="Freeform 4153"/>
          <p:cNvSpPr/>
          <p:nvPr/>
        </p:nvSpPr>
        <p:spPr>
          <a:xfrm>
            <a:off x="4389006" y="3439009"/>
            <a:ext cx="183503" cy="394703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183503" y="0"/>
                </a:moveTo>
                <a:lnTo>
                  <a:pt x="183503" y="394703"/>
                </a:lnTo>
                <a:lnTo>
                  <a:pt x="0" y="394703"/>
                </a:lnTo>
              </a:path>
            </a:pathLst>
          </a:custGeom>
          <a:noFill/>
          <a:scene3d>
            <a:camera prst="orthographicFront"/>
            <a:lightRig rig="flat" dir="t"/>
          </a:scene3d>
          <a:sp3d prstMaterial="matte"/>
        </p:spPr>
        <p:style>
          <a:lnRef idx="2">
            <a:schemeClr val="accent4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5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4155" name="Freeform 4154"/>
          <p:cNvSpPr/>
          <p:nvPr/>
        </p:nvSpPr>
        <p:spPr>
          <a:xfrm>
            <a:off x="2577110" y="2843586"/>
            <a:ext cx="1364382" cy="279914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0" y="0"/>
                </a:moveTo>
                <a:lnTo>
                  <a:pt x="0" y="279914"/>
                </a:lnTo>
                <a:lnTo>
                  <a:pt x="1364382" y="279914"/>
                </a:lnTo>
              </a:path>
            </a:pathLst>
          </a:custGeom>
          <a:noFill/>
          <a:scene3d>
            <a:camera prst="orthographicFront"/>
            <a:lightRig rig="flat" dir="t"/>
          </a:scene3d>
          <a:sp3d prstMaterial="matte"/>
        </p:spPr>
        <p:style>
          <a:lnRef idx="2">
            <a:schemeClr val="accent3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4">
              <a:tint val="7000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4157" name="Freeform 4156"/>
          <p:cNvSpPr/>
          <p:nvPr/>
        </p:nvSpPr>
        <p:spPr>
          <a:xfrm>
            <a:off x="900905" y="3429000"/>
            <a:ext cx="288826" cy="1856035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0" y="0"/>
                </a:moveTo>
                <a:lnTo>
                  <a:pt x="0" y="1856035"/>
                </a:lnTo>
                <a:lnTo>
                  <a:pt x="288826" y="1856035"/>
                </a:lnTo>
              </a:path>
            </a:pathLst>
          </a:custGeom>
          <a:noFill/>
          <a:scene3d>
            <a:camera prst="orthographicFront"/>
            <a:lightRig rig="flat" dir="t"/>
          </a:scene3d>
          <a:sp3d prstMaterial="matte"/>
        </p:spPr>
        <p:style>
          <a:lnRef idx="2">
            <a:schemeClr val="accent4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5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4158" name="Freeform 4157"/>
          <p:cNvSpPr/>
          <p:nvPr/>
        </p:nvSpPr>
        <p:spPr>
          <a:xfrm>
            <a:off x="900905" y="3429000"/>
            <a:ext cx="313346" cy="114338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0" y="0"/>
                </a:moveTo>
                <a:lnTo>
                  <a:pt x="0" y="1143386"/>
                </a:lnTo>
                <a:lnTo>
                  <a:pt x="313346" y="1143386"/>
                </a:lnTo>
              </a:path>
            </a:pathLst>
          </a:custGeom>
          <a:noFill/>
          <a:scene3d>
            <a:camera prst="orthographicFront"/>
            <a:lightRig rig="flat" dir="t"/>
          </a:scene3d>
          <a:sp3d prstMaterial="matte"/>
        </p:spPr>
        <p:style>
          <a:lnRef idx="2">
            <a:schemeClr val="accent4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5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4159" name="Freeform 4158"/>
          <p:cNvSpPr/>
          <p:nvPr/>
        </p:nvSpPr>
        <p:spPr>
          <a:xfrm>
            <a:off x="900905" y="3429000"/>
            <a:ext cx="324914" cy="417809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0" y="0"/>
                </a:moveTo>
                <a:lnTo>
                  <a:pt x="0" y="417809"/>
                </a:lnTo>
                <a:lnTo>
                  <a:pt x="324914" y="417809"/>
                </a:lnTo>
              </a:path>
            </a:pathLst>
          </a:custGeom>
          <a:noFill/>
          <a:scene3d>
            <a:camera prst="orthographicFront"/>
            <a:lightRig rig="flat" dir="t"/>
          </a:scene3d>
          <a:sp3d prstMaterial="matte"/>
        </p:spPr>
        <p:style>
          <a:lnRef idx="2">
            <a:schemeClr val="accent4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5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4160" name="Freeform 4159"/>
          <p:cNvSpPr/>
          <p:nvPr/>
        </p:nvSpPr>
        <p:spPr>
          <a:xfrm>
            <a:off x="1531923" y="2843586"/>
            <a:ext cx="1045186" cy="269905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1045186" y="0"/>
                </a:moveTo>
                <a:lnTo>
                  <a:pt x="1045186" y="269905"/>
                </a:lnTo>
                <a:lnTo>
                  <a:pt x="0" y="269905"/>
                </a:lnTo>
              </a:path>
            </a:pathLst>
          </a:custGeom>
          <a:noFill/>
          <a:scene3d>
            <a:camera prst="orthographicFront"/>
            <a:lightRig rig="flat" dir="t"/>
          </a:scene3d>
          <a:sp3d prstMaterial="matte"/>
        </p:spPr>
        <p:style>
          <a:lnRef idx="2">
            <a:schemeClr val="accent3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4">
              <a:tint val="7000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4161" name="Freeform 4160"/>
          <p:cNvSpPr/>
          <p:nvPr/>
        </p:nvSpPr>
        <p:spPr>
          <a:xfrm>
            <a:off x="2577110" y="2028016"/>
            <a:ext cx="2392077" cy="184552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2392077" y="0"/>
                </a:moveTo>
                <a:lnTo>
                  <a:pt x="2392077" y="184481"/>
                </a:lnTo>
                <a:lnTo>
                  <a:pt x="0" y="184481"/>
                </a:lnTo>
                <a:lnTo>
                  <a:pt x="0" y="184552"/>
                </a:lnTo>
              </a:path>
            </a:pathLst>
          </a:custGeom>
          <a:noFill/>
          <a:scene3d>
            <a:camera prst="orthographicFront"/>
            <a:lightRig rig="flat" dir="t"/>
          </a:scene3d>
          <a:sp3d prstMaterial="matte"/>
        </p:spPr>
        <p:style>
          <a:lnRef idx="2">
            <a:schemeClr val="accent2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3">
              <a:tint val="9000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4162" name="Freeform 4161"/>
          <p:cNvSpPr/>
          <p:nvPr/>
        </p:nvSpPr>
        <p:spPr>
          <a:xfrm>
            <a:off x="4338169" y="1396999"/>
            <a:ext cx="1262035" cy="631017"/>
          </a:xfrm>
          <a:custGeom>
            <a:avLst/>
            <a:gdLst>
              <a:gd name="connsiteX0" fmla="*/ 0 w 1262035"/>
              <a:gd name="connsiteY0" fmla="*/ 0 h 631017"/>
              <a:gd name="connsiteX1" fmla="*/ 1262035 w 1262035"/>
              <a:gd name="connsiteY1" fmla="*/ 0 h 631017"/>
              <a:gd name="connsiteX2" fmla="*/ 1262035 w 1262035"/>
              <a:gd name="connsiteY2" fmla="*/ 631017 h 631017"/>
              <a:gd name="connsiteX3" fmla="*/ 0 w 1262035"/>
              <a:gd name="connsiteY3" fmla="*/ 631017 h 631017"/>
              <a:gd name="connsiteX4" fmla="*/ 0 w 1262035"/>
              <a:gd name="connsiteY4" fmla="*/ 0 h 6310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62035" h="631017">
                <a:moveTo>
                  <a:pt x="0" y="0"/>
                </a:moveTo>
                <a:lnTo>
                  <a:pt x="1262035" y="0"/>
                </a:lnTo>
                <a:lnTo>
                  <a:pt x="1262035" y="631017"/>
                </a:lnTo>
                <a:lnTo>
                  <a:pt x="0" y="631017"/>
                </a:lnTo>
                <a:lnTo>
                  <a:pt x="0" y="0"/>
                </a:lnTo>
                <a:close/>
              </a:path>
            </a:pathLst>
          </a:custGeom>
          <a:solidFill>
            <a:srgbClr val="9966FF"/>
          </a:solidFill>
          <a:scene3d>
            <a:camera prst="orthographicFront"/>
            <a:lightRig rig="flat" dir="t"/>
          </a:scene3d>
          <a:sp3d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160" tIns="10160" rIns="10160" bIns="10160" numCol="1" spcCol="1270" anchor="ctr" anchorCtr="0">
            <a:noAutofit/>
          </a:bodyPr>
          <a:lstStyle/>
          <a:p>
            <a:pPr lvl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600" b="1" kern="1200" cap="none" spc="0" dirty="0">
                <a:ln w="0"/>
                <a:solidFill>
                  <a:schemeClr val="tx1"/>
                </a:solidFill>
                <a:effectLst/>
              </a:rPr>
              <a:t>Markets</a:t>
            </a:r>
          </a:p>
        </p:txBody>
      </p:sp>
      <p:sp>
        <p:nvSpPr>
          <p:cNvPr id="4163" name="Freeform 4162"/>
          <p:cNvSpPr/>
          <p:nvPr/>
        </p:nvSpPr>
        <p:spPr>
          <a:xfrm>
            <a:off x="1946092" y="2212568"/>
            <a:ext cx="1262035" cy="631017"/>
          </a:xfrm>
          <a:custGeom>
            <a:avLst/>
            <a:gdLst>
              <a:gd name="connsiteX0" fmla="*/ 0 w 1262035"/>
              <a:gd name="connsiteY0" fmla="*/ 0 h 631017"/>
              <a:gd name="connsiteX1" fmla="*/ 1262035 w 1262035"/>
              <a:gd name="connsiteY1" fmla="*/ 0 h 631017"/>
              <a:gd name="connsiteX2" fmla="*/ 1262035 w 1262035"/>
              <a:gd name="connsiteY2" fmla="*/ 631017 h 631017"/>
              <a:gd name="connsiteX3" fmla="*/ 0 w 1262035"/>
              <a:gd name="connsiteY3" fmla="*/ 631017 h 631017"/>
              <a:gd name="connsiteX4" fmla="*/ 0 w 1262035"/>
              <a:gd name="connsiteY4" fmla="*/ 0 h 6310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62035" h="631017">
                <a:moveTo>
                  <a:pt x="0" y="0"/>
                </a:moveTo>
                <a:lnTo>
                  <a:pt x="1262035" y="0"/>
                </a:lnTo>
                <a:lnTo>
                  <a:pt x="1262035" y="631017"/>
                </a:lnTo>
                <a:lnTo>
                  <a:pt x="0" y="631017"/>
                </a:lnTo>
                <a:lnTo>
                  <a:pt x="0" y="0"/>
                </a:lnTo>
                <a:close/>
              </a:path>
            </a:pathLst>
          </a:custGeom>
          <a:scene3d>
            <a:camera prst="orthographicFront"/>
            <a:lightRig rig="flat" dir="t"/>
          </a:scene3d>
          <a:sp3d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0"/>
              <a:satOff val="0"/>
              <a:lumOff val="0"/>
              <a:alphaOff val="0"/>
            </a:schemeClr>
          </a:fillRef>
          <a:effectRef idx="1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160" tIns="10160" rIns="10160" bIns="10160" numCol="1" spcCol="1270" anchor="ctr" anchorCtr="0">
            <a:noAutofit/>
          </a:bodyPr>
          <a:lstStyle/>
          <a:p>
            <a:pPr lvl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600" b="1" kern="1200" cap="none" spc="0" dirty="0">
                <a:ln w="0"/>
                <a:solidFill>
                  <a:schemeClr val="tx1"/>
                </a:solidFill>
                <a:effectLst/>
              </a:rPr>
              <a:t>Consumer</a:t>
            </a:r>
          </a:p>
        </p:txBody>
      </p:sp>
      <p:sp>
        <p:nvSpPr>
          <p:cNvPr id="4164" name="Freeform 4163"/>
          <p:cNvSpPr/>
          <p:nvPr/>
        </p:nvSpPr>
        <p:spPr>
          <a:xfrm>
            <a:off x="269888" y="2797983"/>
            <a:ext cx="1262035" cy="631017"/>
          </a:xfrm>
          <a:custGeom>
            <a:avLst/>
            <a:gdLst>
              <a:gd name="connsiteX0" fmla="*/ 0 w 1262035"/>
              <a:gd name="connsiteY0" fmla="*/ 0 h 631017"/>
              <a:gd name="connsiteX1" fmla="*/ 1262035 w 1262035"/>
              <a:gd name="connsiteY1" fmla="*/ 0 h 631017"/>
              <a:gd name="connsiteX2" fmla="*/ 1262035 w 1262035"/>
              <a:gd name="connsiteY2" fmla="*/ 631017 h 631017"/>
              <a:gd name="connsiteX3" fmla="*/ 0 w 1262035"/>
              <a:gd name="connsiteY3" fmla="*/ 631017 h 631017"/>
              <a:gd name="connsiteX4" fmla="*/ 0 w 1262035"/>
              <a:gd name="connsiteY4" fmla="*/ 0 h 6310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62035" h="631017">
                <a:moveTo>
                  <a:pt x="0" y="0"/>
                </a:moveTo>
                <a:lnTo>
                  <a:pt x="1262035" y="0"/>
                </a:lnTo>
                <a:lnTo>
                  <a:pt x="1262035" y="631017"/>
                </a:lnTo>
                <a:lnTo>
                  <a:pt x="0" y="631017"/>
                </a:lnTo>
                <a:lnTo>
                  <a:pt x="0" y="0"/>
                </a:lnTo>
                <a:close/>
              </a:path>
            </a:pathLst>
          </a:custGeom>
          <a:scene3d>
            <a:camera prst="orthographicFront"/>
            <a:lightRig rig="flat" dir="t"/>
          </a:scene3d>
          <a:sp3d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3">
              <a:hueOff val="0"/>
              <a:satOff val="0"/>
              <a:lumOff val="0"/>
              <a:alphaOff val="0"/>
            </a:schemeClr>
          </a:fillRef>
          <a:effectRef idx="1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160" tIns="10160" rIns="10160" bIns="10160" numCol="1" spcCol="1270" anchor="ctr" anchorCtr="0">
            <a:noAutofit/>
          </a:bodyPr>
          <a:lstStyle/>
          <a:p>
            <a:pPr lvl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600" b="1" kern="1200" cap="none" spc="0" dirty="0">
                <a:ln w="0"/>
                <a:solidFill>
                  <a:schemeClr val="tx1"/>
                </a:solidFill>
                <a:effectLst/>
              </a:rPr>
              <a:t>Buyer Characteristics</a:t>
            </a:r>
          </a:p>
        </p:txBody>
      </p:sp>
      <p:sp>
        <p:nvSpPr>
          <p:cNvPr id="4165" name="Freeform 4164"/>
          <p:cNvSpPr/>
          <p:nvPr/>
        </p:nvSpPr>
        <p:spPr>
          <a:xfrm>
            <a:off x="1225820" y="3531302"/>
            <a:ext cx="1262035" cy="631017"/>
          </a:xfrm>
          <a:custGeom>
            <a:avLst/>
            <a:gdLst>
              <a:gd name="connsiteX0" fmla="*/ 0 w 1262035"/>
              <a:gd name="connsiteY0" fmla="*/ 0 h 631017"/>
              <a:gd name="connsiteX1" fmla="*/ 1262035 w 1262035"/>
              <a:gd name="connsiteY1" fmla="*/ 0 h 631017"/>
              <a:gd name="connsiteX2" fmla="*/ 1262035 w 1262035"/>
              <a:gd name="connsiteY2" fmla="*/ 631017 h 631017"/>
              <a:gd name="connsiteX3" fmla="*/ 0 w 1262035"/>
              <a:gd name="connsiteY3" fmla="*/ 631017 h 631017"/>
              <a:gd name="connsiteX4" fmla="*/ 0 w 1262035"/>
              <a:gd name="connsiteY4" fmla="*/ 0 h 6310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62035" h="631017">
                <a:moveTo>
                  <a:pt x="0" y="0"/>
                </a:moveTo>
                <a:lnTo>
                  <a:pt x="1262035" y="0"/>
                </a:lnTo>
                <a:lnTo>
                  <a:pt x="1262035" y="631017"/>
                </a:lnTo>
                <a:lnTo>
                  <a:pt x="0" y="631017"/>
                </a:lnTo>
                <a:lnTo>
                  <a:pt x="0" y="0"/>
                </a:lnTo>
                <a:close/>
              </a:path>
            </a:pathLst>
          </a:custGeom>
          <a:solidFill>
            <a:srgbClr val="00B0F0"/>
          </a:solidFill>
          <a:scene3d>
            <a:camera prst="orthographicFront"/>
            <a:lightRig rig="flat" dir="t"/>
          </a:scene3d>
          <a:sp3d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rgbClr r="0" g="0" b="0"/>
          </a:fillRef>
          <a:effectRef idx="1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160" tIns="10160" rIns="10160" bIns="10160" numCol="1" spcCol="1270" anchor="ctr" anchorCtr="0">
            <a:noAutofit/>
          </a:bodyPr>
          <a:lstStyle/>
          <a:p>
            <a:pPr lvl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600" b="1" kern="1200" cap="none" spc="0" dirty="0">
                <a:ln w="0"/>
                <a:solidFill>
                  <a:schemeClr val="tx1"/>
                </a:solidFill>
                <a:effectLst/>
              </a:rPr>
              <a:t>Demographic</a:t>
            </a:r>
          </a:p>
        </p:txBody>
      </p:sp>
      <p:sp>
        <p:nvSpPr>
          <p:cNvPr id="4166" name="Freeform 4165"/>
          <p:cNvSpPr/>
          <p:nvPr/>
        </p:nvSpPr>
        <p:spPr>
          <a:xfrm>
            <a:off x="1214252" y="4256878"/>
            <a:ext cx="1262035" cy="631017"/>
          </a:xfrm>
          <a:custGeom>
            <a:avLst/>
            <a:gdLst>
              <a:gd name="connsiteX0" fmla="*/ 0 w 1262035"/>
              <a:gd name="connsiteY0" fmla="*/ 0 h 631017"/>
              <a:gd name="connsiteX1" fmla="*/ 1262035 w 1262035"/>
              <a:gd name="connsiteY1" fmla="*/ 0 h 631017"/>
              <a:gd name="connsiteX2" fmla="*/ 1262035 w 1262035"/>
              <a:gd name="connsiteY2" fmla="*/ 631017 h 631017"/>
              <a:gd name="connsiteX3" fmla="*/ 0 w 1262035"/>
              <a:gd name="connsiteY3" fmla="*/ 631017 h 631017"/>
              <a:gd name="connsiteX4" fmla="*/ 0 w 1262035"/>
              <a:gd name="connsiteY4" fmla="*/ 0 h 6310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62035" h="631017">
                <a:moveTo>
                  <a:pt x="0" y="0"/>
                </a:moveTo>
                <a:lnTo>
                  <a:pt x="1262035" y="0"/>
                </a:lnTo>
                <a:lnTo>
                  <a:pt x="1262035" y="631017"/>
                </a:lnTo>
                <a:lnTo>
                  <a:pt x="0" y="631017"/>
                </a:lnTo>
                <a:lnTo>
                  <a:pt x="0" y="0"/>
                </a:lnTo>
                <a:close/>
              </a:path>
            </a:pathLst>
          </a:custGeom>
          <a:solidFill>
            <a:srgbClr val="00B0F0"/>
          </a:solidFill>
          <a:scene3d>
            <a:camera prst="orthographicFront"/>
            <a:lightRig rig="flat" dir="t"/>
          </a:scene3d>
          <a:sp3d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rgbClr r="0" g="0" b="0"/>
          </a:fillRef>
          <a:effectRef idx="1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160" tIns="10160" rIns="10160" bIns="10160" numCol="1" spcCol="1270" anchor="ctr" anchorCtr="0">
            <a:noAutofit/>
          </a:bodyPr>
          <a:lstStyle/>
          <a:p>
            <a:pPr lvl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600" b="1" kern="1200" cap="none" spc="0" dirty="0">
                <a:ln w="0"/>
                <a:solidFill>
                  <a:schemeClr val="tx1"/>
                </a:solidFill>
                <a:effectLst/>
              </a:rPr>
              <a:t>Psychographic</a:t>
            </a:r>
          </a:p>
        </p:txBody>
      </p:sp>
      <p:sp>
        <p:nvSpPr>
          <p:cNvPr id="4167" name="Freeform 4166"/>
          <p:cNvSpPr/>
          <p:nvPr/>
        </p:nvSpPr>
        <p:spPr>
          <a:xfrm>
            <a:off x="1189732" y="4969527"/>
            <a:ext cx="1262035" cy="631017"/>
          </a:xfrm>
          <a:custGeom>
            <a:avLst/>
            <a:gdLst>
              <a:gd name="connsiteX0" fmla="*/ 0 w 1262035"/>
              <a:gd name="connsiteY0" fmla="*/ 0 h 631017"/>
              <a:gd name="connsiteX1" fmla="*/ 1262035 w 1262035"/>
              <a:gd name="connsiteY1" fmla="*/ 0 h 631017"/>
              <a:gd name="connsiteX2" fmla="*/ 1262035 w 1262035"/>
              <a:gd name="connsiteY2" fmla="*/ 631017 h 631017"/>
              <a:gd name="connsiteX3" fmla="*/ 0 w 1262035"/>
              <a:gd name="connsiteY3" fmla="*/ 631017 h 631017"/>
              <a:gd name="connsiteX4" fmla="*/ 0 w 1262035"/>
              <a:gd name="connsiteY4" fmla="*/ 0 h 6310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62035" h="631017">
                <a:moveTo>
                  <a:pt x="0" y="0"/>
                </a:moveTo>
                <a:lnTo>
                  <a:pt x="1262035" y="0"/>
                </a:lnTo>
                <a:lnTo>
                  <a:pt x="1262035" y="631017"/>
                </a:lnTo>
                <a:lnTo>
                  <a:pt x="0" y="631017"/>
                </a:lnTo>
                <a:lnTo>
                  <a:pt x="0" y="0"/>
                </a:lnTo>
                <a:close/>
              </a:path>
            </a:pathLst>
          </a:custGeom>
          <a:solidFill>
            <a:srgbClr val="00B0F0"/>
          </a:solidFill>
          <a:scene3d>
            <a:camera prst="orthographicFront"/>
            <a:lightRig rig="flat" dir="t"/>
          </a:scene3d>
          <a:sp3d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rgbClr r="0" g="0" b="0"/>
          </a:fillRef>
          <a:effectRef idx="1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160" tIns="10160" rIns="10160" bIns="10160" numCol="1" spcCol="1270" anchor="ctr" anchorCtr="0">
            <a:noAutofit/>
          </a:bodyPr>
          <a:lstStyle/>
          <a:p>
            <a:pPr lvl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600" b="1" kern="1200" cap="none" spc="0" dirty="0">
                <a:ln w="0"/>
                <a:solidFill>
                  <a:schemeClr val="tx1"/>
                </a:solidFill>
                <a:effectLst/>
              </a:rPr>
              <a:t>Geographic</a:t>
            </a:r>
          </a:p>
        </p:txBody>
      </p:sp>
      <p:sp>
        <p:nvSpPr>
          <p:cNvPr id="4169" name="Freeform 4168"/>
          <p:cNvSpPr/>
          <p:nvPr/>
        </p:nvSpPr>
        <p:spPr>
          <a:xfrm>
            <a:off x="3941492" y="2807992"/>
            <a:ext cx="1262035" cy="631017"/>
          </a:xfrm>
          <a:custGeom>
            <a:avLst/>
            <a:gdLst>
              <a:gd name="connsiteX0" fmla="*/ 0 w 1262035"/>
              <a:gd name="connsiteY0" fmla="*/ 0 h 631017"/>
              <a:gd name="connsiteX1" fmla="*/ 1262035 w 1262035"/>
              <a:gd name="connsiteY1" fmla="*/ 0 h 631017"/>
              <a:gd name="connsiteX2" fmla="*/ 1262035 w 1262035"/>
              <a:gd name="connsiteY2" fmla="*/ 631017 h 631017"/>
              <a:gd name="connsiteX3" fmla="*/ 0 w 1262035"/>
              <a:gd name="connsiteY3" fmla="*/ 631017 h 631017"/>
              <a:gd name="connsiteX4" fmla="*/ 0 w 1262035"/>
              <a:gd name="connsiteY4" fmla="*/ 0 h 6310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62035" h="631017">
                <a:moveTo>
                  <a:pt x="0" y="0"/>
                </a:moveTo>
                <a:lnTo>
                  <a:pt x="1262035" y="0"/>
                </a:lnTo>
                <a:lnTo>
                  <a:pt x="1262035" y="631017"/>
                </a:lnTo>
                <a:lnTo>
                  <a:pt x="0" y="631017"/>
                </a:lnTo>
                <a:lnTo>
                  <a:pt x="0" y="0"/>
                </a:lnTo>
                <a:close/>
              </a:path>
            </a:pathLst>
          </a:custGeom>
          <a:scene3d>
            <a:camera prst="orthographicFront"/>
            <a:lightRig rig="flat" dir="t"/>
          </a:scene3d>
          <a:sp3d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3">
              <a:hueOff val="0"/>
              <a:satOff val="0"/>
              <a:lumOff val="0"/>
              <a:alphaOff val="0"/>
            </a:schemeClr>
          </a:fillRef>
          <a:effectRef idx="1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160" tIns="10160" rIns="10160" bIns="10160" numCol="1" spcCol="1270" anchor="ctr" anchorCtr="0">
            <a:noAutofit/>
          </a:bodyPr>
          <a:lstStyle/>
          <a:p>
            <a:pPr lvl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600" b="1" kern="1200" cap="none" spc="0" dirty="0">
                <a:ln w="0"/>
                <a:solidFill>
                  <a:schemeClr val="tx1"/>
                </a:solidFill>
                <a:effectLst/>
              </a:rPr>
              <a:t>Behavioural Characteristics</a:t>
            </a:r>
          </a:p>
        </p:txBody>
      </p:sp>
      <p:sp>
        <p:nvSpPr>
          <p:cNvPr id="4170" name="Freeform 4169"/>
          <p:cNvSpPr/>
          <p:nvPr/>
        </p:nvSpPr>
        <p:spPr>
          <a:xfrm>
            <a:off x="3126971" y="3518204"/>
            <a:ext cx="1262035" cy="631017"/>
          </a:xfrm>
          <a:custGeom>
            <a:avLst/>
            <a:gdLst>
              <a:gd name="connsiteX0" fmla="*/ 0 w 1262035"/>
              <a:gd name="connsiteY0" fmla="*/ 0 h 631017"/>
              <a:gd name="connsiteX1" fmla="*/ 1262035 w 1262035"/>
              <a:gd name="connsiteY1" fmla="*/ 0 h 631017"/>
              <a:gd name="connsiteX2" fmla="*/ 1262035 w 1262035"/>
              <a:gd name="connsiteY2" fmla="*/ 631017 h 631017"/>
              <a:gd name="connsiteX3" fmla="*/ 0 w 1262035"/>
              <a:gd name="connsiteY3" fmla="*/ 631017 h 631017"/>
              <a:gd name="connsiteX4" fmla="*/ 0 w 1262035"/>
              <a:gd name="connsiteY4" fmla="*/ 0 h 6310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62035" h="631017">
                <a:moveTo>
                  <a:pt x="0" y="0"/>
                </a:moveTo>
                <a:lnTo>
                  <a:pt x="1262035" y="0"/>
                </a:lnTo>
                <a:lnTo>
                  <a:pt x="1262035" y="631017"/>
                </a:lnTo>
                <a:lnTo>
                  <a:pt x="0" y="631017"/>
                </a:lnTo>
                <a:lnTo>
                  <a:pt x="0" y="0"/>
                </a:lnTo>
                <a:close/>
              </a:path>
            </a:pathLst>
          </a:custGeom>
          <a:scene3d>
            <a:camera prst="orthographicFront"/>
            <a:lightRig rig="flat" dir="t"/>
          </a:scene3d>
          <a:sp3d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4">
              <a:hueOff val="0"/>
              <a:satOff val="0"/>
              <a:lumOff val="0"/>
              <a:alphaOff val="0"/>
            </a:schemeClr>
          </a:fillRef>
          <a:effectRef idx="1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160" tIns="10160" rIns="10160" bIns="10160" numCol="1" spcCol="1270" anchor="ctr" anchorCtr="0">
            <a:noAutofit/>
          </a:bodyPr>
          <a:lstStyle/>
          <a:p>
            <a:pPr lvl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600" b="1" kern="1200" cap="none" spc="0" dirty="0">
                <a:ln w="0"/>
                <a:solidFill>
                  <a:schemeClr val="tx1"/>
                </a:solidFill>
                <a:effectLst/>
              </a:rPr>
              <a:t>Purchase Occasion</a:t>
            </a:r>
          </a:p>
        </p:txBody>
      </p:sp>
      <p:sp>
        <p:nvSpPr>
          <p:cNvPr id="4171" name="Freeform 4170"/>
          <p:cNvSpPr/>
          <p:nvPr/>
        </p:nvSpPr>
        <p:spPr>
          <a:xfrm>
            <a:off x="3127885" y="4268745"/>
            <a:ext cx="1262035" cy="631017"/>
          </a:xfrm>
          <a:custGeom>
            <a:avLst/>
            <a:gdLst>
              <a:gd name="connsiteX0" fmla="*/ 0 w 1262035"/>
              <a:gd name="connsiteY0" fmla="*/ 0 h 631017"/>
              <a:gd name="connsiteX1" fmla="*/ 1262035 w 1262035"/>
              <a:gd name="connsiteY1" fmla="*/ 0 h 631017"/>
              <a:gd name="connsiteX2" fmla="*/ 1262035 w 1262035"/>
              <a:gd name="connsiteY2" fmla="*/ 631017 h 631017"/>
              <a:gd name="connsiteX3" fmla="*/ 0 w 1262035"/>
              <a:gd name="connsiteY3" fmla="*/ 631017 h 631017"/>
              <a:gd name="connsiteX4" fmla="*/ 0 w 1262035"/>
              <a:gd name="connsiteY4" fmla="*/ 0 h 6310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62035" h="631017">
                <a:moveTo>
                  <a:pt x="0" y="0"/>
                </a:moveTo>
                <a:lnTo>
                  <a:pt x="1262035" y="0"/>
                </a:lnTo>
                <a:lnTo>
                  <a:pt x="1262035" y="631017"/>
                </a:lnTo>
                <a:lnTo>
                  <a:pt x="0" y="631017"/>
                </a:lnTo>
                <a:lnTo>
                  <a:pt x="0" y="0"/>
                </a:lnTo>
                <a:close/>
              </a:path>
            </a:pathLst>
          </a:custGeom>
          <a:scene3d>
            <a:camera prst="orthographicFront"/>
            <a:lightRig rig="flat" dir="t"/>
          </a:scene3d>
          <a:sp3d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4">
              <a:hueOff val="0"/>
              <a:satOff val="0"/>
              <a:lumOff val="0"/>
              <a:alphaOff val="0"/>
            </a:schemeClr>
          </a:fillRef>
          <a:effectRef idx="1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160" tIns="10160" rIns="10160" bIns="10160" numCol="1" spcCol="1270" anchor="ctr" anchorCtr="0">
            <a:noAutofit/>
          </a:bodyPr>
          <a:lstStyle/>
          <a:p>
            <a:pPr lvl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600" b="1" kern="1200" cap="none" spc="0" dirty="0">
                <a:ln w="0"/>
                <a:solidFill>
                  <a:schemeClr val="tx1"/>
                </a:solidFill>
                <a:effectLst/>
              </a:rPr>
              <a:t>Benefits Sought</a:t>
            </a:r>
          </a:p>
        </p:txBody>
      </p:sp>
      <p:sp>
        <p:nvSpPr>
          <p:cNvPr id="4172" name="Freeform 4171"/>
          <p:cNvSpPr/>
          <p:nvPr/>
        </p:nvSpPr>
        <p:spPr>
          <a:xfrm>
            <a:off x="3138088" y="5007089"/>
            <a:ext cx="1262035" cy="631017"/>
          </a:xfrm>
          <a:custGeom>
            <a:avLst/>
            <a:gdLst>
              <a:gd name="connsiteX0" fmla="*/ 0 w 1262035"/>
              <a:gd name="connsiteY0" fmla="*/ 0 h 631017"/>
              <a:gd name="connsiteX1" fmla="*/ 1262035 w 1262035"/>
              <a:gd name="connsiteY1" fmla="*/ 0 h 631017"/>
              <a:gd name="connsiteX2" fmla="*/ 1262035 w 1262035"/>
              <a:gd name="connsiteY2" fmla="*/ 631017 h 631017"/>
              <a:gd name="connsiteX3" fmla="*/ 0 w 1262035"/>
              <a:gd name="connsiteY3" fmla="*/ 631017 h 631017"/>
              <a:gd name="connsiteX4" fmla="*/ 0 w 1262035"/>
              <a:gd name="connsiteY4" fmla="*/ 0 h 6310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62035" h="631017">
                <a:moveTo>
                  <a:pt x="0" y="0"/>
                </a:moveTo>
                <a:lnTo>
                  <a:pt x="1262035" y="0"/>
                </a:lnTo>
                <a:lnTo>
                  <a:pt x="1262035" y="631017"/>
                </a:lnTo>
                <a:lnTo>
                  <a:pt x="0" y="631017"/>
                </a:lnTo>
                <a:lnTo>
                  <a:pt x="0" y="0"/>
                </a:lnTo>
                <a:close/>
              </a:path>
            </a:pathLst>
          </a:custGeom>
          <a:scene3d>
            <a:camera prst="orthographicFront"/>
            <a:lightRig rig="flat" dir="t"/>
          </a:scene3d>
          <a:sp3d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4">
              <a:hueOff val="0"/>
              <a:satOff val="0"/>
              <a:lumOff val="0"/>
              <a:alphaOff val="0"/>
            </a:schemeClr>
          </a:fillRef>
          <a:effectRef idx="1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160" tIns="10160" rIns="10160" bIns="10160" numCol="1" spcCol="1270" anchor="ctr" anchorCtr="0">
            <a:noAutofit/>
          </a:bodyPr>
          <a:lstStyle/>
          <a:p>
            <a:pPr lvl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600" b="1" kern="1200" cap="none" spc="0" dirty="0">
                <a:ln w="0"/>
                <a:solidFill>
                  <a:schemeClr val="tx1"/>
                </a:solidFill>
                <a:effectLst/>
              </a:rPr>
              <a:t>User Status</a:t>
            </a:r>
          </a:p>
        </p:txBody>
      </p:sp>
      <p:sp>
        <p:nvSpPr>
          <p:cNvPr id="4173" name="Freeform 4172"/>
          <p:cNvSpPr/>
          <p:nvPr/>
        </p:nvSpPr>
        <p:spPr>
          <a:xfrm>
            <a:off x="4745597" y="3521955"/>
            <a:ext cx="1262035" cy="631017"/>
          </a:xfrm>
          <a:custGeom>
            <a:avLst/>
            <a:gdLst>
              <a:gd name="connsiteX0" fmla="*/ 0 w 1262035"/>
              <a:gd name="connsiteY0" fmla="*/ 0 h 631017"/>
              <a:gd name="connsiteX1" fmla="*/ 1262035 w 1262035"/>
              <a:gd name="connsiteY1" fmla="*/ 0 h 631017"/>
              <a:gd name="connsiteX2" fmla="*/ 1262035 w 1262035"/>
              <a:gd name="connsiteY2" fmla="*/ 631017 h 631017"/>
              <a:gd name="connsiteX3" fmla="*/ 0 w 1262035"/>
              <a:gd name="connsiteY3" fmla="*/ 631017 h 631017"/>
              <a:gd name="connsiteX4" fmla="*/ 0 w 1262035"/>
              <a:gd name="connsiteY4" fmla="*/ 0 h 6310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62035" h="631017">
                <a:moveTo>
                  <a:pt x="0" y="0"/>
                </a:moveTo>
                <a:lnTo>
                  <a:pt x="1262035" y="0"/>
                </a:lnTo>
                <a:lnTo>
                  <a:pt x="1262035" y="631017"/>
                </a:lnTo>
                <a:lnTo>
                  <a:pt x="0" y="631017"/>
                </a:lnTo>
                <a:lnTo>
                  <a:pt x="0" y="0"/>
                </a:lnTo>
                <a:close/>
              </a:path>
            </a:pathLst>
          </a:custGeom>
          <a:scene3d>
            <a:camera prst="orthographicFront"/>
            <a:lightRig rig="flat" dir="t"/>
          </a:scene3d>
          <a:sp3d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4">
              <a:hueOff val="0"/>
              <a:satOff val="0"/>
              <a:lumOff val="0"/>
              <a:alphaOff val="0"/>
            </a:schemeClr>
          </a:fillRef>
          <a:effectRef idx="1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160" tIns="10160" rIns="10160" bIns="10160" numCol="1" spcCol="1270" anchor="ctr" anchorCtr="0">
            <a:noAutofit/>
          </a:bodyPr>
          <a:lstStyle/>
          <a:p>
            <a:pPr lvl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600" b="1" kern="1200" cap="none" spc="0" dirty="0">
                <a:ln w="0"/>
                <a:solidFill>
                  <a:schemeClr val="tx1"/>
                </a:solidFill>
                <a:effectLst/>
              </a:rPr>
              <a:t>Usage Rate</a:t>
            </a:r>
          </a:p>
        </p:txBody>
      </p:sp>
      <p:sp>
        <p:nvSpPr>
          <p:cNvPr id="4174" name="Freeform 4173"/>
          <p:cNvSpPr/>
          <p:nvPr/>
        </p:nvSpPr>
        <p:spPr>
          <a:xfrm>
            <a:off x="4690926" y="4271991"/>
            <a:ext cx="1262035" cy="631017"/>
          </a:xfrm>
          <a:custGeom>
            <a:avLst/>
            <a:gdLst>
              <a:gd name="connsiteX0" fmla="*/ 0 w 1262035"/>
              <a:gd name="connsiteY0" fmla="*/ 0 h 631017"/>
              <a:gd name="connsiteX1" fmla="*/ 1262035 w 1262035"/>
              <a:gd name="connsiteY1" fmla="*/ 0 h 631017"/>
              <a:gd name="connsiteX2" fmla="*/ 1262035 w 1262035"/>
              <a:gd name="connsiteY2" fmla="*/ 631017 h 631017"/>
              <a:gd name="connsiteX3" fmla="*/ 0 w 1262035"/>
              <a:gd name="connsiteY3" fmla="*/ 631017 h 631017"/>
              <a:gd name="connsiteX4" fmla="*/ 0 w 1262035"/>
              <a:gd name="connsiteY4" fmla="*/ 0 h 6310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62035" h="631017">
                <a:moveTo>
                  <a:pt x="0" y="0"/>
                </a:moveTo>
                <a:lnTo>
                  <a:pt x="1262035" y="0"/>
                </a:lnTo>
                <a:lnTo>
                  <a:pt x="1262035" y="631017"/>
                </a:lnTo>
                <a:lnTo>
                  <a:pt x="0" y="631017"/>
                </a:lnTo>
                <a:lnTo>
                  <a:pt x="0" y="0"/>
                </a:lnTo>
                <a:close/>
              </a:path>
            </a:pathLst>
          </a:custGeom>
          <a:scene3d>
            <a:camera prst="orthographicFront"/>
            <a:lightRig rig="flat" dir="t"/>
          </a:scene3d>
          <a:sp3d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4">
              <a:hueOff val="0"/>
              <a:satOff val="0"/>
              <a:lumOff val="0"/>
              <a:alphaOff val="0"/>
            </a:schemeClr>
          </a:fillRef>
          <a:effectRef idx="1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160" tIns="10160" rIns="10160" bIns="10160" numCol="1" spcCol="1270" anchor="ctr" anchorCtr="0">
            <a:noAutofit/>
          </a:bodyPr>
          <a:lstStyle/>
          <a:p>
            <a:pPr lvl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600" b="1" kern="1200" cap="none" spc="0" dirty="0">
                <a:ln w="0"/>
                <a:solidFill>
                  <a:schemeClr val="tx1"/>
                </a:solidFill>
                <a:effectLst/>
              </a:rPr>
              <a:t>Loyalty Status</a:t>
            </a:r>
          </a:p>
        </p:txBody>
      </p:sp>
      <p:sp>
        <p:nvSpPr>
          <p:cNvPr id="4175" name="Freeform 4174"/>
          <p:cNvSpPr/>
          <p:nvPr/>
        </p:nvSpPr>
        <p:spPr>
          <a:xfrm>
            <a:off x="6025475" y="2216235"/>
            <a:ext cx="1262035" cy="631017"/>
          </a:xfrm>
          <a:custGeom>
            <a:avLst/>
            <a:gdLst>
              <a:gd name="connsiteX0" fmla="*/ 0 w 1262035"/>
              <a:gd name="connsiteY0" fmla="*/ 0 h 631017"/>
              <a:gd name="connsiteX1" fmla="*/ 1262035 w 1262035"/>
              <a:gd name="connsiteY1" fmla="*/ 0 h 631017"/>
              <a:gd name="connsiteX2" fmla="*/ 1262035 w 1262035"/>
              <a:gd name="connsiteY2" fmla="*/ 631017 h 631017"/>
              <a:gd name="connsiteX3" fmla="*/ 0 w 1262035"/>
              <a:gd name="connsiteY3" fmla="*/ 631017 h 631017"/>
              <a:gd name="connsiteX4" fmla="*/ 0 w 1262035"/>
              <a:gd name="connsiteY4" fmla="*/ 0 h 6310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62035" h="631017">
                <a:moveTo>
                  <a:pt x="0" y="0"/>
                </a:moveTo>
                <a:lnTo>
                  <a:pt x="1262035" y="0"/>
                </a:lnTo>
                <a:lnTo>
                  <a:pt x="1262035" y="631017"/>
                </a:lnTo>
                <a:lnTo>
                  <a:pt x="0" y="631017"/>
                </a:lnTo>
                <a:lnTo>
                  <a:pt x="0" y="0"/>
                </a:lnTo>
                <a:close/>
              </a:path>
            </a:pathLst>
          </a:custGeom>
          <a:scene3d>
            <a:camera prst="orthographicFront"/>
            <a:lightRig rig="flat" dir="t"/>
          </a:scene3d>
          <a:sp3d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0"/>
              <a:satOff val="0"/>
              <a:lumOff val="0"/>
              <a:alphaOff val="0"/>
            </a:schemeClr>
          </a:fillRef>
          <a:effectRef idx="1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160" tIns="10160" rIns="10160" bIns="10160" numCol="1" spcCol="1270" anchor="ctr" anchorCtr="0">
            <a:noAutofit/>
          </a:bodyPr>
          <a:lstStyle/>
          <a:p>
            <a:pPr lvl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600" b="1" kern="1200" cap="none" spc="0" dirty="0">
                <a:ln w="0"/>
                <a:solidFill>
                  <a:schemeClr val="tx1"/>
                </a:solidFill>
                <a:effectLst/>
              </a:rPr>
              <a:t>Business</a:t>
            </a:r>
          </a:p>
        </p:txBody>
      </p:sp>
      <p:sp>
        <p:nvSpPr>
          <p:cNvPr id="4176" name="Freeform 4175"/>
          <p:cNvSpPr/>
          <p:nvPr/>
        </p:nvSpPr>
        <p:spPr>
          <a:xfrm>
            <a:off x="6566154" y="2918207"/>
            <a:ext cx="1262035" cy="631017"/>
          </a:xfrm>
          <a:custGeom>
            <a:avLst/>
            <a:gdLst>
              <a:gd name="connsiteX0" fmla="*/ 0 w 1262035"/>
              <a:gd name="connsiteY0" fmla="*/ 0 h 631017"/>
              <a:gd name="connsiteX1" fmla="*/ 1262035 w 1262035"/>
              <a:gd name="connsiteY1" fmla="*/ 0 h 631017"/>
              <a:gd name="connsiteX2" fmla="*/ 1262035 w 1262035"/>
              <a:gd name="connsiteY2" fmla="*/ 631017 h 631017"/>
              <a:gd name="connsiteX3" fmla="*/ 0 w 1262035"/>
              <a:gd name="connsiteY3" fmla="*/ 631017 h 631017"/>
              <a:gd name="connsiteX4" fmla="*/ 0 w 1262035"/>
              <a:gd name="connsiteY4" fmla="*/ 0 h 6310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62035" h="631017">
                <a:moveTo>
                  <a:pt x="0" y="0"/>
                </a:moveTo>
                <a:lnTo>
                  <a:pt x="1262035" y="0"/>
                </a:lnTo>
                <a:lnTo>
                  <a:pt x="1262035" y="631017"/>
                </a:lnTo>
                <a:lnTo>
                  <a:pt x="0" y="631017"/>
                </a:lnTo>
                <a:lnTo>
                  <a:pt x="0" y="0"/>
                </a:lnTo>
                <a:close/>
              </a:path>
            </a:pathLst>
          </a:custGeom>
          <a:scene3d>
            <a:camera prst="orthographicFront"/>
            <a:lightRig rig="flat" dir="t"/>
          </a:scene3d>
          <a:sp3d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3">
              <a:hueOff val="0"/>
              <a:satOff val="0"/>
              <a:lumOff val="0"/>
              <a:alphaOff val="0"/>
            </a:schemeClr>
          </a:fillRef>
          <a:effectRef idx="1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160" tIns="10160" rIns="10160" bIns="10160" numCol="1" spcCol="1270" anchor="ctr" anchorCtr="0">
            <a:noAutofit/>
          </a:bodyPr>
          <a:lstStyle/>
          <a:p>
            <a:pPr lvl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600" b="1" kern="1200" cap="none" spc="0" dirty="0">
                <a:ln w="0"/>
                <a:solidFill>
                  <a:schemeClr val="tx1"/>
                </a:solidFill>
                <a:effectLst/>
              </a:rPr>
              <a:t>Operating Characteristics</a:t>
            </a:r>
          </a:p>
        </p:txBody>
      </p:sp>
      <p:sp>
        <p:nvSpPr>
          <p:cNvPr id="4177" name="Freeform 4176"/>
          <p:cNvSpPr/>
          <p:nvPr/>
        </p:nvSpPr>
        <p:spPr>
          <a:xfrm>
            <a:off x="6565243" y="3618794"/>
            <a:ext cx="1262035" cy="631017"/>
          </a:xfrm>
          <a:custGeom>
            <a:avLst/>
            <a:gdLst>
              <a:gd name="connsiteX0" fmla="*/ 0 w 1262035"/>
              <a:gd name="connsiteY0" fmla="*/ 0 h 631017"/>
              <a:gd name="connsiteX1" fmla="*/ 1262035 w 1262035"/>
              <a:gd name="connsiteY1" fmla="*/ 0 h 631017"/>
              <a:gd name="connsiteX2" fmla="*/ 1262035 w 1262035"/>
              <a:gd name="connsiteY2" fmla="*/ 631017 h 631017"/>
              <a:gd name="connsiteX3" fmla="*/ 0 w 1262035"/>
              <a:gd name="connsiteY3" fmla="*/ 631017 h 631017"/>
              <a:gd name="connsiteX4" fmla="*/ 0 w 1262035"/>
              <a:gd name="connsiteY4" fmla="*/ 0 h 6310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62035" h="631017">
                <a:moveTo>
                  <a:pt x="0" y="0"/>
                </a:moveTo>
                <a:lnTo>
                  <a:pt x="1262035" y="0"/>
                </a:lnTo>
                <a:lnTo>
                  <a:pt x="1262035" y="631017"/>
                </a:lnTo>
                <a:lnTo>
                  <a:pt x="0" y="631017"/>
                </a:lnTo>
                <a:lnTo>
                  <a:pt x="0" y="0"/>
                </a:lnTo>
                <a:close/>
              </a:path>
            </a:pathLst>
          </a:custGeom>
          <a:scene3d>
            <a:camera prst="orthographicFront"/>
            <a:lightRig rig="flat" dir="t"/>
          </a:scene3d>
          <a:sp3d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3">
              <a:hueOff val="0"/>
              <a:satOff val="0"/>
              <a:lumOff val="0"/>
              <a:alphaOff val="0"/>
            </a:schemeClr>
          </a:fillRef>
          <a:effectRef idx="1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160" tIns="10160" rIns="10160" bIns="10160" numCol="1" spcCol="1270" anchor="ctr" anchorCtr="0">
            <a:noAutofit/>
          </a:bodyPr>
          <a:lstStyle/>
          <a:p>
            <a:pPr lvl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600" b="1" kern="1200" cap="none" spc="0" dirty="0">
                <a:ln w="0"/>
                <a:solidFill>
                  <a:schemeClr val="tx1"/>
                </a:solidFill>
                <a:effectLst/>
              </a:rPr>
              <a:t>Purchase Approaches</a:t>
            </a:r>
          </a:p>
        </p:txBody>
      </p:sp>
      <p:sp>
        <p:nvSpPr>
          <p:cNvPr id="4178" name="Freeform 4177"/>
          <p:cNvSpPr/>
          <p:nvPr/>
        </p:nvSpPr>
        <p:spPr>
          <a:xfrm>
            <a:off x="6564762" y="4319800"/>
            <a:ext cx="1262035" cy="631017"/>
          </a:xfrm>
          <a:custGeom>
            <a:avLst/>
            <a:gdLst>
              <a:gd name="connsiteX0" fmla="*/ 0 w 1262035"/>
              <a:gd name="connsiteY0" fmla="*/ 0 h 631017"/>
              <a:gd name="connsiteX1" fmla="*/ 1262035 w 1262035"/>
              <a:gd name="connsiteY1" fmla="*/ 0 h 631017"/>
              <a:gd name="connsiteX2" fmla="*/ 1262035 w 1262035"/>
              <a:gd name="connsiteY2" fmla="*/ 631017 h 631017"/>
              <a:gd name="connsiteX3" fmla="*/ 0 w 1262035"/>
              <a:gd name="connsiteY3" fmla="*/ 631017 h 631017"/>
              <a:gd name="connsiteX4" fmla="*/ 0 w 1262035"/>
              <a:gd name="connsiteY4" fmla="*/ 0 h 6310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62035" h="631017">
                <a:moveTo>
                  <a:pt x="0" y="0"/>
                </a:moveTo>
                <a:lnTo>
                  <a:pt x="1262035" y="0"/>
                </a:lnTo>
                <a:lnTo>
                  <a:pt x="1262035" y="631017"/>
                </a:lnTo>
                <a:lnTo>
                  <a:pt x="0" y="631017"/>
                </a:lnTo>
                <a:lnTo>
                  <a:pt x="0" y="0"/>
                </a:lnTo>
                <a:close/>
              </a:path>
            </a:pathLst>
          </a:custGeom>
          <a:scene3d>
            <a:camera prst="orthographicFront"/>
            <a:lightRig rig="flat" dir="t"/>
          </a:scene3d>
          <a:sp3d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3">
              <a:hueOff val="0"/>
              <a:satOff val="0"/>
              <a:lumOff val="0"/>
              <a:alphaOff val="0"/>
            </a:schemeClr>
          </a:fillRef>
          <a:effectRef idx="1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160" tIns="10160" rIns="10160" bIns="10160" numCol="1" spcCol="1270" anchor="ctr" anchorCtr="0">
            <a:noAutofit/>
          </a:bodyPr>
          <a:lstStyle/>
          <a:p>
            <a:pPr lvl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600" b="1" kern="1200" cap="none" spc="0" dirty="0">
                <a:ln w="0"/>
                <a:solidFill>
                  <a:schemeClr val="tx1"/>
                </a:solidFill>
                <a:effectLst/>
              </a:rPr>
              <a:t>Situational Factors</a:t>
            </a:r>
          </a:p>
        </p:txBody>
      </p:sp>
      <p:sp>
        <p:nvSpPr>
          <p:cNvPr id="4179" name="Freeform 4178"/>
          <p:cNvSpPr/>
          <p:nvPr/>
        </p:nvSpPr>
        <p:spPr>
          <a:xfrm>
            <a:off x="6564289" y="5032391"/>
            <a:ext cx="1262035" cy="631017"/>
          </a:xfrm>
          <a:custGeom>
            <a:avLst/>
            <a:gdLst>
              <a:gd name="connsiteX0" fmla="*/ 0 w 1262035"/>
              <a:gd name="connsiteY0" fmla="*/ 0 h 631017"/>
              <a:gd name="connsiteX1" fmla="*/ 1262035 w 1262035"/>
              <a:gd name="connsiteY1" fmla="*/ 0 h 631017"/>
              <a:gd name="connsiteX2" fmla="*/ 1262035 w 1262035"/>
              <a:gd name="connsiteY2" fmla="*/ 631017 h 631017"/>
              <a:gd name="connsiteX3" fmla="*/ 0 w 1262035"/>
              <a:gd name="connsiteY3" fmla="*/ 631017 h 631017"/>
              <a:gd name="connsiteX4" fmla="*/ 0 w 1262035"/>
              <a:gd name="connsiteY4" fmla="*/ 0 h 6310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62035" h="631017">
                <a:moveTo>
                  <a:pt x="0" y="0"/>
                </a:moveTo>
                <a:lnTo>
                  <a:pt x="1262035" y="0"/>
                </a:lnTo>
                <a:lnTo>
                  <a:pt x="1262035" y="631017"/>
                </a:lnTo>
                <a:lnTo>
                  <a:pt x="0" y="631017"/>
                </a:lnTo>
                <a:lnTo>
                  <a:pt x="0" y="0"/>
                </a:lnTo>
                <a:close/>
              </a:path>
            </a:pathLst>
          </a:custGeom>
          <a:scene3d>
            <a:camera prst="orthographicFront"/>
            <a:lightRig rig="flat" dir="t"/>
          </a:scene3d>
          <a:sp3d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3">
              <a:hueOff val="0"/>
              <a:satOff val="0"/>
              <a:lumOff val="0"/>
              <a:alphaOff val="0"/>
            </a:schemeClr>
          </a:fillRef>
          <a:effectRef idx="1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160" tIns="10160" rIns="10160" bIns="10160" numCol="1" spcCol="1270" anchor="ctr" anchorCtr="0">
            <a:noAutofit/>
          </a:bodyPr>
          <a:lstStyle/>
          <a:p>
            <a:pPr lvl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600" b="1" kern="1200" cap="none" spc="0" dirty="0">
                <a:ln w="0"/>
                <a:solidFill>
                  <a:schemeClr val="tx1"/>
                </a:solidFill>
                <a:effectLst/>
              </a:rPr>
              <a:t>Personal Characteristics</a:t>
            </a:r>
          </a:p>
        </p:txBody>
      </p:sp>
    </p:spTree>
    <p:extLst>
      <p:ext uri="{BB962C8B-B14F-4D97-AF65-F5344CB8AC3E}">
        <p14:creationId xmlns:p14="http://schemas.microsoft.com/office/powerpoint/2010/main" val="325879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4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4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3" dur="500"/>
                                        <p:tgtEl>
                                          <p:spTgt spid="4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4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4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4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00"/>
                            </p:stCondLst>
                            <p:childTnLst>
                              <p:par>
                                <p:cTn id="4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4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00"/>
                            </p:stCondLst>
                            <p:childTnLst>
                              <p:par>
                                <p:cTn id="5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3" dur="500"/>
                                        <p:tgtEl>
                                          <p:spTgt spid="4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"/>
                            </p:stCondLst>
                            <p:childTnLst>
                              <p:par>
                                <p:cTn id="6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1" dur="500"/>
                                        <p:tgtEl>
                                          <p:spTgt spid="4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500"/>
                            </p:stCondLst>
                            <p:childTnLst>
                              <p:par>
                                <p:cTn id="7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9" dur="500"/>
                                        <p:tgtEl>
                                          <p:spTgt spid="4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500"/>
                            </p:stCondLst>
                            <p:childTnLst>
                              <p:par>
                                <p:cTn id="8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500"/>
                                        <p:tgtEl>
                                          <p:spTgt spid="4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00"/>
                            </p:stCondLst>
                            <p:childTnLst>
                              <p:par>
                                <p:cTn id="8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5" dur="500"/>
                                        <p:tgtEl>
                                          <p:spTgt spid="4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500"/>
                            </p:stCondLst>
                            <p:childTnLst>
                              <p:par>
                                <p:cTn id="9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3" dur="500"/>
                                        <p:tgtEl>
                                          <p:spTgt spid="4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500"/>
                            </p:stCondLst>
                            <p:childTnLst>
                              <p:par>
                                <p:cTn id="10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1" dur="500"/>
                                        <p:tgtEl>
                                          <p:spTgt spid="4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500"/>
                            </p:stCondLst>
                            <p:childTnLst>
                              <p:par>
                                <p:cTn id="11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9" dur="500"/>
                                        <p:tgtEl>
                                          <p:spTgt spid="4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500"/>
                            </p:stCondLst>
                            <p:childTnLst>
                              <p:par>
                                <p:cTn id="12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7" dur="500"/>
                                        <p:tgtEl>
                                          <p:spTgt spid="4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500"/>
                            </p:stCondLst>
                            <p:childTnLst>
                              <p:par>
                                <p:cTn id="1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63" grpId="0" animBg="1"/>
      <p:bldP spid="4164" grpId="0" animBg="1"/>
      <p:bldP spid="4165" grpId="0" animBg="1"/>
      <p:bldP spid="4166" grpId="0" animBg="1"/>
      <p:bldP spid="4167" grpId="0" animBg="1"/>
      <p:bldP spid="4169" grpId="0" animBg="1"/>
      <p:bldP spid="4170" grpId="0" animBg="1"/>
      <p:bldP spid="4171" grpId="0" animBg="1"/>
      <p:bldP spid="4172" grpId="0" animBg="1"/>
      <p:bldP spid="4173" grpId="0" animBg="1"/>
      <p:bldP spid="4174" grpId="0" animBg="1"/>
      <p:bldP spid="4175" grpId="0" animBg="1"/>
      <p:bldP spid="4176" grpId="0" animBg="1"/>
      <p:bldP spid="4177" grpId="0" animBg="1"/>
      <p:bldP spid="4178" grpId="0" animBg="1"/>
      <p:bldP spid="417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6A0E3-8110-4501-A9CC-91A4F4806A35}" type="slidenum">
              <a:rPr lang="en-GB" smtClean="0"/>
              <a:t>5</a:t>
            </a:fld>
            <a:endParaRPr lang="en-GB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4400" b="1" dirty="0"/>
              <a:t>Demographic Variables</a:t>
            </a:r>
          </a:p>
        </p:txBody>
      </p:sp>
      <p:sp>
        <p:nvSpPr>
          <p:cNvPr id="8" name="Content Placeholder 2"/>
          <p:cNvSpPr>
            <a:spLocks noGrp="1"/>
          </p:cNvSpPr>
          <p:nvPr>
            <p:ph sz="quarter" idx="1"/>
          </p:nvPr>
        </p:nvSpPr>
        <p:spPr>
          <a:xfrm>
            <a:off x="324853" y="1383893"/>
            <a:ext cx="8361947" cy="4781549"/>
          </a:xfrm>
        </p:spPr>
        <p:txBody>
          <a:bodyPr>
            <a:noAutofit/>
          </a:bodyPr>
          <a:lstStyle/>
          <a:p>
            <a:pPr marL="342900" lvl="0" indent="-342900" defTabSz="914400" fontAlgn="base">
              <a:spcBef>
                <a:spcPct val="20000"/>
              </a:spcBef>
              <a:spcAft>
                <a:spcPct val="0"/>
              </a:spcAft>
              <a:buClr>
                <a:srgbClr val="FFCC66"/>
              </a:buClr>
              <a:buSzPct val="80000"/>
              <a:buFont typeface="Wingdings" panose="05000000000000000000" pitchFamily="2" charset="2"/>
              <a:buChar char="n"/>
              <a:defRPr/>
            </a:pPr>
            <a:r>
              <a:rPr lang="en-US" sz="2800" kern="0" dirty="0">
                <a:solidFill>
                  <a:srgbClr val="000000"/>
                </a:solidFill>
                <a:latin typeface="Tahoma"/>
              </a:rPr>
              <a:t>Dividing the market into groups based on variables such as:</a:t>
            </a:r>
            <a:endParaRPr lang="en-US" sz="3200" kern="0" dirty="0">
              <a:solidFill>
                <a:srgbClr val="000000"/>
              </a:solidFill>
              <a:latin typeface="Tahoma"/>
            </a:endParaRPr>
          </a:p>
          <a:p>
            <a:pPr marL="742950" lvl="1" indent="-285750" defTabSz="914400" fontAlgn="base">
              <a:spcBef>
                <a:spcPct val="20000"/>
              </a:spcBef>
              <a:spcAft>
                <a:spcPct val="0"/>
              </a:spcAft>
              <a:buClr>
                <a:srgbClr val="8C0000"/>
              </a:buClr>
              <a:buFontTx/>
              <a:buChar char="–"/>
              <a:defRPr/>
            </a:pPr>
            <a:r>
              <a:rPr lang="en-US" sz="2000" kern="0" dirty="0">
                <a:solidFill>
                  <a:srgbClr val="8C0000"/>
                </a:solidFill>
                <a:latin typeface="Tahoma"/>
              </a:rPr>
              <a:t>Age</a:t>
            </a:r>
          </a:p>
          <a:p>
            <a:pPr marL="742950" lvl="1" indent="-285750" defTabSz="914400" fontAlgn="base">
              <a:spcBef>
                <a:spcPct val="20000"/>
              </a:spcBef>
              <a:spcAft>
                <a:spcPct val="0"/>
              </a:spcAft>
              <a:buClr>
                <a:srgbClr val="8C0000"/>
              </a:buClr>
              <a:buFontTx/>
              <a:buChar char="–"/>
              <a:defRPr/>
            </a:pPr>
            <a:r>
              <a:rPr lang="en-US" sz="2000" kern="0" dirty="0">
                <a:solidFill>
                  <a:srgbClr val="8C0000"/>
                </a:solidFill>
                <a:latin typeface="Tahoma"/>
              </a:rPr>
              <a:t>Life-cycle stage or family size</a:t>
            </a:r>
          </a:p>
          <a:p>
            <a:pPr marL="742950" lvl="1" indent="-285750" defTabSz="914400" fontAlgn="base">
              <a:spcBef>
                <a:spcPct val="20000"/>
              </a:spcBef>
              <a:spcAft>
                <a:spcPct val="0"/>
              </a:spcAft>
              <a:buClr>
                <a:srgbClr val="8C0000"/>
              </a:buClr>
              <a:buFontTx/>
              <a:buChar char="–"/>
              <a:defRPr/>
            </a:pPr>
            <a:r>
              <a:rPr lang="en-US" sz="2000" kern="0" dirty="0">
                <a:solidFill>
                  <a:srgbClr val="8C0000"/>
                </a:solidFill>
                <a:latin typeface="Tahoma"/>
              </a:rPr>
              <a:t>Gender</a:t>
            </a:r>
          </a:p>
          <a:p>
            <a:pPr marL="742950" lvl="1" indent="-285750" defTabSz="914400" fontAlgn="base">
              <a:spcBef>
                <a:spcPct val="20000"/>
              </a:spcBef>
              <a:spcAft>
                <a:spcPct val="0"/>
              </a:spcAft>
              <a:buClr>
                <a:srgbClr val="8C0000"/>
              </a:buClr>
              <a:buFontTx/>
              <a:buChar char="–"/>
              <a:defRPr/>
            </a:pPr>
            <a:r>
              <a:rPr lang="en-US" sz="2000" kern="0" dirty="0">
                <a:solidFill>
                  <a:srgbClr val="8C0000"/>
                </a:solidFill>
                <a:latin typeface="Tahoma"/>
              </a:rPr>
              <a:t>Income</a:t>
            </a:r>
          </a:p>
          <a:p>
            <a:pPr marL="742950" lvl="1" indent="-285750" defTabSz="914400" fontAlgn="base">
              <a:spcBef>
                <a:spcPct val="20000"/>
              </a:spcBef>
              <a:spcAft>
                <a:spcPct val="0"/>
              </a:spcAft>
              <a:buClr>
                <a:srgbClr val="8C0000"/>
              </a:buClr>
              <a:buFontTx/>
              <a:buChar char="–"/>
              <a:defRPr/>
            </a:pPr>
            <a:r>
              <a:rPr lang="en-US" sz="2000" kern="0" dirty="0">
                <a:solidFill>
                  <a:srgbClr val="8C0000"/>
                </a:solidFill>
                <a:latin typeface="Tahoma"/>
              </a:rPr>
              <a:t>Occupation</a:t>
            </a:r>
          </a:p>
          <a:p>
            <a:pPr marL="742950" lvl="1" indent="-285750" defTabSz="914400" fontAlgn="base">
              <a:spcBef>
                <a:spcPct val="20000"/>
              </a:spcBef>
              <a:spcAft>
                <a:spcPct val="0"/>
              </a:spcAft>
              <a:buClr>
                <a:srgbClr val="8C0000"/>
              </a:buClr>
              <a:buFontTx/>
              <a:buChar char="–"/>
              <a:defRPr/>
            </a:pPr>
            <a:r>
              <a:rPr lang="en-US" sz="2000" kern="0" dirty="0">
                <a:solidFill>
                  <a:srgbClr val="8C0000"/>
                </a:solidFill>
                <a:latin typeface="Tahoma"/>
              </a:rPr>
              <a:t>Education</a:t>
            </a:r>
          </a:p>
          <a:p>
            <a:pPr marL="742950" lvl="1" indent="-285750" defTabSz="914400" fontAlgn="base">
              <a:spcBef>
                <a:spcPct val="20000"/>
              </a:spcBef>
              <a:spcAft>
                <a:spcPct val="0"/>
              </a:spcAft>
              <a:buClr>
                <a:srgbClr val="8C0000"/>
              </a:buClr>
              <a:buFontTx/>
              <a:buChar char="–"/>
              <a:defRPr/>
            </a:pPr>
            <a:r>
              <a:rPr lang="en-US" sz="2000" kern="0" dirty="0">
                <a:solidFill>
                  <a:srgbClr val="8C0000"/>
                </a:solidFill>
                <a:latin typeface="Tahoma"/>
              </a:rPr>
              <a:t>Religion</a:t>
            </a:r>
          </a:p>
          <a:p>
            <a:pPr marL="742950" lvl="1" indent="-285750" defTabSz="914400" fontAlgn="base">
              <a:spcBef>
                <a:spcPct val="20000"/>
              </a:spcBef>
              <a:spcAft>
                <a:spcPct val="0"/>
              </a:spcAft>
              <a:buClr>
                <a:srgbClr val="8C0000"/>
              </a:buClr>
              <a:buFontTx/>
              <a:buChar char="–"/>
              <a:defRPr/>
            </a:pPr>
            <a:r>
              <a:rPr lang="en-US" sz="2000" kern="0" dirty="0">
                <a:solidFill>
                  <a:srgbClr val="8C0000"/>
                </a:solidFill>
                <a:latin typeface="Tahoma"/>
              </a:rPr>
              <a:t>Race</a:t>
            </a:r>
          </a:p>
          <a:p>
            <a:pPr marL="742950" lvl="1" indent="-285750" defTabSz="914400" fontAlgn="base">
              <a:spcBef>
                <a:spcPct val="20000"/>
              </a:spcBef>
              <a:spcAft>
                <a:spcPct val="0"/>
              </a:spcAft>
              <a:buClr>
                <a:srgbClr val="8C0000"/>
              </a:buClr>
              <a:buFontTx/>
              <a:buChar char="–"/>
              <a:defRPr/>
            </a:pPr>
            <a:r>
              <a:rPr lang="en-US" sz="2000" kern="0" dirty="0">
                <a:solidFill>
                  <a:srgbClr val="8C0000"/>
                </a:solidFill>
                <a:latin typeface="Tahoma"/>
              </a:rPr>
              <a:t>Nationality</a:t>
            </a:r>
          </a:p>
          <a:p>
            <a:pPr algn="just" eaLnBrk="1" fontAlgn="auto" hangingPunct="1">
              <a:spcAft>
                <a:spcPts val="1200"/>
              </a:spcAft>
              <a:defRPr/>
            </a:pPr>
            <a:endParaRPr lang="en-GB" sz="2800" dirty="0"/>
          </a:p>
        </p:txBody>
      </p:sp>
      <p:pic>
        <p:nvPicPr>
          <p:cNvPr id="9" name="Picture 4" descr="bd10560_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220072" y="2636912"/>
            <a:ext cx="2902384" cy="2654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5011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5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500"/>
                            </p:stCondLst>
                            <p:childTnLst>
                              <p:par>
                                <p:cTn id="3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6A0E3-8110-4501-A9CC-91A4F4806A35}" type="slidenum">
              <a:rPr lang="en-GB" smtClean="0"/>
              <a:t>6</a:t>
            </a:fld>
            <a:endParaRPr lang="en-GB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4400" b="1" dirty="0"/>
              <a:t>Psychographic Variables</a:t>
            </a:r>
          </a:p>
        </p:txBody>
      </p:sp>
      <p:sp>
        <p:nvSpPr>
          <p:cNvPr id="8" name="Content Placeholder 2"/>
          <p:cNvSpPr>
            <a:spLocks noGrp="1"/>
          </p:cNvSpPr>
          <p:nvPr>
            <p:ph sz="quarter" idx="1"/>
          </p:nvPr>
        </p:nvSpPr>
        <p:spPr>
          <a:xfrm>
            <a:off x="438270" y="1417638"/>
            <a:ext cx="7467600" cy="4522477"/>
          </a:xfrm>
        </p:spPr>
        <p:txBody>
          <a:bodyPr>
            <a:noAutofit/>
          </a:bodyPr>
          <a:lstStyle/>
          <a:p>
            <a:pPr algn="just">
              <a:spcAft>
                <a:spcPts val="1200"/>
              </a:spcAft>
              <a:defRPr/>
            </a:pPr>
            <a:r>
              <a:rPr lang="en-US" sz="2800" b="1" dirty="0"/>
              <a:t>Psychographics </a:t>
            </a:r>
            <a:r>
              <a:rPr lang="en-US" sz="2800" dirty="0"/>
              <a:t>is the science of using psychology and demographics to better understand consumers.</a:t>
            </a:r>
          </a:p>
          <a:p>
            <a:pPr algn="just">
              <a:spcAft>
                <a:spcPts val="1200"/>
              </a:spcAft>
              <a:defRPr/>
            </a:pPr>
            <a:r>
              <a:rPr lang="en-US" sz="2800" dirty="0"/>
              <a:t>In </a:t>
            </a:r>
            <a:r>
              <a:rPr lang="en-US" sz="2800" i="1" dirty="0"/>
              <a:t>psychographic segmentation, </a:t>
            </a:r>
            <a:r>
              <a:rPr lang="en-US" sz="2800" dirty="0"/>
              <a:t>buyers are divided into different groups on the basis of;</a:t>
            </a:r>
          </a:p>
          <a:p>
            <a:pPr lvl="2" algn="just">
              <a:spcAft>
                <a:spcPts val="1200"/>
              </a:spcAft>
              <a:defRPr/>
            </a:pPr>
            <a:r>
              <a:rPr lang="en-GB" sz="2800" dirty="0"/>
              <a:t>Psychological/personality traits</a:t>
            </a:r>
          </a:p>
          <a:p>
            <a:pPr lvl="2" algn="just">
              <a:spcAft>
                <a:spcPts val="1200"/>
              </a:spcAft>
              <a:defRPr/>
            </a:pPr>
            <a:r>
              <a:rPr lang="en-GB" sz="2800" dirty="0"/>
              <a:t>Lifestyle, or Values</a:t>
            </a:r>
          </a:p>
        </p:txBody>
      </p:sp>
    </p:spTree>
    <p:extLst>
      <p:ext uri="{BB962C8B-B14F-4D97-AF65-F5344CB8AC3E}">
        <p14:creationId xmlns:p14="http://schemas.microsoft.com/office/powerpoint/2010/main" val="2602254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400" b="1" dirty="0"/>
              <a:t>Values, Attitudes, &amp; Life Style (VALS) Framework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6A0E3-8110-4501-A9CC-91A4F4806A35}" type="slidenum">
              <a:rPr lang="en-GB" smtClean="0"/>
              <a:t>7</a:t>
            </a:fld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340768"/>
            <a:ext cx="4238626" cy="471487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52863" y="1562101"/>
            <a:ext cx="5291137" cy="4157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08200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6A0E3-8110-4501-A9CC-91A4F4806A35}" type="slidenum">
              <a:rPr lang="en-GB" smtClean="0"/>
              <a:t>8</a:t>
            </a:fld>
            <a:endParaRPr lang="en-GB"/>
          </a:p>
        </p:txBody>
      </p:sp>
      <p:pic>
        <p:nvPicPr>
          <p:cNvPr id="9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6512" y="406844"/>
            <a:ext cx="4668838" cy="60443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145256" y="2314575"/>
            <a:ext cx="3579019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Which VALS group does this advertisement appeals mostly?</a:t>
            </a:r>
          </a:p>
        </p:txBody>
      </p:sp>
    </p:spTree>
    <p:extLst>
      <p:ext uri="{BB962C8B-B14F-4D97-AF65-F5344CB8AC3E}">
        <p14:creationId xmlns:p14="http://schemas.microsoft.com/office/powerpoint/2010/main" val="12602697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6A0E3-8110-4501-A9CC-91A4F4806A35}" type="slidenum">
              <a:rPr lang="en-GB" smtClean="0"/>
              <a:t>9</a:t>
            </a:fld>
            <a:endParaRPr lang="en-GB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488776" y="53752"/>
            <a:ext cx="7467600" cy="1143000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4400" b="1" dirty="0"/>
              <a:t>Geographic Variables</a:t>
            </a:r>
          </a:p>
        </p:txBody>
      </p:sp>
      <p:sp>
        <p:nvSpPr>
          <p:cNvPr id="9" name="AutoShape 11"/>
          <p:cNvSpPr>
            <a:spLocks noChangeArrowheads="1"/>
          </p:cNvSpPr>
          <p:nvPr/>
        </p:nvSpPr>
        <p:spPr bwMode="auto">
          <a:xfrm>
            <a:off x="-6989" y="1196752"/>
            <a:ext cx="9144000" cy="41549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marL="342900" indent="-342900" eaLnBrk="1" hangingPunct="1"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en-US" altLang="en-US" sz="2200" b="1" dirty="0">
                <a:solidFill>
                  <a:srgbClr val="000000"/>
                </a:solidFill>
              </a:rPr>
              <a:t>World Region or Country</a:t>
            </a:r>
          </a:p>
          <a:p>
            <a:pPr algn="just" eaLnBrk="1" hangingPunct="1">
              <a:spcBef>
                <a:spcPts val="0"/>
              </a:spcBef>
              <a:defRPr/>
            </a:pPr>
            <a:r>
              <a:rPr lang="en-GB" sz="2200" dirty="0"/>
              <a:t>e.g. in the UK these might be England, Scotland, Wales Northern Ireland or (at a more detailed level) counties or major metropolitan areas</a:t>
            </a:r>
          </a:p>
          <a:p>
            <a:pPr algn="just" eaLnBrk="1" hangingPunct="1">
              <a:spcBef>
                <a:spcPts val="0"/>
              </a:spcBef>
              <a:defRPr/>
            </a:pPr>
            <a:endParaRPr lang="en-GB" sz="2200" dirty="0"/>
          </a:p>
          <a:p>
            <a:pPr marL="342900" indent="-342900" algn="just" eaLnBrk="1" hangingPunct="1"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en-US" altLang="en-US" sz="2200" b="1" dirty="0">
                <a:solidFill>
                  <a:srgbClr val="000000"/>
                </a:solidFill>
              </a:rPr>
              <a:t>City or Metro Size</a:t>
            </a:r>
          </a:p>
          <a:p>
            <a:pPr algn="just" eaLnBrk="1" hangingPunct="1">
              <a:spcBef>
                <a:spcPts val="0"/>
              </a:spcBef>
              <a:defRPr/>
            </a:pPr>
            <a:r>
              <a:rPr lang="en-GB" sz="2200" dirty="0"/>
              <a:t>e.g. population within ranges or above a certain level</a:t>
            </a:r>
          </a:p>
          <a:p>
            <a:pPr algn="just" eaLnBrk="1" hangingPunct="1">
              <a:spcBef>
                <a:spcPts val="0"/>
              </a:spcBef>
              <a:defRPr/>
            </a:pPr>
            <a:endParaRPr lang="en-GB" sz="2200" dirty="0"/>
          </a:p>
          <a:p>
            <a:pPr marL="342900" indent="-342900" algn="just" eaLnBrk="1" hangingPunct="1"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en-US" altLang="en-US" sz="2200" b="1" dirty="0">
                <a:solidFill>
                  <a:srgbClr val="000000"/>
                </a:solidFill>
              </a:rPr>
              <a:t>Density</a:t>
            </a:r>
          </a:p>
          <a:p>
            <a:pPr algn="just" eaLnBrk="1" hangingPunct="1">
              <a:spcBef>
                <a:spcPts val="0"/>
              </a:spcBef>
              <a:defRPr/>
            </a:pPr>
            <a:r>
              <a:rPr lang="en-GB" sz="2200" dirty="0"/>
              <a:t>e.g. urban, suburban, rural, semi-rural</a:t>
            </a:r>
          </a:p>
          <a:p>
            <a:pPr algn="just" eaLnBrk="1" hangingPunct="1">
              <a:spcBef>
                <a:spcPts val="0"/>
              </a:spcBef>
              <a:defRPr/>
            </a:pPr>
            <a:endParaRPr lang="en-US" altLang="en-US" sz="2200" dirty="0">
              <a:solidFill>
                <a:schemeClr val="tx2"/>
              </a:solidFill>
            </a:endParaRPr>
          </a:p>
          <a:p>
            <a:pPr marL="342900" indent="-342900" algn="just" eaLnBrk="1" hangingPunct="1"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en-US" altLang="en-US" sz="2200" b="1" dirty="0">
                <a:solidFill>
                  <a:srgbClr val="000000"/>
                </a:solidFill>
              </a:rPr>
              <a:t>Climate</a:t>
            </a:r>
          </a:p>
          <a:p>
            <a:pPr algn="just" eaLnBrk="1" hangingPunct="1">
              <a:spcBef>
                <a:spcPts val="0"/>
              </a:spcBef>
              <a:defRPr/>
            </a:pPr>
            <a:r>
              <a:rPr lang="en-GB" sz="2200" dirty="0"/>
              <a:t>e.g. Northern, Southern</a:t>
            </a:r>
            <a:endParaRPr lang="en-US" altLang="en-US" sz="2200" dirty="0">
              <a:solidFill>
                <a:schemeClr val="tx2"/>
              </a:solidFill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4425" y="4309046"/>
            <a:ext cx="4212586" cy="2548954"/>
          </a:xfrm>
          <a:prstGeom prst="rect">
            <a:avLst/>
          </a:prstGeom>
          <a:effectLst>
            <a:softEdge rad="317500"/>
          </a:effectLst>
        </p:spPr>
      </p:pic>
    </p:spTree>
    <p:extLst>
      <p:ext uri="{BB962C8B-B14F-4D97-AF65-F5344CB8AC3E}">
        <p14:creationId xmlns:p14="http://schemas.microsoft.com/office/powerpoint/2010/main" val="29818711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6A0E3-8110-4501-A9CC-91A4F4806A35}" type="slidenum">
              <a:rPr lang="en-GB" smtClean="0"/>
              <a:t>10</a:t>
            </a:fld>
            <a:endParaRPr lang="en-GB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4400" b="1" dirty="0"/>
              <a:t>Behavioural Variables</a:t>
            </a:r>
          </a:p>
        </p:txBody>
      </p:sp>
      <p:sp>
        <p:nvSpPr>
          <p:cNvPr id="8" name="Content Placeholder 2"/>
          <p:cNvSpPr>
            <a:spLocks noGrp="1"/>
          </p:cNvSpPr>
          <p:nvPr>
            <p:ph sz="quarter" idx="1"/>
          </p:nvPr>
        </p:nvSpPr>
        <p:spPr>
          <a:xfrm>
            <a:off x="403058" y="1417638"/>
            <a:ext cx="8337884" cy="4522477"/>
          </a:xfrm>
        </p:spPr>
        <p:txBody>
          <a:bodyPr>
            <a:noAutofit/>
          </a:bodyPr>
          <a:lstStyle/>
          <a:p>
            <a:pPr marL="0" lvl="0" indent="0" algn="just" defTabSz="914400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FFCC66"/>
              </a:buClr>
              <a:buSzPct val="80000"/>
              <a:buNone/>
              <a:defRPr/>
            </a:pPr>
            <a:r>
              <a:rPr lang="en-US" sz="2800" kern="0" dirty="0">
                <a:solidFill>
                  <a:srgbClr val="000000"/>
                </a:solidFill>
                <a:latin typeface="Tahoma"/>
              </a:rPr>
              <a:t>Dividing the market into groups based on consumer </a:t>
            </a:r>
            <a:r>
              <a:rPr lang="en-US" sz="2800" kern="0" dirty="0" err="1">
                <a:solidFill>
                  <a:srgbClr val="000000"/>
                </a:solidFill>
                <a:latin typeface="Tahoma"/>
              </a:rPr>
              <a:t>behaviour</a:t>
            </a:r>
            <a:r>
              <a:rPr lang="en-US" sz="2800" kern="0" dirty="0">
                <a:solidFill>
                  <a:srgbClr val="000000"/>
                </a:solidFill>
                <a:latin typeface="Tahoma"/>
              </a:rPr>
              <a:t> such as:</a:t>
            </a:r>
          </a:p>
          <a:p>
            <a:pPr marL="742950" lvl="1" indent="-285750" defTabSz="914400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8C0000"/>
              </a:buClr>
              <a:buFontTx/>
              <a:buChar char="–"/>
              <a:defRPr/>
            </a:pPr>
            <a:r>
              <a:rPr lang="en-US" sz="2800" kern="0" dirty="0">
                <a:solidFill>
                  <a:srgbClr val="8C0000"/>
                </a:solidFill>
                <a:latin typeface="Tahoma"/>
              </a:rPr>
              <a:t>Purchase occasions </a:t>
            </a:r>
            <a:r>
              <a:rPr lang="en-US" kern="0" dirty="0">
                <a:solidFill>
                  <a:srgbClr val="000000"/>
                </a:solidFill>
                <a:latin typeface="Tahoma"/>
              </a:rPr>
              <a:t>(Regular/Special)</a:t>
            </a:r>
            <a:endParaRPr lang="en-US" sz="2800" kern="0" dirty="0">
              <a:solidFill>
                <a:srgbClr val="000000"/>
              </a:solidFill>
              <a:latin typeface="Tahoma"/>
            </a:endParaRPr>
          </a:p>
          <a:p>
            <a:pPr marL="742950" lvl="1" indent="-285750" defTabSz="914400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8C0000"/>
              </a:buClr>
              <a:buFontTx/>
              <a:buChar char="–"/>
              <a:defRPr/>
            </a:pPr>
            <a:r>
              <a:rPr lang="en-US" sz="2800" kern="0" dirty="0">
                <a:solidFill>
                  <a:srgbClr val="8C0000"/>
                </a:solidFill>
                <a:latin typeface="Tahoma"/>
              </a:rPr>
              <a:t>Benefits sought </a:t>
            </a:r>
            <a:r>
              <a:rPr lang="en-US" kern="0" dirty="0">
                <a:solidFill>
                  <a:srgbClr val="000000"/>
                </a:solidFill>
                <a:latin typeface="Tahoma"/>
              </a:rPr>
              <a:t>(Quality / Service / Economy)</a:t>
            </a:r>
          </a:p>
          <a:p>
            <a:pPr marL="742950" lvl="1" indent="-285750" defTabSz="914400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8C0000"/>
              </a:buClr>
              <a:buFontTx/>
              <a:buChar char="–"/>
              <a:defRPr/>
            </a:pPr>
            <a:r>
              <a:rPr lang="en-US" sz="2800" kern="0" dirty="0">
                <a:solidFill>
                  <a:srgbClr val="8C0000"/>
                </a:solidFill>
                <a:latin typeface="Tahoma"/>
              </a:rPr>
              <a:t>User status </a:t>
            </a:r>
            <a:r>
              <a:rPr lang="en-US" kern="0" dirty="0">
                <a:solidFill>
                  <a:srgbClr val="000000"/>
                </a:solidFill>
                <a:latin typeface="Tahoma"/>
              </a:rPr>
              <a:t>(Non User/Ex-User/First User/ Regular user)</a:t>
            </a:r>
          </a:p>
          <a:p>
            <a:pPr marL="742950" lvl="1" indent="-285750" defTabSz="914400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8C0000"/>
              </a:buClr>
              <a:buFontTx/>
              <a:buChar char="–"/>
              <a:defRPr/>
            </a:pPr>
            <a:r>
              <a:rPr lang="en-US" sz="2800" kern="0" dirty="0">
                <a:solidFill>
                  <a:srgbClr val="8C0000"/>
                </a:solidFill>
                <a:latin typeface="Tahoma"/>
              </a:rPr>
              <a:t>Usage rate </a:t>
            </a:r>
            <a:r>
              <a:rPr lang="en-US" kern="0" dirty="0">
                <a:solidFill>
                  <a:srgbClr val="000000"/>
                </a:solidFill>
                <a:latin typeface="Tahoma"/>
              </a:rPr>
              <a:t>(Heavy/Light)</a:t>
            </a:r>
            <a:endParaRPr lang="en-US" sz="2800" kern="0" dirty="0">
              <a:solidFill>
                <a:srgbClr val="000000"/>
              </a:solidFill>
              <a:latin typeface="Tahoma"/>
            </a:endParaRPr>
          </a:p>
          <a:p>
            <a:pPr marL="742950" lvl="1" indent="-285750" defTabSz="914400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8C0000"/>
              </a:buClr>
              <a:buFontTx/>
              <a:buChar char="–"/>
              <a:defRPr/>
            </a:pPr>
            <a:r>
              <a:rPr lang="en-US" sz="2800" kern="0" dirty="0">
                <a:solidFill>
                  <a:srgbClr val="8C0000"/>
                </a:solidFill>
                <a:latin typeface="Tahoma"/>
              </a:rPr>
              <a:t>Loyalty status </a:t>
            </a:r>
            <a:r>
              <a:rPr lang="en-US" kern="0" dirty="0">
                <a:solidFill>
                  <a:srgbClr val="000000"/>
                </a:solidFill>
                <a:latin typeface="Tahoma"/>
              </a:rPr>
              <a:t>(None/Medium/Strong)</a:t>
            </a:r>
            <a:endParaRPr lang="en-US" sz="2800" kern="0" dirty="0">
              <a:solidFill>
                <a:srgbClr val="000000"/>
              </a:solidFill>
              <a:latin typeface="Tahoma"/>
            </a:endParaRPr>
          </a:p>
          <a:p>
            <a:pPr algn="just" eaLnBrk="1" fontAlgn="auto" hangingPunct="1">
              <a:spcAft>
                <a:spcPts val="1200"/>
              </a:spcAft>
              <a:defRPr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99595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6A0E3-8110-4501-A9CC-91A4F4806A35}" type="slidenum">
              <a:rPr lang="en-GB" smtClean="0"/>
              <a:t>11</a:t>
            </a:fld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6161" y="0"/>
            <a:ext cx="7859713" cy="6858000"/>
          </a:xfrm>
          <a:prstGeom prst="rect">
            <a:avLst/>
          </a:prstGeom>
        </p:spPr>
      </p:pic>
      <p:sp>
        <p:nvSpPr>
          <p:cNvPr id="9" name="Rounded Rectangle 8"/>
          <p:cNvSpPr/>
          <p:nvPr/>
        </p:nvSpPr>
        <p:spPr>
          <a:xfrm>
            <a:off x="1046161" y="2352675"/>
            <a:ext cx="7829550" cy="1219200"/>
          </a:xfrm>
          <a:prstGeom prst="roundRect">
            <a:avLst/>
          </a:prstGeom>
          <a:noFill/>
          <a:ln w="76200">
            <a:solidFill>
              <a:srgbClr val="FFFF00"/>
            </a:solidFill>
          </a:ln>
          <a:effectLst>
            <a:glow rad="635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417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6A0E3-8110-4501-A9CC-91A4F4806A35}" type="slidenum">
              <a:rPr lang="en-GB" smtClean="0"/>
              <a:t>12</a:t>
            </a:fld>
            <a:endParaRPr lang="en-GB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4400" b="1" dirty="0"/>
              <a:t>Operating Characteristics</a:t>
            </a:r>
          </a:p>
        </p:txBody>
      </p:sp>
      <p:sp>
        <p:nvSpPr>
          <p:cNvPr id="8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951348"/>
            <a:ext cx="7467600" cy="4522477"/>
          </a:xfrm>
        </p:spPr>
        <p:txBody>
          <a:bodyPr>
            <a:noAutofit/>
          </a:bodyPr>
          <a:lstStyle/>
          <a:p>
            <a:r>
              <a:rPr lang="en-US" sz="2800" dirty="0">
                <a:solidFill>
                  <a:srgbClr val="0070C0"/>
                </a:solidFill>
              </a:rPr>
              <a:t>Technology: </a:t>
            </a:r>
          </a:p>
          <a:p>
            <a:pPr marL="0" indent="0">
              <a:buNone/>
            </a:pPr>
            <a:r>
              <a:rPr lang="en-US" sz="2800" dirty="0"/>
              <a:t>	What customer technologies should we focus 	on?</a:t>
            </a:r>
          </a:p>
          <a:p>
            <a:r>
              <a:rPr lang="en-US" sz="2800" dirty="0">
                <a:solidFill>
                  <a:srgbClr val="0070C0"/>
                </a:solidFill>
              </a:rPr>
              <a:t>User or nonuser status: </a:t>
            </a:r>
          </a:p>
          <a:p>
            <a:pPr marL="0" indent="0">
              <a:buNone/>
            </a:pPr>
            <a:r>
              <a:rPr lang="en-US" sz="2800" dirty="0"/>
              <a:t>	Should we serve heavy users, medium users, 	light users, or nonusers?</a:t>
            </a:r>
          </a:p>
          <a:p>
            <a:r>
              <a:rPr lang="en-US" sz="2800" dirty="0">
                <a:solidFill>
                  <a:srgbClr val="0070C0"/>
                </a:solidFill>
              </a:rPr>
              <a:t>Customer capabilities: </a:t>
            </a:r>
          </a:p>
          <a:p>
            <a:pPr marL="0" indent="0">
              <a:buNone/>
            </a:pPr>
            <a:r>
              <a:rPr lang="en-US" sz="2800" dirty="0"/>
              <a:t>	Should we serve customers needing many or 	few services?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444329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6A0E3-8110-4501-A9CC-91A4F4806A35}" type="slidenum">
              <a:rPr lang="en-GB" smtClean="0"/>
              <a:t>13</a:t>
            </a:fld>
            <a:endParaRPr lang="en-GB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480074" y="116632"/>
            <a:ext cx="7467600" cy="1143000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4400" b="1" dirty="0"/>
              <a:t>Purchasing approaches</a:t>
            </a:r>
          </a:p>
        </p:txBody>
      </p:sp>
      <p:sp>
        <p:nvSpPr>
          <p:cNvPr id="8" name="Content Placeholder 2"/>
          <p:cNvSpPr>
            <a:spLocks noGrp="1"/>
          </p:cNvSpPr>
          <p:nvPr>
            <p:ph sz="quarter" idx="1"/>
          </p:nvPr>
        </p:nvSpPr>
        <p:spPr>
          <a:xfrm>
            <a:off x="0" y="980728"/>
            <a:ext cx="9144000" cy="5220977"/>
          </a:xfrm>
        </p:spPr>
        <p:txBody>
          <a:bodyPr>
            <a:noAutofit/>
          </a:bodyPr>
          <a:lstStyle/>
          <a:p>
            <a:r>
              <a:rPr lang="en-US" sz="2000" dirty="0">
                <a:solidFill>
                  <a:srgbClr val="FF0000"/>
                </a:solidFill>
              </a:rPr>
              <a:t>Purchasing-function organization: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US" sz="2400" dirty="0"/>
              <a:t>	</a:t>
            </a:r>
            <a:r>
              <a:rPr lang="en-US" sz="1800" dirty="0"/>
              <a:t>Should we serve companies with a highly centralized or decentralized 	purchasing organization?</a:t>
            </a:r>
            <a:endParaRPr lang="en-US" sz="2000" dirty="0"/>
          </a:p>
          <a:p>
            <a:r>
              <a:rPr lang="en-US" sz="2000" dirty="0">
                <a:solidFill>
                  <a:srgbClr val="FF0000"/>
                </a:solidFill>
              </a:rPr>
              <a:t>Power structure: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US" sz="2000" dirty="0"/>
              <a:t>	</a:t>
            </a:r>
            <a:r>
              <a:rPr lang="en-US" sz="1800" dirty="0"/>
              <a:t>Should we serve companies that are engineering dominated, financially 	dominated, and so on?</a:t>
            </a:r>
          </a:p>
          <a:p>
            <a:r>
              <a:rPr lang="en-US" sz="2000" dirty="0">
                <a:solidFill>
                  <a:srgbClr val="FF0000"/>
                </a:solidFill>
              </a:rPr>
              <a:t>Nature of existing relationship: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US" sz="2000" dirty="0"/>
              <a:t>	</a:t>
            </a:r>
            <a:r>
              <a:rPr lang="en-US" sz="1800" dirty="0"/>
              <a:t>Should we serve companies with which we have strong relationships or simply 	go after the most </a:t>
            </a:r>
            <a:r>
              <a:rPr lang="en-GB" sz="1800" dirty="0"/>
              <a:t>desirable companies?</a:t>
            </a:r>
          </a:p>
          <a:p>
            <a:r>
              <a:rPr lang="en-US" sz="2000" dirty="0">
                <a:solidFill>
                  <a:srgbClr val="FF0000"/>
                </a:solidFill>
              </a:rPr>
              <a:t>General purchasing policies: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US" sz="2000" dirty="0"/>
              <a:t>	</a:t>
            </a:r>
            <a:r>
              <a:rPr lang="en-US" sz="1800" dirty="0"/>
              <a:t>Should we serve companies that prefer leasing? Service contract? 	Systems 	purchases? Sealed bidding?</a:t>
            </a:r>
          </a:p>
          <a:p>
            <a:r>
              <a:rPr lang="en-US" sz="2000" dirty="0">
                <a:solidFill>
                  <a:srgbClr val="FF0000"/>
                </a:solidFill>
              </a:rPr>
              <a:t>Purchasing criteria: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US" sz="2000" dirty="0">
                <a:solidFill>
                  <a:srgbClr val="0070C0"/>
                </a:solidFill>
              </a:rPr>
              <a:t>	</a:t>
            </a:r>
            <a:r>
              <a:rPr lang="en-US" sz="1800" dirty="0"/>
              <a:t>Should we serve companies that are seeking quality? Service? Price?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669896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6A0E3-8110-4501-A9CC-91A4F4806A35}" type="slidenum">
              <a:rPr lang="en-GB" smtClean="0"/>
              <a:t>14</a:t>
            </a:fld>
            <a:endParaRPr lang="en-GB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4400" b="1" dirty="0"/>
              <a:t>Situational Factors</a:t>
            </a:r>
          </a:p>
        </p:txBody>
      </p:sp>
      <p:sp>
        <p:nvSpPr>
          <p:cNvPr id="8" name="Content Placeholder 2"/>
          <p:cNvSpPr>
            <a:spLocks noGrp="1"/>
          </p:cNvSpPr>
          <p:nvPr>
            <p:ph sz="quarter" idx="1"/>
          </p:nvPr>
        </p:nvSpPr>
        <p:spPr>
          <a:xfrm>
            <a:off x="432799" y="1167761"/>
            <a:ext cx="7467600" cy="4522477"/>
          </a:xfrm>
        </p:spPr>
        <p:txBody>
          <a:bodyPr>
            <a:noAutofit/>
          </a:bodyPr>
          <a:lstStyle/>
          <a:p>
            <a:r>
              <a:rPr lang="en-US" sz="2800" dirty="0">
                <a:solidFill>
                  <a:srgbClr val="9966FF"/>
                </a:solidFill>
              </a:rPr>
              <a:t>Urgency: </a:t>
            </a:r>
          </a:p>
          <a:p>
            <a:pPr marL="0" indent="0">
              <a:buNone/>
            </a:pPr>
            <a:r>
              <a:rPr lang="en-US" sz="2800" dirty="0"/>
              <a:t>	Should we serve companies that need quick 	and sudden delivery or service?</a:t>
            </a:r>
          </a:p>
          <a:p>
            <a:r>
              <a:rPr lang="en-US" sz="2800" dirty="0">
                <a:solidFill>
                  <a:srgbClr val="9966FF"/>
                </a:solidFill>
              </a:rPr>
              <a:t>Specific application: </a:t>
            </a:r>
          </a:p>
          <a:p>
            <a:pPr marL="0" indent="0">
              <a:buNone/>
            </a:pPr>
            <a:r>
              <a:rPr lang="en-US" sz="2800" dirty="0"/>
              <a:t>	Should we focus on a certain application of 	our product rather than all applications?</a:t>
            </a:r>
          </a:p>
          <a:p>
            <a:r>
              <a:rPr lang="en-US" sz="2800" dirty="0">
                <a:solidFill>
                  <a:srgbClr val="9966FF"/>
                </a:solidFill>
              </a:rPr>
              <a:t>Size or order: </a:t>
            </a:r>
          </a:p>
          <a:p>
            <a:pPr marL="0" indent="0">
              <a:buNone/>
            </a:pPr>
            <a:r>
              <a:rPr lang="en-US" sz="2800" dirty="0"/>
              <a:t>	Should we focus on large or small orders?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731189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6A0E3-8110-4501-A9CC-91A4F4806A35}" type="slidenum">
              <a:rPr lang="en-GB" smtClean="0"/>
              <a:t>15</a:t>
            </a:fld>
            <a:endParaRPr lang="en-GB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4400" b="1" dirty="0"/>
              <a:t>Personal Characteristics</a:t>
            </a:r>
          </a:p>
        </p:txBody>
      </p:sp>
      <p:sp>
        <p:nvSpPr>
          <p:cNvPr id="8" name="Content Placeholder 2"/>
          <p:cNvSpPr>
            <a:spLocks noGrp="1"/>
          </p:cNvSpPr>
          <p:nvPr>
            <p:ph sz="quarter" idx="1"/>
          </p:nvPr>
        </p:nvSpPr>
        <p:spPr>
          <a:xfrm>
            <a:off x="437379" y="1268760"/>
            <a:ext cx="8201025" cy="4522477"/>
          </a:xfrm>
        </p:spPr>
        <p:txBody>
          <a:bodyPr>
            <a:noAutofit/>
          </a:bodyPr>
          <a:lstStyle/>
          <a:p>
            <a:r>
              <a:rPr lang="en-US" sz="2800" dirty="0">
                <a:solidFill>
                  <a:srgbClr val="009900"/>
                </a:solidFill>
              </a:rPr>
              <a:t>Buyer-seller similarity: </a:t>
            </a:r>
          </a:p>
          <a:p>
            <a:pPr marL="0" indent="0">
              <a:buNone/>
            </a:pPr>
            <a:r>
              <a:rPr lang="en-US" sz="2800" dirty="0"/>
              <a:t>	Should we serve companies whose people 	and values are similar to ours?</a:t>
            </a:r>
          </a:p>
          <a:p>
            <a:r>
              <a:rPr lang="en-US" sz="2800" dirty="0">
                <a:solidFill>
                  <a:srgbClr val="009900"/>
                </a:solidFill>
              </a:rPr>
              <a:t>Attitude toward risk: </a:t>
            </a:r>
          </a:p>
          <a:p>
            <a:pPr marL="0" indent="0">
              <a:buNone/>
            </a:pPr>
            <a:r>
              <a:rPr lang="en-US" sz="2800" dirty="0"/>
              <a:t>	Should we serve risk-taking or risk-avoiding 	customers?</a:t>
            </a:r>
          </a:p>
          <a:p>
            <a:r>
              <a:rPr lang="en-US" sz="2800" dirty="0">
                <a:solidFill>
                  <a:srgbClr val="009900"/>
                </a:solidFill>
              </a:rPr>
              <a:t>Loyalty: </a:t>
            </a:r>
          </a:p>
          <a:p>
            <a:pPr marL="0" indent="0">
              <a:buNone/>
            </a:pPr>
            <a:r>
              <a:rPr lang="en-US" sz="2800" dirty="0"/>
              <a:t>	Should we serve companies that show high 	loyalty to their suppliers?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328791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6A0E3-8110-4501-A9CC-91A4F4806A35}" type="slidenum">
              <a:rPr lang="en-GB" smtClean="0"/>
              <a:t>16</a:t>
            </a:fld>
            <a:endParaRPr lang="en-GB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endParaRPr lang="en-GB" sz="4400" b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6325" y="274638"/>
            <a:ext cx="7458075" cy="6410325"/>
          </a:xfrm>
          <a:prstGeom prst="rect">
            <a:avLst/>
          </a:prstGeom>
        </p:spPr>
      </p:pic>
      <p:sp>
        <p:nvSpPr>
          <p:cNvPr id="4" name="Rounded Rectangle 3"/>
          <p:cNvSpPr/>
          <p:nvPr/>
        </p:nvSpPr>
        <p:spPr>
          <a:xfrm>
            <a:off x="890587" y="2819400"/>
            <a:ext cx="7829550" cy="1219200"/>
          </a:xfrm>
          <a:prstGeom prst="roundRect">
            <a:avLst/>
          </a:prstGeom>
          <a:noFill/>
          <a:ln w="76200">
            <a:solidFill>
              <a:srgbClr val="FFFF00"/>
            </a:solidFill>
          </a:ln>
          <a:effectLst>
            <a:glow rad="635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7149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8" descr="Master_Logo_White_test_St Patrick's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256" y="130911"/>
            <a:ext cx="7556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6A0E3-8110-4501-A9CC-91A4F4806A35}" type="slidenum">
              <a:rPr lang="en-GB" smtClean="0"/>
              <a:t>17</a:t>
            </a:fld>
            <a:endParaRPr lang="en-GB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4400" b="1" dirty="0"/>
              <a:t>Effective segmentation</a:t>
            </a:r>
          </a:p>
        </p:txBody>
      </p:sp>
      <p:sp>
        <p:nvSpPr>
          <p:cNvPr id="9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353715" y="1268760"/>
            <a:ext cx="8315325" cy="4522787"/>
          </a:xfrm>
        </p:spPr>
        <p:txBody>
          <a:bodyPr>
            <a:normAutofit fontScale="92500" lnSpcReduction="10000"/>
          </a:bodyPr>
          <a:lstStyle/>
          <a:p>
            <a:pPr algn="just">
              <a:spcBef>
                <a:spcPts val="0"/>
              </a:spcBef>
              <a:defRPr/>
            </a:pPr>
            <a:r>
              <a:rPr lang="en-US" sz="2400" b="1" dirty="0"/>
              <a:t>Accessible</a:t>
            </a:r>
          </a:p>
          <a:p>
            <a:pPr marL="457200" lvl="1" indent="0" algn="just">
              <a:spcAft>
                <a:spcPts val="1800"/>
              </a:spcAft>
              <a:buNone/>
              <a:defRPr/>
            </a:pPr>
            <a:r>
              <a:rPr lang="en-US" dirty="0"/>
              <a:t>	</a:t>
            </a:r>
            <a:r>
              <a:rPr lang="en-US" sz="2400" dirty="0"/>
              <a:t>Segments can be effectively reached</a:t>
            </a:r>
            <a:r>
              <a:rPr lang="en-US" sz="3600" dirty="0"/>
              <a:t> </a:t>
            </a:r>
            <a:r>
              <a:rPr lang="en-US" sz="2400" dirty="0"/>
              <a:t>and served.</a:t>
            </a:r>
          </a:p>
          <a:p>
            <a:pPr algn="just">
              <a:spcBef>
                <a:spcPts val="0"/>
              </a:spcBef>
              <a:defRPr/>
            </a:pPr>
            <a:r>
              <a:rPr lang="en-US" sz="2400" b="1" dirty="0"/>
              <a:t>Substantial</a:t>
            </a:r>
          </a:p>
          <a:p>
            <a:pPr marL="0" indent="0" algn="just">
              <a:spcAft>
                <a:spcPts val="1800"/>
              </a:spcAft>
              <a:buNone/>
              <a:defRPr/>
            </a:pPr>
            <a:r>
              <a:rPr lang="en-US" sz="2400" b="1" dirty="0"/>
              <a:t>	</a:t>
            </a:r>
            <a:r>
              <a:rPr lang="en-US" sz="2400" dirty="0"/>
              <a:t>Segments are large or profitable enough to serve.</a:t>
            </a:r>
          </a:p>
          <a:p>
            <a:pPr algn="just" eaLnBrk="1" hangingPunct="1">
              <a:spcBef>
                <a:spcPts val="0"/>
              </a:spcBef>
              <a:defRPr/>
            </a:pPr>
            <a:r>
              <a:rPr lang="en-US" sz="2400" b="1" dirty="0">
                <a:effectLst/>
              </a:rPr>
              <a:t>Measurable</a:t>
            </a:r>
            <a:r>
              <a:rPr lang="en-US" sz="2400" dirty="0">
                <a:effectLst/>
              </a:rPr>
              <a:t>: </a:t>
            </a:r>
          </a:p>
          <a:p>
            <a:pPr marL="0" indent="0" algn="just" eaLnBrk="1" hangingPunct="1">
              <a:spcAft>
                <a:spcPts val="1800"/>
              </a:spcAft>
              <a:buFont typeface="Wingdings" panose="05000000000000000000" pitchFamily="2" charset="2"/>
              <a:buNone/>
              <a:defRPr/>
            </a:pPr>
            <a:r>
              <a:rPr lang="en-US" sz="2400" dirty="0">
                <a:effectLst/>
              </a:rPr>
              <a:t>	size, purchasing power, and profiles of segments can be 	measured.</a:t>
            </a:r>
          </a:p>
          <a:p>
            <a:pPr algn="just" eaLnBrk="1" hangingPunct="1">
              <a:spcBef>
                <a:spcPts val="0"/>
              </a:spcBef>
              <a:defRPr/>
            </a:pPr>
            <a:r>
              <a:rPr lang="en-US" sz="2400" b="1" dirty="0">
                <a:effectLst/>
              </a:rPr>
              <a:t>Actionable </a:t>
            </a:r>
          </a:p>
          <a:p>
            <a:pPr marL="0" indent="0" algn="just" eaLnBrk="1" hangingPunct="1">
              <a:spcAft>
                <a:spcPts val="1800"/>
              </a:spcAft>
              <a:buFont typeface="Wingdings" panose="05000000000000000000" pitchFamily="2" charset="2"/>
              <a:buNone/>
              <a:defRPr/>
            </a:pPr>
            <a:r>
              <a:rPr lang="en-US" sz="2400" b="1" dirty="0">
                <a:effectLst/>
              </a:rPr>
              <a:t>	</a:t>
            </a:r>
            <a:r>
              <a:rPr lang="en-US" sz="2400" dirty="0">
                <a:effectLst/>
              </a:rPr>
              <a:t>Effective programs can be designed for attracting and 	serving the segments</a:t>
            </a:r>
            <a:r>
              <a:rPr lang="en-US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96577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8A24AA-E996-4960-BDFE-208C3642CE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 more information…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28D60D-0C06-45A2-AA7D-70D6DD9D26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Read chapter 7 of Principles of Marketing (17</a:t>
            </a:r>
            <a:r>
              <a:rPr lang="en-GB" baseline="30000" dirty="0"/>
              <a:t>th</a:t>
            </a:r>
            <a:r>
              <a:rPr lang="en-GB" dirty="0"/>
              <a:t> Ed) by Kotler and Armstrong.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Accessible via the digital library through the link below (log in required);</a:t>
            </a:r>
          </a:p>
          <a:p>
            <a:pPr marL="0" indent="0">
              <a:buNone/>
            </a:pPr>
            <a:r>
              <a:rPr lang="en-GB" dirty="0"/>
              <a:t>https://ebookcentral.proquest.com/lib/trinity/reader.action?docID=5186081</a:t>
            </a:r>
          </a:p>
        </p:txBody>
      </p:sp>
    </p:spTree>
    <p:extLst>
      <p:ext uri="{BB962C8B-B14F-4D97-AF65-F5344CB8AC3E}">
        <p14:creationId xmlns:p14="http://schemas.microsoft.com/office/powerpoint/2010/main" val="189112308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40052</TotalTime>
  <Words>762</Words>
  <Application>Microsoft Office PowerPoint</Application>
  <PresentationFormat>On-screen Show (4:3)</PresentationFormat>
  <Paragraphs>148</Paragraphs>
  <Slides>18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Myriad Pro</vt:lpstr>
      <vt:lpstr>Arial</vt:lpstr>
      <vt:lpstr>Calibri</vt:lpstr>
      <vt:lpstr>Tahoma</vt:lpstr>
      <vt:lpstr>Wingdings</vt:lpstr>
      <vt:lpstr>20140311PresentationUWTSDTemplate</vt:lpstr>
      <vt:lpstr>Certificate of Higher Education in Skills for the Workplace   Managing Enterprise in the 21st century (BMSW 4006) Session 5 Segmenting the market</vt:lpstr>
      <vt:lpstr>What is Segmentation?</vt:lpstr>
      <vt:lpstr>Benefits of Segmentation</vt:lpstr>
      <vt:lpstr>How to Segment the markets?</vt:lpstr>
      <vt:lpstr>Demographic Variables</vt:lpstr>
      <vt:lpstr>Psychographic Variables</vt:lpstr>
      <vt:lpstr>Values, Attitudes, &amp; Life Style (VALS) Framework</vt:lpstr>
      <vt:lpstr>PowerPoint Presentation</vt:lpstr>
      <vt:lpstr>Geographic Variables</vt:lpstr>
      <vt:lpstr>Behavioural Variables</vt:lpstr>
      <vt:lpstr>PowerPoint Presentation</vt:lpstr>
      <vt:lpstr>Operating Characteristics</vt:lpstr>
      <vt:lpstr>Purchasing approaches</vt:lpstr>
      <vt:lpstr>Situational Factors</vt:lpstr>
      <vt:lpstr>Personal Characteristics</vt:lpstr>
      <vt:lpstr>PowerPoint Presentation</vt:lpstr>
      <vt:lpstr>Effective segmentation</vt:lpstr>
      <vt:lpstr>For more information…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Yohan Mendis</cp:lastModifiedBy>
  <cp:revision>165</cp:revision>
  <dcterms:created xsi:type="dcterms:W3CDTF">2015-04-14T15:21:28Z</dcterms:created>
  <dcterms:modified xsi:type="dcterms:W3CDTF">2021-10-20T10:02:12Z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