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69" r:id="rId5"/>
    <p:sldId id="258" r:id="rId6"/>
    <p:sldId id="259" r:id="rId7"/>
    <p:sldId id="260" r:id="rId8"/>
    <p:sldId id="261" r:id="rId9"/>
    <p:sldId id="262" r:id="rId10"/>
    <p:sldId id="263" r:id="rId11"/>
    <p:sldId id="265" r:id="rId12"/>
    <p:sldId id="274" r:id="rId13"/>
    <p:sldId id="266" r:id="rId14"/>
    <p:sldId id="267" r:id="rId15"/>
    <p:sldId id="270" r:id="rId16"/>
    <p:sldId id="275" r:id="rId17"/>
    <p:sldId id="271" r:id="rId18"/>
    <p:sldId id="273" r:id="rId19"/>
    <p:sldId id="272"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03"/>
    <p:restoredTop sz="94588"/>
  </p:normalViewPr>
  <p:slideViewPr>
    <p:cSldViewPr snapToGrid="0">
      <p:cViewPr varScale="1">
        <p:scale>
          <a:sx n="100" d="100"/>
          <a:sy n="100" d="100"/>
        </p:scale>
        <p:origin x="79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_rels/data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hyperlink" Target="https://lowdownnhs.info/social-care/spring-budget-2025-analysis-can-the-efficiency-drives-solve-health-crisis/" TargetMode="External"/><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hyperlink" Target="https://lowdownnhs.info/social-care/spring-budget-2025-analysis-can-the-efficiency-drives-solve-health-crisis/" TargetMode="External"/><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088D9E2-6D8C-4B55-B7F2-262355CD1134}" type="doc">
      <dgm:prSet loTypeId="urn:microsoft.com/office/officeart/2018/2/layout/IconVerticalSolidList" loCatId="icon" qsTypeId="urn:microsoft.com/office/officeart/2005/8/quickstyle/simple1#49" qsCatId="simple" csTypeId="urn:microsoft.com/office/officeart/2018/5/colors/Iconchunking_neutralicontext_colorful1" csCatId="colorful" phldr="1"/>
      <dgm:spPr/>
      <dgm:t>
        <a:bodyPr/>
        <a:lstStyle/>
        <a:p>
          <a:endParaRPr lang="en-US"/>
        </a:p>
      </dgm:t>
    </dgm:pt>
    <dgm:pt modelId="{292D3423-B3E6-4B7A-8793-9ACC62A88119}">
      <dgm:prSet/>
      <dgm:spPr/>
      <dgm:t>
        <a:bodyPr/>
        <a:lstStyle/>
        <a:p>
          <a:r>
            <a:rPr lang="en-US"/>
            <a:t>Real-terms spending growth flat; maintenance backlog £13.8bn.</a:t>
          </a:r>
        </a:p>
      </dgm:t>
    </dgm:pt>
    <dgm:pt modelId="{261818CE-FF9B-4998-8AE6-42274AFFFE36}" type="parTrans" cxnId="{D2442EAE-7858-4B52-9A64-836890A2D12D}">
      <dgm:prSet/>
      <dgm:spPr/>
      <dgm:t>
        <a:bodyPr/>
        <a:lstStyle/>
        <a:p>
          <a:endParaRPr lang="en-US"/>
        </a:p>
      </dgm:t>
    </dgm:pt>
    <dgm:pt modelId="{492B3C8D-D614-4F8C-BE15-FFBA65A560E0}" type="sibTrans" cxnId="{D2442EAE-7858-4B52-9A64-836890A2D12D}">
      <dgm:prSet/>
      <dgm:spPr/>
      <dgm:t>
        <a:bodyPr/>
        <a:lstStyle/>
        <a:p>
          <a:endParaRPr lang="en-US"/>
        </a:p>
      </dgm:t>
    </dgm:pt>
    <dgm:pt modelId="{956CE29E-A527-481F-A605-818A2429F4DF}">
      <dgm:prSet/>
      <dgm:spPr/>
      <dgm:t>
        <a:bodyPr/>
        <a:lstStyle/>
        <a:p>
          <a:r>
            <a:rPr lang="en-US" dirty="0">
              <a:solidFill>
                <a:schemeClr val="bg1"/>
              </a:solidFill>
              <a:hlinkClick xmlns:r="http://schemas.openxmlformats.org/officeDocument/2006/relationships" r:id="rId1">
                <a:extLst>
                  <a:ext uri="{A12FA001-AC4F-418D-AE19-62706E023703}">
                    <ahyp:hlinkClr xmlns:ahyp="http://schemas.microsoft.com/office/drawing/2018/hyperlinkcolor" val="tx"/>
                  </a:ext>
                </a:extLst>
              </a:hlinkClick>
            </a:rPr>
            <a:t>https://lowdownnhs.info/social-care/spring-budget-2025-analysis-can-the-efficiency-drives-solve-health-crisis/</a:t>
          </a:r>
          <a:endParaRPr lang="en-US" dirty="0">
            <a:solidFill>
              <a:schemeClr val="bg1"/>
            </a:solidFill>
          </a:endParaRPr>
        </a:p>
      </dgm:t>
    </dgm:pt>
    <dgm:pt modelId="{B2700795-2230-43A0-B87B-EBAF5C72E3AB}" type="parTrans" cxnId="{C1799CA4-091C-43D1-9165-78A92F1B10CB}">
      <dgm:prSet/>
      <dgm:spPr/>
      <dgm:t>
        <a:bodyPr/>
        <a:lstStyle/>
        <a:p>
          <a:endParaRPr lang="en-US"/>
        </a:p>
      </dgm:t>
    </dgm:pt>
    <dgm:pt modelId="{9A7873CC-54F1-44F3-9FD2-F846EDC0C748}" type="sibTrans" cxnId="{C1799CA4-091C-43D1-9165-78A92F1B10CB}">
      <dgm:prSet/>
      <dgm:spPr/>
      <dgm:t>
        <a:bodyPr/>
        <a:lstStyle/>
        <a:p>
          <a:endParaRPr lang="en-US"/>
        </a:p>
      </dgm:t>
    </dgm:pt>
    <dgm:pt modelId="{4F8A7C83-1B6F-4832-89ED-7783CBBEF93A}">
      <dgm:prSet/>
      <dgm:spPr/>
      <dgm:t>
        <a:bodyPr/>
        <a:lstStyle/>
        <a:p>
          <a:r>
            <a:rPr lang="en-US"/>
            <a:t>Deficit pressures risk delays in care, loss of services.</a:t>
          </a:r>
        </a:p>
      </dgm:t>
    </dgm:pt>
    <dgm:pt modelId="{645B9B05-4471-44DC-A3C6-AF5D9C2B77D0}" type="parTrans" cxnId="{B5091B6B-D8C6-4473-AD4B-F4674CDB5A4D}">
      <dgm:prSet/>
      <dgm:spPr/>
      <dgm:t>
        <a:bodyPr/>
        <a:lstStyle/>
        <a:p>
          <a:endParaRPr lang="en-US"/>
        </a:p>
      </dgm:t>
    </dgm:pt>
    <dgm:pt modelId="{2E290621-83E0-40D9-9743-B9E047A76EA5}" type="sibTrans" cxnId="{B5091B6B-D8C6-4473-AD4B-F4674CDB5A4D}">
      <dgm:prSet/>
      <dgm:spPr/>
      <dgm:t>
        <a:bodyPr/>
        <a:lstStyle/>
        <a:p>
          <a:endParaRPr lang="en-US"/>
        </a:p>
      </dgm:t>
    </dgm:pt>
    <dgm:pt modelId="{C1A1626B-E4CA-4FA1-96F2-8B6F9C351D15}" type="pres">
      <dgm:prSet presAssocID="{C088D9E2-6D8C-4B55-B7F2-262355CD1134}" presName="root" presStyleCnt="0">
        <dgm:presLayoutVars>
          <dgm:dir/>
          <dgm:resizeHandles val="exact"/>
        </dgm:presLayoutVars>
      </dgm:prSet>
      <dgm:spPr/>
    </dgm:pt>
    <dgm:pt modelId="{671BCACC-EBAE-4353-A764-32CA62C36A0D}" type="pres">
      <dgm:prSet presAssocID="{292D3423-B3E6-4B7A-8793-9ACC62A88119}" presName="compNode" presStyleCnt="0"/>
      <dgm:spPr/>
    </dgm:pt>
    <dgm:pt modelId="{E17511F6-5F3C-4B0D-BC4A-8E53457AF101}" type="pres">
      <dgm:prSet presAssocID="{292D3423-B3E6-4B7A-8793-9ACC62A88119}" presName="bgRect" presStyleLbl="bgShp" presStyleIdx="0" presStyleCnt="3"/>
      <dgm:spPr/>
    </dgm:pt>
    <dgm:pt modelId="{84F1C273-BD08-4FE6-8226-446FFBD83716}" type="pres">
      <dgm:prSet presAssocID="{292D3423-B3E6-4B7A-8793-9ACC62A8811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DA0BAD09-DFBD-4231-92A7-EB7242E62032}" type="pres">
      <dgm:prSet presAssocID="{292D3423-B3E6-4B7A-8793-9ACC62A88119}" presName="spaceRect" presStyleCnt="0"/>
      <dgm:spPr/>
    </dgm:pt>
    <dgm:pt modelId="{87BB7351-B88C-4C54-A85F-7AB83AC63D7D}" type="pres">
      <dgm:prSet presAssocID="{292D3423-B3E6-4B7A-8793-9ACC62A88119}" presName="parTx" presStyleLbl="revTx" presStyleIdx="0" presStyleCnt="3">
        <dgm:presLayoutVars>
          <dgm:chMax val="0"/>
          <dgm:chPref val="0"/>
        </dgm:presLayoutVars>
      </dgm:prSet>
      <dgm:spPr/>
    </dgm:pt>
    <dgm:pt modelId="{86C6E921-C9E9-48DD-989D-AEAA44AF4D99}" type="pres">
      <dgm:prSet presAssocID="{492B3C8D-D614-4F8C-BE15-FFBA65A560E0}" presName="sibTrans" presStyleCnt="0"/>
      <dgm:spPr/>
    </dgm:pt>
    <dgm:pt modelId="{A4AF342B-C848-4D1F-A4A1-5F546B73B14B}" type="pres">
      <dgm:prSet presAssocID="{956CE29E-A527-481F-A605-818A2429F4DF}" presName="compNode" presStyleCnt="0"/>
      <dgm:spPr/>
    </dgm:pt>
    <dgm:pt modelId="{8B22C3FF-2107-4874-BF04-017CCBABC8A7}" type="pres">
      <dgm:prSet presAssocID="{956CE29E-A527-481F-A605-818A2429F4DF}" presName="bgRect" presStyleLbl="bgShp" presStyleIdx="1" presStyleCnt="3"/>
      <dgm:spPr/>
    </dgm:pt>
    <dgm:pt modelId="{C2B4355D-6FF8-4DCC-8383-DCB49D0B8724}" type="pres">
      <dgm:prSet presAssocID="{956CE29E-A527-481F-A605-818A2429F4D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86017A40-7F3B-41BA-9F81-0E945162D9B9}" type="pres">
      <dgm:prSet presAssocID="{956CE29E-A527-481F-A605-818A2429F4DF}" presName="spaceRect" presStyleCnt="0"/>
      <dgm:spPr/>
    </dgm:pt>
    <dgm:pt modelId="{33AC8822-37CF-476E-9EFB-0D8064EA3743}" type="pres">
      <dgm:prSet presAssocID="{956CE29E-A527-481F-A605-818A2429F4DF}" presName="parTx" presStyleLbl="revTx" presStyleIdx="1" presStyleCnt="3">
        <dgm:presLayoutVars>
          <dgm:chMax val="0"/>
          <dgm:chPref val="0"/>
        </dgm:presLayoutVars>
      </dgm:prSet>
      <dgm:spPr/>
    </dgm:pt>
    <dgm:pt modelId="{0BC47B11-62C6-4AF0-9F62-4E12914357D9}" type="pres">
      <dgm:prSet presAssocID="{9A7873CC-54F1-44F3-9FD2-F846EDC0C748}" presName="sibTrans" presStyleCnt="0"/>
      <dgm:spPr/>
    </dgm:pt>
    <dgm:pt modelId="{97D48910-4607-4C12-B7BD-FCD6F1396CF7}" type="pres">
      <dgm:prSet presAssocID="{4F8A7C83-1B6F-4832-89ED-7783CBBEF93A}" presName="compNode" presStyleCnt="0"/>
      <dgm:spPr/>
    </dgm:pt>
    <dgm:pt modelId="{63229D49-A4C4-4F3F-9B21-774FF94E842E}" type="pres">
      <dgm:prSet presAssocID="{4F8A7C83-1B6F-4832-89ED-7783CBBEF93A}" presName="bgRect" presStyleLbl="bgShp" presStyleIdx="2" presStyleCnt="3"/>
      <dgm:spPr/>
    </dgm:pt>
    <dgm:pt modelId="{A6084B35-7847-4FF7-9D18-B60AB6105C36}" type="pres">
      <dgm:prSet presAssocID="{4F8A7C83-1B6F-4832-89ED-7783CBBEF93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AA644495-2EF6-46D6-9E8D-BB1507A45AE1}" type="pres">
      <dgm:prSet presAssocID="{4F8A7C83-1B6F-4832-89ED-7783CBBEF93A}" presName="spaceRect" presStyleCnt="0"/>
      <dgm:spPr/>
    </dgm:pt>
    <dgm:pt modelId="{B5872C8D-BC8A-44AD-8785-F24A2E6373BF}" type="pres">
      <dgm:prSet presAssocID="{4F8A7C83-1B6F-4832-89ED-7783CBBEF93A}" presName="parTx" presStyleLbl="revTx" presStyleIdx="2" presStyleCnt="3">
        <dgm:presLayoutVars>
          <dgm:chMax val="0"/>
          <dgm:chPref val="0"/>
        </dgm:presLayoutVars>
      </dgm:prSet>
      <dgm:spPr/>
    </dgm:pt>
  </dgm:ptLst>
  <dgm:cxnLst>
    <dgm:cxn modelId="{64511C0D-9CD1-4596-A047-C9E1A51B7A52}" type="presOf" srcId="{292D3423-B3E6-4B7A-8793-9ACC62A88119}" destId="{87BB7351-B88C-4C54-A85F-7AB83AC63D7D}" srcOrd="0" destOrd="0" presId="urn:microsoft.com/office/officeart/2018/2/layout/IconVerticalSolidList"/>
    <dgm:cxn modelId="{0FC5B65E-88C4-4851-836E-C262524D607B}" type="presOf" srcId="{956CE29E-A527-481F-A605-818A2429F4DF}" destId="{33AC8822-37CF-476E-9EFB-0D8064EA3743}" srcOrd="0" destOrd="0" presId="urn:microsoft.com/office/officeart/2018/2/layout/IconVerticalSolidList"/>
    <dgm:cxn modelId="{EC5BA561-B74A-48A8-844B-D3A4A0BD6DEA}" type="presOf" srcId="{4F8A7C83-1B6F-4832-89ED-7783CBBEF93A}" destId="{B5872C8D-BC8A-44AD-8785-F24A2E6373BF}" srcOrd="0" destOrd="0" presId="urn:microsoft.com/office/officeart/2018/2/layout/IconVerticalSolidList"/>
    <dgm:cxn modelId="{B5091B6B-D8C6-4473-AD4B-F4674CDB5A4D}" srcId="{C088D9E2-6D8C-4B55-B7F2-262355CD1134}" destId="{4F8A7C83-1B6F-4832-89ED-7783CBBEF93A}" srcOrd="2" destOrd="0" parTransId="{645B9B05-4471-44DC-A3C6-AF5D9C2B77D0}" sibTransId="{2E290621-83E0-40D9-9743-B9E047A76EA5}"/>
    <dgm:cxn modelId="{54D17E94-2F9B-482B-8B69-66F881ABCCC4}" type="presOf" srcId="{C088D9E2-6D8C-4B55-B7F2-262355CD1134}" destId="{C1A1626B-E4CA-4FA1-96F2-8B6F9C351D15}" srcOrd="0" destOrd="0" presId="urn:microsoft.com/office/officeart/2018/2/layout/IconVerticalSolidList"/>
    <dgm:cxn modelId="{C1799CA4-091C-43D1-9165-78A92F1B10CB}" srcId="{C088D9E2-6D8C-4B55-B7F2-262355CD1134}" destId="{956CE29E-A527-481F-A605-818A2429F4DF}" srcOrd="1" destOrd="0" parTransId="{B2700795-2230-43A0-B87B-EBAF5C72E3AB}" sibTransId="{9A7873CC-54F1-44F3-9FD2-F846EDC0C748}"/>
    <dgm:cxn modelId="{D2442EAE-7858-4B52-9A64-836890A2D12D}" srcId="{C088D9E2-6D8C-4B55-B7F2-262355CD1134}" destId="{292D3423-B3E6-4B7A-8793-9ACC62A88119}" srcOrd="0" destOrd="0" parTransId="{261818CE-FF9B-4998-8AE6-42274AFFFE36}" sibTransId="{492B3C8D-D614-4F8C-BE15-FFBA65A560E0}"/>
    <dgm:cxn modelId="{EDFDF3AD-E866-4903-BEC1-3D437072A484}" type="presParOf" srcId="{C1A1626B-E4CA-4FA1-96F2-8B6F9C351D15}" destId="{671BCACC-EBAE-4353-A764-32CA62C36A0D}" srcOrd="0" destOrd="0" presId="urn:microsoft.com/office/officeart/2018/2/layout/IconVerticalSolidList"/>
    <dgm:cxn modelId="{2016341C-24F9-4A26-BECB-1D20CFB53F23}" type="presParOf" srcId="{671BCACC-EBAE-4353-A764-32CA62C36A0D}" destId="{E17511F6-5F3C-4B0D-BC4A-8E53457AF101}" srcOrd="0" destOrd="0" presId="urn:microsoft.com/office/officeart/2018/2/layout/IconVerticalSolidList"/>
    <dgm:cxn modelId="{47EAAAE6-3D3E-45DB-BF3C-E47C4C5ED80A}" type="presParOf" srcId="{671BCACC-EBAE-4353-A764-32CA62C36A0D}" destId="{84F1C273-BD08-4FE6-8226-446FFBD83716}" srcOrd="1" destOrd="0" presId="urn:microsoft.com/office/officeart/2018/2/layout/IconVerticalSolidList"/>
    <dgm:cxn modelId="{AF308006-1F2F-4C12-9CAE-EE5F3D303F1A}" type="presParOf" srcId="{671BCACC-EBAE-4353-A764-32CA62C36A0D}" destId="{DA0BAD09-DFBD-4231-92A7-EB7242E62032}" srcOrd="2" destOrd="0" presId="urn:microsoft.com/office/officeart/2018/2/layout/IconVerticalSolidList"/>
    <dgm:cxn modelId="{21BBBF24-4668-4872-8C9B-F084CCA799A9}" type="presParOf" srcId="{671BCACC-EBAE-4353-A764-32CA62C36A0D}" destId="{87BB7351-B88C-4C54-A85F-7AB83AC63D7D}" srcOrd="3" destOrd="0" presId="urn:microsoft.com/office/officeart/2018/2/layout/IconVerticalSolidList"/>
    <dgm:cxn modelId="{611EC904-8E49-461C-90A4-B0517BEBCC3C}" type="presParOf" srcId="{C1A1626B-E4CA-4FA1-96F2-8B6F9C351D15}" destId="{86C6E921-C9E9-48DD-989D-AEAA44AF4D99}" srcOrd="1" destOrd="0" presId="urn:microsoft.com/office/officeart/2018/2/layout/IconVerticalSolidList"/>
    <dgm:cxn modelId="{4CE205B9-B961-4509-B178-AEABCA791A6F}" type="presParOf" srcId="{C1A1626B-E4CA-4FA1-96F2-8B6F9C351D15}" destId="{A4AF342B-C848-4D1F-A4A1-5F546B73B14B}" srcOrd="2" destOrd="0" presId="urn:microsoft.com/office/officeart/2018/2/layout/IconVerticalSolidList"/>
    <dgm:cxn modelId="{71DFEFEA-0F43-4B6B-86A2-FAA7E8647A83}" type="presParOf" srcId="{A4AF342B-C848-4D1F-A4A1-5F546B73B14B}" destId="{8B22C3FF-2107-4874-BF04-017CCBABC8A7}" srcOrd="0" destOrd="0" presId="urn:microsoft.com/office/officeart/2018/2/layout/IconVerticalSolidList"/>
    <dgm:cxn modelId="{2236A479-D4EF-4EF8-A596-D00051C3E8B6}" type="presParOf" srcId="{A4AF342B-C848-4D1F-A4A1-5F546B73B14B}" destId="{C2B4355D-6FF8-4DCC-8383-DCB49D0B8724}" srcOrd="1" destOrd="0" presId="urn:microsoft.com/office/officeart/2018/2/layout/IconVerticalSolidList"/>
    <dgm:cxn modelId="{F43CA76C-B647-405A-90DF-EE5B79C66760}" type="presParOf" srcId="{A4AF342B-C848-4D1F-A4A1-5F546B73B14B}" destId="{86017A40-7F3B-41BA-9F81-0E945162D9B9}" srcOrd="2" destOrd="0" presId="urn:microsoft.com/office/officeart/2018/2/layout/IconVerticalSolidList"/>
    <dgm:cxn modelId="{5EDEE01A-ECB6-41AA-86C3-169C4675CCB7}" type="presParOf" srcId="{A4AF342B-C848-4D1F-A4A1-5F546B73B14B}" destId="{33AC8822-37CF-476E-9EFB-0D8064EA3743}" srcOrd="3" destOrd="0" presId="urn:microsoft.com/office/officeart/2018/2/layout/IconVerticalSolidList"/>
    <dgm:cxn modelId="{EA0E2275-B0D1-436A-9A52-A64D23FF73E9}" type="presParOf" srcId="{C1A1626B-E4CA-4FA1-96F2-8B6F9C351D15}" destId="{0BC47B11-62C6-4AF0-9F62-4E12914357D9}" srcOrd="3" destOrd="0" presId="urn:microsoft.com/office/officeart/2018/2/layout/IconVerticalSolidList"/>
    <dgm:cxn modelId="{7D3F675F-3816-4BE9-A8EE-93C363BD8D3B}" type="presParOf" srcId="{C1A1626B-E4CA-4FA1-96F2-8B6F9C351D15}" destId="{97D48910-4607-4C12-B7BD-FCD6F1396CF7}" srcOrd="4" destOrd="0" presId="urn:microsoft.com/office/officeart/2018/2/layout/IconVerticalSolidList"/>
    <dgm:cxn modelId="{B5F4DBCB-2E87-4FD7-8C24-D0FBF6E7FD9E}" type="presParOf" srcId="{97D48910-4607-4C12-B7BD-FCD6F1396CF7}" destId="{63229D49-A4C4-4F3F-9B21-774FF94E842E}" srcOrd="0" destOrd="0" presId="urn:microsoft.com/office/officeart/2018/2/layout/IconVerticalSolidList"/>
    <dgm:cxn modelId="{9FD7BA8C-0611-4199-852B-A494435411C0}" type="presParOf" srcId="{97D48910-4607-4C12-B7BD-FCD6F1396CF7}" destId="{A6084B35-7847-4FF7-9D18-B60AB6105C36}" srcOrd="1" destOrd="0" presId="urn:microsoft.com/office/officeart/2018/2/layout/IconVerticalSolidList"/>
    <dgm:cxn modelId="{3756CCB4-B949-4BBC-9687-944ABBCEC455}" type="presParOf" srcId="{97D48910-4607-4C12-B7BD-FCD6F1396CF7}" destId="{AA644495-2EF6-46D6-9E8D-BB1507A45AE1}" srcOrd="2" destOrd="0" presId="urn:microsoft.com/office/officeart/2018/2/layout/IconVerticalSolidList"/>
    <dgm:cxn modelId="{B5B201E9-DC5B-43AE-B6E6-568E6424011C}" type="presParOf" srcId="{97D48910-4607-4C12-B7BD-FCD6F1396CF7}" destId="{B5872C8D-BC8A-44AD-8785-F24A2E6373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511F6-5F3C-4B0D-BC4A-8E53457AF101}">
      <dsp:nvSpPr>
        <dsp:cNvPr id="0" name=""/>
        <dsp:cNvSpPr/>
      </dsp:nvSpPr>
      <dsp:spPr>
        <a:xfrm>
          <a:off x="0" y="682"/>
          <a:ext cx="6245265" cy="15965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F1C273-BD08-4FE6-8226-446FFBD83716}">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BB7351-B88C-4C54-A85F-7AB83AC63D7D}">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US" sz="2200" kern="1200"/>
            <a:t>Real-terms spending growth flat; maintenance backlog £13.8bn.</a:t>
          </a:r>
        </a:p>
      </dsp:txBody>
      <dsp:txXfrm>
        <a:off x="1844034" y="682"/>
        <a:ext cx="4401230" cy="1596566"/>
      </dsp:txXfrm>
    </dsp:sp>
    <dsp:sp modelId="{8B22C3FF-2107-4874-BF04-017CCBABC8A7}">
      <dsp:nvSpPr>
        <dsp:cNvPr id="0" name=""/>
        <dsp:cNvSpPr/>
      </dsp:nvSpPr>
      <dsp:spPr>
        <a:xfrm>
          <a:off x="0" y="1996390"/>
          <a:ext cx="6245265" cy="159656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4355D-6FF8-4DCC-8383-DCB49D0B8724}">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AC8822-37CF-476E-9EFB-0D8064EA3743}">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US" sz="2200" kern="1200" dirty="0">
              <a:solidFill>
                <a:schemeClr val="bg1"/>
              </a:solidFill>
              <a:hlinkClick xmlns:r="http://schemas.openxmlformats.org/officeDocument/2006/relationships" r:id="rId3">
                <a:extLst>
                  <a:ext uri="{A12FA001-AC4F-418D-AE19-62706E023703}">
                    <ahyp:hlinkClr xmlns:ahyp="http://schemas.microsoft.com/office/drawing/2018/hyperlinkcolor" val="tx"/>
                  </a:ext>
                </a:extLst>
              </a:hlinkClick>
            </a:rPr>
            <a:t>https://lowdownnhs.info/social-care/spring-budget-2025-analysis-can-the-efficiency-drives-solve-health-crisis/</a:t>
          </a:r>
          <a:endParaRPr lang="en-US" sz="2200" kern="1200" dirty="0">
            <a:solidFill>
              <a:schemeClr val="bg1"/>
            </a:solidFill>
          </a:endParaRPr>
        </a:p>
      </dsp:txBody>
      <dsp:txXfrm>
        <a:off x="1844034" y="1996390"/>
        <a:ext cx="4401230" cy="1596566"/>
      </dsp:txXfrm>
    </dsp:sp>
    <dsp:sp modelId="{63229D49-A4C4-4F3F-9B21-774FF94E842E}">
      <dsp:nvSpPr>
        <dsp:cNvPr id="0" name=""/>
        <dsp:cNvSpPr/>
      </dsp:nvSpPr>
      <dsp:spPr>
        <a:xfrm>
          <a:off x="0" y="3992098"/>
          <a:ext cx="6245265" cy="159656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84B35-7847-4FF7-9D18-B60AB6105C36}">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872C8D-BC8A-44AD-8785-F24A2E6373BF}">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977900">
            <a:lnSpc>
              <a:spcPct val="90000"/>
            </a:lnSpc>
            <a:spcBef>
              <a:spcPct val="0"/>
            </a:spcBef>
            <a:spcAft>
              <a:spcPct val="35000"/>
            </a:spcAft>
            <a:buNone/>
          </a:pPr>
          <a:r>
            <a:rPr lang="en-US" sz="2200" kern="1200"/>
            <a:t>Deficit pressures risk delays in care, loss of services.</a:t>
          </a:r>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4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0DEB7-A036-693D-0B13-D262171E172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1B7C6F3-18A9-0EB4-9FF6-23420D24CD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5DC8251-B385-C665-11B7-4A1093D8424C}"/>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9763A4F3-ACCF-DB1E-247A-015F91C61AE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39A6C-D2CA-277B-F75C-A91FAD117DC5}"/>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400851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53E63-F344-575A-3DB5-FA2231A4D55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833574-99FF-81C2-1674-E9F2CB9CBE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7F172E-1C8A-1210-D846-4C65941DA2CE}"/>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244519C4-1B20-45E0-5633-B7553E4168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B4E78F-CFD0-4469-5121-669019003416}"/>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104209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5A43-9B2C-0E51-832B-A310AA8673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8D17D9F-232B-6E50-1D2D-F5CBFD0757E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E97DB53-79C1-D0BA-9C29-DC332C5665E2}"/>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82BBEC05-8C03-8497-1674-35ECAA3067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B89E0E-2D38-5CC9-1B72-9CA4DE15BBF7}"/>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538162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05E39-583E-7911-0372-6D86B05087A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C0E1BFF-CBFC-363A-E461-7F78E76D71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AFA69D0-D39C-4942-4DA4-E418012EC0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4E46F9-CF06-9276-84C7-DE017201CA74}"/>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6" name="Footer Placeholder 5">
            <a:extLst>
              <a:ext uri="{FF2B5EF4-FFF2-40B4-BE49-F238E27FC236}">
                <a16:creationId xmlns:a16="http://schemas.microsoft.com/office/drawing/2014/main" id="{36DD4BA3-1EA5-2608-C1CF-27D4376C14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54FE99-6DBE-9FFE-2872-42FE50E0404A}"/>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3572605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EB44-FBD4-B01E-7DA4-5CBA3B9D153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DA2CE7-1534-6059-1525-E8A0E2D171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38D255E-D52E-A13C-2F5B-99F21B277F6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D128CD5-82B1-82B0-CEDE-1EF5FEFB3E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322AAE3-2709-C756-4774-A72099BC613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7F7D6D-7EC5-D57A-00DC-92CEF9EB47CF}"/>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8" name="Footer Placeholder 7">
            <a:extLst>
              <a:ext uri="{FF2B5EF4-FFF2-40B4-BE49-F238E27FC236}">
                <a16:creationId xmlns:a16="http://schemas.microsoft.com/office/drawing/2014/main" id="{095C539D-7AA6-B33A-25D7-38A3B170B89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4517D8-07BF-03CF-36A8-FFEFE06CC5E4}"/>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3127784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F84A6-5E1F-5647-8FFB-DF2E467ADB6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C1F0936-1249-E4B7-4A47-5457BA24184E}"/>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4" name="Footer Placeholder 3">
            <a:extLst>
              <a:ext uri="{FF2B5EF4-FFF2-40B4-BE49-F238E27FC236}">
                <a16:creationId xmlns:a16="http://schemas.microsoft.com/office/drawing/2014/main" id="{58BE8210-0860-301A-42A9-8EE9337708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DF675CD-CD7C-DEDB-BCDA-75D005A47EF9}"/>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1136199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DB49FC-DF1A-CEB8-07F1-DB57C30D6C35}"/>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3" name="Footer Placeholder 2">
            <a:extLst>
              <a:ext uri="{FF2B5EF4-FFF2-40B4-BE49-F238E27FC236}">
                <a16:creationId xmlns:a16="http://schemas.microsoft.com/office/drawing/2014/main" id="{8EC2DF31-404B-433B-6A1D-FFA42D81566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70A560D-360F-AD13-8A69-99199A27268B}"/>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13736631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C5A0B-F48E-EAB5-16A3-2C2BAC7D60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30CFCBC-C3A8-BF3E-328D-DF6387C7FA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90BB114-7495-6B9D-C6C1-94536B2C8A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4D7552-A8A8-66C5-394F-16535D35070D}"/>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6" name="Footer Placeholder 5">
            <a:extLst>
              <a:ext uri="{FF2B5EF4-FFF2-40B4-BE49-F238E27FC236}">
                <a16:creationId xmlns:a16="http://schemas.microsoft.com/office/drawing/2014/main" id="{59C1F11D-D8A4-429B-8DB7-25B58C33D5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911D80-153D-F1E5-9EF1-F6E6C22A1BB5}"/>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2145974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AC53-FE70-38D8-F4F9-6247C02511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3A8205E-6163-DCFD-1CD6-9901C10DCE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B8C3AB9-C3DA-F15C-A182-BF0B8DE581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0D60EF-D831-73B1-E897-5EC3C157149B}"/>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6" name="Footer Placeholder 5">
            <a:extLst>
              <a:ext uri="{FF2B5EF4-FFF2-40B4-BE49-F238E27FC236}">
                <a16:creationId xmlns:a16="http://schemas.microsoft.com/office/drawing/2014/main" id="{314D088B-8FCF-2E1A-DE55-1263739679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B9FEEC6-FD0E-1007-19B1-B8D9A09FDF83}"/>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971667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AEEAC-F73D-2714-4640-C5BB9A5BEE5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CBAC31-F34D-F3FF-3297-40FD900475A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762490-00C3-5C6A-A369-7DE26D6EC99D}"/>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BC06CF91-8147-03C1-A41A-75D3A51AB0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3BEA1D-2CE8-AE86-9F74-510BC48983AA}"/>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61246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46865E-231C-E358-C373-268911424E2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CC98CB0-F4A6-CF3F-6086-7956C207888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B91ADA-DFC5-7670-A13A-A1EAAC963F1A}"/>
              </a:ext>
            </a:extLst>
          </p:cNvPr>
          <p:cNvSpPr>
            <a:spLocks noGrp="1"/>
          </p:cNvSpPr>
          <p:nvPr>
            <p:ph type="dt" sz="half" idx="10"/>
          </p:nvPr>
        </p:nvSpPr>
        <p:spPr/>
        <p:txBody>
          <a:body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DE6897EE-9FFF-636C-246E-16C35E4867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7B889E-A8E5-1B6A-8118-5878954C2003}"/>
              </a:ext>
            </a:extLst>
          </p:cNvPr>
          <p:cNvSpPr>
            <a:spLocks noGrp="1"/>
          </p:cNvSpPr>
          <p:nvPr>
            <p:ph type="sldNum" sz="quarter" idx="12"/>
          </p:nvPr>
        </p:nvSpPr>
        <p:spPr/>
        <p:txBody>
          <a:bodyPr/>
          <a:lstStyle/>
          <a:p>
            <a:fld id="{248B2034-8CC8-074E-853A-A84CB4C9A2A2}" type="slidenum">
              <a:rPr lang="en-US" smtClean="0"/>
              <a:t>‹#›</a:t>
            </a:fld>
            <a:endParaRPr lang="en-US"/>
          </a:p>
        </p:txBody>
      </p:sp>
    </p:spTree>
    <p:extLst>
      <p:ext uri="{BB962C8B-B14F-4D97-AF65-F5344CB8AC3E}">
        <p14:creationId xmlns:p14="http://schemas.microsoft.com/office/powerpoint/2010/main" val="1250276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58547C-CE67-E5C3-984C-8E977894F6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A024815-CBC1-481B-97E0-3688A6BEB0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8A0C36-589A-8E8E-B16B-7AE2731445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EB6021-13FB-5643-88BD-E2011E7F8966}" type="datetimeFigureOut">
              <a:rPr lang="en-US" smtClean="0"/>
              <a:t>9/8/26</a:t>
            </a:fld>
            <a:endParaRPr lang="en-US"/>
          </a:p>
        </p:txBody>
      </p:sp>
      <p:sp>
        <p:nvSpPr>
          <p:cNvPr id="5" name="Footer Placeholder 4">
            <a:extLst>
              <a:ext uri="{FF2B5EF4-FFF2-40B4-BE49-F238E27FC236}">
                <a16:creationId xmlns:a16="http://schemas.microsoft.com/office/drawing/2014/main" id="{539A5AB6-8F60-0D0C-303D-D7B7C23ECE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B955503-0A3C-D12C-267F-17FB2A6660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8B2034-8CC8-074E-853A-A84CB4C9A2A2}" type="slidenum">
              <a:rPr lang="en-US" smtClean="0"/>
              <a:t>‹#›</a:t>
            </a:fld>
            <a:endParaRPr lang="en-US"/>
          </a:p>
        </p:txBody>
      </p:sp>
    </p:spTree>
    <p:extLst>
      <p:ext uri="{BB962C8B-B14F-4D97-AF65-F5344CB8AC3E}">
        <p14:creationId xmlns:p14="http://schemas.microsoft.com/office/powerpoint/2010/main" val="2024085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v.uk/government/publications/road-to-recovery-the-governments-2025-mandate-to-nhs-england/road-to-recovery-the-governments-2025-mandate-to-nhs-england"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T0bFTq0LQQM?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2XA7uWxUuVY?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england.nhs.uk/about/"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www.gov.wales/nhs-wales-health-boards-and-trust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rcseng.ac.uk/news-and-events/media-centre/press-releases/rtt-waiting-times-aug-25/" TargetMode="External"/><Relationship Id="rId2" Type="http://schemas.openxmlformats.org/officeDocument/2006/relationships/hyperlink" Target="https://www.bma.org.uk/advice-and-support/nhs-delivery-and-workforce/pressures/nhs-backlog-data-analysis" TargetMode="External"/><Relationship Id="rId1" Type="http://schemas.openxmlformats.org/officeDocument/2006/relationships/slideLayout" Target="../slideLayouts/slideLayout2.xml"/><Relationship Id="rId4" Type="http://schemas.openxmlformats.org/officeDocument/2006/relationships/hyperlink" Target="https://research.senedd.wales/research-articles/nhs-waiting-times-in-wales-promises-made-targets-missed/" TargetMode="Externa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uk/government/news/nearly-1-billion-for-nhs-frontline-after-agency-spend-crackdown" TargetMode="External"/><Relationship Id="rId2" Type="http://schemas.openxmlformats.org/officeDocument/2006/relationships/hyperlink" Target="applewebdata://9B752AA8-907D-40E3-8AFC-19359AB4CE1B/#fn9"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research.senedd.wales/research-articles/nhs-waiting-times-in-wales-promises-made-targets-missed/" TargetMode="External"/><Relationship Id="rId2" Type="http://schemas.openxmlformats.org/officeDocument/2006/relationships/hyperlink" Target="https://www.bma.org.uk/advice-and-support/nhs-delivery-and-workforce/pressures/nhs-backlog-data-analysi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research.senedd.wales/research-articles/nhs-waiting-times-in-wales-promises-made-targets-missed/" TargetMode="External"/><Relationship Id="rId2" Type="http://schemas.openxmlformats.org/officeDocument/2006/relationships/hyperlink" Target="https://business.senedd.wales/mgIssueHistoryHome.aspx?IId=4026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business.senedd.wales/mgIssueHistoryHome.aspx?IId=40261"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business.senedd.wales/mgIssueHistoryHome.aspx?IId=40261"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gov.uk/government/publications/trend-deck-2021-demographics/trend-deck-2021-demographic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evidence.nihr.ac.uk/alert/outpatient-video-consultations-are-feasible-but-challenging-for-the-nh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1B345B-F292-113F-3430-B7D9AAEF2306}"/>
              </a:ext>
            </a:extLst>
          </p:cNvPr>
          <p:cNvSpPr>
            <a:spLocks noGrp="1"/>
          </p:cNvSpPr>
          <p:nvPr>
            <p:ph type="ctrTitle"/>
          </p:nvPr>
        </p:nvSpPr>
        <p:spPr>
          <a:xfrm>
            <a:off x="640080" y="320040"/>
            <a:ext cx="6692827" cy="3892669"/>
          </a:xfrm>
        </p:spPr>
        <p:txBody>
          <a:bodyPr>
            <a:normAutofit/>
          </a:bodyPr>
          <a:lstStyle/>
          <a:p>
            <a:pPr algn="l"/>
            <a:r>
              <a:rPr lang="en-US" sz="6600" dirty="0"/>
              <a:t>Issues Facing the NHS Today:</a:t>
            </a:r>
          </a:p>
        </p:txBody>
      </p:sp>
      <p:sp>
        <p:nvSpPr>
          <p:cNvPr id="3" name="Subtitle 2">
            <a:extLst>
              <a:ext uri="{FF2B5EF4-FFF2-40B4-BE49-F238E27FC236}">
                <a16:creationId xmlns:a16="http://schemas.microsoft.com/office/drawing/2014/main" id="{11FED0AA-7C4D-340C-9378-3873E1EFDCF8}"/>
              </a:ext>
            </a:extLst>
          </p:cNvPr>
          <p:cNvSpPr>
            <a:spLocks noGrp="1"/>
          </p:cNvSpPr>
          <p:nvPr>
            <p:ph type="subTitle" idx="1"/>
          </p:nvPr>
        </p:nvSpPr>
        <p:spPr>
          <a:xfrm>
            <a:off x="640080" y="4631161"/>
            <a:ext cx="6692827" cy="1569486"/>
          </a:xfrm>
        </p:spPr>
        <p:txBody>
          <a:bodyPr>
            <a:normAutofit/>
          </a:bodyPr>
          <a:lstStyle/>
          <a:p>
            <a:pPr algn="l"/>
            <a:r>
              <a:rPr lang="en-US" dirty="0"/>
              <a:t>Critical Perspectives (2026)</a:t>
            </a:r>
          </a:p>
        </p:txBody>
      </p:sp>
      <p:sp>
        <p:nvSpPr>
          <p:cNvPr id="2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ethoscope">
            <a:extLst>
              <a:ext uri="{FF2B5EF4-FFF2-40B4-BE49-F238E27FC236}">
                <a16:creationId xmlns:a16="http://schemas.microsoft.com/office/drawing/2014/main" id="{631940BA-3E65-9DBA-217B-15C34B4DBAA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81544" y="1267079"/>
            <a:ext cx="4087368" cy="4087368"/>
          </a:xfrm>
          <a:prstGeom prst="rect">
            <a:avLst/>
          </a:prstGeom>
        </p:spPr>
      </p:pic>
    </p:spTree>
    <p:extLst>
      <p:ext uri="{BB962C8B-B14F-4D97-AF65-F5344CB8AC3E}">
        <p14:creationId xmlns:p14="http://schemas.microsoft.com/office/powerpoint/2010/main" val="4257913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C67B1B-0BA9-CDA9-6C4F-EA6D8923EE50}"/>
              </a:ext>
            </a:extLst>
          </p:cNvPr>
          <p:cNvSpPr>
            <a:spLocks noGrp="1"/>
          </p:cNvSpPr>
          <p:nvPr>
            <p:ph type="title"/>
          </p:nvPr>
        </p:nvSpPr>
        <p:spPr>
          <a:xfrm>
            <a:off x="761803" y="350196"/>
            <a:ext cx="4646904" cy="1624520"/>
          </a:xfrm>
        </p:spPr>
        <p:txBody>
          <a:bodyPr anchor="ctr">
            <a:normAutofit/>
          </a:bodyPr>
          <a:lstStyle/>
          <a:p>
            <a:r>
              <a:rPr lang="en-US" sz="3700"/>
              <a:t>Issues Facing the NHS Today: Critical Perspectives (2025)</a:t>
            </a:r>
          </a:p>
        </p:txBody>
      </p:sp>
      <p:sp>
        <p:nvSpPr>
          <p:cNvPr id="3" name="Content Placeholder 2">
            <a:extLst>
              <a:ext uri="{FF2B5EF4-FFF2-40B4-BE49-F238E27FC236}">
                <a16:creationId xmlns:a16="http://schemas.microsoft.com/office/drawing/2014/main" id="{E80711BF-EC81-0288-20AD-47E1E6D36DAF}"/>
              </a:ext>
            </a:extLst>
          </p:cNvPr>
          <p:cNvSpPr>
            <a:spLocks noGrp="1"/>
          </p:cNvSpPr>
          <p:nvPr>
            <p:ph idx="1"/>
          </p:nvPr>
        </p:nvSpPr>
        <p:spPr>
          <a:xfrm>
            <a:off x="761802" y="2743200"/>
            <a:ext cx="4646905" cy="3613149"/>
          </a:xfrm>
        </p:spPr>
        <p:txBody>
          <a:bodyPr anchor="ctr">
            <a:normAutofit/>
          </a:bodyPr>
          <a:lstStyle/>
          <a:p>
            <a:pPr lvl="0"/>
            <a:r>
              <a:rPr lang="en-US" sz="1700"/>
              <a:t>Learning Outcomes:</a:t>
            </a:r>
            <a:endParaRPr lang="en-GB" sz="1700"/>
          </a:p>
          <a:p>
            <a:pPr lvl="1"/>
            <a:r>
              <a:rPr lang="en-US" sz="1700"/>
              <a:t>Review key NHS challenges and solutions.</a:t>
            </a:r>
            <a:endParaRPr lang="en-GB" sz="1700"/>
          </a:p>
          <a:p>
            <a:pPr lvl="1"/>
            <a:r>
              <a:rPr lang="en-US" sz="1700"/>
              <a:t>Apply current policy and workforce data.</a:t>
            </a:r>
            <a:endParaRPr lang="en-GB" sz="1700"/>
          </a:p>
          <a:p>
            <a:pPr lvl="1"/>
            <a:r>
              <a:rPr lang="en-US" sz="1700"/>
              <a:t>Critically evaluate technology’s impact.</a:t>
            </a:r>
            <a:endParaRPr lang="en-GB" sz="1700"/>
          </a:p>
          <a:p>
            <a:endParaRPr lang="en-US" sz="1700"/>
          </a:p>
          <a:p>
            <a:r>
              <a:rPr lang="en-US" sz="1700">
                <a:hlinkClick r:id="rId2"/>
              </a:rPr>
              <a:t>https://www.gov.uk/government/publications/road-to-recovery-the-governments-2025-mandate-to-nhs-england/road-to-recovery-the-governments-2025-mandate-to-nhs-england</a:t>
            </a:r>
            <a:endParaRPr lang="en-US" sz="1700"/>
          </a:p>
          <a:p>
            <a:endParaRPr lang="en-US" sz="1700"/>
          </a:p>
        </p:txBody>
      </p:sp>
      <p:pic>
        <p:nvPicPr>
          <p:cNvPr id="5" name="Picture 4" descr="3D Hologram from iPad">
            <a:extLst>
              <a:ext uri="{FF2B5EF4-FFF2-40B4-BE49-F238E27FC236}">
                <a16:creationId xmlns:a16="http://schemas.microsoft.com/office/drawing/2014/main" id="{C9426A24-581E-2142-D685-9992BD16B39A}"/>
              </a:ext>
            </a:extLst>
          </p:cNvPr>
          <p:cNvPicPr>
            <a:picLocks noChangeAspect="1"/>
          </p:cNvPicPr>
          <p:nvPr/>
        </p:nvPicPr>
        <p:blipFill>
          <a:blip r:embed="rId3"/>
          <a:srcRect l="11647" r="2895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919713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32EDE-3066-3602-CC8E-142916AE65CD}"/>
              </a:ext>
            </a:extLst>
          </p:cNvPr>
          <p:cNvSpPr>
            <a:spLocks noGrp="1"/>
          </p:cNvSpPr>
          <p:nvPr>
            <p:ph type="title"/>
          </p:nvPr>
        </p:nvSpPr>
        <p:spPr>
          <a:xfrm>
            <a:off x="261257" y="2382610"/>
            <a:ext cx="2500086" cy="1325563"/>
          </a:xfrm>
        </p:spPr>
        <p:txBody>
          <a:bodyPr>
            <a:normAutofit fontScale="90000"/>
          </a:bodyPr>
          <a:lstStyle/>
          <a:p>
            <a:r>
              <a:rPr lang="en-US" dirty="0"/>
              <a:t>Why the NHS is in crisis: Channel 4</a:t>
            </a:r>
          </a:p>
        </p:txBody>
      </p:sp>
      <p:pic>
        <p:nvPicPr>
          <p:cNvPr id="4" name="Online Media 3" descr="Why the NHS is in crisis">
            <a:hlinkClick r:id="" action="ppaction://media"/>
            <a:extLst>
              <a:ext uri="{FF2B5EF4-FFF2-40B4-BE49-F238E27FC236}">
                <a16:creationId xmlns:a16="http://schemas.microsoft.com/office/drawing/2014/main" id="{2CEC59FB-0F39-9E0D-6720-480EC675C8CF}"/>
              </a:ext>
            </a:extLst>
          </p:cNvPr>
          <p:cNvPicPr>
            <a:picLocks noGrp="1" noRot="1" noChangeAspect="1"/>
          </p:cNvPicPr>
          <p:nvPr>
            <p:ph idx="1"/>
            <a:videoFile r:link="rId1"/>
          </p:nvPr>
        </p:nvPicPr>
        <p:blipFill>
          <a:blip r:embed="rId3"/>
          <a:stretch>
            <a:fillRect/>
          </a:stretch>
        </p:blipFill>
        <p:spPr>
          <a:xfrm>
            <a:off x="2685143" y="1027906"/>
            <a:ext cx="9245600" cy="5660572"/>
          </a:xfrm>
          <a:prstGeom prst="rect">
            <a:avLst/>
          </a:prstGeom>
        </p:spPr>
      </p:pic>
    </p:spTree>
    <p:extLst>
      <p:ext uri="{BB962C8B-B14F-4D97-AF65-F5344CB8AC3E}">
        <p14:creationId xmlns:p14="http://schemas.microsoft.com/office/powerpoint/2010/main" val="2975619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AA804-D283-0D7F-332E-C44E291AFE4F}"/>
              </a:ext>
            </a:extLst>
          </p:cNvPr>
          <p:cNvSpPr>
            <a:spLocks noGrp="1"/>
          </p:cNvSpPr>
          <p:nvPr>
            <p:ph type="title"/>
          </p:nvPr>
        </p:nvSpPr>
        <p:spPr/>
        <p:txBody>
          <a:bodyPr>
            <a:normAutofit/>
          </a:bodyPr>
          <a:lstStyle/>
          <a:p>
            <a:r>
              <a:rPr lang="en-GB" b="1" dirty="0"/>
              <a:t>Inside an NHS in crisis: every day like a 'horrific board game'</a:t>
            </a:r>
            <a:endParaRPr lang="en-US" dirty="0"/>
          </a:p>
        </p:txBody>
      </p:sp>
      <p:pic>
        <p:nvPicPr>
          <p:cNvPr id="4" name="Online Media 3" descr="Inside an NHS in crisis: every day like a 'horrific board game'">
            <a:hlinkClick r:id="" action="ppaction://media"/>
            <a:extLst>
              <a:ext uri="{FF2B5EF4-FFF2-40B4-BE49-F238E27FC236}">
                <a16:creationId xmlns:a16="http://schemas.microsoft.com/office/drawing/2014/main" id="{027A1393-9F60-CC45-10F1-639DE31430E4}"/>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8325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3C48-FC8A-B91C-9C92-1918A60E6F3D}"/>
              </a:ext>
            </a:extLst>
          </p:cNvPr>
          <p:cNvSpPr>
            <a:spLocks noGrp="1"/>
          </p:cNvSpPr>
          <p:nvPr>
            <p:ph type="title"/>
          </p:nvPr>
        </p:nvSpPr>
        <p:spPr>
          <a:xfrm>
            <a:off x="6823878" y="741391"/>
            <a:ext cx="4491821" cy="1616203"/>
          </a:xfrm>
        </p:spPr>
        <p:txBody>
          <a:bodyPr anchor="b">
            <a:normAutofit/>
          </a:bodyPr>
          <a:lstStyle/>
          <a:p>
            <a:r>
              <a:rPr lang="en-US" sz="3200" b="1"/>
              <a:t>Introduction to the NHS</a:t>
            </a:r>
            <a:br>
              <a:rPr lang="en-GB" sz="3200"/>
            </a:br>
            <a:endParaRPr lang="en-US" sz="3200"/>
          </a:p>
        </p:txBody>
      </p:sp>
      <p:pic>
        <p:nvPicPr>
          <p:cNvPr id="5" name="Picture 4" descr="An image of a stethoscope within a blue background">
            <a:extLst>
              <a:ext uri="{FF2B5EF4-FFF2-40B4-BE49-F238E27FC236}">
                <a16:creationId xmlns:a16="http://schemas.microsoft.com/office/drawing/2014/main" id="{A3815612-92DE-D4B2-5771-2D8CEACDA369}"/>
              </a:ext>
            </a:extLst>
          </p:cNvPr>
          <p:cNvPicPr>
            <a:picLocks noChangeAspect="1"/>
          </p:cNvPicPr>
          <p:nvPr/>
        </p:nvPicPr>
        <p:blipFill>
          <a:blip r:embed="rId2"/>
          <a:srcRect l="36445"/>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DABE6F1-411E-278D-E424-52D408685745}"/>
              </a:ext>
            </a:extLst>
          </p:cNvPr>
          <p:cNvSpPr>
            <a:spLocks noGrp="1"/>
          </p:cNvSpPr>
          <p:nvPr>
            <p:ph idx="1"/>
          </p:nvPr>
        </p:nvSpPr>
        <p:spPr>
          <a:xfrm>
            <a:off x="6415315" y="2032000"/>
            <a:ext cx="5413828" cy="3963822"/>
          </a:xfrm>
        </p:spPr>
        <p:txBody>
          <a:bodyPr anchor="t">
            <a:normAutofit/>
          </a:bodyPr>
          <a:lstStyle/>
          <a:p>
            <a:pPr lvl="0"/>
            <a:r>
              <a:rPr lang="en-US" sz="1700" dirty="0"/>
              <a:t>Founded 1948, world’s largest publicly funded health system.</a:t>
            </a:r>
            <a:endParaRPr lang="en-GB" sz="1700" dirty="0"/>
          </a:p>
          <a:p>
            <a:pPr lvl="0"/>
            <a:r>
              <a:rPr lang="en-US" sz="1700" dirty="0"/>
              <a:t>Over 1.4 million staff, pivotal for UK public health.</a:t>
            </a:r>
            <a:r>
              <a:rPr lang="en-US" sz="1700" baseline="30000" dirty="0"/>
              <a:t> </a:t>
            </a:r>
          </a:p>
          <a:p>
            <a:pPr lvl="0"/>
            <a:endParaRPr lang="en-US" sz="1700" baseline="30000" dirty="0"/>
          </a:p>
          <a:p>
            <a:pPr lvl="0"/>
            <a:r>
              <a:rPr lang="en-US" sz="1700" dirty="0"/>
              <a:t>Services: General practice, hospitals, mental health, community.</a:t>
            </a:r>
          </a:p>
          <a:p>
            <a:pPr lvl="0"/>
            <a:endParaRPr lang="en-US" sz="1700" dirty="0"/>
          </a:p>
          <a:p>
            <a:pPr lvl="0"/>
            <a:r>
              <a:rPr lang="en-GB" sz="1700" dirty="0">
                <a:hlinkClick r:id="rId3"/>
              </a:rPr>
              <a:t>https://www.england.nhs.uk/about/</a:t>
            </a:r>
            <a:endParaRPr lang="en-GB" sz="1700" dirty="0"/>
          </a:p>
          <a:p>
            <a:pPr lvl="0"/>
            <a:r>
              <a:rPr lang="en-GB" sz="1700" dirty="0">
                <a:hlinkClick r:id="rId4"/>
              </a:rPr>
              <a:t>https://www.gov.wales/nhs-wales-health-boards-and-trusts</a:t>
            </a:r>
            <a:endParaRPr lang="en-GB" sz="1700" dirty="0"/>
          </a:p>
          <a:p>
            <a:pPr lvl="0"/>
            <a:endParaRPr lang="en-GB" sz="1700" dirty="0"/>
          </a:p>
          <a:p>
            <a:pPr lvl="0"/>
            <a:endParaRPr lang="en-GB" sz="1700" dirty="0"/>
          </a:p>
          <a:p>
            <a:endParaRPr lang="en-US" sz="1700" dirty="0"/>
          </a:p>
        </p:txBody>
      </p:sp>
    </p:spTree>
    <p:extLst>
      <p:ext uri="{BB962C8B-B14F-4D97-AF65-F5344CB8AC3E}">
        <p14:creationId xmlns:p14="http://schemas.microsoft.com/office/powerpoint/2010/main" val="545389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73D1A46-73C8-ABA6-FA8F-697B8257A9F4}"/>
              </a:ext>
            </a:extLst>
          </p:cNvPr>
          <p:cNvSpPr>
            <a:spLocks noGrp="1"/>
          </p:cNvSpPr>
          <p:nvPr>
            <p:ph type="title"/>
          </p:nvPr>
        </p:nvSpPr>
        <p:spPr>
          <a:xfrm>
            <a:off x="640080" y="1243013"/>
            <a:ext cx="3855720" cy="4371974"/>
          </a:xfrm>
        </p:spPr>
        <p:txBody>
          <a:bodyPr>
            <a:normAutofit/>
          </a:bodyPr>
          <a:lstStyle/>
          <a:p>
            <a:r>
              <a:rPr lang="en-US" sz="3600" b="1">
                <a:solidFill>
                  <a:schemeClr val="tx2"/>
                </a:solidFill>
              </a:rPr>
              <a:t>NHS in Crisis: Headlines &amp; Data</a:t>
            </a:r>
            <a:br>
              <a:rPr lang="en-GB" sz="3600">
                <a:solidFill>
                  <a:schemeClr val="tx2"/>
                </a:solidFill>
              </a:rPr>
            </a:br>
            <a:endParaRPr lang="en-US" sz="3600">
              <a:solidFill>
                <a:schemeClr val="tx2"/>
              </a:solidFill>
            </a:endParaRPr>
          </a:p>
        </p:txBody>
      </p:sp>
      <p:sp>
        <p:nvSpPr>
          <p:cNvPr id="3" name="Content Placeholder 2">
            <a:extLst>
              <a:ext uri="{FF2B5EF4-FFF2-40B4-BE49-F238E27FC236}">
                <a16:creationId xmlns:a16="http://schemas.microsoft.com/office/drawing/2014/main" id="{A1BE963D-E527-A9B5-1832-762383E5D393}"/>
              </a:ext>
            </a:extLst>
          </p:cNvPr>
          <p:cNvSpPr>
            <a:spLocks noGrp="1"/>
          </p:cNvSpPr>
          <p:nvPr>
            <p:ph idx="1"/>
          </p:nvPr>
        </p:nvSpPr>
        <p:spPr>
          <a:xfrm>
            <a:off x="5341257" y="372979"/>
            <a:ext cx="6487886" cy="6239661"/>
          </a:xfrm>
        </p:spPr>
        <p:txBody>
          <a:bodyPr anchor="ctr">
            <a:normAutofit fontScale="92500" lnSpcReduction="20000"/>
          </a:bodyPr>
          <a:lstStyle/>
          <a:p>
            <a:pPr lvl="0"/>
            <a:r>
              <a:rPr lang="en-US" sz="2000" dirty="0">
                <a:solidFill>
                  <a:schemeClr val="tx2"/>
                </a:solidFill>
              </a:rPr>
              <a:t>2025: Strike action, long waits, trust deficits.</a:t>
            </a:r>
            <a:endParaRPr lang="en-GB" sz="2000" dirty="0">
              <a:solidFill>
                <a:schemeClr val="tx2"/>
              </a:solidFill>
            </a:endParaRPr>
          </a:p>
          <a:p>
            <a:pPr lvl="0"/>
            <a:r>
              <a:rPr lang="en-US" sz="2000" dirty="0">
                <a:solidFill>
                  <a:schemeClr val="tx2"/>
                </a:solidFill>
              </a:rPr>
              <a:t>Elective care waiting list: Over 7.4 million cases, 191,000 waited &gt;1 year for treatment.</a:t>
            </a:r>
          </a:p>
          <a:p>
            <a:pPr marL="0" lvl="0" indent="0">
              <a:buNone/>
            </a:pPr>
            <a:endParaRPr lang="en-US" sz="2000" dirty="0">
              <a:solidFill>
                <a:schemeClr val="tx2"/>
              </a:solidFill>
            </a:endParaRPr>
          </a:p>
          <a:p>
            <a:r>
              <a:rPr lang="en-US" sz="2400" b="1" dirty="0">
                <a:solidFill>
                  <a:schemeClr val="tx2"/>
                </a:solidFill>
              </a:rPr>
              <a:t>England:</a:t>
            </a:r>
          </a:p>
          <a:p>
            <a:r>
              <a:rPr lang="en-US" sz="2400" dirty="0">
                <a:solidFill>
                  <a:schemeClr val="tx2"/>
                </a:solidFill>
              </a:rPr>
              <a:t>System deficit: £172 million (July 2025), high capital repair backlog</a:t>
            </a:r>
          </a:p>
          <a:p>
            <a:pPr lvl="0"/>
            <a:r>
              <a:rPr lang="en-US" sz="1300" baseline="30000" dirty="0">
                <a:solidFill>
                  <a:schemeClr val="tx2"/>
                </a:solidFill>
                <a:hlinkClick r:id="rId2"/>
              </a:rPr>
              <a:t>https://www.bma.org.uk/advice-and-support/nhs-delivery-and-workforce/pressures/nhs-backlog-data-analysis</a:t>
            </a:r>
            <a:endParaRPr lang="en-US" sz="1300" baseline="30000" dirty="0">
              <a:solidFill>
                <a:schemeClr val="tx2"/>
              </a:solidFill>
            </a:endParaRPr>
          </a:p>
          <a:p>
            <a:pPr lvl="0"/>
            <a:r>
              <a:rPr lang="en-US" sz="1300" baseline="30000" dirty="0">
                <a:solidFill>
                  <a:schemeClr val="tx2"/>
                </a:solidFill>
                <a:hlinkClick r:id="rId3"/>
              </a:rPr>
              <a:t>https://www.rcseng.ac.uk/news-and-events/media-centre/press-releases/rtt-waiting-times-aug-25/</a:t>
            </a:r>
            <a:endParaRPr lang="en-US" sz="1300" baseline="30000" dirty="0">
              <a:solidFill>
                <a:schemeClr val="tx2"/>
              </a:solidFill>
            </a:endParaRPr>
          </a:p>
          <a:p>
            <a:pPr marL="0" lvl="0" indent="0">
              <a:buNone/>
            </a:pPr>
            <a:endParaRPr lang="en-US" sz="1300" baseline="30000" dirty="0">
              <a:solidFill>
                <a:schemeClr val="tx2"/>
              </a:solidFill>
            </a:endParaRPr>
          </a:p>
          <a:p>
            <a:pPr lvl="0"/>
            <a:endParaRPr lang="en-GB" sz="2000" dirty="0">
              <a:solidFill>
                <a:schemeClr val="tx2"/>
              </a:solidFill>
              <a:effectLst/>
            </a:endParaRPr>
          </a:p>
          <a:p>
            <a:pPr lvl="0"/>
            <a:r>
              <a:rPr lang="en-US" sz="2400" b="1" dirty="0">
                <a:solidFill>
                  <a:schemeClr val="tx2"/>
                </a:solidFill>
              </a:rPr>
              <a:t>Wales:</a:t>
            </a:r>
          </a:p>
          <a:p>
            <a:pPr lvl="0"/>
            <a:r>
              <a:rPr lang="en-GB" sz="2400" dirty="0">
                <a:solidFill>
                  <a:schemeClr val="tx2"/>
                </a:solidFill>
              </a:rPr>
              <a:t>Total Waiting List (Pathways): Around 794,500–796,100 patient pathways in June to August 2025. "Pathways" may refer to treatments rather than individuals, so actual patient numbers are lower, but still about 1 in 4 people in Wales is waiting for NHS treatment which is the highest proportion in the UK.</a:t>
            </a:r>
            <a:endParaRPr lang="en-US" sz="2400" dirty="0">
              <a:solidFill>
                <a:schemeClr val="tx2"/>
              </a:solidFill>
            </a:endParaRPr>
          </a:p>
          <a:p>
            <a:pPr lvl="0"/>
            <a:r>
              <a:rPr lang="en-US" sz="1300" dirty="0">
                <a:solidFill>
                  <a:schemeClr val="tx2"/>
                </a:solidFill>
                <a:hlinkClick r:id="rId4"/>
              </a:rPr>
              <a:t>https://research.senedd.wales/research-articles/nhs-waiting-times-in-wales-promises-made-targets-missed/</a:t>
            </a:r>
            <a:endParaRPr lang="en-US" sz="1300" dirty="0">
              <a:solidFill>
                <a:schemeClr val="tx2"/>
              </a:solidFill>
            </a:endParaRPr>
          </a:p>
          <a:p>
            <a:pPr marL="0" lvl="0" indent="0">
              <a:buNone/>
            </a:pPr>
            <a:r>
              <a:rPr lang="en-GB" sz="1300" dirty="0">
                <a:solidFill>
                  <a:schemeClr val="tx2"/>
                </a:solidFill>
                <a:effectLst/>
              </a:rPr>
              <a:t> </a:t>
            </a:r>
            <a:endParaRPr lang="en-US" sz="1300" dirty="0">
              <a:solidFill>
                <a:schemeClr val="tx2"/>
              </a:solidFill>
            </a:endParaRPr>
          </a:p>
        </p:txBody>
      </p:sp>
    </p:spTree>
    <p:extLst>
      <p:ext uri="{BB962C8B-B14F-4D97-AF65-F5344CB8AC3E}">
        <p14:creationId xmlns:p14="http://schemas.microsoft.com/office/powerpoint/2010/main" val="155188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B0F6469-C114-48B4-33CA-507946902E97}"/>
              </a:ext>
            </a:extLst>
          </p:cNvPr>
          <p:cNvSpPr>
            <a:spLocks noGrp="1"/>
          </p:cNvSpPr>
          <p:nvPr>
            <p:ph type="title"/>
          </p:nvPr>
        </p:nvSpPr>
        <p:spPr>
          <a:xfrm>
            <a:off x="479394" y="1070800"/>
            <a:ext cx="3939688" cy="5583126"/>
          </a:xfrm>
        </p:spPr>
        <p:txBody>
          <a:bodyPr>
            <a:normAutofit/>
          </a:bodyPr>
          <a:lstStyle/>
          <a:p>
            <a:pPr algn="r"/>
            <a:r>
              <a:rPr lang="en-US" sz="5000" b="1"/>
              <a:t>Funding and Sustainability</a:t>
            </a:r>
            <a:br>
              <a:rPr lang="en-GB" sz="5000"/>
            </a:br>
            <a:endParaRPr lang="en-US" sz="5000"/>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B35BF89-3B48-D831-5C8A-15F1B6FB9583}"/>
              </a:ext>
            </a:extLst>
          </p:cNvPr>
          <p:cNvGraphicFramePr>
            <a:graphicFrameLocks noGrp="1"/>
          </p:cNvGraphicFramePr>
          <p:nvPr>
            <p:ph idx="1"/>
            <p:extLst>
              <p:ext uri="{D42A27DB-BD31-4B8C-83A1-F6EECF244321}">
                <p14:modId xmlns:p14="http://schemas.microsoft.com/office/powerpoint/2010/main" val="380541442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96309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313A1E-6358-DD39-957F-2071ECEBAE5A}"/>
              </a:ext>
            </a:extLst>
          </p:cNvPr>
          <p:cNvSpPr>
            <a:spLocks noGrp="1"/>
          </p:cNvSpPr>
          <p:nvPr>
            <p:ph type="title"/>
          </p:nvPr>
        </p:nvSpPr>
        <p:spPr>
          <a:xfrm>
            <a:off x="645065" y="1463040"/>
            <a:ext cx="3796306" cy="2690949"/>
          </a:xfrm>
        </p:spPr>
        <p:txBody>
          <a:bodyPr anchor="t">
            <a:normAutofit/>
          </a:bodyPr>
          <a:lstStyle/>
          <a:p>
            <a:r>
              <a:rPr lang="en-US" b="1" dirty="0"/>
              <a:t>Workforce Recruitment &amp; Retention: England</a:t>
            </a: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7B70E0-4865-A062-2676-D6729903F10D}"/>
              </a:ext>
            </a:extLst>
          </p:cNvPr>
          <p:cNvSpPr>
            <a:spLocks noGrp="1"/>
          </p:cNvSpPr>
          <p:nvPr>
            <p:ph idx="1"/>
          </p:nvPr>
        </p:nvSpPr>
        <p:spPr>
          <a:xfrm>
            <a:off x="5656218" y="757989"/>
            <a:ext cx="5542387" cy="5005497"/>
          </a:xfrm>
        </p:spPr>
        <p:txBody>
          <a:bodyPr anchor="t">
            <a:normAutofit/>
          </a:bodyPr>
          <a:lstStyle/>
          <a:p>
            <a:pPr lvl="0"/>
            <a:r>
              <a:rPr lang="en-US" sz="2000" dirty="0"/>
              <a:t>100,000 vacancies, chronic shortage in nursing/medical roles.</a:t>
            </a:r>
          </a:p>
          <a:p>
            <a:pPr lvl="0"/>
            <a:r>
              <a:rPr lang="en-US" sz="1700" baseline="30000" dirty="0">
                <a:hlinkClick r:id="rId2"/>
              </a:rPr>
              <a:t>https://www.nurses.co.uk/blog/staffing/stats-and-facts-uks-nursing-workforce-2025</a:t>
            </a:r>
            <a:endParaRPr lang="en-GB" sz="1700" dirty="0"/>
          </a:p>
          <a:p>
            <a:pPr lvl="0"/>
            <a:r>
              <a:rPr lang="en-GB" sz="2000" dirty="0"/>
              <a:t>46,828 vacancies specifically for nurses and a record high nursing vacancy rate of 11.8%. NHS Wales (for context) had a 5.2% vacancy rate.</a:t>
            </a:r>
            <a:endParaRPr lang="en-US" sz="2000" dirty="0"/>
          </a:p>
          <a:p>
            <a:pPr lvl="0"/>
            <a:r>
              <a:rPr lang="en-US" sz="2000" dirty="0"/>
              <a:t>Staff turnover driven by burnout, pay, working conditions; 77% trust leaders expect staff cuts for savings.</a:t>
            </a:r>
            <a:endParaRPr lang="en-GB" sz="2000" dirty="0"/>
          </a:p>
          <a:p>
            <a:pPr lvl="0"/>
            <a:r>
              <a:rPr lang="en-US" sz="2000" dirty="0"/>
              <a:t>Agency/temporary staff cost: £3–8bn/year (2024–25).</a:t>
            </a:r>
          </a:p>
          <a:p>
            <a:pPr lvl="0"/>
            <a:r>
              <a:rPr lang="en-GB" sz="2000" dirty="0"/>
              <a:t>Figures for 2023–24 were just under £10bn.</a:t>
            </a:r>
            <a:endParaRPr lang="en-US" sz="2000" dirty="0"/>
          </a:p>
          <a:p>
            <a:pPr lvl="0"/>
            <a:r>
              <a:rPr lang="en-US" sz="1700" dirty="0">
                <a:hlinkClick r:id="rId3"/>
              </a:rPr>
              <a:t>https://www.gov.uk/government/news/nearly-1-billion-for-nhs-frontline-after-agency-spend-crackdown</a:t>
            </a:r>
            <a:endParaRPr lang="en-US" sz="1700" dirty="0"/>
          </a:p>
          <a:p>
            <a:pPr lvl="0"/>
            <a:endParaRPr lang="en-US" sz="1700" dirty="0"/>
          </a:p>
        </p:txBody>
      </p:sp>
    </p:spTree>
    <p:extLst>
      <p:ext uri="{BB962C8B-B14F-4D97-AF65-F5344CB8AC3E}">
        <p14:creationId xmlns:p14="http://schemas.microsoft.com/office/powerpoint/2010/main" val="3018715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24B6F-3383-AE2B-24EE-D9B1306C1CAD}"/>
              </a:ext>
            </a:extLst>
          </p:cNvPr>
          <p:cNvSpPr>
            <a:spLocks noGrp="1"/>
          </p:cNvSpPr>
          <p:nvPr>
            <p:ph type="title"/>
          </p:nvPr>
        </p:nvSpPr>
        <p:spPr>
          <a:xfrm>
            <a:off x="645065" y="1463040"/>
            <a:ext cx="3796306" cy="2690949"/>
          </a:xfrm>
        </p:spPr>
        <p:txBody>
          <a:bodyPr anchor="t">
            <a:normAutofit/>
          </a:bodyPr>
          <a:lstStyle/>
          <a:p>
            <a:r>
              <a:rPr lang="en-US" b="1" dirty="0"/>
              <a:t>Service Delivery Backlogs</a:t>
            </a:r>
            <a:br>
              <a:rPr lang="en-GB" dirty="0"/>
            </a:br>
            <a:endParaRPr lang="en-US" dirty="0"/>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C7259F-7CFF-15A4-88C5-AF65D3B7F27A}"/>
              </a:ext>
            </a:extLst>
          </p:cNvPr>
          <p:cNvSpPr>
            <a:spLocks noGrp="1"/>
          </p:cNvSpPr>
          <p:nvPr>
            <p:ph idx="1"/>
          </p:nvPr>
        </p:nvSpPr>
        <p:spPr>
          <a:xfrm>
            <a:off x="5656218" y="587829"/>
            <a:ext cx="5542387" cy="5175657"/>
          </a:xfrm>
        </p:spPr>
        <p:txBody>
          <a:bodyPr anchor="t">
            <a:normAutofit/>
          </a:bodyPr>
          <a:lstStyle/>
          <a:p>
            <a:pPr lvl="0"/>
            <a:r>
              <a:rPr lang="en-US" sz="2000" dirty="0"/>
              <a:t>Only 61–62% of patients seen within 18 weeks (target 92%).</a:t>
            </a:r>
            <a:endParaRPr lang="en-US" sz="2000" baseline="30000" dirty="0"/>
          </a:p>
          <a:p>
            <a:pPr lvl="0"/>
            <a:r>
              <a:rPr lang="en-GB" sz="1700" dirty="0">
                <a:hlinkClick r:id="rId2"/>
              </a:rPr>
              <a:t>https://www.bma.org.uk/advice-and-support/nhs-delivery-and-workforce/pressures/nhs-backlog-data-analysis</a:t>
            </a:r>
            <a:endParaRPr lang="en-GB" sz="1700" dirty="0"/>
          </a:p>
          <a:p>
            <a:pPr marL="0" lvl="0" indent="0">
              <a:buNone/>
            </a:pPr>
            <a:endParaRPr lang="en-GB" sz="1700" dirty="0"/>
          </a:p>
          <a:p>
            <a:pPr lvl="0"/>
            <a:r>
              <a:rPr lang="en-US" sz="2000" dirty="0"/>
              <a:t>191,000 waited longer than a year for planned treatment.</a:t>
            </a:r>
            <a:endParaRPr lang="en-GB" sz="2000" dirty="0"/>
          </a:p>
          <a:p>
            <a:r>
              <a:rPr lang="en-US" sz="2000" dirty="0"/>
              <a:t>COVID-19 legacy: Delays persist for cancer, mental health, elective surgeries</a:t>
            </a:r>
            <a:r>
              <a:rPr lang="en-GB" sz="2000" dirty="0">
                <a:effectLst/>
              </a:rPr>
              <a:t> </a:t>
            </a:r>
          </a:p>
          <a:p>
            <a:endParaRPr lang="en-GB" sz="1700" dirty="0">
              <a:effectLst/>
            </a:endParaRPr>
          </a:p>
          <a:p>
            <a:r>
              <a:rPr lang="en-US" sz="1700" dirty="0">
                <a:hlinkClick r:id="rId3"/>
              </a:rPr>
              <a:t>https://research.senedd.wales/research-articles/nhs-waiting-times-in-wales-promises-made-targets-missed/</a:t>
            </a:r>
            <a:endParaRPr lang="en-US" sz="1700" dirty="0"/>
          </a:p>
          <a:p>
            <a:endParaRPr lang="en-US" sz="1700" dirty="0"/>
          </a:p>
        </p:txBody>
      </p:sp>
    </p:spTree>
    <p:extLst>
      <p:ext uri="{BB962C8B-B14F-4D97-AF65-F5344CB8AC3E}">
        <p14:creationId xmlns:p14="http://schemas.microsoft.com/office/powerpoint/2010/main" val="1042793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5E2E-407F-DD0B-BF52-B1CB2571FEC3}"/>
              </a:ext>
            </a:extLst>
          </p:cNvPr>
          <p:cNvSpPr>
            <a:spLocks noGrp="1"/>
          </p:cNvSpPr>
          <p:nvPr>
            <p:ph type="title"/>
          </p:nvPr>
        </p:nvSpPr>
        <p:spPr/>
        <p:txBody>
          <a:bodyPr/>
          <a:lstStyle/>
          <a:p>
            <a:r>
              <a:rPr lang="en-US" dirty="0"/>
              <a:t>Wales:</a:t>
            </a:r>
          </a:p>
        </p:txBody>
      </p:sp>
      <p:sp>
        <p:nvSpPr>
          <p:cNvPr id="3" name="Content Placeholder 2">
            <a:extLst>
              <a:ext uri="{FF2B5EF4-FFF2-40B4-BE49-F238E27FC236}">
                <a16:creationId xmlns:a16="http://schemas.microsoft.com/office/drawing/2014/main" id="{1E40D6E9-2F5E-34BF-72E2-AA7A363BD8CC}"/>
              </a:ext>
            </a:extLst>
          </p:cNvPr>
          <p:cNvSpPr>
            <a:spLocks noGrp="1"/>
          </p:cNvSpPr>
          <p:nvPr>
            <p:ph idx="1"/>
          </p:nvPr>
        </p:nvSpPr>
        <p:spPr>
          <a:xfrm>
            <a:off x="838200" y="1291770"/>
            <a:ext cx="10515600" cy="5428343"/>
          </a:xfrm>
        </p:spPr>
        <p:txBody>
          <a:bodyPr>
            <a:normAutofit fontScale="55000" lnSpcReduction="20000"/>
          </a:bodyPr>
          <a:lstStyle/>
          <a:p>
            <a:pPr fontAlgn="base"/>
            <a:r>
              <a:rPr lang="en-GB" sz="3300" b="1" dirty="0"/>
              <a:t>Performance Against Targets</a:t>
            </a:r>
          </a:p>
          <a:p>
            <a:pPr fontAlgn="base"/>
            <a:r>
              <a:rPr lang="en-GB" sz="3300" dirty="0"/>
              <a:t>The Senedd’s Health and Social Care Committee has been monitoring performance through termly </a:t>
            </a:r>
            <a:r>
              <a:rPr lang="en-GB" sz="3300" dirty="0">
                <a:hlinkClick r:id="rId2"/>
              </a:rPr>
              <a:t>NHS Waiting Times Monitoring Reports</a:t>
            </a:r>
            <a:r>
              <a:rPr lang="en-GB" sz="3300" dirty="0"/>
              <a:t>, published regularly since October 2022. </a:t>
            </a:r>
          </a:p>
          <a:p>
            <a:pPr fontAlgn="base"/>
            <a:r>
              <a:rPr lang="en-GB" sz="3300" dirty="0"/>
              <a:t>Taken together, these reports show that the Welsh Government has not met any of its recovery targets:</a:t>
            </a:r>
          </a:p>
          <a:p>
            <a:pPr fontAlgn="base"/>
            <a:endParaRPr lang="en-GB" sz="3300" dirty="0"/>
          </a:p>
          <a:p>
            <a:pPr fontAlgn="base"/>
            <a:r>
              <a:rPr lang="en-GB" sz="3300" b="1" dirty="0"/>
              <a:t>One-year outpatient waits:</a:t>
            </a:r>
            <a:r>
              <a:rPr lang="en-GB" sz="3300" dirty="0"/>
              <a:t> The target was to eliminate waits longer than one year for a first outpatient appointment by the end of 2022. In June 2025, nearly 73,000 patient pathways were still waiting over a year.</a:t>
            </a:r>
          </a:p>
          <a:p>
            <a:pPr fontAlgn="base"/>
            <a:r>
              <a:rPr lang="en-GB" sz="3300" b="1" dirty="0"/>
              <a:t>Two-year waits for treatment:</a:t>
            </a:r>
            <a:r>
              <a:rPr lang="en-GB" sz="3300" dirty="0"/>
              <a:t> The target was to eliminate two-year waits by March 2023. By June 2025, more than 7,400 patient pathways still had waits of over two years.</a:t>
            </a:r>
          </a:p>
          <a:p>
            <a:pPr fontAlgn="base"/>
            <a:r>
              <a:rPr lang="en-GB" sz="3300" b="1" dirty="0"/>
              <a:t>One-year waits for treatment:</a:t>
            </a:r>
            <a:r>
              <a:rPr lang="en-GB" sz="3300" dirty="0"/>
              <a:t> The target was to eliminate one-year waits by Spring 2025. In June 2025, 157,000 patient pathways experienced waits of more than one year.</a:t>
            </a:r>
          </a:p>
          <a:p>
            <a:pPr fontAlgn="base"/>
            <a:r>
              <a:rPr lang="en-GB" sz="3300" b="1" dirty="0"/>
              <a:t>Diagnostics and therapies:</a:t>
            </a:r>
            <a:r>
              <a:rPr lang="en-GB" sz="3300" dirty="0"/>
              <a:t> The target was for no one to wait longer than eight weeks for diagnostic tests and 14 weeks for therapies by Spring 2024. In June 2025, more than 40,400 patient pathways were waiting longer than 8 weeks for diagnostics, and nearly 4,000 were waiting longer than 14 weeks for therapies.</a:t>
            </a:r>
          </a:p>
          <a:p>
            <a:pPr fontAlgn="base"/>
            <a:r>
              <a:rPr lang="en-GB" sz="3300" b="1" dirty="0"/>
              <a:t>Cancer pathway:</a:t>
            </a:r>
            <a:r>
              <a:rPr lang="en-GB" sz="3300" dirty="0"/>
              <a:t> The target is for 80% of cancer patients to begin treatment within 62 days of suspicion by 2026, with an interim target of 70% by March 2023. The interim target was not met, and performance has since worsened. In June 2025, just 60.2% of patients began treatment within 62 days — far short of both the interim and ultimate targets.</a:t>
            </a:r>
            <a:endParaRPr lang="en-GB" dirty="0"/>
          </a:p>
          <a:p>
            <a:pPr fontAlgn="base"/>
            <a:r>
              <a:rPr lang="en-US" dirty="0">
                <a:hlinkClick r:id="rId3"/>
              </a:rPr>
              <a:t>https://research.senedd.wales/research-articles/nhs-waiting-times-in-wales-promises-made-targets-missed/</a:t>
            </a:r>
            <a:endParaRPr lang="en-US" dirty="0"/>
          </a:p>
          <a:p>
            <a:pPr marL="0" indent="0" fontAlgn="base">
              <a:buNone/>
            </a:pPr>
            <a:endParaRPr lang="en-GB" dirty="0"/>
          </a:p>
          <a:p>
            <a:endParaRPr lang="en-US" dirty="0"/>
          </a:p>
        </p:txBody>
      </p:sp>
    </p:spTree>
    <p:extLst>
      <p:ext uri="{BB962C8B-B14F-4D97-AF65-F5344CB8AC3E}">
        <p14:creationId xmlns:p14="http://schemas.microsoft.com/office/powerpoint/2010/main" val="565604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40FAE-5F02-0BD2-D780-03066F60993F}"/>
              </a:ext>
            </a:extLst>
          </p:cNvPr>
          <p:cNvSpPr>
            <a:spLocks noGrp="1"/>
          </p:cNvSpPr>
          <p:nvPr>
            <p:ph type="title"/>
          </p:nvPr>
        </p:nvSpPr>
        <p:spPr>
          <a:xfrm>
            <a:off x="1171074" y="1396686"/>
            <a:ext cx="3240506" cy="4064628"/>
          </a:xfrm>
        </p:spPr>
        <p:txBody>
          <a:bodyPr>
            <a:normAutofit/>
          </a:bodyPr>
          <a:lstStyle/>
          <a:p>
            <a:r>
              <a:rPr lang="en-GB" sz="4100" b="1" dirty="0">
                <a:solidFill>
                  <a:srgbClr val="FFFFFF"/>
                </a:solidFill>
              </a:rPr>
              <a:t>Why Progress Has Been Limited: system pressures</a:t>
            </a:r>
            <a:br>
              <a:rPr lang="en-GB" sz="4100" b="1" dirty="0">
                <a:solidFill>
                  <a:srgbClr val="FFFFFF"/>
                </a:solidFill>
              </a:rPr>
            </a:br>
            <a:endParaRPr lang="en-US" sz="4100" dirty="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6BF1C87-E23E-B44F-4936-F76E62560735}"/>
              </a:ext>
            </a:extLst>
          </p:cNvPr>
          <p:cNvSpPr>
            <a:spLocks noGrp="1"/>
          </p:cNvSpPr>
          <p:nvPr>
            <p:ph idx="1"/>
          </p:nvPr>
        </p:nvSpPr>
        <p:spPr>
          <a:xfrm>
            <a:off x="5370153" y="1526033"/>
            <a:ext cx="6458990" cy="4936187"/>
          </a:xfrm>
        </p:spPr>
        <p:txBody>
          <a:bodyPr>
            <a:normAutofit fontScale="92500" lnSpcReduction="10000"/>
          </a:bodyPr>
          <a:lstStyle/>
          <a:p>
            <a:pPr fontAlgn="base"/>
            <a:r>
              <a:rPr lang="en-GB" sz="2000" dirty="0"/>
              <a:t>While </a:t>
            </a:r>
            <a:r>
              <a:rPr lang="en-GB" sz="2000" b="1" u="sng" dirty="0">
                <a:hlinkClick r:id="rId2"/>
              </a:rPr>
              <a:t>scrutinising the Welsh Government on NHS waiting times</a:t>
            </a:r>
            <a:r>
              <a:rPr lang="en-GB" sz="2000" dirty="0"/>
              <a:t>, the Health and Social Care Committee has identified several factors, highlighted by the Welsh Government, Health Boards, and other health and social care stakeholders, that have constrained progress:</a:t>
            </a:r>
          </a:p>
          <a:p>
            <a:pPr fontAlgn="base"/>
            <a:r>
              <a:rPr lang="en-GB" sz="2000" b="1" dirty="0"/>
              <a:t>Workforce capacity:</a:t>
            </a:r>
            <a:r>
              <a:rPr lang="en-GB" sz="2000" dirty="0"/>
              <a:t> Recruitment and retention remain major challenges across specialties. </a:t>
            </a:r>
          </a:p>
          <a:p>
            <a:pPr fontAlgn="base"/>
            <a:r>
              <a:rPr lang="en-GB" sz="2000" dirty="0"/>
              <a:t>Staffing shortages limit the ability to expand capacity, and much of the investment has gone into stabilising the system, rather than increasing service provision. </a:t>
            </a:r>
          </a:p>
          <a:p>
            <a:pPr fontAlgn="base"/>
            <a:r>
              <a:rPr lang="en-GB" sz="2000" dirty="0"/>
              <a:t>Additionally, it takes time to train new staff.</a:t>
            </a:r>
          </a:p>
          <a:p>
            <a:pPr fontAlgn="base"/>
            <a:r>
              <a:rPr lang="en-GB" sz="2000" b="1" dirty="0"/>
              <a:t>Demand growth</a:t>
            </a:r>
            <a:r>
              <a:rPr lang="en-GB" sz="2000" dirty="0"/>
              <a:t>: Population ageing, rising chronic disease, and post-pandemic surges in referrals have pushed demand above anticipated levels, so that the inflow to the waiting list has outpaced the outflow.</a:t>
            </a:r>
          </a:p>
          <a:p>
            <a:pPr fontAlgn="base"/>
            <a:r>
              <a:rPr lang="en-GB" sz="2000" dirty="0"/>
              <a:t>Paradoxically, even as NHS Wales treats more people than ever, the total waiting list continues to grow because new patients are joining faster than they are being treated.</a:t>
            </a:r>
          </a:p>
          <a:p>
            <a:pPr fontAlgn="base"/>
            <a:endParaRPr lang="en-GB" sz="1600" dirty="0"/>
          </a:p>
          <a:p>
            <a:endParaRPr lang="en-US" sz="900" dirty="0"/>
          </a:p>
        </p:txBody>
      </p:sp>
    </p:spTree>
    <p:extLst>
      <p:ext uri="{BB962C8B-B14F-4D97-AF65-F5344CB8AC3E}">
        <p14:creationId xmlns:p14="http://schemas.microsoft.com/office/powerpoint/2010/main" val="560266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A51A44-519A-F8C9-76AB-472A5A9EB8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62BA3E-DE59-2F04-B09A-3A96D8FBD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7A8AAC0D-577B-7727-3A18-1F33E824C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90610-7258-F1ED-FFE5-620066FFD2ED}"/>
              </a:ext>
            </a:extLst>
          </p:cNvPr>
          <p:cNvSpPr>
            <a:spLocks noGrp="1"/>
          </p:cNvSpPr>
          <p:nvPr>
            <p:ph type="title"/>
          </p:nvPr>
        </p:nvSpPr>
        <p:spPr>
          <a:xfrm>
            <a:off x="1171074" y="1396686"/>
            <a:ext cx="3240506" cy="4064628"/>
          </a:xfrm>
        </p:spPr>
        <p:txBody>
          <a:bodyPr>
            <a:normAutofit/>
          </a:bodyPr>
          <a:lstStyle/>
          <a:p>
            <a:r>
              <a:rPr lang="en-GB" sz="4100" b="1" dirty="0">
                <a:solidFill>
                  <a:srgbClr val="FFFFFF"/>
                </a:solidFill>
              </a:rPr>
              <a:t>Why Progress Has Been Limited: system pressures</a:t>
            </a:r>
            <a:br>
              <a:rPr lang="en-GB" sz="4100" b="1" dirty="0">
                <a:solidFill>
                  <a:srgbClr val="FFFFFF"/>
                </a:solidFill>
              </a:rPr>
            </a:br>
            <a:endParaRPr lang="en-US" sz="4100" dirty="0">
              <a:solidFill>
                <a:srgbClr val="FFFFFF"/>
              </a:solidFill>
            </a:endParaRPr>
          </a:p>
        </p:txBody>
      </p:sp>
      <p:sp>
        <p:nvSpPr>
          <p:cNvPr id="12" name="Arc 11">
            <a:extLst>
              <a:ext uri="{FF2B5EF4-FFF2-40B4-BE49-F238E27FC236}">
                <a16:creationId xmlns:a16="http://schemas.microsoft.com/office/drawing/2014/main" id="{01E35BB7-0AFF-3A96-9C1D-DA867632C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35593D6E-5C14-7C9E-352E-2C181DFF18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43AE613-E42D-FD79-1715-CBA9B3888762}"/>
              </a:ext>
            </a:extLst>
          </p:cNvPr>
          <p:cNvSpPr>
            <a:spLocks noGrp="1"/>
          </p:cNvSpPr>
          <p:nvPr>
            <p:ph idx="1"/>
          </p:nvPr>
        </p:nvSpPr>
        <p:spPr>
          <a:xfrm>
            <a:off x="5370153" y="1526033"/>
            <a:ext cx="6458990" cy="4936187"/>
          </a:xfrm>
        </p:spPr>
        <p:txBody>
          <a:bodyPr>
            <a:normAutofit/>
          </a:bodyPr>
          <a:lstStyle/>
          <a:p>
            <a:pPr fontAlgn="base"/>
            <a:r>
              <a:rPr lang="en-GB" sz="1600" b="1" dirty="0"/>
              <a:t>Infrastructure constraints:</a:t>
            </a:r>
            <a:r>
              <a:rPr lang="en-GB" sz="1600" dirty="0"/>
              <a:t> Diagnostic and surgical hubs have taken time to establish, and capital funding has been stretched.</a:t>
            </a:r>
          </a:p>
          <a:p>
            <a:pPr fontAlgn="base"/>
            <a:r>
              <a:rPr lang="en-GB" sz="1600" b="1" dirty="0"/>
              <a:t>Winter pressures:</a:t>
            </a:r>
            <a:r>
              <a:rPr lang="en-GB" sz="1600" dirty="0"/>
              <a:t> Recurrent winter pressures and flu/Covid waves in 2022–24 repeatedly diverted capacity away from planned care. </a:t>
            </a:r>
          </a:p>
          <a:p>
            <a:pPr fontAlgn="base"/>
            <a:r>
              <a:rPr lang="en-GB" sz="1600" dirty="0"/>
              <a:t>Each winter, capacity has been diverted to urgent and emergency care, meaning the backlog grows again.</a:t>
            </a:r>
          </a:p>
          <a:p>
            <a:pPr fontAlgn="base"/>
            <a:r>
              <a:rPr lang="en-GB" sz="1600" b="1" dirty="0"/>
              <a:t>System inefficiencies:</a:t>
            </a:r>
            <a:r>
              <a:rPr lang="en-GB" sz="1600" dirty="0"/>
              <a:t> Differences in performance across health boards, and ongoing reliance on outdated IT and estates, have slowed progress.</a:t>
            </a:r>
          </a:p>
          <a:p>
            <a:pPr fontAlgn="base"/>
            <a:endParaRPr lang="en-GB" sz="1600" dirty="0"/>
          </a:p>
          <a:p>
            <a:pPr fontAlgn="base"/>
            <a:r>
              <a:rPr lang="en-GB" sz="1600" dirty="0">
                <a:hlinkClick r:id="rId2"/>
              </a:rPr>
              <a:t>https://business.senedd.wales/mgIssueHistoryHome.aspx?IId=40261</a:t>
            </a:r>
            <a:endParaRPr lang="en-GB" sz="1600" dirty="0"/>
          </a:p>
          <a:p>
            <a:pPr fontAlgn="base"/>
            <a:endParaRPr lang="en-GB" sz="1600" dirty="0"/>
          </a:p>
          <a:p>
            <a:endParaRPr lang="en-US" sz="900" dirty="0"/>
          </a:p>
        </p:txBody>
      </p:sp>
    </p:spTree>
    <p:extLst>
      <p:ext uri="{BB962C8B-B14F-4D97-AF65-F5344CB8AC3E}">
        <p14:creationId xmlns:p14="http://schemas.microsoft.com/office/powerpoint/2010/main" val="40955070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3E2C70-695E-558F-ABEF-F69546C17EB4}"/>
              </a:ext>
            </a:extLst>
          </p:cNvPr>
          <p:cNvSpPr>
            <a:spLocks noGrp="1"/>
          </p:cNvSpPr>
          <p:nvPr>
            <p:ph type="title"/>
          </p:nvPr>
        </p:nvSpPr>
        <p:spPr>
          <a:xfrm>
            <a:off x="1171074" y="1396686"/>
            <a:ext cx="3240506" cy="4064628"/>
          </a:xfrm>
        </p:spPr>
        <p:txBody>
          <a:bodyPr>
            <a:normAutofit/>
          </a:bodyPr>
          <a:lstStyle/>
          <a:p>
            <a:r>
              <a:rPr lang="en-US" b="1">
                <a:solidFill>
                  <a:srgbClr val="FFFFFF"/>
                </a:solidFill>
              </a:rPr>
              <a:t>Ageing Population and New Health Needs</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7D90FC-B61E-6A16-8151-B4A83E22075F}"/>
              </a:ext>
            </a:extLst>
          </p:cNvPr>
          <p:cNvSpPr>
            <a:spLocks noGrp="1"/>
          </p:cNvSpPr>
          <p:nvPr>
            <p:ph idx="1"/>
          </p:nvPr>
        </p:nvSpPr>
        <p:spPr>
          <a:xfrm>
            <a:off x="5370153" y="1526033"/>
            <a:ext cx="5536397" cy="3935281"/>
          </a:xfrm>
        </p:spPr>
        <p:txBody>
          <a:bodyPr>
            <a:normAutofit/>
          </a:bodyPr>
          <a:lstStyle/>
          <a:p>
            <a:pPr lvl="0"/>
            <a:r>
              <a:rPr lang="en-US" sz="2200"/>
              <a:t>Over-65s: ONS predicts growth to 24–26% of UK population by 2041–2066; increasing multimorbidity, complex care needs.</a:t>
            </a:r>
          </a:p>
          <a:p>
            <a:pPr lvl="0"/>
            <a:r>
              <a:rPr lang="en-US" sz="2200"/>
              <a:t>Sustained rise in admissions and healthcare/social care costs.</a:t>
            </a:r>
          </a:p>
          <a:p>
            <a:pPr lvl="0"/>
            <a:endParaRPr lang="en-US" sz="2200"/>
          </a:p>
          <a:p>
            <a:pPr lvl="0"/>
            <a:r>
              <a:rPr lang="en-GB" sz="2200">
                <a:hlinkClick r:id="rId2"/>
              </a:rPr>
              <a:t>https://www.gov.uk/government/publications/trend-deck-2021-demographics/trend-deck-2021-demographics</a:t>
            </a:r>
            <a:endParaRPr lang="en-GB" sz="2200"/>
          </a:p>
          <a:p>
            <a:pPr lvl="0"/>
            <a:endParaRPr lang="en-GB" sz="2200"/>
          </a:p>
          <a:p>
            <a:endParaRPr lang="en-US" sz="2200"/>
          </a:p>
        </p:txBody>
      </p:sp>
    </p:spTree>
    <p:extLst>
      <p:ext uri="{BB962C8B-B14F-4D97-AF65-F5344CB8AC3E}">
        <p14:creationId xmlns:p14="http://schemas.microsoft.com/office/powerpoint/2010/main" val="3312284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D6E6D-563D-400F-DC55-C977A58F63CB}"/>
              </a:ext>
            </a:extLst>
          </p:cNvPr>
          <p:cNvSpPr>
            <a:spLocks noGrp="1"/>
          </p:cNvSpPr>
          <p:nvPr>
            <p:ph type="title"/>
          </p:nvPr>
        </p:nvSpPr>
        <p:spPr>
          <a:xfrm>
            <a:off x="1389278" y="1233241"/>
            <a:ext cx="3240506" cy="4064628"/>
          </a:xfrm>
        </p:spPr>
        <p:txBody>
          <a:bodyPr>
            <a:normAutofit/>
          </a:bodyPr>
          <a:lstStyle/>
          <a:p>
            <a:r>
              <a:rPr lang="en-US" sz="3700" b="1">
                <a:solidFill>
                  <a:srgbClr val="FFFFFF"/>
                </a:solidFill>
              </a:rPr>
              <a:t>Digital Transformation &amp; Telehealth</a:t>
            </a:r>
            <a:endParaRPr lang="en-US" sz="37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7BA5B5-7667-AE42-CB51-C88A7369AA04}"/>
              </a:ext>
            </a:extLst>
          </p:cNvPr>
          <p:cNvSpPr>
            <a:spLocks noGrp="1"/>
          </p:cNvSpPr>
          <p:nvPr>
            <p:ph idx="1"/>
          </p:nvPr>
        </p:nvSpPr>
        <p:spPr>
          <a:xfrm>
            <a:off x="6096000" y="820880"/>
            <a:ext cx="5257799" cy="4889350"/>
          </a:xfrm>
        </p:spPr>
        <p:txBody>
          <a:bodyPr anchor="t">
            <a:normAutofit/>
          </a:bodyPr>
          <a:lstStyle/>
          <a:p>
            <a:pPr lvl="0"/>
            <a:r>
              <a:rPr lang="en-US" sz="2400"/>
              <a:t>90% NHS trusts have electronic patient records; paperless by 2025 not yet achieved - digital maturity 20–32%.</a:t>
            </a:r>
            <a:r>
              <a:rPr lang="en-US" sz="2400" baseline="30000"/>
              <a:t> </a:t>
            </a:r>
          </a:p>
          <a:p>
            <a:pPr lvl="0"/>
            <a:r>
              <a:rPr lang="en-US" sz="2400"/>
              <a:t>Benefits: Improved access, remote consults. </a:t>
            </a:r>
          </a:p>
          <a:p>
            <a:pPr lvl="0"/>
            <a:r>
              <a:rPr lang="en-US" sz="2400"/>
              <a:t>Challenges: IT failures, skills gap, digital exclusion risks.</a:t>
            </a:r>
          </a:p>
          <a:p>
            <a:pPr lvl="0"/>
            <a:endParaRPr lang="en-US" sz="2400"/>
          </a:p>
          <a:p>
            <a:pPr lvl="0"/>
            <a:r>
              <a:rPr lang="en-US" sz="2400">
                <a:hlinkClick r:id="rId2"/>
              </a:rPr>
              <a:t>https://evidence.nihr.ac.uk/alert/outpatient-video-consultations-are-feasible-but-challenging-for-the-nhs/</a:t>
            </a:r>
            <a:endParaRPr lang="en-US" sz="2400"/>
          </a:p>
          <a:p>
            <a:pPr lvl="0"/>
            <a:endParaRPr lang="en-US" sz="240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3860843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8A6E7-F21B-3182-25F0-ADD5AD95067F}"/>
              </a:ext>
            </a:extLst>
          </p:cNvPr>
          <p:cNvSpPr>
            <a:spLocks noGrp="1"/>
          </p:cNvSpPr>
          <p:nvPr>
            <p:ph type="title"/>
          </p:nvPr>
        </p:nvSpPr>
        <p:spPr>
          <a:xfrm>
            <a:off x="6823878" y="741391"/>
            <a:ext cx="4491821" cy="1616203"/>
          </a:xfrm>
        </p:spPr>
        <p:txBody>
          <a:bodyPr anchor="b">
            <a:normAutofit/>
          </a:bodyPr>
          <a:lstStyle/>
          <a:p>
            <a:r>
              <a:rPr lang="en-US" sz="3200" dirty="0"/>
              <a:t>Question:</a:t>
            </a:r>
          </a:p>
        </p:txBody>
      </p:sp>
      <p:pic>
        <p:nvPicPr>
          <p:cNvPr id="5" name="Picture 4" descr="Magnifying glass and question mark">
            <a:extLst>
              <a:ext uri="{FF2B5EF4-FFF2-40B4-BE49-F238E27FC236}">
                <a16:creationId xmlns:a16="http://schemas.microsoft.com/office/drawing/2014/main" id="{CDEA6EE3-C901-8AE1-071D-FA5031C68922}"/>
              </a:ext>
            </a:extLst>
          </p:cNvPr>
          <p:cNvPicPr>
            <a:picLocks noChangeAspect="1"/>
          </p:cNvPicPr>
          <p:nvPr/>
        </p:nvPicPr>
        <p:blipFill>
          <a:blip r:embed="rId2"/>
          <a:srcRect l="26824" r="23176"/>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0D01BE55-739D-F8C5-AA47-B1D0EADD1AA1}"/>
              </a:ext>
            </a:extLst>
          </p:cNvPr>
          <p:cNvSpPr>
            <a:spLocks noGrp="1"/>
          </p:cNvSpPr>
          <p:nvPr>
            <p:ph idx="1"/>
          </p:nvPr>
        </p:nvSpPr>
        <p:spPr>
          <a:xfrm>
            <a:off x="6096000" y="2533476"/>
            <a:ext cx="5959642" cy="3447832"/>
          </a:xfrm>
        </p:spPr>
        <p:txBody>
          <a:bodyPr anchor="t">
            <a:normAutofit/>
          </a:bodyPr>
          <a:lstStyle/>
          <a:p>
            <a:pPr lvl="0"/>
            <a:r>
              <a:rPr lang="en-US" sz="3200" dirty="0"/>
              <a:t>What are the most effective workforce retention strategies?</a:t>
            </a:r>
          </a:p>
          <a:p>
            <a:pPr marL="0" lvl="0" indent="0">
              <a:buNone/>
            </a:pPr>
            <a:endParaRPr lang="en-GB" sz="2000" dirty="0"/>
          </a:p>
          <a:p>
            <a:endParaRPr lang="en-US" sz="2000" dirty="0"/>
          </a:p>
        </p:txBody>
      </p:sp>
    </p:spTree>
    <p:extLst>
      <p:ext uri="{BB962C8B-B14F-4D97-AF65-F5344CB8AC3E}">
        <p14:creationId xmlns:p14="http://schemas.microsoft.com/office/powerpoint/2010/main" val="18446183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2A5D17-B345-685D-97AB-B6E65EB3BB06}"/>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8564DE39-78DB-203F-8D44-122C21ECA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D934DD63-8CCF-843F-B5F2-4A78B9000BE3}"/>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70E8833B-E4DB-9480-635D-3200DD989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E1099-23C9-B1AC-7679-12D947DF2B2D}"/>
              </a:ext>
            </a:extLst>
          </p:cNvPr>
          <p:cNvSpPr>
            <a:spLocks noGrp="1"/>
          </p:cNvSpPr>
          <p:nvPr>
            <p:ph type="title"/>
          </p:nvPr>
        </p:nvSpPr>
        <p:spPr>
          <a:xfrm>
            <a:off x="6115317" y="405685"/>
            <a:ext cx="5464968" cy="1559301"/>
          </a:xfrm>
        </p:spPr>
        <p:txBody>
          <a:bodyPr>
            <a:normAutofit/>
          </a:bodyPr>
          <a:lstStyle/>
          <a:p>
            <a:r>
              <a:rPr lang="en-GB" sz="3100"/>
              <a:t>What are the most effective workforce retention strategies?</a:t>
            </a:r>
            <a:br>
              <a:rPr lang="en-GB" sz="3100"/>
            </a:br>
            <a:endParaRPr lang="en-US" sz="3100"/>
          </a:p>
        </p:txBody>
      </p:sp>
      <p:sp>
        <p:nvSpPr>
          <p:cNvPr id="3" name="Content Placeholder 2">
            <a:extLst>
              <a:ext uri="{FF2B5EF4-FFF2-40B4-BE49-F238E27FC236}">
                <a16:creationId xmlns:a16="http://schemas.microsoft.com/office/drawing/2014/main" id="{D59ADC6E-7A06-C26D-AAF7-7914A974A682}"/>
              </a:ext>
            </a:extLst>
          </p:cNvPr>
          <p:cNvSpPr>
            <a:spLocks noGrp="1"/>
          </p:cNvSpPr>
          <p:nvPr>
            <p:ph idx="1"/>
          </p:nvPr>
        </p:nvSpPr>
        <p:spPr>
          <a:xfrm>
            <a:off x="6115317" y="2285999"/>
            <a:ext cx="5247340" cy="3954079"/>
          </a:xfrm>
        </p:spPr>
        <p:txBody>
          <a:bodyPr anchor="ctr">
            <a:normAutofit fontScale="85000" lnSpcReduction="10000"/>
          </a:bodyPr>
          <a:lstStyle/>
          <a:p>
            <a:r>
              <a:rPr lang="en-GB" sz="2000" b="1" dirty="0"/>
              <a:t>Culture and Wellbeing: </a:t>
            </a:r>
            <a:r>
              <a:rPr lang="en-GB" sz="2000" dirty="0"/>
              <a:t>Foster a compassionate, inclusive organisational culture. </a:t>
            </a:r>
          </a:p>
          <a:p>
            <a:r>
              <a:rPr lang="en-GB" sz="2000" dirty="0"/>
              <a:t>Improve staff engagement, leadership, recognition, and provide mental health and wellbeing support.​</a:t>
            </a:r>
          </a:p>
          <a:p>
            <a:r>
              <a:rPr lang="en-GB" sz="2000" b="1" dirty="0"/>
              <a:t>Flexible Working: </a:t>
            </a:r>
            <a:r>
              <a:rPr lang="en-GB" sz="2000" dirty="0"/>
              <a:t>Develop robust flexible/agile working policies and enhanced job rostering. </a:t>
            </a:r>
          </a:p>
          <a:p>
            <a:r>
              <a:rPr lang="en-GB" sz="2000" dirty="0"/>
              <a:t>Allow staff to adjust work patterns for better work-life balance, which Nuffield Trust and NHS Employers highlight as a top factor for retention.​</a:t>
            </a:r>
          </a:p>
          <a:p>
            <a:r>
              <a:rPr lang="en-GB" sz="2000" b="1" dirty="0"/>
              <a:t>Induction, Appraisal and Support: </a:t>
            </a:r>
            <a:r>
              <a:rPr lang="en-GB" sz="2000" dirty="0"/>
              <a:t>Build strong induction programmes, regular appraisals, and mentoring systems to connect new and diverse staff. </a:t>
            </a:r>
          </a:p>
          <a:p>
            <a:r>
              <a:rPr lang="en-GB" sz="2000" dirty="0"/>
              <a:t>These lead to lower leaver rates, especially for international recruits.​</a:t>
            </a:r>
          </a:p>
          <a:p>
            <a:endParaRPr lang="en-US" sz="800" dirty="0"/>
          </a:p>
        </p:txBody>
      </p:sp>
    </p:spTree>
    <p:extLst>
      <p:ext uri="{BB962C8B-B14F-4D97-AF65-F5344CB8AC3E}">
        <p14:creationId xmlns:p14="http://schemas.microsoft.com/office/powerpoint/2010/main" val="9213208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98D4DC60-B90E-F2A3-D77F-7DCFA4C18339}"/>
              </a:ext>
            </a:extLst>
          </p:cNvPr>
          <p:cNvPicPr>
            <a:picLocks noChangeAspect="1"/>
          </p:cNvPicPr>
          <p:nvPr/>
        </p:nvPicPr>
        <p:blipFill>
          <a:blip r:embed="rId2"/>
          <a:srcRect l="24512" r="16321"/>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36BBCA-3588-5485-C199-594952D92F43}"/>
              </a:ext>
            </a:extLst>
          </p:cNvPr>
          <p:cNvSpPr>
            <a:spLocks noGrp="1"/>
          </p:cNvSpPr>
          <p:nvPr>
            <p:ph type="title"/>
          </p:nvPr>
        </p:nvSpPr>
        <p:spPr>
          <a:xfrm>
            <a:off x="6115317" y="405685"/>
            <a:ext cx="5464968" cy="1559301"/>
          </a:xfrm>
        </p:spPr>
        <p:txBody>
          <a:bodyPr>
            <a:normAutofit/>
          </a:bodyPr>
          <a:lstStyle/>
          <a:p>
            <a:r>
              <a:rPr lang="en-GB" sz="3100"/>
              <a:t>What are the most effective workforce retention strategies?</a:t>
            </a:r>
            <a:br>
              <a:rPr lang="en-GB" sz="3100"/>
            </a:br>
            <a:endParaRPr lang="en-US" sz="3100"/>
          </a:p>
        </p:txBody>
      </p:sp>
      <p:sp>
        <p:nvSpPr>
          <p:cNvPr id="3" name="Content Placeholder 2">
            <a:extLst>
              <a:ext uri="{FF2B5EF4-FFF2-40B4-BE49-F238E27FC236}">
                <a16:creationId xmlns:a16="http://schemas.microsoft.com/office/drawing/2014/main" id="{F6825C10-F9A7-C9D5-AB9D-1F462331C09F}"/>
              </a:ext>
            </a:extLst>
          </p:cNvPr>
          <p:cNvSpPr>
            <a:spLocks noGrp="1"/>
          </p:cNvSpPr>
          <p:nvPr>
            <p:ph idx="1"/>
          </p:nvPr>
        </p:nvSpPr>
        <p:spPr>
          <a:xfrm>
            <a:off x="6115317" y="2285999"/>
            <a:ext cx="5247340" cy="3954079"/>
          </a:xfrm>
        </p:spPr>
        <p:txBody>
          <a:bodyPr anchor="ctr">
            <a:normAutofit fontScale="77500" lnSpcReduction="20000"/>
          </a:bodyPr>
          <a:lstStyle/>
          <a:p>
            <a:r>
              <a:rPr lang="en-GB" sz="2000" b="1" dirty="0"/>
              <a:t>Career Development and Training: </a:t>
            </a:r>
            <a:r>
              <a:rPr lang="en-GB" sz="2000" dirty="0"/>
              <a:t>Clear pathways for promotion, ongoing upskilling, and leadership development. </a:t>
            </a:r>
          </a:p>
          <a:p>
            <a:r>
              <a:rPr lang="en-GB" sz="2000" dirty="0"/>
              <a:t>Increase domestic training and grow roles in areas of need (mental health, community care).​</a:t>
            </a:r>
          </a:p>
          <a:p>
            <a:r>
              <a:rPr lang="en-GB" sz="2000" b="1" dirty="0"/>
              <a:t>Staff Experience and Engagement: </a:t>
            </a:r>
            <a:r>
              <a:rPr lang="en-GB" sz="2000" dirty="0"/>
              <a:t>Include staff in decision-making, act on feedback, and ensure staff see improvement in daily work environments. </a:t>
            </a:r>
          </a:p>
          <a:p>
            <a:r>
              <a:rPr lang="en-GB" sz="2000" dirty="0"/>
              <a:t>Employ exemplary initiatives like the People Promise, which offer multi-faceted interventions and have shown to cut turnover by up to 17% in pilot sites.​</a:t>
            </a:r>
          </a:p>
          <a:p>
            <a:r>
              <a:rPr lang="en-GB" sz="2000" b="1" dirty="0"/>
              <a:t>Support for Returning Workers and Retirees: </a:t>
            </a:r>
            <a:r>
              <a:rPr lang="en-GB" sz="2000" dirty="0"/>
              <a:t>Good return-to-work policies and options for retired staff to support flexible or part-time return boost retention.​</a:t>
            </a:r>
          </a:p>
          <a:p>
            <a:r>
              <a:rPr lang="en-GB" sz="2000" b="1" dirty="0"/>
              <a:t>Tackling Burnout: </a:t>
            </a:r>
            <a:r>
              <a:rPr lang="en-GB" sz="2000" dirty="0"/>
              <a:t>Address workload, staffing levels, and ensure adequate breaks, particularly after the pandemic and amid current capacity pressures.</a:t>
            </a:r>
          </a:p>
          <a:p>
            <a:endParaRPr lang="en-US" sz="800" dirty="0"/>
          </a:p>
        </p:txBody>
      </p:sp>
    </p:spTree>
    <p:extLst>
      <p:ext uri="{BB962C8B-B14F-4D97-AF65-F5344CB8AC3E}">
        <p14:creationId xmlns:p14="http://schemas.microsoft.com/office/powerpoint/2010/main" val="2375966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933AA8-35F4-CCB8-575D-570B70BE748D}"/>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fferent coloured question marks">
            <a:extLst>
              <a:ext uri="{FF2B5EF4-FFF2-40B4-BE49-F238E27FC236}">
                <a16:creationId xmlns:a16="http://schemas.microsoft.com/office/drawing/2014/main" id="{5484CF16-5652-DBE0-DBD0-B57CCD938A9D}"/>
              </a:ext>
            </a:extLst>
          </p:cNvPr>
          <p:cNvPicPr>
            <a:picLocks noChangeAspect="1"/>
          </p:cNvPicPr>
          <p:nvPr/>
        </p:nvPicPr>
        <p:blipFill>
          <a:blip r:embed="rId2"/>
          <a:srcRect l="26120" r="29505"/>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507A5-A8EF-ECC0-8712-987CC4AC5921}"/>
              </a:ext>
            </a:extLst>
          </p:cNvPr>
          <p:cNvSpPr>
            <a:spLocks noGrp="1"/>
          </p:cNvSpPr>
          <p:nvPr>
            <p:ph type="title"/>
          </p:nvPr>
        </p:nvSpPr>
        <p:spPr>
          <a:xfrm>
            <a:off x="6115317" y="405685"/>
            <a:ext cx="5464968" cy="1559301"/>
          </a:xfrm>
        </p:spPr>
        <p:txBody>
          <a:bodyPr>
            <a:normAutofit/>
          </a:bodyPr>
          <a:lstStyle/>
          <a:p>
            <a:r>
              <a:rPr lang="en-US" sz="4000" dirty="0"/>
              <a:t>Question:</a:t>
            </a:r>
          </a:p>
        </p:txBody>
      </p:sp>
      <p:sp>
        <p:nvSpPr>
          <p:cNvPr id="3" name="Content Placeholder 2">
            <a:extLst>
              <a:ext uri="{FF2B5EF4-FFF2-40B4-BE49-F238E27FC236}">
                <a16:creationId xmlns:a16="http://schemas.microsoft.com/office/drawing/2014/main" id="{AC961D22-517A-96DA-FE9C-F98756F15F35}"/>
              </a:ext>
            </a:extLst>
          </p:cNvPr>
          <p:cNvSpPr>
            <a:spLocks noGrp="1"/>
          </p:cNvSpPr>
          <p:nvPr>
            <p:ph idx="1"/>
          </p:nvPr>
        </p:nvSpPr>
        <p:spPr>
          <a:xfrm>
            <a:off x="6096000" y="2177716"/>
            <a:ext cx="5247340" cy="3496878"/>
          </a:xfrm>
        </p:spPr>
        <p:txBody>
          <a:bodyPr anchor="ctr">
            <a:normAutofit/>
          </a:bodyPr>
          <a:lstStyle/>
          <a:p>
            <a:pPr lvl="0"/>
            <a:r>
              <a:rPr lang="en-US" sz="3200" dirty="0"/>
              <a:t>How should the NHS address digital exclusion while </a:t>
            </a:r>
            <a:r>
              <a:rPr lang="en-US" sz="3200" dirty="0" err="1"/>
              <a:t>modernising</a:t>
            </a:r>
            <a:r>
              <a:rPr lang="en-US" sz="3200" dirty="0"/>
              <a:t>?</a:t>
            </a:r>
            <a:endParaRPr lang="en-GB" sz="3200" dirty="0"/>
          </a:p>
          <a:p>
            <a:endParaRPr lang="en-US" sz="2000" dirty="0"/>
          </a:p>
        </p:txBody>
      </p:sp>
    </p:spTree>
    <p:extLst>
      <p:ext uri="{BB962C8B-B14F-4D97-AF65-F5344CB8AC3E}">
        <p14:creationId xmlns:p14="http://schemas.microsoft.com/office/powerpoint/2010/main" val="17959879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C13F7E4D-9F44-A924-08CC-D9221C8FBE5D}"/>
              </a:ext>
            </a:extLst>
          </p:cNvPr>
          <p:cNvPicPr>
            <a:picLocks noChangeAspect="1"/>
          </p:cNvPicPr>
          <p:nvPr/>
        </p:nvPicPr>
        <p:blipFill>
          <a:blip r:embed="rId2"/>
          <a:srcRect l="47598" r="802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972A6B-564B-034C-6BBE-46C3B235BF5E}"/>
              </a:ext>
            </a:extLst>
          </p:cNvPr>
          <p:cNvSpPr>
            <a:spLocks noGrp="1"/>
          </p:cNvSpPr>
          <p:nvPr>
            <p:ph type="title"/>
          </p:nvPr>
        </p:nvSpPr>
        <p:spPr>
          <a:xfrm>
            <a:off x="6115317" y="405685"/>
            <a:ext cx="5464968" cy="1559301"/>
          </a:xfrm>
        </p:spPr>
        <p:txBody>
          <a:bodyPr>
            <a:normAutofit/>
          </a:bodyPr>
          <a:lstStyle/>
          <a:p>
            <a:r>
              <a:rPr lang="en-GB" sz="2800"/>
              <a:t>How should the NHS address digital exclusion while modernising?</a:t>
            </a:r>
            <a:br>
              <a:rPr lang="en-GB" sz="2800"/>
            </a:br>
            <a:endParaRPr lang="en-US" sz="2800"/>
          </a:p>
        </p:txBody>
      </p:sp>
      <p:sp>
        <p:nvSpPr>
          <p:cNvPr id="3" name="Content Placeholder 2">
            <a:extLst>
              <a:ext uri="{FF2B5EF4-FFF2-40B4-BE49-F238E27FC236}">
                <a16:creationId xmlns:a16="http://schemas.microsoft.com/office/drawing/2014/main" id="{14E0F12F-E169-6BBB-5437-516BCAC480A0}"/>
              </a:ext>
            </a:extLst>
          </p:cNvPr>
          <p:cNvSpPr>
            <a:spLocks noGrp="1"/>
          </p:cNvSpPr>
          <p:nvPr>
            <p:ph idx="1"/>
          </p:nvPr>
        </p:nvSpPr>
        <p:spPr>
          <a:xfrm>
            <a:off x="6115317" y="2743200"/>
            <a:ext cx="5247340" cy="3496878"/>
          </a:xfrm>
        </p:spPr>
        <p:txBody>
          <a:bodyPr anchor="ctr">
            <a:normAutofit fontScale="85000" lnSpcReduction="10000"/>
          </a:bodyPr>
          <a:lstStyle/>
          <a:p>
            <a:r>
              <a:rPr lang="en-GB" sz="2000" b="1" dirty="0"/>
              <a:t>Multi-Channel Services: </a:t>
            </a:r>
            <a:r>
              <a:rPr lang="en-GB" sz="2000" dirty="0"/>
              <a:t>Maintain access to non-digital (analogue) services alongside digital options, ensuring people who cannot use tech are not left behind.​</a:t>
            </a:r>
          </a:p>
          <a:p>
            <a:r>
              <a:rPr lang="en-GB" sz="2000" b="1" dirty="0"/>
              <a:t>Tailored Digital Support: </a:t>
            </a:r>
            <a:r>
              <a:rPr lang="en-GB" sz="2000" dirty="0"/>
              <a:t>Offer targeted support through online and real-world means, including translation, accessibility, and adaptation in the NHS App and platforms.​</a:t>
            </a:r>
          </a:p>
          <a:p>
            <a:r>
              <a:rPr lang="en-GB" sz="2000" b="1" dirty="0"/>
              <a:t>Community Partnerships: </a:t>
            </a:r>
            <a:r>
              <a:rPr lang="en-GB" sz="2000" dirty="0"/>
              <a:t>Work with libraries, community groups, and ‘App Ambassadors’ to support digital literacy in underserved populations.​</a:t>
            </a:r>
          </a:p>
          <a:p>
            <a:r>
              <a:rPr lang="en-GB" sz="2000" b="1" dirty="0"/>
              <a:t>Inclusive Co-Design: </a:t>
            </a:r>
            <a:r>
              <a:rPr lang="en-GB" sz="2000" dirty="0"/>
              <a:t>Involve patients with lower digital confidence or from marginalised groups in designing new digital tools and services.​</a:t>
            </a:r>
          </a:p>
          <a:p>
            <a:endParaRPr lang="en-US" sz="800" dirty="0"/>
          </a:p>
        </p:txBody>
      </p:sp>
    </p:spTree>
    <p:extLst>
      <p:ext uri="{BB962C8B-B14F-4D97-AF65-F5344CB8AC3E}">
        <p14:creationId xmlns:p14="http://schemas.microsoft.com/office/powerpoint/2010/main" val="27243002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E8A03D-9B83-8CD3-2D6F-6FC1CF51C990}"/>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527E6FFE-7904-4283-84E3-7C64ACC17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obile device with apps">
            <a:extLst>
              <a:ext uri="{FF2B5EF4-FFF2-40B4-BE49-F238E27FC236}">
                <a16:creationId xmlns:a16="http://schemas.microsoft.com/office/drawing/2014/main" id="{54EA4847-BDAD-C4C8-0950-1647E1906ACA}"/>
              </a:ext>
            </a:extLst>
          </p:cNvPr>
          <p:cNvPicPr>
            <a:picLocks noChangeAspect="1"/>
          </p:cNvPicPr>
          <p:nvPr/>
        </p:nvPicPr>
        <p:blipFill>
          <a:blip r:embed="rId2"/>
          <a:srcRect l="47598" r="8027"/>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79FAA62B-87C4-1A50-C7AA-27A291CC4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1A69F3-4183-7079-9835-C0C97E24AA63}"/>
              </a:ext>
            </a:extLst>
          </p:cNvPr>
          <p:cNvSpPr>
            <a:spLocks noGrp="1"/>
          </p:cNvSpPr>
          <p:nvPr>
            <p:ph type="title"/>
          </p:nvPr>
        </p:nvSpPr>
        <p:spPr>
          <a:xfrm>
            <a:off x="6115317" y="405685"/>
            <a:ext cx="5464968" cy="1559301"/>
          </a:xfrm>
        </p:spPr>
        <p:txBody>
          <a:bodyPr>
            <a:normAutofit/>
          </a:bodyPr>
          <a:lstStyle/>
          <a:p>
            <a:r>
              <a:rPr lang="en-GB" sz="2800" dirty="0"/>
              <a:t>How should the NHS address digital exclusion while modernising?</a:t>
            </a:r>
            <a:br>
              <a:rPr lang="en-GB" sz="2800" dirty="0"/>
            </a:br>
            <a:endParaRPr lang="en-US" sz="2800" dirty="0"/>
          </a:p>
        </p:txBody>
      </p:sp>
      <p:sp>
        <p:nvSpPr>
          <p:cNvPr id="3" name="Content Placeholder 2">
            <a:extLst>
              <a:ext uri="{FF2B5EF4-FFF2-40B4-BE49-F238E27FC236}">
                <a16:creationId xmlns:a16="http://schemas.microsoft.com/office/drawing/2014/main" id="{58C02068-10B4-51A9-A144-1359A5FBC96B}"/>
              </a:ext>
            </a:extLst>
          </p:cNvPr>
          <p:cNvSpPr>
            <a:spLocks noGrp="1"/>
          </p:cNvSpPr>
          <p:nvPr>
            <p:ph idx="1"/>
          </p:nvPr>
        </p:nvSpPr>
        <p:spPr>
          <a:xfrm>
            <a:off x="6115317" y="2743200"/>
            <a:ext cx="5247340" cy="3496878"/>
          </a:xfrm>
        </p:spPr>
        <p:txBody>
          <a:bodyPr anchor="ctr">
            <a:normAutofit fontScale="70000" lnSpcReduction="20000"/>
          </a:bodyPr>
          <a:lstStyle/>
          <a:p>
            <a:r>
              <a:rPr lang="en-GB" sz="2000" b="1" dirty="0"/>
              <a:t>Human Help at Point of Use: </a:t>
            </a:r>
            <a:r>
              <a:rPr lang="en-GB" sz="2000" dirty="0"/>
              <a:t>Co-locate digital support in Neighbourhood Health Centres, ensure people have help at every “front door” to health services (in-person assistance remains available).​</a:t>
            </a:r>
          </a:p>
          <a:p>
            <a:r>
              <a:rPr lang="en-GB" sz="2000" b="1" dirty="0"/>
              <a:t>Training for Staff and Leaders: </a:t>
            </a:r>
            <a:r>
              <a:rPr lang="en-GB" sz="2000" dirty="0"/>
              <a:t>Improve digital skills among the NHS workforce, not just patients, to offer guidance and reduce barriers.​</a:t>
            </a:r>
          </a:p>
          <a:p>
            <a:r>
              <a:rPr lang="en-GB" sz="2000" b="1" dirty="0"/>
              <a:t>Capture Non-Clinical Data: </a:t>
            </a:r>
            <a:r>
              <a:rPr lang="en-GB" sz="2000" dirty="0"/>
              <a:t>Record individual barriers (e.g., housing, carer status, digital needs) in the Single Patient </a:t>
            </a:r>
            <a:r>
              <a:rPr lang="en-GB" sz="2000" b="1" dirty="0"/>
              <a:t>Record to deliver targeted support.​</a:t>
            </a:r>
          </a:p>
          <a:p>
            <a:r>
              <a:rPr lang="en-GB" sz="2000" b="1" dirty="0"/>
              <a:t>Monitor and Respond to Inequality: </a:t>
            </a:r>
            <a:r>
              <a:rPr lang="en-GB" sz="2000" dirty="0"/>
              <a:t>Systematically track digital exclusion risks, audit regional variation, and invest where exclusion or health inequalities are highest.​</a:t>
            </a:r>
          </a:p>
          <a:p>
            <a:r>
              <a:rPr lang="en-GB" sz="2000" b="1" dirty="0"/>
              <a:t>Accessibility First: </a:t>
            </a:r>
            <a:r>
              <a:rPr lang="en-GB" sz="2000" dirty="0"/>
              <a:t>Prioritise features such as screen reader compatibility, translation functions, and simple navigation in platforms and communication.</a:t>
            </a:r>
          </a:p>
          <a:p>
            <a:endParaRPr lang="en-US" sz="800" dirty="0"/>
          </a:p>
        </p:txBody>
      </p:sp>
    </p:spTree>
    <p:extLst>
      <p:ext uri="{BB962C8B-B14F-4D97-AF65-F5344CB8AC3E}">
        <p14:creationId xmlns:p14="http://schemas.microsoft.com/office/powerpoint/2010/main" val="36726730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834CB-EA1D-53F3-A24D-24A01B528A71}"/>
              </a:ext>
            </a:extLst>
          </p:cNvPr>
          <p:cNvSpPr>
            <a:spLocks noGrp="1"/>
          </p:cNvSpPr>
          <p:nvPr>
            <p:ph type="title"/>
          </p:nvPr>
        </p:nvSpPr>
        <p:spPr>
          <a:xfrm>
            <a:off x="838200" y="2374398"/>
            <a:ext cx="10515600" cy="1325563"/>
          </a:xfrm>
        </p:spPr>
        <p:txBody>
          <a:bodyPr/>
          <a:lstStyle/>
          <a:p>
            <a:r>
              <a:rPr lang="en-US" dirty="0"/>
              <a:t>Where do you see things heading in the future?</a:t>
            </a:r>
          </a:p>
        </p:txBody>
      </p:sp>
      <p:sp>
        <p:nvSpPr>
          <p:cNvPr id="3" name="Content Placeholder 2">
            <a:extLst>
              <a:ext uri="{FF2B5EF4-FFF2-40B4-BE49-F238E27FC236}">
                <a16:creationId xmlns:a16="http://schemas.microsoft.com/office/drawing/2014/main" id="{A56AA145-22CB-0970-E800-7816F2C04244}"/>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1127329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120</TotalTime>
  <Words>1747</Words>
  <Application>Microsoft Macintosh PowerPoint</Application>
  <PresentationFormat>Widescreen</PresentationFormat>
  <Paragraphs>120</Paragraphs>
  <Slides>21</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Calibri</vt:lpstr>
      <vt:lpstr>Office Theme</vt:lpstr>
      <vt:lpstr>Issues Facing the NHS Today:</vt:lpstr>
      <vt:lpstr>Issues Facing the NHS Today: Critical Perspectives (2025)</vt:lpstr>
      <vt:lpstr>Why the NHS is in crisis: Channel 4</vt:lpstr>
      <vt:lpstr>Inside an NHS in crisis: every day like a 'horrific board game'</vt:lpstr>
      <vt:lpstr>Introduction to the NHS </vt:lpstr>
      <vt:lpstr>NHS in Crisis: Headlines &amp; Data </vt:lpstr>
      <vt:lpstr>Funding and Sustainability </vt:lpstr>
      <vt:lpstr>Workforce Recruitment &amp; Retention: England</vt:lpstr>
      <vt:lpstr>Service Delivery Backlogs </vt:lpstr>
      <vt:lpstr>Wales:</vt:lpstr>
      <vt:lpstr>Why Progress Has Been Limited: system pressures </vt:lpstr>
      <vt:lpstr>Why Progress Has Been Limited: system pressures </vt:lpstr>
      <vt:lpstr>Ageing Population and New Health Needs</vt:lpstr>
      <vt:lpstr>Digital Transformation &amp; Telehealth</vt:lpstr>
      <vt:lpstr>Question:</vt:lpstr>
      <vt:lpstr>What are the most effective workforce retention strategies? </vt:lpstr>
      <vt:lpstr>What are the most effective workforce retention strategies? </vt:lpstr>
      <vt:lpstr>Question:</vt:lpstr>
      <vt:lpstr>How should the NHS address digital exclusion while modernising? </vt:lpstr>
      <vt:lpstr>How should the NHS address digital exclusion while modernising? </vt:lpstr>
      <vt:lpstr>Where do you see things heading in the future?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4</cp:revision>
  <dcterms:created xsi:type="dcterms:W3CDTF">2025-11-10T18:55:24Z</dcterms:created>
  <dcterms:modified xsi:type="dcterms:W3CDTF">2026-09-08T15:53:33Z</dcterms:modified>
</cp:coreProperties>
</file>