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68" r:id="rId3"/>
    <p:sldId id="269" r:id="rId4"/>
    <p:sldId id="270" r:id="rId5"/>
    <p:sldId id="272" r:id="rId6"/>
    <p:sldId id="273" r:id="rId7"/>
    <p:sldId id="274" r:id="rId8"/>
    <p:sldId id="271" r:id="rId9"/>
    <p:sldId id="276" r:id="rId10"/>
    <p:sldId id="275" r:id="rId11"/>
    <p:sldId id="277" r:id="rId12"/>
    <p:sldId id="278" r:id="rId13"/>
    <p:sldId id="280" r:id="rId14"/>
    <p:sldId id="281" r:id="rId15"/>
    <p:sldId id="282" r:id="rId16"/>
    <p:sldId id="283" r:id="rId17"/>
    <p:sldId id="284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987" y="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E9EA8DD-627A-47EC-B661-8C34BE019F24}" type="doc">
      <dgm:prSet loTypeId="urn:microsoft.com/office/officeart/2005/8/layout/cycle2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93FB6F77-9E15-4C09-B88F-1B840F5FDFE5}">
      <dgm:prSet phldrT="[Text]"/>
      <dgm:spPr/>
      <dgm:t>
        <a:bodyPr/>
        <a:lstStyle/>
        <a:p>
          <a:r>
            <a:rPr lang="en-GB" dirty="0" smtClean="0"/>
            <a:t>Planning</a:t>
          </a:r>
          <a:endParaRPr lang="en-GB" dirty="0"/>
        </a:p>
      </dgm:t>
    </dgm:pt>
    <dgm:pt modelId="{8753B220-0834-4EEA-916D-4E9EB977ECFF}" type="parTrans" cxnId="{D9604A33-C429-44F9-9245-D22744BB0258}">
      <dgm:prSet/>
      <dgm:spPr/>
      <dgm:t>
        <a:bodyPr/>
        <a:lstStyle/>
        <a:p>
          <a:endParaRPr lang="en-GB"/>
        </a:p>
      </dgm:t>
    </dgm:pt>
    <dgm:pt modelId="{ECD3433C-887B-4B16-82F7-A0F1A040940B}" type="sibTrans" cxnId="{D9604A33-C429-44F9-9245-D22744BB0258}">
      <dgm:prSet/>
      <dgm:spPr/>
      <dgm:t>
        <a:bodyPr/>
        <a:lstStyle/>
        <a:p>
          <a:endParaRPr lang="en-GB"/>
        </a:p>
      </dgm:t>
    </dgm:pt>
    <dgm:pt modelId="{A277A1FC-1857-48AE-A4DE-D2ACBFF3A900}">
      <dgm:prSet phldrT="[Text]"/>
      <dgm:spPr/>
      <dgm:t>
        <a:bodyPr/>
        <a:lstStyle/>
        <a:p>
          <a:r>
            <a:rPr lang="en-GB" dirty="0" smtClean="0"/>
            <a:t>Construction</a:t>
          </a:r>
          <a:endParaRPr lang="en-GB" dirty="0"/>
        </a:p>
      </dgm:t>
    </dgm:pt>
    <dgm:pt modelId="{F700554B-0045-4613-933F-6F81B45AAC13}" type="parTrans" cxnId="{897A34D6-B7FF-4699-899B-A558D45A2731}">
      <dgm:prSet/>
      <dgm:spPr/>
      <dgm:t>
        <a:bodyPr/>
        <a:lstStyle/>
        <a:p>
          <a:endParaRPr lang="en-GB"/>
        </a:p>
      </dgm:t>
    </dgm:pt>
    <dgm:pt modelId="{5D6AE27A-EF09-4411-8380-BDF00B2D58F0}" type="sibTrans" cxnId="{897A34D6-B7FF-4699-899B-A558D45A2731}">
      <dgm:prSet/>
      <dgm:spPr/>
      <dgm:t>
        <a:bodyPr/>
        <a:lstStyle/>
        <a:p>
          <a:endParaRPr lang="en-GB"/>
        </a:p>
      </dgm:t>
    </dgm:pt>
    <dgm:pt modelId="{0A102C7D-C061-46DE-B7FC-F309B1B07A9E}">
      <dgm:prSet phldrT="[Text]"/>
      <dgm:spPr/>
      <dgm:t>
        <a:bodyPr/>
        <a:lstStyle/>
        <a:p>
          <a:r>
            <a:rPr lang="en-GB" dirty="0" smtClean="0"/>
            <a:t>Monitoring and control</a:t>
          </a:r>
          <a:endParaRPr lang="en-GB" dirty="0"/>
        </a:p>
      </dgm:t>
    </dgm:pt>
    <dgm:pt modelId="{63F07BBE-D5D8-4F6B-BB87-FB02C86A77C8}" type="parTrans" cxnId="{CB2A63B2-3C69-4DA1-941E-63C101865A1E}">
      <dgm:prSet/>
      <dgm:spPr/>
      <dgm:t>
        <a:bodyPr/>
        <a:lstStyle/>
        <a:p>
          <a:endParaRPr lang="en-GB"/>
        </a:p>
      </dgm:t>
    </dgm:pt>
    <dgm:pt modelId="{13C729AA-7057-470F-8C22-E20FECEE3D90}" type="sibTrans" cxnId="{CB2A63B2-3C69-4DA1-941E-63C101865A1E}">
      <dgm:prSet/>
      <dgm:spPr/>
      <dgm:t>
        <a:bodyPr/>
        <a:lstStyle/>
        <a:p>
          <a:endParaRPr lang="en-GB"/>
        </a:p>
      </dgm:t>
    </dgm:pt>
    <dgm:pt modelId="{F0578756-0211-4DC6-A783-865ADF05AB97}">
      <dgm:prSet phldrT="[Text]"/>
      <dgm:spPr/>
      <dgm:t>
        <a:bodyPr/>
        <a:lstStyle/>
        <a:p>
          <a:r>
            <a:rPr lang="en-GB" dirty="0" smtClean="0"/>
            <a:t>Assessment</a:t>
          </a:r>
          <a:endParaRPr lang="en-GB" dirty="0"/>
        </a:p>
      </dgm:t>
    </dgm:pt>
    <dgm:pt modelId="{93B0D4EA-CA2F-4782-A4CE-C28D8B65B177}" type="parTrans" cxnId="{185B29C2-3E3A-494C-B20B-F37504A566C5}">
      <dgm:prSet/>
      <dgm:spPr/>
      <dgm:t>
        <a:bodyPr/>
        <a:lstStyle/>
        <a:p>
          <a:endParaRPr lang="en-GB"/>
        </a:p>
      </dgm:t>
    </dgm:pt>
    <dgm:pt modelId="{7CACCAE6-6596-4895-85FC-966659FDA366}" type="sibTrans" cxnId="{185B29C2-3E3A-494C-B20B-F37504A566C5}">
      <dgm:prSet/>
      <dgm:spPr/>
      <dgm:t>
        <a:bodyPr/>
        <a:lstStyle/>
        <a:p>
          <a:endParaRPr lang="en-GB"/>
        </a:p>
      </dgm:t>
    </dgm:pt>
    <dgm:pt modelId="{0B827716-FE4C-4D49-9675-CBD0D19B9C8B}" type="pres">
      <dgm:prSet presAssocID="{4E9EA8DD-627A-47EC-B661-8C34BE019F24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91128277-6679-45DC-8522-1F46684623BE}" type="pres">
      <dgm:prSet presAssocID="{93FB6F77-9E15-4C09-B88F-1B840F5FDFE5}" presName="node" presStyleLbl="node1" presStyleIdx="0" presStyleCnt="4" custScaleX="149717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354CA271-6180-47A6-9C57-47434C1560D9}" type="pres">
      <dgm:prSet presAssocID="{ECD3433C-887B-4B16-82F7-A0F1A040940B}" presName="sibTrans" presStyleLbl="sibTrans2D1" presStyleIdx="0" presStyleCnt="4"/>
      <dgm:spPr/>
      <dgm:t>
        <a:bodyPr/>
        <a:lstStyle/>
        <a:p>
          <a:endParaRPr lang="es-ES"/>
        </a:p>
      </dgm:t>
    </dgm:pt>
    <dgm:pt modelId="{74D4DD1F-FB34-4B51-8F8E-F857E39F158C}" type="pres">
      <dgm:prSet presAssocID="{ECD3433C-887B-4B16-82F7-A0F1A040940B}" presName="connectorText" presStyleLbl="sibTrans2D1" presStyleIdx="0" presStyleCnt="4"/>
      <dgm:spPr/>
      <dgm:t>
        <a:bodyPr/>
        <a:lstStyle/>
        <a:p>
          <a:endParaRPr lang="es-ES"/>
        </a:p>
      </dgm:t>
    </dgm:pt>
    <dgm:pt modelId="{F50F692F-964F-4966-A8D0-3E8852C3AF6C}" type="pres">
      <dgm:prSet presAssocID="{A277A1FC-1857-48AE-A4DE-D2ACBFF3A900}" presName="node" presStyleLbl="node1" presStyleIdx="1" presStyleCnt="4" custScaleX="155277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FD592E88-2784-4613-B3C4-490C17CA4B5B}" type="pres">
      <dgm:prSet presAssocID="{5D6AE27A-EF09-4411-8380-BDF00B2D58F0}" presName="sibTrans" presStyleLbl="sibTrans2D1" presStyleIdx="1" presStyleCnt="4"/>
      <dgm:spPr/>
      <dgm:t>
        <a:bodyPr/>
        <a:lstStyle/>
        <a:p>
          <a:endParaRPr lang="es-ES"/>
        </a:p>
      </dgm:t>
    </dgm:pt>
    <dgm:pt modelId="{B854D434-8365-49A8-9257-33CDF43A30A7}" type="pres">
      <dgm:prSet presAssocID="{5D6AE27A-EF09-4411-8380-BDF00B2D58F0}" presName="connectorText" presStyleLbl="sibTrans2D1" presStyleIdx="1" presStyleCnt="4"/>
      <dgm:spPr/>
      <dgm:t>
        <a:bodyPr/>
        <a:lstStyle/>
        <a:p>
          <a:endParaRPr lang="es-ES"/>
        </a:p>
      </dgm:t>
    </dgm:pt>
    <dgm:pt modelId="{DBEA0C31-9C58-42D3-9B4E-E4B4962D78C2}" type="pres">
      <dgm:prSet presAssocID="{0A102C7D-C061-46DE-B7FC-F309B1B07A9E}" presName="node" presStyleLbl="node1" presStyleIdx="2" presStyleCnt="4" custScaleX="141458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E88C3714-A0EA-4405-8216-0FFA897C4D84}" type="pres">
      <dgm:prSet presAssocID="{13C729AA-7057-470F-8C22-E20FECEE3D90}" presName="sibTrans" presStyleLbl="sibTrans2D1" presStyleIdx="2" presStyleCnt="4"/>
      <dgm:spPr/>
      <dgm:t>
        <a:bodyPr/>
        <a:lstStyle/>
        <a:p>
          <a:endParaRPr lang="es-ES"/>
        </a:p>
      </dgm:t>
    </dgm:pt>
    <dgm:pt modelId="{71189027-FE43-46C7-829A-33E87B73E335}" type="pres">
      <dgm:prSet presAssocID="{13C729AA-7057-470F-8C22-E20FECEE3D90}" presName="connectorText" presStyleLbl="sibTrans2D1" presStyleIdx="2" presStyleCnt="4"/>
      <dgm:spPr/>
      <dgm:t>
        <a:bodyPr/>
        <a:lstStyle/>
        <a:p>
          <a:endParaRPr lang="es-ES"/>
        </a:p>
      </dgm:t>
    </dgm:pt>
    <dgm:pt modelId="{4E8F897B-6C60-4CD9-A3B5-6D8A7D63E051}" type="pres">
      <dgm:prSet presAssocID="{F0578756-0211-4DC6-A783-865ADF05AB97}" presName="node" presStyleLbl="node1" presStyleIdx="3" presStyleCnt="4" custScaleX="144927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E20C968B-CBD0-4A26-9348-491648515EE5}" type="pres">
      <dgm:prSet presAssocID="{7CACCAE6-6596-4895-85FC-966659FDA366}" presName="sibTrans" presStyleLbl="sibTrans2D1" presStyleIdx="3" presStyleCnt="4"/>
      <dgm:spPr/>
      <dgm:t>
        <a:bodyPr/>
        <a:lstStyle/>
        <a:p>
          <a:endParaRPr lang="es-ES"/>
        </a:p>
      </dgm:t>
    </dgm:pt>
    <dgm:pt modelId="{15475C5B-BDF0-4A97-91E7-B6E7C6EE18A3}" type="pres">
      <dgm:prSet presAssocID="{7CACCAE6-6596-4895-85FC-966659FDA366}" presName="connectorText" presStyleLbl="sibTrans2D1" presStyleIdx="3" presStyleCnt="4"/>
      <dgm:spPr/>
      <dgm:t>
        <a:bodyPr/>
        <a:lstStyle/>
        <a:p>
          <a:endParaRPr lang="es-ES"/>
        </a:p>
      </dgm:t>
    </dgm:pt>
  </dgm:ptLst>
  <dgm:cxnLst>
    <dgm:cxn modelId="{CE6F4F74-485A-4773-8553-EE90CCA2BCCC}" type="presOf" srcId="{0A102C7D-C061-46DE-B7FC-F309B1B07A9E}" destId="{DBEA0C31-9C58-42D3-9B4E-E4B4962D78C2}" srcOrd="0" destOrd="0" presId="urn:microsoft.com/office/officeart/2005/8/layout/cycle2"/>
    <dgm:cxn modelId="{1CB3F356-27FF-4E19-98F9-9C67EFADC774}" type="presOf" srcId="{7CACCAE6-6596-4895-85FC-966659FDA366}" destId="{15475C5B-BDF0-4A97-91E7-B6E7C6EE18A3}" srcOrd="1" destOrd="0" presId="urn:microsoft.com/office/officeart/2005/8/layout/cycle2"/>
    <dgm:cxn modelId="{2579EBA2-A9B0-421A-B0D9-2195249096ED}" type="presOf" srcId="{5D6AE27A-EF09-4411-8380-BDF00B2D58F0}" destId="{B854D434-8365-49A8-9257-33CDF43A30A7}" srcOrd="1" destOrd="0" presId="urn:microsoft.com/office/officeart/2005/8/layout/cycle2"/>
    <dgm:cxn modelId="{D9604A33-C429-44F9-9245-D22744BB0258}" srcId="{4E9EA8DD-627A-47EC-B661-8C34BE019F24}" destId="{93FB6F77-9E15-4C09-B88F-1B840F5FDFE5}" srcOrd="0" destOrd="0" parTransId="{8753B220-0834-4EEA-916D-4E9EB977ECFF}" sibTransId="{ECD3433C-887B-4B16-82F7-A0F1A040940B}"/>
    <dgm:cxn modelId="{14DC648B-B9DC-46EC-AD3F-DC42E71DF721}" type="presOf" srcId="{ECD3433C-887B-4B16-82F7-A0F1A040940B}" destId="{74D4DD1F-FB34-4B51-8F8E-F857E39F158C}" srcOrd="1" destOrd="0" presId="urn:microsoft.com/office/officeart/2005/8/layout/cycle2"/>
    <dgm:cxn modelId="{7563353A-C666-49AF-8936-9A9E8BEBD245}" type="presOf" srcId="{5D6AE27A-EF09-4411-8380-BDF00B2D58F0}" destId="{FD592E88-2784-4613-B3C4-490C17CA4B5B}" srcOrd="0" destOrd="0" presId="urn:microsoft.com/office/officeart/2005/8/layout/cycle2"/>
    <dgm:cxn modelId="{BC66A81E-EFF2-4043-91B6-3920FA1E7DA5}" type="presOf" srcId="{F0578756-0211-4DC6-A783-865ADF05AB97}" destId="{4E8F897B-6C60-4CD9-A3B5-6D8A7D63E051}" srcOrd="0" destOrd="0" presId="urn:microsoft.com/office/officeart/2005/8/layout/cycle2"/>
    <dgm:cxn modelId="{897A34D6-B7FF-4699-899B-A558D45A2731}" srcId="{4E9EA8DD-627A-47EC-B661-8C34BE019F24}" destId="{A277A1FC-1857-48AE-A4DE-D2ACBFF3A900}" srcOrd="1" destOrd="0" parTransId="{F700554B-0045-4613-933F-6F81B45AAC13}" sibTransId="{5D6AE27A-EF09-4411-8380-BDF00B2D58F0}"/>
    <dgm:cxn modelId="{B1E57211-8F44-4F0E-950C-F3E1ED095940}" type="presOf" srcId="{7CACCAE6-6596-4895-85FC-966659FDA366}" destId="{E20C968B-CBD0-4A26-9348-491648515EE5}" srcOrd="0" destOrd="0" presId="urn:microsoft.com/office/officeart/2005/8/layout/cycle2"/>
    <dgm:cxn modelId="{C8BC84E7-6723-42E4-9573-5E48B3FD0810}" type="presOf" srcId="{13C729AA-7057-470F-8C22-E20FECEE3D90}" destId="{71189027-FE43-46C7-829A-33E87B73E335}" srcOrd="1" destOrd="0" presId="urn:microsoft.com/office/officeart/2005/8/layout/cycle2"/>
    <dgm:cxn modelId="{185B29C2-3E3A-494C-B20B-F37504A566C5}" srcId="{4E9EA8DD-627A-47EC-B661-8C34BE019F24}" destId="{F0578756-0211-4DC6-A783-865ADF05AB97}" srcOrd="3" destOrd="0" parTransId="{93B0D4EA-CA2F-4782-A4CE-C28D8B65B177}" sibTransId="{7CACCAE6-6596-4895-85FC-966659FDA366}"/>
    <dgm:cxn modelId="{CB2A63B2-3C69-4DA1-941E-63C101865A1E}" srcId="{4E9EA8DD-627A-47EC-B661-8C34BE019F24}" destId="{0A102C7D-C061-46DE-B7FC-F309B1B07A9E}" srcOrd="2" destOrd="0" parTransId="{63F07BBE-D5D8-4F6B-BB87-FB02C86A77C8}" sibTransId="{13C729AA-7057-470F-8C22-E20FECEE3D90}"/>
    <dgm:cxn modelId="{B18C59A0-AA38-4B51-B354-1C937ED0C781}" type="presOf" srcId="{13C729AA-7057-470F-8C22-E20FECEE3D90}" destId="{E88C3714-A0EA-4405-8216-0FFA897C4D84}" srcOrd="0" destOrd="0" presId="urn:microsoft.com/office/officeart/2005/8/layout/cycle2"/>
    <dgm:cxn modelId="{A1EA37EA-A558-40C8-9362-96CAE59169D9}" type="presOf" srcId="{A277A1FC-1857-48AE-A4DE-D2ACBFF3A900}" destId="{F50F692F-964F-4966-A8D0-3E8852C3AF6C}" srcOrd="0" destOrd="0" presId="urn:microsoft.com/office/officeart/2005/8/layout/cycle2"/>
    <dgm:cxn modelId="{22110475-573D-4432-9FDE-E55C67E7F0FD}" type="presOf" srcId="{4E9EA8DD-627A-47EC-B661-8C34BE019F24}" destId="{0B827716-FE4C-4D49-9675-CBD0D19B9C8B}" srcOrd="0" destOrd="0" presId="urn:microsoft.com/office/officeart/2005/8/layout/cycle2"/>
    <dgm:cxn modelId="{4BB9BA8B-0F61-43C6-A4B8-F425A7EF598D}" type="presOf" srcId="{93FB6F77-9E15-4C09-B88F-1B840F5FDFE5}" destId="{91128277-6679-45DC-8522-1F46684623BE}" srcOrd="0" destOrd="0" presId="urn:microsoft.com/office/officeart/2005/8/layout/cycle2"/>
    <dgm:cxn modelId="{077BEE7B-0CC2-4CA8-AFFD-7CB44AE6C402}" type="presOf" srcId="{ECD3433C-887B-4B16-82F7-A0F1A040940B}" destId="{354CA271-6180-47A6-9C57-47434C1560D9}" srcOrd="0" destOrd="0" presId="urn:microsoft.com/office/officeart/2005/8/layout/cycle2"/>
    <dgm:cxn modelId="{2961EC82-98DC-4D1A-BB98-B92E7BF6D906}" type="presParOf" srcId="{0B827716-FE4C-4D49-9675-CBD0D19B9C8B}" destId="{91128277-6679-45DC-8522-1F46684623BE}" srcOrd="0" destOrd="0" presId="urn:microsoft.com/office/officeart/2005/8/layout/cycle2"/>
    <dgm:cxn modelId="{0620D67F-D8AE-4728-8813-A3915C1BDE99}" type="presParOf" srcId="{0B827716-FE4C-4D49-9675-CBD0D19B9C8B}" destId="{354CA271-6180-47A6-9C57-47434C1560D9}" srcOrd="1" destOrd="0" presId="urn:microsoft.com/office/officeart/2005/8/layout/cycle2"/>
    <dgm:cxn modelId="{B1DD0BD2-AAB1-4BE8-B4DE-C9FA623336AD}" type="presParOf" srcId="{354CA271-6180-47A6-9C57-47434C1560D9}" destId="{74D4DD1F-FB34-4B51-8F8E-F857E39F158C}" srcOrd="0" destOrd="0" presId="urn:microsoft.com/office/officeart/2005/8/layout/cycle2"/>
    <dgm:cxn modelId="{0817D531-A5EF-4BDD-BFCD-773851CD9018}" type="presParOf" srcId="{0B827716-FE4C-4D49-9675-CBD0D19B9C8B}" destId="{F50F692F-964F-4966-A8D0-3E8852C3AF6C}" srcOrd="2" destOrd="0" presId="urn:microsoft.com/office/officeart/2005/8/layout/cycle2"/>
    <dgm:cxn modelId="{11D1EBCB-5AFF-432E-8A0C-5D8D7F6760FB}" type="presParOf" srcId="{0B827716-FE4C-4D49-9675-CBD0D19B9C8B}" destId="{FD592E88-2784-4613-B3C4-490C17CA4B5B}" srcOrd="3" destOrd="0" presId="urn:microsoft.com/office/officeart/2005/8/layout/cycle2"/>
    <dgm:cxn modelId="{026C889F-F444-40A8-8CF5-1062BB20D7E2}" type="presParOf" srcId="{FD592E88-2784-4613-B3C4-490C17CA4B5B}" destId="{B854D434-8365-49A8-9257-33CDF43A30A7}" srcOrd="0" destOrd="0" presId="urn:microsoft.com/office/officeart/2005/8/layout/cycle2"/>
    <dgm:cxn modelId="{AAE7E010-4FEF-443A-A826-83E1734837E6}" type="presParOf" srcId="{0B827716-FE4C-4D49-9675-CBD0D19B9C8B}" destId="{DBEA0C31-9C58-42D3-9B4E-E4B4962D78C2}" srcOrd="4" destOrd="0" presId="urn:microsoft.com/office/officeart/2005/8/layout/cycle2"/>
    <dgm:cxn modelId="{D95A6AC2-CBDE-400E-AAF5-14D87AEB94B8}" type="presParOf" srcId="{0B827716-FE4C-4D49-9675-CBD0D19B9C8B}" destId="{E88C3714-A0EA-4405-8216-0FFA897C4D84}" srcOrd="5" destOrd="0" presId="urn:microsoft.com/office/officeart/2005/8/layout/cycle2"/>
    <dgm:cxn modelId="{4C56CAAB-197F-43FE-89E9-9E85C451F2AA}" type="presParOf" srcId="{E88C3714-A0EA-4405-8216-0FFA897C4D84}" destId="{71189027-FE43-46C7-829A-33E87B73E335}" srcOrd="0" destOrd="0" presId="urn:microsoft.com/office/officeart/2005/8/layout/cycle2"/>
    <dgm:cxn modelId="{C3E7DA55-D072-4D21-B068-53E8AC2496D3}" type="presParOf" srcId="{0B827716-FE4C-4D49-9675-CBD0D19B9C8B}" destId="{4E8F897B-6C60-4CD9-A3B5-6D8A7D63E051}" srcOrd="6" destOrd="0" presId="urn:microsoft.com/office/officeart/2005/8/layout/cycle2"/>
    <dgm:cxn modelId="{468E7F88-0095-4C19-932D-E32A1F92ADCA}" type="presParOf" srcId="{0B827716-FE4C-4D49-9675-CBD0D19B9C8B}" destId="{E20C968B-CBD0-4A26-9348-491648515EE5}" srcOrd="7" destOrd="0" presId="urn:microsoft.com/office/officeart/2005/8/layout/cycle2"/>
    <dgm:cxn modelId="{6A6279C6-A40B-406B-A7A4-EEA908862C7B}" type="presParOf" srcId="{E20C968B-CBD0-4A26-9348-491648515EE5}" destId="{15475C5B-BDF0-4A97-91E7-B6E7C6EE18A3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1128277-6679-45DC-8522-1F46684623BE}">
      <dsp:nvSpPr>
        <dsp:cNvPr id="0" name=""/>
        <dsp:cNvSpPr/>
      </dsp:nvSpPr>
      <dsp:spPr>
        <a:xfrm>
          <a:off x="2286034" y="1371"/>
          <a:ext cx="2610506" cy="174362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700" kern="1200" dirty="0" smtClean="0"/>
            <a:t>Planning</a:t>
          </a:r>
          <a:endParaRPr lang="en-GB" sz="2700" kern="1200" dirty="0"/>
        </a:p>
      </dsp:txBody>
      <dsp:txXfrm>
        <a:off x="2668334" y="256719"/>
        <a:ext cx="1845906" cy="1232931"/>
      </dsp:txXfrm>
    </dsp:sp>
    <dsp:sp modelId="{354CA271-6180-47A6-9C57-47434C1560D9}">
      <dsp:nvSpPr>
        <dsp:cNvPr id="0" name=""/>
        <dsp:cNvSpPr/>
      </dsp:nvSpPr>
      <dsp:spPr>
        <a:xfrm rot="2700000">
          <a:off x="4359546" y="1494374"/>
          <a:ext cx="294336" cy="58847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2200" kern="1200"/>
        </a:p>
      </dsp:txBody>
      <dsp:txXfrm>
        <a:off x="4372477" y="1580850"/>
        <a:ext cx="206035" cy="353084"/>
      </dsp:txXfrm>
    </dsp:sp>
    <dsp:sp modelId="{F50F692F-964F-4966-A8D0-3E8852C3AF6C}">
      <dsp:nvSpPr>
        <dsp:cNvPr id="0" name=""/>
        <dsp:cNvSpPr/>
      </dsp:nvSpPr>
      <dsp:spPr>
        <a:xfrm>
          <a:off x="4088191" y="1852001"/>
          <a:ext cx="2707452" cy="174362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700" kern="1200" dirty="0" smtClean="0"/>
            <a:t>Construction</a:t>
          </a:r>
          <a:endParaRPr lang="en-GB" sz="2700" kern="1200" dirty="0"/>
        </a:p>
      </dsp:txBody>
      <dsp:txXfrm>
        <a:off x="4484688" y="2107349"/>
        <a:ext cx="1914458" cy="1232931"/>
      </dsp:txXfrm>
    </dsp:sp>
    <dsp:sp modelId="{FD592E88-2784-4613-B3C4-490C17CA4B5B}">
      <dsp:nvSpPr>
        <dsp:cNvPr id="0" name=""/>
        <dsp:cNvSpPr/>
      </dsp:nvSpPr>
      <dsp:spPr>
        <a:xfrm rot="8100000">
          <a:off x="4360084" y="3359342"/>
          <a:ext cx="304137" cy="58847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2200" kern="1200"/>
        </a:p>
      </dsp:txBody>
      <dsp:txXfrm rot="10800000">
        <a:off x="4437963" y="3444778"/>
        <a:ext cx="212896" cy="353084"/>
      </dsp:txXfrm>
    </dsp:sp>
    <dsp:sp modelId="{DBEA0C31-9C58-42D3-9B4E-E4B4962D78C2}">
      <dsp:nvSpPr>
        <dsp:cNvPr id="0" name=""/>
        <dsp:cNvSpPr/>
      </dsp:nvSpPr>
      <dsp:spPr>
        <a:xfrm>
          <a:off x="2358037" y="3702631"/>
          <a:ext cx="2466500" cy="174362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700" kern="1200" dirty="0" smtClean="0"/>
            <a:t>Monitoring and control</a:t>
          </a:r>
          <a:endParaRPr lang="en-GB" sz="2700" kern="1200" dirty="0"/>
        </a:p>
      </dsp:txBody>
      <dsp:txXfrm>
        <a:off x="2719248" y="3957979"/>
        <a:ext cx="1744078" cy="1232931"/>
      </dsp:txXfrm>
    </dsp:sp>
    <dsp:sp modelId="{E88C3714-A0EA-4405-8216-0FFA897C4D84}">
      <dsp:nvSpPr>
        <dsp:cNvPr id="0" name=""/>
        <dsp:cNvSpPr/>
      </dsp:nvSpPr>
      <dsp:spPr>
        <a:xfrm rot="13500000">
          <a:off x="2517290" y="3364049"/>
          <a:ext cx="315676" cy="58847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2200" kern="1200"/>
        </a:p>
      </dsp:txBody>
      <dsp:txXfrm rot="10800000">
        <a:off x="2598124" y="3515227"/>
        <a:ext cx="220973" cy="353084"/>
      </dsp:txXfrm>
    </dsp:sp>
    <dsp:sp modelId="{4E8F897B-6C60-4CD9-A3B5-6D8A7D63E051}">
      <dsp:nvSpPr>
        <dsp:cNvPr id="0" name=""/>
        <dsp:cNvSpPr/>
      </dsp:nvSpPr>
      <dsp:spPr>
        <a:xfrm>
          <a:off x="477163" y="1852001"/>
          <a:ext cx="2526986" cy="174362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700" kern="1200" dirty="0" smtClean="0"/>
            <a:t>Assessment</a:t>
          </a:r>
          <a:endParaRPr lang="en-GB" sz="2700" kern="1200" dirty="0"/>
        </a:p>
      </dsp:txBody>
      <dsp:txXfrm>
        <a:off x="847232" y="2107349"/>
        <a:ext cx="1786848" cy="1232931"/>
      </dsp:txXfrm>
    </dsp:sp>
    <dsp:sp modelId="{E20C968B-CBD0-4A26-9348-491648515EE5}">
      <dsp:nvSpPr>
        <dsp:cNvPr id="0" name=""/>
        <dsp:cNvSpPr/>
      </dsp:nvSpPr>
      <dsp:spPr>
        <a:xfrm rot="18900000">
          <a:off x="2503213" y="1514083"/>
          <a:ext cx="305875" cy="58847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2200" kern="1200"/>
        </a:p>
      </dsp:txBody>
      <dsp:txXfrm>
        <a:off x="2516651" y="1664221"/>
        <a:ext cx="214113" cy="35308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623C9E-5830-4E8D-AAC0-7A7EF3D61C70}" type="datetimeFigureOut">
              <a:rPr lang="en-GB" smtClean="0"/>
              <a:pPr/>
              <a:t>07/10/2019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5504FC-2FFE-4034-A11D-AFAB96D778E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72077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92B55-7C1B-462A-AA61-DF553BF8564A}" type="datetimeFigureOut">
              <a:rPr lang="en-GB" smtClean="0"/>
              <a:pPr/>
              <a:t>07/10/2019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68480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92B55-7C1B-462A-AA61-DF553BF8564A}" type="datetimeFigureOut">
              <a:rPr lang="en-GB" smtClean="0"/>
              <a:pPr/>
              <a:t>07/10/2019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47697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92B55-7C1B-462A-AA61-DF553BF8564A}" type="datetimeFigureOut">
              <a:rPr lang="en-GB" smtClean="0"/>
              <a:pPr/>
              <a:t>07/10/2019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0999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92B55-7C1B-462A-AA61-DF553BF8564A}" type="datetimeFigureOut">
              <a:rPr lang="en-GB" smtClean="0"/>
              <a:pPr/>
              <a:t>07/10/2019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77486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92B55-7C1B-462A-AA61-DF553BF8564A}" type="datetimeFigureOut">
              <a:rPr lang="en-GB" smtClean="0"/>
              <a:pPr/>
              <a:t>07/10/2019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1727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92B55-7C1B-462A-AA61-DF553BF8564A}" type="datetimeFigureOut">
              <a:rPr lang="en-GB" smtClean="0"/>
              <a:pPr/>
              <a:t>07/10/2019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60516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92B55-7C1B-462A-AA61-DF553BF8564A}" type="datetimeFigureOut">
              <a:rPr lang="en-GB" smtClean="0"/>
              <a:pPr/>
              <a:t>07/10/2019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73214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92B55-7C1B-462A-AA61-DF553BF8564A}" type="datetimeFigureOut">
              <a:rPr lang="en-GB" smtClean="0"/>
              <a:pPr/>
              <a:t>07/10/2019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1006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92B55-7C1B-462A-AA61-DF553BF8564A}" type="datetimeFigureOut">
              <a:rPr lang="en-GB" smtClean="0"/>
              <a:pPr/>
              <a:t>07/10/2019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48458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92B55-7C1B-462A-AA61-DF553BF8564A}" type="datetimeFigureOut">
              <a:rPr lang="en-GB" smtClean="0"/>
              <a:pPr/>
              <a:t>07/10/2019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65765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92B55-7C1B-462A-AA61-DF553BF8564A}" type="datetimeFigureOut">
              <a:rPr lang="en-GB" smtClean="0"/>
              <a:pPr/>
              <a:t>07/10/2019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23381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E92B55-7C1B-462A-AA61-DF553BF8564A}" type="datetimeFigureOut">
              <a:rPr lang="en-GB" smtClean="0"/>
              <a:pPr/>
              <a:t>07/10/2019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111439-9782-4B4E-87CD-D9F971FC5EF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18743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1</a:t>
            </a:fld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524052" y="738282"/>
            <a:ext cx="8017938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CONSTRUCTION MANAGEMENT</a:t>
            </a:r>
            <a:endParaRPr lang="en-US" sz="28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653002" y="3068960"/>
            <a:ext cx="3984104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DELAY ANALYSIS</a:t>
            </a:r>
            <a:endParaRPr lang="en-US" sz="4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2" name="Picture 2" descr="UW Trinity Saint David 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60232" y="5776461"/>
            <a:ext cx="1881758" cy="75270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</p:pic>
      <p:sp>
        <p:nvSpPr>
          <p:cNvPr id="13" name="5 CuadroTexto"/>
          <p:cNvSpPr txBox="1"/>
          <p:nvPr/>
        </p:nvSpPr>
        <p:spPr>
          <a:xfrm>
            <a:off x="251520" y="6165304"/>
            <a:ext cx="2664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b="1" dirty="0" smtClean="0"/>
              <a:t>Juan Antonio </a:t>
            </a:r>
            <a:r>
              <a:rPr lang="es-ES_tradnl" b="1" dirty="0" err="1" smtClean="0"/>
              <a:t>Ferriz</a:t>
            </a:r>
            <a:r>
              <a:rPr lang="es-ES_tradnl" b="1" dirty="0" smtClean="0"/>
              <a:t>-Papi</a:t>
            </a:r>
            <a:endParaRPr lang="es-ES" b="1" dirty="0"/>
          </a:p>
        </p:txBody>
      </p:sp>
    </p:spTree>
    <p:extLst>
      <p:ext uri="{BB962C8B-B14F-4D97-AF65-F5344CB8AC3E}">
        <p14:creationId xmlns:p14="http://schemas.microsoft.com/office/powerpoint/2010/main" val="14424230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"/>
          <p:cNvGrpSpPr/>
          <p:nvPr/>
        </p:nvGrpSpPr>
        <p:grpSpPr>
          <a:xfrm>
            <a:off x="1149" y="66530"/>
            <a:ext cx="9035406" cy="683568"/>
            <a:chOff x="1149" y="66530"/>
            <a:chExt cx="9035406" cy="683568"/>
          </a:xfrm>
        </p:grpSpPr>
        <p:pic>
          <p:nvPicPr>
            <p:cNvPr id="5" name="Picture 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9" y="66530"/>
              <a:ext cx="683568" cy="683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Rectangle 5"/>
            <p:cNvSpPr/>
            <p:nvPr/>
          </p:nvSpPr>
          <p:spPr>
            <a:xfrm>
              <a:off x="683998" y="82478"/>
              <a:ext cx="8351779" cy="4571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prstClr val="white"/>
                </a:solidFill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684717" y="138500"/>
              <a:ext cx="8351779" cy="269813"/>
            </a:xfrm>
            <a:prstGeom prst="rect">
              <a:avLst/>
            </a:prstGeom>
            <a:solidFill>
              <a:srgbClr val="FFE8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 dirty="0" smtClean="0">
                  <a:solidFill>
                    <a:srgbClr val="0070C0"/>
                  </a:solidFill>
                </a:rPr>
                <a:t>DELAY ANALYSIS </a:t>
              </a:r>
              <a:endParaRPr lang="en-GB" sz="1400" b="1" dirty="0">
                <a:solidFill>
                  <a:srgbClr val="0070C0"/>
                </a:solidFill>
              </a:endParaRPr>
            </a:p>
          </p:txBody>
        </p:sp>
        <p:pic>
          <p:nvPicPr>
            <p:cNvPr id="8" name="Picture 5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717" y="412283"/>
              <a:ext cx="8351838" cy="49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2</a:t>
            </a:fld>
            <a:endParaRPr lang="en-GB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245669782"/>
              </p:ext>
            </p:extLst>
          </p:nvPr>
        </p:nvGraphicFramePr>
        <p:xfrm>
          <a:off x="899592" y="908720"/>
          <a:ext cx="7272808" cy="54476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8837250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"/>
          <p:cNvGrpSpPr/>
          <p:nvPr/>
        </p:nvGrpSpPr>
        <p:grpSpPr>
          <a:xfrm>
            <a:off x="1149" y="66530"/>
            <a:ext cx="9035406" cy="683568"/>
            <a:chOff x="1149" y="66530"/>
            <a:chExt cx="9035406" cy="683568"/>
          </a:xfrm>
        </p:grpSpPr>
        <p:pic>
          <p:nvPicPr>
            <p:cNvPr id="5" name="Picture 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9" y="66530"/>
              <a:ext cx="683568" cy="683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Rectangle 5"/>
            <p:cNvSpPr/>
            <p:nvPr/>
          </p:nvSpPr>
          <p:spPr>
            <a:xfrm>
              <a:off x="683998" y="82478"/>
              <a:ext cx="8351779" cy="4571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prstClr val="white"/>
                </a:solidFill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684717" y="138500"/>
              <a:ext cx="8351779" cy="269813"/>
            </a:xfrm>
            <a:prstGeom prst="rect">
              <a:avLst/>
            </a:prstGeom>
            <a:solidFill>
              <a:srgbClr val="FFE8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 dirty="0" smtClean="0">
                  <a:solidFill>
                    <a:srgbClr val="0070C0"/>
                  </a:solidFill>
                </a:rPr>
                <a:t>DELAY ANALYSIS </a:t>
              </a:r>
              <a:endParaRPr lang="en-GB" sz="1400" b="1" dirty="0">
                <a:solidFill>
                  <a:srgbClr val="0070C0"/>
                </a:solidFill>
              </a:endParaRPr>
            </a:p>
          </p:txBody>
        </p:sp>
        <p:pic>
          <p:nvPicPr>
            <p:cNvPr id="8" name="Picture 5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717" y="412283"/>
              <a:ext cx="8351838" cy="49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3</a:t>
            </a:fld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395535" y="1484784"/>
            <a:ext cx="8640241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There will be difficulties to cope with during the construction stage</a:t>
            </a:r>
          </a:p>
          <a:p>
            <a:r>
              <a:rPr lang="en-GB" sz="2400" dirty="0" smtClean="0"/>
              <a:t>To guide this process we have the:</a:t>
            </a:r>
          </a:p>
          <a:p>
            <a:endParaRPr lang="en-GB" sz="2400" dirty="0" smtClean="0"/>
          </a:p>
          <a:p>
            <a:r>
              <a:rPr lang="en-GB" sz="2400" dirty="0" smtClean="0"/>
              <a:t>CONTRACT MASTER PROGRAMME</a:t>
            </a:r>
          </a:p>
          <a:p>
            <a:endParaRPr lang="en-GB" sz="2400" dirty="0" smtClean="0"/>
          </a:p>
          <a:p>
            <a:r>
              <a:rPr lang="en-GB" sz="2400" dirty="0" smtClean="0"/>
              <a:t>Signed by both the client and the contractor</a:t>
            </a:r>
          </a:p>
          <a:p>
            <a:r>
              <a:rPr lang="en-GB" sz="2400" dirty="0" smtClean="0"/>
              <a:t>The contractor has a contractual duty to complete the works on or before the date of completion</a:t>
            </a:r>
          </a:p>
          <a:p>
            <a:r>
              <a:rPr lang="en-GB" sz="2400" dirty="0" smtClean="0"/>
              <a:t>If he fails he may suffer the deduction of liquidated and ascertained damages from his contract payment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6618980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"/>
          <p:cNvGrpSpPr/>
          <p:nvPr/>
        </p:nvGrpSpPr>
        <p:grpSpPr>
          <a:xfrm>
            <a:off x="1149" y="66530"/>
            <a:ext cx="9035406" cy="683568"/>
            <a:chOff x="1149" y="66530"/>
            <a:chExt cx="9035406" cy="683568"/>
          </a:xfrm>
        </p:grpSpPr>
        <p:pic>
          <p:nvPicPr>
            <p:cNvPr id="5" name="Picture 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9" y="66530"/>
              <a:ext cx="683568" cy="683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Rectangle 5"/>
            <p:cNvSpPr/>
            <p:nvPr/>
          </p:nvSpPr>
          <p:spPr>
            <a:xfrm>
              <a:off x="683998" y="82478"/>
              <a:ext cx="8351779" cy="4571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prstClr val="white"/>
                </a:solidFill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684717" y="138500"/>
              <a:ext cx="8351779" cy="269813"/>
            </a:xfrm>
            <a:prstGeom prst="rect">
              <a:avLst/>
            </a:prstGeom>
            <a:solidFill>
              <a:srgbClr val="FFE8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 dirty="0" smtClean="0">
                  <a:solidFill>
                    <a:srgbClr val="0070C0"/>
                  </a:solidFill>
                </a:rPr>
                <a:t>DELAY ANALYSIS </a:t>
              </a:r>
              <a:endParaRPr lang="en-GB" sz="1400" b="1" dirty="0">
                <a:solidFill>
                  <a:srgbClr val="0070C0"/>
                </a:solidFill>
              </a:endParaRPr>
            </a:p>
          </p:txBody>
        </p:sp>
        <p:pic>
          <p:nvPicPr>
            <p:cNvPr id="8" name="Picture 5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717" y="412283"/>
              <a:ext cx="8351838" cy="49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4</a:t>
            </a:fld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395535" y="1484784"/>
            <a:ext cx="86402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/>
              <a:t>HOW TO CONTROL TIME</a:t>
            </a:r>
            <a:endParaRPr lang="en-GB" sz="2400" b="1" dirty="0"/>
          </a:p>
        </p:txBody>
      </p:sp>
      <p:sp>
        <p:nvSpPr>
          <p:cNvPr id="2" name="TextBox 1"/>
          <p:cNvSpPr txBox="1"/>
          <p:nvPr/>
        </p:nvSpPr>
        <p:spPr>
          <a:xfrm>
            <a:off x="1187625" y="2954890"/>
            <a:ext cx="460851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FontTx/>
              <a:buChar char="-"/>
            </a:pPr>
            <a:r>
              <a:rPr lang="en-GB" sz="2400" dirty="0" smtClean="0"/>
              <a:t>The contractor’s programme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Tx/>
              <a:buChar char="-"/>
            </a:pPr>
            <a:r>
              <a:rPr lang="en-GB" sz="2400" dirty="0" smtClean="0"/>
              <a:t>Milestones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Tx/>
              <a:buChar char="-"/>
            </a:pPr>
            <a:r>
              <a:rPr lang="en-GB" sz="2400" dirty="0" smtClean="0"/>
              <a:t>Early warning systems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Tx/>
              <a:buChar char="-"/>
            </a:pPr>
            <a:r>
              <a:rPr lang="en-GB" sz="2400" dirty="0" smtClean="0"/>
              <a:t>Progress recording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7386988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"/>
          <p:cNvGrpSpPr/>
          <p:nvPr/>
        </p:nvGrpSpPr>
        <p:grpSpPr>
          <a:xfrm>
            <a:off x="1149" y="66530"/>
            <a:ext cx="9035406" cy="683568"/>
            <a:chOff x="1149" y="66530"/>
            <a:chExt cx="9035406" cy="683568"/>
          </a:xfrm>
        </p:grpSpPr>
        <p:pic>
          <p:nvPicPr>
            <p:cNvPr id="5" name="Picture 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9" y="66530"/>
              <a:ext cx="683568" cy="683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Rectangle 5"/>
            <p:cNvSpPr/>
            <p:nvPr/>
          </p:nvSpPr>
          <p:spPr>
            <a:xfrm>
              <a:off x="683998" y="82478"/>
              <a:ext cx="8351779" cy="4571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prstClr val="white"/>
                </a:solidFill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684717" y="138500"/>
              <a:ext cx="8351779" cy="269813"/>
            </a:xfrm>
            <a:prstGeom prst="rect">
              <a:avLst/>
            </a:prstGeom>
            <a:solidFill>
              <a:srgbClr val="FFE8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 dirty="0" smtClean="0">
                  <a:solidFill>
                    <a:srgbClr val="0070C0"/>
                  </a:solidFill>
                </a:rPr>
                <a:t>DELAY ANALYSIS </a:t>
              </a:r>
              <a:endParaRPr lang="en-GB" sz="1400" b="1" dirty="0">
                <a:solidFill>
                  <a:srgbClr val="0070C0"/>
                </a:solidFill>
              </a:endParaRPr>
            </a:p>
          </p:txBody>
        </p:sp>
        <p:pic>
          <p:nvPicPr>
            <p:cNvPr id="8" name="Picture 5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717" y="412283"/>
              <a:ext cx="8351838" cy="49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5</a:t>
            </a:fld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395536" y="837954"/>
            <a:ext cx="86402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/>
              <a:t>DELAY AND DISRUPTION</a:t>
            </a:r>
            <a:endParaRPr lang="en-GB" sz="2400" b="1" dirty="0"/>
          </a:p>
        </p:txBody>
      </p:sp>
      <p:sp>
        <p:nvSpPr>
          <p:cNvPr id="2" name="TextBox 1"/>
          <p:cNvSpPr txBox="1"/>
          <p:nvPr/>
        </p:nvSpPr>
        <p:spPr>
          <a:xfrm>
            <a:off x="376860" y="1445245"/>
            <a:ext cx="54192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400" dirty="0" smtClean="0"/>
              <a:t>Definitions for delay and disruption:</a:t>
            </a:r>
            <a:endParaRPr lang="en-GB" sz="2400" dirty="0"/>
          </a:p>
        </p:txBody>
      </p:sp>
      <p:sp>
        <p:nvSpPr>
          <p:cNvPr id="4" name="TextBox 3"/>
          <p:cNvSpPr txBox="1"/>
          <p:nvPr/>
        </p:nvSpPr>
        <p:spPr>
          <a:xfrm>
            <a:off x="570024" y="2078080"/>
            <a:ext cx="829126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chemeClr val="tx2"/>
                </a:solidFill>
              </a:rPr>
              <a:t>Delay</a:t>
            </a:r>
          </a:p>
          <a:p>
            <a:endParaRPr lang="en-GB" sz="2400" b="1" dirty="0" smtClean="0">
              <a:solidFill>
                <a:schemeClr val="tx2"/>
              </a:solidFill>
            </a:endParaRPr>
          </a:p>
          <a:p>
            <a:r>
              <a:rPr lang="en-GB" sz="2000" dirty="0" smtClean="0"/>
              <a:t>Act or state of being late</a:t>
            </a:r>
          </a:p>
          <a:p>
            <a:r>
              <a:rPr lang="en-GB" sz="2000" dirty="0" smtClean="0"/>
              <a:t>Caused by events or circumstances that lead to failure to start or complete on time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000" dirty="0" smtClean="0"/>
              <a:t>Delays to progress: the programmed activity do not start or finish on time, but it does not necessarily affect the overall completion date of the project 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000" dirty="0" smtClean="0"/>
              <a:t> Delays to contract completion: the project is not finished when agreed</a:t>
            </a:r>
          </a:p>
          <a:p>
            <a:pPr marL="914400" lvl="1" indent="-457200">
              <a:buFont typeface="Arial" pitchFamily="34" charset="0"/>
              <a:buChar char="•"/>
            </a:pPr>
            <a:r>
              <a:rPr lang="en-GB" sz="2000" dirty="0" smtClean="0"/>
              <a:t>The cause of the delay must be determined to consider an extension of time, or</a:t>
            </a:r>
          </a:p>
          <a:p>
            <a:pPr marL="914400" lvl="1" indent="-457200">
              <a:buFont typeface="Arial" pitchFamily="34" charset="0"/>
              <a:buChar char="•"/>
            </a:pPr>
            <a:r>
              <a:rPr lang="en-GB" sz="2000" dirty="0" smtClean="0"/>
              <a:t>It is liquidated and ascertained damages may be charged</a:t>
            </a:r>
          </a:p>
          <a:p>
            <a:pPr marL="457200" indent="-457200">
              <a:buFont typeface="+mj-lt"/>
              <a:buAutoNum type="arabicPeriod"/>
            </a:pPr>
            <a:endParaRPr lang="en-GB" sz="2000" dirty="0" smtClean="0"/>
          </a:p>
          <a:p>
            <a:pPr marL="457200" indent="-457200"/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30747370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"/>
          <p:cNvGrpSpPr/>
          <p:nvPr/>
        </p:nvGrpSpPr>
        <p:grpSpPr>
          <a:xfrm>
            <a:off x="1149" y="66530"/>
            <a:ext cx="9035406" cy="683568"/>
            <a:chOff x="1149" y="66530"/>
            <a:chExt cx="9035406" cy="683568"/>
          </a:xfrm>
        </p:grpSpPr>
        <p:pic>
          <p:nvPicPr>
            <p:cNvPr id="5" name="Picture 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9" y="66530"/>
              <a:ext cx="683568" cy="683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Rectangle 5"/>
            <p:cNvSpPr/>
            <p:nvPr/>
          </p:nvSpPr>
          <p:spPr>
            <a:xfrm>
              <a:off x="683998" y="82478"/>
              <a:ext cx="8351779" cy="4571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prstClr val="white"/>
                </a:solidFill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684717" y="138500"/>
              <a:ext cx="8351779" cy="269813"/>
            </a:xfrm>
            <a:prstGeom prst="rect">
              <a:avLst/>
            </a:prstGeom>
            <a:solidFill>
              <a:srgbClr val="FFE8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 dirty="0" smtClean="0">
                  <a:solidFill>
                    <a:srgbClr val="0070C0"/>
                  </a:solidFill>
                </a:rPr>
                <a:t>DELAY ANALYSIS </a:t>
              </a:r>
              <a:endParaRPr lang="en-GB" sz="1400" b="1" dirty="0">
                <a:solidFill>
                  <a:srgbClr val="0070C0"/>
                </a:solidFill>
              </a:endParaRPr>
            </a:p>
          </p:txBody>
        </p:sp>
        <p:pic>
          <p:nvPicPr>
            <p:cNvPr id="8" name="Picture 5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717" y="412283"/>
              <a:ext cx="8351838" cy="49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6</a:t>
            </a:fld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395536" y="837954"/>
            <a:ext cx="86402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/>
              <a:t>DELAY AND DISRUPTION</a:t>
            </a:r>
            <a:endParaRPr lang="en-GB" sz="2400" b="1" dirty="0"/>
          </a:p>
        </p:txBody>
      </p:sp>
      <p:sp>
        <p:nvSpPr>
          <p:cNvPr id="2" name="TextBox 1"/>
          <p:cNvSpPr txBox="1"/>
          <p:nvPr/>
        </p:nvSpPr>
        <p:spPr>
          <a:xfrm>
            <a:off x="376860" y="1445245"/>
            <a:ext cx="54192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400" dirty="0" smtClean="0"/>
              <a:t>Definitions for delay and disruption:</a:t>
            </a:r>
            <a:endParaRPr lang="en-GB" sz="2400" dirty="0"/>
          </a:p>
        </p:txBody>
      </p:sp>
      <p:sp>
        <p:nvSpPr>
          <p:cNvPr id="4" name="TextBox 3"/>
          <p:cNvSpPr txBox="1"/>
          <p:nvPr/>
        </p:nvSpPr>
        <p:spPr>
          <a:xfrm>
            <a:off x="570024" y="2078080"/>
            <a:ext cx="8291264" cy="4216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chemeClr val="tx2"/>
                </a:solidFill>
              </a:rPr>
              <a:t>Disruption</a:t>
            </a:r>
          </a:p>
          <a:p>
            <a:endParaRPr lang="en-GB" sz="2400" b="1" dirty="0" smtClean="0">
              <a:solidFill>
                <a:schemeClr val="tx2"/>
              </a:solidFill>
            </a:endParaRPr>
          </a:p>
          <a:p>
            <a:r>
              <a:rPr lang="en-GB" sz="2000" dirty="0" smtClean="0"/>
              <a:t>Concerned with loss of efficiency due to lower productivity then expected or some interference with normal progress.</a:t>
            </a:r>
          </a:p>
          <a:p>
            <a:r>
              <a:rPr lang="en-GB" sz="2000" dirty="0" smtClean="0"/>
              <a:t>The contractor is involved in </a:t>
            </a:r>
          </a:p>
          <a:p>
            <a:pPr>
              <a:buFont typeface="Arial" pitchFamily="34" charset="0"/>
              <a:buChar char="•"/>
            </a:pPr>
            <a:r>
              <a:rPr lang="en-GB" sz="2000" dirty="0" smtClean="0"/>
              <a:t>duplication of effort</a:t>
            </a:r>
          </a:p>
          <a:p>
            <a:pPr>
              <a:buFont typeface="Arial" pitchFamily="34" charset="0"/>
              <a:buChar char="•"/>
            </a:pPr>
            <a:r>
              <a:rPr lang="en-GB" sz="2000" dirty="0" smtClean="0"/>
              <a:t>out of sequence working or</a:t>
            </a:r>
          </a:p>
          <a:p>
            <a:pPr>
              <a:buFont typeface="Arial" pitchFamily="34" charset="0"/>
              <a:buChar char="•"/>
            </a:pPr>
            <a:r>
              <a:rPr lang="en-GB" sz="2000" dirty="0" smtClean="0"/>
              <a:t>Bringing subcontractors or other resources to site to do more work</a:t>
            </a:r>
          </a:p>
          <a:p>
            <a:pPr>
              <a:buFont typeface="Arial" pitchFamily="34" charset="0"/>
              <a:buChar char="•"/>
            </a:pPr>
            <a:endParaRPr lang="en-GB" sz="2000" dirty="0" smtClean="0"/>
          </a:p>
          <a:p>
            <a:r>
              <a:rPr lang="en-GB" sz="2000" dirty="0" smtClean="0"/>
              <a:t>It does not necessarily lead to a delay but will result in a claim for loss and expense under the contract due to the extra effort required to do the work. </a:t>
            </a:r>
          </a:p>
          <a:p>
            <a:pPr marL="457200" indent="-457200">
              <a:buFont typeface="+mj-lt"/>
              <a:buAutoNum type="arabicPeriod"/>
            </a:pPr>
            <a:endParaRPr lang="en-GB" sz="2000" dirty="0" smtClean="0"/>
          </a:p>
          <a:p>
            <a:pPr marL="457200" indent="-457200"/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30747370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"/>
          <p:cNvGrpSpPr/>
          <p:nvPr/>
        </p:nvGrpSpPr>
        <p:grpSpPr>
          <a:xfrm>
            <a:off x="1149" y="66530"/>
            <a:ext cx="9035406" cy="683568"/>
            <a:chOff x="1149" y="66530"/>
            <a:chExt cx="9035406" cy="683568"/>
          </a:xfrm>
        </p:grpSpPr>
        <p:pic>
          <p:nvPicPr>
            <p:cNvPr id="5" name="Picture 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9" y="66530"/>
              <a:ext cx="683568" cy="683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Rectangle 5"/>
            <p:cNvSpPr/>
            <p:nvPr/>
          </p:nvSpPr>
          <p:spPr>
            <a:xfrm>
              <a:off x="683998" y="82478"/>
              <a:ext cx="8351779" cy="4571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prstClr val="white"/>
                </a:solidFill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684717" y="138500"/>
              <a:ext cx="8351779" cy="269813"/>
            </a:xfrm>
            <a:prstGeom prst="rect">
              <a:avLst/>
            </a:prstGeom>
            <a:solidFill>
              <a:srgbClr val="FFE8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 dirty="0" smtClean="0">
                  <a:solidFill>
                    <a:srgbClr val="0070C0"/>
                  </a:solidFill>
                </a:rPr>
                <a:t>DELAY ANALYSIS </a:t>
              </a:r>
              <a:endParaRPr lang="en-GB" sz="1400" b="1" dirty="0">
                <a:solidFill>
                  <a:srgbClr val="0070C0"/>
                </a:solidFill>
              </a:endParaRPr>
            </a:p>
          </p:txBody>
        </p:sp>
        <p:pic>
          <p:nvPicPr>
            <p:cNvPr id="8" name="Picture 5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717" y="412283"/>
              <a:ext cx="8351838" cy="49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7</a:t>
            </a:fld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395536" y="837954"/>
            <a:ext cx="86402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/>
              <a:t>TYPES OF DELAYS</a:t>
            </a:r>
            <a:endParaRPr lang="en-GB" sz="2400" b="1" dirty="0"/>
          </a:p>
        </p:txBody>
      </p:sp>
      <p:sp>
        <p:nvSpPr>
          <p:cNvPr id="2" name="TextBox 1"/>
          <p:cNvSpPr txBox="1"/>
          <p:nvPr/>
        </p:nvSpPr>
        <p:spPr>
          <a:xfrm>
            <a:off x="395536" y="1916832"/>
            <a:ext cx="8011564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400" b="1" dirty="0" smtClean="0">
                <a:solidFill>
                  <a:schemeClr val="tx2"/>
                </a:solidFill>
              </a:rPr>
              <a:t>Delay event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400" dirty="0" smtClean="0"/>
              <a:t>Something that happens that lead to a delay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400" b="1" dirty="0" smtClean="0">
                <a:solidFill>
                  <a:schemeClr val="tx2"/>
                </a:solidFill>
              </a:rPr>
              <a:t>Culpable delay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400" dirty="0" smtClean="0"/>
              <a:t>The delay is the fault of the contractor (non-excusable delay or contractor delay)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400" b="1" dirty="0" smtClean="0">
                <a:solidFill>
                  <a:schemeClr val="tx2"/>
                </a:solidFill>
              </a:rPr>
              <a:t>Non-culpable delay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400" dirty="0" smtClean="0"/>
              <a:t>The contractor is delayed through no fault of his own</a:t>
            </a:r>
            <a:r>
              <a:rPr lang="en-GB" sz="2400" dirty="0"/>
              <a:t> </a:t>
            </a:r>
            <a:r>
              <a:rPr lang="en-GB" sz="2400" dirty="0" smtClean="0"/>
              <a:t>(excusable delay or employer delay)</a:t>
            </a:r>
          </a:p>
        </p:txBody>
      </p:sp>
    </p:spTree>
    <p:extLst>
      <p:ext uri="{BB962C8B-B14F-4D97-AF65-F5344CB8AC3E}">
        <p14:creationId xmlns:p14="http://schemas.microsoft.com/office/powerpoint/2010/main" val="30747370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"/>
          <p:cNvGrpSpPr/>
          <p:nvPr/>
        </p:nvGrpSpPr>
        <p:grpSpPr>
          <a:xfrm>
            <a:off x="1149" y="66530"/>
            <a:ext cx="9035406" cy="683568"/>
            <a:chOff x="1149" y="66530"/>
            <a:chExt cx="9035406" cy="683568"/>
          </a:xfrm>
        </p:grpSpPr>
        <p:pic>
          <p:nvPicPr>
            <p:cNvPr id="5" name="Picture 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9" y="66530"/>
              <a:ext cx="683568" cy="683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Rectangle 5"/>
            <p:cNvSpPr/>
            <p:nvPr/>
          </p:nvSpPr>
          <p:spPr>
            <a:xfrm>
              <a:off x="683998" y="82478"/>
              <a:ext cx="8351779" cy="4571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prstClr val="white"/>
                </a:solidFill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684717" y="138500"/>
              <a:ext cx="8351779" cy="269813"/>
            </a:xfrm>
            <a:prstGeom prst="rect">
              <a:avLst/>
            </a:prstGeom>
            <a:solidFill>
              <a:srgbClr val="FFE8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 dirty="0" smtClean="0">
                  <a:solidFill>
                    <a:srgbClr val="0070C0"/>
                  </a:solidFill>
                </a:rPr>
                <a:t>DELAY ANALYSIS </a:t>
              </a:r>
              <a:endParaRPr lang="en-GB" sz="1400" b="1" dirty="0">
                <a:solidFill>
                  <a:srgbClr val="0070C0"/>
                </a:solidFill>
              </a:endParaRPr>
            </a:p>
          </p:txBody>
        </p:sp>
        <p:pic>
          <p:nvPicPr>
            <p:cNvPr id="8" name="Picture 5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717" y="412283"/>
              <a:ext cx="8351838" cy="49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8</a:t>
            </a:fld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395536" y="837954"/>
            <a:ext cx="86402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/>
              <a:t>DELAY AND DISRUPTION</a:t>
            </a:r>
            <a:endParaRPr lang="en-GB" sz="2400" b="1" dirty="0"/>
          </a:p>
        </p:txBody>
      </p:sp>
      <p:sp>
        <p:nvSpPr>
          <p:cNvPr id="2" name="TextBox 1"/>
          <p:cNvSpPr txBox="1"/>
          <p:nvPr/>
        </p:nvSpPr>
        <p:spPr>
          <a:xfrm>
            <a:off x="376861" y="1445245"/>
            <a:ext cx="4608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400" dirty="0" smtClean="0"/>
              <a:t>Reasons for delay and disruption:</a:t>
            </a:r>
            <a:endParaRPr lang="en-GB" sz="2400" dirty="0"/>
          </a:p>
        </p:txBody>
      </p:sp>
      <p:sp>
        <p:nvSpPr>
          <p:cNvPr id="4" name="TextBox 3"/>
          <p:cNvSpPr txBox="1"/>
          <p:nvPr/>
        </p:nvSpPr>
        <p:spPr>
          <a:xfrm>
            <a:off x="570024" y="2078080"/>
            <a:ext cx="8291264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Where the client is at fault:</a:t>
            </a:r>
          </a:p>
          <a:p>
            <a:pPr marL="742950" lvl="1" indent="-285750">
              <a:buFontTx/>
              <a:buChar char="-"/>
            </a:pPr>
            <a:r>
              <a:rPr lang="en-GB" sz="2000" dirty="0" smtClean="0"/>
              <a:t>Incomplete design at commencement on site</a:t>
            </a:r>
          </a:p>
          <a:p>
            <a:pPr marL="742950" lvl="1" indent="-285750">
              <a:buFontTx/>
              <a:buChar char="-"/>
            </a:pPr>
            <a:r>
              <a:rPr lang="en-GB" sz="2000" dirty="0" smtClean="0"/>
              <a:t>Delays in the flow of design information</a:t>
            </a:r>
          </a:p>
          <a:p>
            <a:pPr marL="742950" lvl="1" indent="-285750">
              <a:buFontTx/>
              <a:buChar char="-"/>
            </a:pPr>
            <a:r>
              <a:rPr lang="en-GB" sz="2000" dirty="0" smtClean="0"/>
              <a:t>Variations and changes in the scope of works</a:t>
            </a:r>
          </a:p>
          <a:p>
            <a:pPr marL="742950" lvl="1" indent="-285750">
              <a:buFontTx/>
              <a:buChar char="-"/>
            </a:pPr>
            <a:r>
              <a:rPr lang="en-GB" sz="2000" dirty="0" smtClean="0"/>
              <a:t>Discrepancies in contract documents</a:t>
            </a:r>
          </a:p>
          <a:p>
            <a:r>
              <a:rPr lang="en-GB" sz="2000" dirty="0" smtClean="0"/>
              <a:t>Where the contractor is at fault:</a:t>
            </a:r>
          </a:p>
          <a:p>
            <a:pPr marL="742950" lvl="1" indent="-285750">
              <a:buFontTx/>
              <a:buChar char="-"/>
            </a:pPr>
            <a:r>
              <a:rPr lang="en-GB" sz="2000" dirty="0" smtClean="0"/>
              <a:t>Poor quality of workmanship</a:t>
            </a:r>
          </a:p>
          <a:p>
            <a:pPr marL="742950" lvl="1" indent="-285750">
              <a:buFontTx/>
              <a:buChar char="-"/>
            </a:pPr>
            <a:r>
              <a:rPr lang="en-GB" sz="2000" dirty="0" smtClean="0"/>
              <a:t>Inadequate planning</a:t>
            </a:r>
          </a:p>
          <a:p>
            <a:pPr marL="742950" lvl="1" indent="-285750">
              <a:buFontTx/>
              <a:buChar char="-"/>
            </a:pPr>
            <a:r>
              <a:rPr lang="en-GB" sz="2000" dirty="0" smtClean="0"/>
              <a:t>Under resourcing of site operations</a:t>
            </a:r>
          </a:p>
          <a:p>
            <a:pPr marL="742950" lvl="1" indent="-285750">
              <a:buFontTx/>
              <a:buChar char="-"/>
            </a:pPr>
            <a:r>
              <a:rPr lang="en-GB" sz="2000" dirty="0" smtClean="0"/>
              <a:t>Accidents and incidents on site</a:t>
            </a:r>
          </a:p>
          <a:p>
            <a:r>
              <a:rPr lang="en-GB" sz="2000" dirty="0" smtClean="0"/>
              <a:t>Where no one is at fault:</a:t>
            </a:r>
          </a:p>
          <a:p>
            <a:pPr marL="742950" lvl="1" indent="-285750">
              <a:buFontTx/>
              <a:buChar char="-"/>
            </a:pPr>
            <a:r>
              <a:rPr lang="en-GB" sz="2000" dirty="0" smtClean="0"/>
              <a:t>Unforeseen physical conditions</a:t>
            </a:r>
          </a:p>
          <a:p>
            <a:pPr marL="742950" lvl="1" indent="-285750">
              <a:buFontTx/>
              <a:buChar char="-"/>
            </a:pPr>
            <a:r>
              <a:rPr lang="en-GB" sz="2000" dirty="0" smtClean="0"/>
              <a:t>Strikes affecting site labour or the supply of materials</a:t>
            </a:r>
          </a:p>
          <a:p>
            <a:pPr marL="742950" lvl="1" indent="-285750">
              <a:buFontTx/>
              <a:buChar char="-"/>
            </a:pPr>
            <a:r>
              <a:rPr lang="en-GB" sz="2000" dirty="0" smtClean="0"/>
              <a:t>Fire, explosion or any other accident</a:t>
            </a:r>
          </a:p>
          <a:p>
            <a:pPr marL="742950" lvl="1" indent="-285750">
              <a:buFontTx/>
              <a:buChar char="-"/>
            </a:pPr>
            <a:r>
              <a:rPr lang="en-GB" sz="2000" dirty="0" smtClean="0"/>
              <a:t>Bad weather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35842122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"/>
          <p:cNvGrpSpPr/>
          <p:nvPr/>
        </p:nvGrpSpPr>
        <p:grpSpPr>
          <a:xfrm>
            <a:off x="1149" y="66530"/>
            <a:ext cx="9035406" cy="683568"/>
            <a:chOff x="1149" y="66530"/>
            <a:chExt cx="9035406" cy="683568"/>
          </a:xfrm>
        </p:grpSpPr>
        <p:pic>
          <p:nvPicPr>
            <p:cNvPr id="5" name="Picture 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9" y="66530"/>
              <a:ext cx="683568" cy="683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Rectangle 5"/>
            <p:cNvSpPr/>
            <p:nvPr/>
          </p:nvSpPr>
          <p:spPr>
            <a:xfrm>
              <a:off x="683998" y="82478"/>
              <a:ext cx="8351779" cy="4571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prstClr val="white"/>
                </a:solidFill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684717" y="138500"/>
              <a:ext cx="8351779" cy="269813"/>
            </a:xfrm>
            <a:prstGeom prst="rect">
              <a:avLst/>
            </a:prstGeom>
            <a:solidFill>
              <a:srgbClr val="FFE8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 dirty="0" smtClean="0">
                  <a:solidFill>
                    <a:srgbClr val="0070C0"/>
                  </a:solidFill>
                </a:rPr>
                <a:t>DELAY ANALYSIS </a:t>
              </a:r>
              <a:endParaRPr lang="en-GB" sz="1400" b="1" dirty="0">
                <a:solidFill>
                  <a:srgbClr val="0070C0"/>
                </a:solidFill>
              </a:endParaRPr>
            </a:p>
          </p:txBody>
        </p:sp>
        <p:pic>
          <p:nvPicPr>
            <p:cNvPr id="8" name="Picture 5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717" y="412283"/>
              <a:ext cx="8351838" cy="49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9</a:t>
            </a:fld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395536" y="837954"/>
            <a:ext cx="86402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/>
              <a:t>EXTENSIONS OF TIME</a:t>
            </a:r>
            <a:endParaRPr lang="en-GB" sz="2400" b="1" dirty="0"/>
          </a:p>
        </p:txBody>
      </p:sp>
      <p:sp>
        <p:nvSpPr>
          <p:cNvPr id="2" name="TextBox 1"/>
          <p:cNvSpPr txBox="1"/>
          <p:nvPr/>
        </p:nvSpPr>
        <p:spPr>
          <a:xfrm>
            <a:off x="395536" y="2060848"/>
            <a:ext cx="8299596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400" dirty="0" smtClean="0"/>
              <a:t>It is expressly dealt within standard construction contracts through specific clauses: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GB" sz="2400" dirty="0" smtClean="0"/>
              <a:t>Extensions of time for specific events beyond the contractor´s control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GB" sz="2400" dirty="0" smtClean="0"/>
              <a:t>Procedures for the contractor to follow when making an application for an extension of time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GB" sz="2400" dirty="0" smtClean="0"/>
              <a:t>Procedures for the contract administrator to follow when giving consideration to the contractor´s application </a:t>
            </a:r>
          </a:p>
        </p:txBody>
      </p:sp>
    </p:spTree>
    <p:extLst>
      <p:ext uri="{BB962C8B-B14F-4D97-AF65-F5344CB8AC3E}">
        <p14:creationId xmlns:p14="http://schemas.microsoft.com/office/powerpoint/2010/main" val="30747370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"/>
          <p:cNvGrpSpPr/>
          <p:nvPr/>
        </p:nvGrpSpPr>
        <p:grpSpPr>
          <a:xfrm>
            <a:off x="1149" y="66530"/>
            <a:ext cx="9035406" cy="683568"/>
            <a:chOff x="1149" y="66530"/>
            <a:chExt cx="9035406" cy="683568"/>
          </a:xfrm>
        </p:grpSpPr>
        <p:pic>
          <p:nvPicPr>
            <p:cNvPr id="5" name="Picture 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9" y="66530"/>
              <a:ext cx="683568" cy="683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Rectangle 5"/>
            <p:cNvSpPr/>
            <p:nvPr/>
          </p:nvSpPr>
          <p:spPr>
            <a:xfrm>
              <a:off x="683998" y="82478"/>
              <a:ext cx="8351779" cy="4571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prstClr val="white"/>
                </a:solidFill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684717" y="138500"/>
              <a:ext cx="8351779" cy="269813"/>
            </a:xfrm>
            <a:prstGeom prst="rect">
              <a:avLst/>
            </a:prstGeom>
            <a:solidFill>
              <a:srgbClr val="FFE8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 dirty="0" smtClean="0">
                  <a:solidFill>
                    <a:srgbClr val="0070C0"/>
                  </a:solidFill>
                </a:rPr>
                <a:t>DELAY ANALYSIS </a:t>
              </a:r>
              <a:endParaRPr lang="en-GB" sz="1400" b="1" dirty="0">
                <a:solidFill>
                  <a:srgbClr val="0070C0"/>
                </a:solidFill>
              </a:endParaRPr>
            </a:p>
          </p:txBody>
        </p:sp>
        <p:pic>
          <p:nvPicPr>
            <p:cNvPr id="8" name="Picture 5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717" y="412283"/>
              <a:ext cx="8351838" cy="49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10</a:t>
            </a:fld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395536" y="837954"/>
            <a:ext cx="86402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/>
              <a:t>TYPES OF DELAYS</a:t>
            </a:r>
            <a:endParaRPr lang="en-GB" sz="2400" b="1" dirty="0"/>
          </a:p>
        </p:txBody>
      </p:sp>
      <p:sp>
        <p:nvSpPr>
          <p:cNvPr id="2" name="TextBox 1"/>
          <p:cNvSpPr txBox="1"/>
          <p:nvPr/>
        </p:nvSpPr>
        <p:spPr>
          <a:xfrm>
            <a:off x="376860" y="1445245"/>
            <a:ext cx="8299596" cy="52322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400" b="1" dirty="0" smtClean="0">
                <a:solidFill>
                  <a:schemeClr val="tx2"/>
                </a:solidFill>
              </a:rPr>
              <a:t>Neutral delay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400" dirty="0" smtClean="0"/>
              <a:t>Caused by factors beyond the control or either of the contracting parties</a:t>
            </a:r>
          </a:p>
          <a:p>
            <a:pPr lvl="1"/>
            <a:r>
              <a:rPr lang="en-GB" sz="2000" dirty="0" smtClean="0"/>
              <a:t>At contractor´s risk:</a:t>
            </a:r>
          </a:p>
          <a:p>
            <a:pPr lvl="2">
              <a:buFontTx/>
              <a:buChar char="-"/>
            </a:pPr>
            <a:r>
              <a:rPr lang="en-GB" sz="2000" dirty="0" smtClean="0"/>
              <a:t>Bad weather</a:t>
            </a:r>
          </a:p>
          <a:p>
            <a:pPr lvl="2">
              <a:buFontTx/>
              <a:buChar char="-"/>
            </a:pPr>
            <a:r>
              <a:rPr lang="en-GB" sz="2000" dirty="0" smtClean="0"/>
              <a:t>Late delivery of material</a:t>
            </a:r>
          </a:p>
          <a:p>
            <a:pPr lvl="2">
              <a:buFontTx/>
              <a:buChar char="-"/>
            </a:pPr>
            <a:r>
              <a:rPr lang="en-GB" sz="2000" dirty="0" smtClean="0"/>
              <a:t>Delay of subcontractors</a:t>
            </a:r>
          </a:p>
          <a:p>
            <a:pPr lvl="1"/>
            <a:r>
              <a:rPr lang="en-GB" sz="2000" dirty="0" smtClean="0"/>
              <a:t>At employer´s risk:</a:t>
            </a:r>
          </a:p>
          <a:p>
            <a:pPr lvl="2"/>
            <a:r>
              <a:rPr lang="en-GB" sz="2000" dirty="0" smtClean="0"/>
              <a:t>-exceptionally bad weather</a:t>
            </a:r>
          </a:p>
          <a:p>
            <a:pPr lvl="2"/>
            <a:r>
              <a:rPr lang="en-GB" sz="2000" dirty="0" smtClean="0"/>
              <a:t>-discovery of ancient artefacts on the site</a:t>
            </a:r>
          </a:p>
          <a:p>
            <a:pPr lvl="2"/>
            <a:r>
              <a:rPr lang="en-GB" sz="2000" dirty="0" smtClean="0"/>
              <a:t>-strikes affecting site work, off-site manufacture or transport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400" b="1" dirty="0" smtClean="0">
                <a:solidFill>
                  <a:schemeClr val="tx2"/>
                </a:solidFill>
              </a:rPr>
              <a:t>Concurrent delay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400" dirty="0" smtClean="0"/>
              <a:t>Two or more delay events arise at the same time and at least one has been caused by the client and another by the contractor</a:t>
            </a:r>
          </a:p>
        </p:txBody>
      </p:sp>
    </p:spTree>
    <p:extLst>
      <p:ext uri="{BB962C8B-B14F-4D97-AF65-F5344CB8AC3E}">
        <p14:creationId xmlns:p14="http://schemas.microsoft.com/office/powerpoint/2010/main" val="30747370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"/>
          <p:cNvGrpSpPr/>
          <p:nvPr/>
        </p:nvGrpSpPr>
        <p:grpSpPr>
          <a:xfrm>
            <a:off x="1149" y="66530"/>
            <a:ext cx="9035406" cy="683568"/>
            <a:chOff x="1149" y="66530"/>
            <a:chExt cx="9035406" cy="683568"/>
          </a:xfrm>
        </p:grpSpPr>
        <p:pic>
          <p:nvPicPr>
            <p:cNvPr id="5" name="Picture 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9" y="66530"/>
              <a:ext cx="683568" cy="683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Rectangle 5"/>
            <p:cNvSpPr/>
            <p:nvPr/>
          </p:nvSpPr>
          <p:spPr>
            <a:xfrm>
              <a:off x="683998" y="82478"/>
              <a:ext cx="8351779" cy="4571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prstClr val="white"/>
                </a:solidFill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684717" y="138500"/>
              <a:ext cx="8351779" cy="269813"/>
            </a:xfrm>
            <a:prstGeom prst="rect">
              <a:avLst/>
            </a:prstGeom>
            <a:solidFill>
              <a:srgbClr val="FFE8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 dirty="0" smtClean="0">
                  <a:solidFill>
                    <a:srgbClr val="0070C0"/>
                  </a:solidFill>
                </a:rPr>
                <a:t>DELAY ANALYSIS </a:t>
              </a:r>
              <a:endParaRPr lang="en-GB" sz="1400" b="1" dirty="0">
                <a:solidFill>
                  <a:srgbClr val="0070C0"/>
                </a:solidFill>
              </a:endParaRPr>
            </a:p>
          </p:txBody>
        </p:sp>
        <p:pic>
          <p:nvPicPr>
            <p:cNvPr id="8" name="Picture 5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717" y="412283"/>
              <a:ext cx="8351838" cy="49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11</a:t>
            </a:fld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395536" y="837954"/>
            <a:ext cx="86402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/>
              <a:t>DELAY AND DISRUPTION REGULATIONS</a:t>
            </a:r>
            <a:endParaRPr lang="en-GB" sz="2400" b="1" dirty="0"/>
          </a:p>
        </p:txBody>
      </p:sp>
      <p:sp>
        <p:nvSpPr>
          <p:cNvPr id="2" name="TextBox 1"/>
          <p:cNvSpPr txBox="1"/>
          <p:nvPr/>
        </p:nvSpPr>
        <p:spPr>
          <a:xfrm>
            <a:off x="395535" y="2348880"/>
            <a:ext cx="8640241" cy="3077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400" b="1" dirty="0" smtClean="0">
                <a:solidFill>
                  <a:schemeClr val="tx2"/>
                </a:solidFill>
              </a:rPr>
              <a:t>Joint Contracts Tribunal (JCT) or New Engineering Contracts (NEC)</a:t>
            </a:r>
          </a:p>
          <a:p>
            <a:pPr>
              <a:spcBef>
                <a:spcPts val="600"/>
              </a:spcBef>
              <a:spcAft>
                <a:spcPts val="600"/>
              </a:spcAft>
              <a:buFontTx/>
              <a:buChar char="-"/>
            </a:pPr>
            <a:r>
              <a:rPr lang="en-GB" sz="2400" dirty="0" smtClean="0"/>
              <a:t>Use of appropriate contract and description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en-GB" sz="2400" dirty="0" smtClean="0"/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400" b="1" dirty="0" smtClean="0">
                <a:solidFill>
                  <a:schemeClr val="tx2"/>
                </a:solidFill>
              </a:rPr>
              <a:t>Society of Construction Law (SCL)</a:t>
            </a:r>
          </a:p>
          <a:p>
            <a:pPr>
              <a:spcBef>
                <a:spcPts val="600"/>
              </a:spcBef>
              <a:spcAft>
                <a:spcPts val="600"/>
              </a:spcAft>
              <a:buFontTx/>
              <a:buChar char="-"/>
            </a:pPr>
            <a:r>
              <a:rPr lang="en-GB" sz="2400" dirty="0" smtClean="0"/>
              <a:t>Delay and Disruption Protocol (updated in 2016)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FontTx/>
              <a:buChar char="-"/>
            </a:pPr>
            <a:r>
              <a:rPr lang="en-GB" sz="2400" dirty="0" smtClean="0"/>
              <a:t>It is guidance to deal with main delay and disruption issues</a:t>
            </a:r>
          </a:p>
        </p:txBody>
      </p:sp>
    </p:spTree>
    <p:extLst>
      <p:ext uri="{BB962C8B-B14F-4D97-AF65-F5344CB8AC3E}">
        <p14:creationId xmlns:p14="http://schemas.microsoft.com/office/powerpoint/2010/main" val="307473704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"/>
          <p:cNvGrpSpPr/>
          <p:nvPr/>
        </p:nvGrpSpPr>
        <p:grpSpPr>
          <a:xfrm>
            <a:off x="1149" y="66530"/>
            <a:ext cx="9035406" cy="683568"/>
            <a:chOff x="1149" y="66530"/>
            <a:chExt cx="9035406" cy="683568"/>
          </a:xfrm>
        </p:grpSpPr>
        <p:pic>
          <p:nvPicPr>
            <p:cNvPr id="5" name="Picture 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9" y="66530"/>
              <a:ext cx="683568" cy="683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Rectangle 5"/>
            <p:cNvSpPr/>
            <p:nvPr/>
          </p:nvSpPr>
          <p:spPr>
            <a:xfrm>
              <a:off x="683998" y="82478"/>
              <a:ext cx="8351779" cy="4571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prstClr val="white"/>
                </a:solidFill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684717" y="138500"/>
              <a:ext cx="8351779" cy="269813"/>
            </a:xfrm>
            <a:prstGeom prst="rect">
              <a:avLst/>
            </a:prstGeom>
            <a:solidFill>
              <a:srgbClr val="FFE8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 dirty="0" smtClean="0">
                  <a:solidFill>
                    <a:srgbClr val="0070C0"/>
                  </a:solidFill>
                </a:rPr>
                <a:t>DELAY ANALYSIS </a:t>
              </a:r>
              <a:endParaRPr lang="en-GB" sz="1400" b="1" dirty="0">
                <a:solidFill>
                  <a:srgbClr val="0070C0"/>
                </a:solidFill>
              </a:endParaRPr>
            </a:p>
          </p:txBody>
        </p:sp>
        <p:pic>
          <p:nvPicPr>
            <p:cNvPr id="8" name="Picture 5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717" y="412283"/>
              <a:ext cx="8351838" cy="49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12</a:t>
            </a:fld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395536" y="837954"/>
            <a:ext cx="86402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/>
              <a:t>DELAY ANALYSIS TECHNIQUES</a:t>
            </a:r>
            <a:endParaRPr lang="en-GB" sz="2400" b="1" dirty="0"/>
          </a:p>
        </p:txBody>
      </p:sp>
      <p:sp>
        <p:nvSpPr>
          <p:cNvPr id="2" name="TextBox 1"/>
          <p:cNvSpPr txBox="1"/>
          <p:nvPr/>
        </p:nvSpPr>
        <p:spPr>
          <a:xfrm>
            <a:off x="395536" y="1704524"/>
            <a:ext cx="8299596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400" b="1" dirty="0" smtClean="0">
                <a:solidFill>
                  <a:schemeClr val="tx2"/>
                </a:solidFill>
              </a:rPr>
              <a:t>As-planned vs As-built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400" dirty="0" smtClean="0"/>
              <a:t>Non-excusable delays are taken away from the total delay sum.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11952" y="3841452"/>
            <a:ext cx="799288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Example:</a:t>
            </a:r>
          </a:p>
          <a:p>
            <a:endParaRPr lang="en-GB" sz="2000" dirty="0"/>
          </a:p>
          <a:p>
            <a:r>
              <a:rPr lang="en-GB" sz="2000" dirty="0" smtClean="0"/>
              <a:t>Total delay of works: 10 days</a:t>
            </a:r>
          </a:p>
          <a:p>
            <a:r>
              <a:rPr lang="en-GB" sz="2000" dirty="0" smtClean="0"/>
              <a:t>Non-excusable delays: 8 days</a:t>
            </a:r>
          </a:p>
          <a:p>
            <a:endParaRPr lang="en-GB" sz="2000" dirty="0"/>
          </a:p>
          <a:p>
            <a:r>
              <a:rPr lang="en-GB" sz="2000" dirty="0" smtClean="0"/>
              <a:t>The client is only responsible for 2 days delay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257265420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"/>
          <p:cNvGrpSpPr/>
          <p:nvPr/>
        </p:nvGrpSpPr>
        <p:grpSpPr>
          <a:xfrm>
            <a:off x="1149" y="66530"/>
            <a:ext cx="9035406" cy="683568"/>
            <a:chOff x="1149" y="66530"/>
            <a:chExt cx="9035406" cy="683568"/>
          </a:xfrm>
        </p:grpSpPr>
        <p:pic>
          <p:nvPicPr>
            <p:cNvPr id="5" name="Picture 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9" y="66530"/>
              <a:ext cx="683568" cy="683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Rectangle 5"/>
            <p:cNvSpPr/>
            <p:nvPr/>
          </p:nvSpPr>
          <p:spPr>
            <a:xfrm>
              <a:off x="683998" y="82478"/>
              <a:ext cx="8351779" cy="4571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prstClr val="white"/>
                </a:solidFill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684717" y="138500"/>
              <a:ext cx="8351779" cy="269813"/>
            </a:xfrm>
            <a:prstGeom prst="rect">
              <a:avLst/>
            </a:prstGeom>
            <a:solidFill>
              <a:srgbClr val="FFE8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 dirty="0" smtClean="0">
                  <a:solidFill>
                    <a:srgbClr val="0070C0"/>
                  </a:solidFill>
                </a:rPr>
                <a:t>DELAY ANALYSIS </a:t>
              </a:r>
              <a:endParaRPr lang="en-GB" sz="1400" b="1" dirty="0">
                <a:solidFill>
                  <a:srgbClr val="0070C0"/>
                </a:solidFill>
              </a:endParaRPr>
            </a:p>
          </p:txBody>
        </p:sp>
        <p:pic>
          <p:nvPicPr>
            <p:cNvPr id="8" name="Picture 5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717" y="412283"/>
              <a:ext cx="8351838" cy="49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13</a:t>
            </a:fld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395536" y="837954"/>
            <a:ext cx="86402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/>
              <a:t>DELAY ANALYSIS TECHNIQUES</a:t>
            </a:r>
            <a:endParaRPr lang="en-GB" sz="2400" b="1" dirty="0"/>
          </a:p>
        </p:txBody>
      </p:sp>
      <p:sp>
        <p:nvSpPr>
          <p:cNvPr id="2" name="TextBox 1"/>
          <p:cNvSpPr txBox="1"/>
          <p:nvPr/>
        </p:nvSpPr>
        <p:spPr>
          <a:xfrm>
            <a:off x="395536" y="1704524"/>
            <a:ext cx="8299596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400" b="1" dirty="0" smtClean="0">
                <a:solidFill>
                  <a:schemeClr val="tx2"/>
                </a:solidFill>
              </a:rPr>
              <a:t>Impacted As-planned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400" dirty="0" smtClean="0"/>
              <a:t>Each delay is added to the as-planned programme and shown how the project is being delayed (step by step).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400" dirty="0" smtClean="0"/>
              <a:t>Each delay has an impact on the total project.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400" dirty="0" smtClean="0"/>
              <a:t>Only impacts for excusable delays are considered.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95536" y="4213702"/>
            <a:ext cx="79928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Example:</a:t>
            </a:r>
          </a:p>
          <a:p>
            <a:endParaRPr lang="en-GB" sz="2000" dirty="0"/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8033455"/>
              </p:ext>
            </p:extLst>
          </p:nvPr>
        </p:nvGraphicFramePr>
        <p:xfrm>
          <a:off x="457200" y="4684712"/>
          <a:ext cx="6096000" cy="1854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505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878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Chronology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Activity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Delay type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Duration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Impact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1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2-4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Non-</a:t>
                      </a:r>
                      <a:r>
                        <a:rPr lang="en-GB" dirty="0" err="1" smtClean="0"/>
                        <a:t>excus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4 days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2 days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2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6-7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Excusable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3 days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1 day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3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7-8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Excusable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4 days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0 days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4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9-11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Non-</a:t>
                      </a:r>
                      <a:r>
                        <a:rPr lang="en-GB" dirty="0" err="1" smtClean="0"/>
                        <a:t>excus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3 days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1 day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6876256" y="4921588"/>
            <a:ext cx="18105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The client will be responsible only for 1 day delay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0103312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"/>
          <p:cNvGrpSpPr/>
          <p:nvPr/>
        </p:nvGrpSpPr>
        <p:grpSpPr>
          <a:xfrm>
            <a:off x="1149" y="66530"/>
            <a:ext cx="9035406" cy="683568"/>
            <a:chOff x="1149" y="66530"/>
            <a:chExt cx="9035406" cy="683568"/>
          </a:xfrm>
        </p:grpSpPr>
        <p:pic>
          <p:nvPicPr>
            <p:cNvPr id="5" name="Picture 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9" y="66530"/>
              <a:ext cx="683568" cy="683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Rectangle 5"/>
            <p:cNvSpPr/>
            <p:nvPr/>
          </p:nvSpPr>
          <p:spPr>
            <a:xfrm>
              <a:off x="683998" y="82478"/>
              <a:ext cx="8351779" cy="4571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prstClr val="white"/>
                </a:solidFill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684717" y="138500"/>
              <a:ext cx="8351779" cy="269813"/>
            </a:xfrm>
            <a:prstGeom prst="rect">
              <a:avLst/>
            </a:prstGeom>
            <a:solidFill>
              <a:srgbClr val="FFE8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 dirty="0" smtClean="0">
                  <a:solidFill>
                    <a:srgbClr val="0070C0"/>
                  </a:solidFill>
                </a:rPr>
                <a:t>DELAY ANALYSIS </a:t>
              </a:r>
              <a:endParaRPr lang="en-GB" sz="1400" b="1" dirty="0">
                <a:solidFill>
                  <a:srgbClr val="0070C0"/>
                </a:solidFill>
              </a:endParaRPr>
            </a:p>
          </p:txBody>
        </p:sp>
        <p:pic>
          <p:nvPicPr>
            <p:cNvPr id="8" name="Picture 5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717" y="412283"/>
              <a:ext cx="8351838" cy="49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14</a:t>
            </a:fld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395536" y="837954"/>
            <a:ext cx="86402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/>
              <a:t>DELAY ANALYSIS TECHNIQUES</a:t>
            </a:r>
            <a:endParaRPr lang="en-GB" sz="2400" b="1" dirty="0"/>
          </a:p>
        </p:txBody>
      </p:sp>
      <p:sp>
        <p:nvSpPr>
          <p:cNvPr id="2" name="TextBox 1"/>
          <p:cNvSpPr txBox="1"/>
          <p:nvPr/>
        </p:nvSpPr>
        <p:spPr>
          <a:xfrm>
            <a:off x="395536" y="1704524"/>
            <a:ext cx="8299596" cy="27699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400" b="1" dirty="0" smtClean="0">
                <a:solidFill>
                  <a:schemeClr val="tx2"/>
                </a:solidFill>
              </a:rPr>
              <a:t>As-planned But for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400" dirty="0" smtClean="0"/>
              <a:t>Only delays due to one party are included in the programme. The difference with the total delay at the end shows the responsibility of the other party.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400" dirty="0" smtClean="0"/>
              <a:t>Contractor’s point of view: only consider non-excusable delays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400" dirty="0" smtClean="0"/>
              <a:t>Client’s point of view: only consider excusable delays</a:t>
            </a:r>
          </a:p>
        </p:txBody>
      </p:sp>
    </p:spTree>
    <p:extLst>
      <p:ext uri="{BB962C8B-B14F-4D97-AF65-F5344CB8AC3E}">
        <p14:creationId xmlns:p14="http://schemas.microsoft.com/office/powerpoint/2010/main" val="68392761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"/>
          <p:cNvGrpSpPr/>
          <p:nvPr/>
        </p:nvGrpSpPr>
        <p:grpSpPr>
          <a:xfrm>
            <a:off x="1149" y="66530"/>
            <a:ext cx="9035406" cy="683568"/>
            <a:chOff x="1149" y="66530"/>
            <a:chExt cx="9035406" cy="683568"/>
          </a:xfrm>
        </p:grpSpPr>
        <p:pic>
          <p:nvPicPr>
            <p:cNvPr id="5" name="Picture 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9" y="66530"/>
              <a:ext cx="683568" cy="683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Rectangle 5"/>
            <p:cNvSpPr/>
            <p:nvPr/>
          </p:nvSpPr>
          <p:spPr>
            <a:xfrm>
              <a:off x="683998" y="82478"/>
              <a:ext cx="8351779" cy="4571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prstClr val="white"/>
                </a:solidFill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684717" y="138500"/>
              <a:ext cx="8351779" cy="269813"/>
            </a:xfrm>
            <a:prstGeom prst="rect">
              <a:avLst/>
            </a:prstGeom>
            <a:solidFill>
              <a:srgbClr val="FFE8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 dirty="0" smtClean="0">
                  <a:solidFill>
                    <a:srgbClr val="0070C0"/>
                  </a:solidFill>
                </a:rPr>
                <a:t>DELAY ANALYSIS </a:t>
              </a:r>
              <a:endParaRPr lang="en-GB" sz="1400" b="1" dirty="0">
                <a:solidFill>
                  <a:srgbClr val="0070C0"/>
                </a:solidFill>
              </a:endParaRPr>
            </a:p>
          </p:txBody>
        </p:sp>
        <p:pic>
          <p:nvPicPr>
            <p:cNvPr id="8" name="Picture 5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717" y="412283"/>
              <a:ext cx="8351838" cy="49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15</a:t>
            </a:fld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395536" y="837954"/>
            <a:ext cx="86402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/>
              <a:t>DELAY ANALYSIS TECHNIQUES</a:t>
            </a:r>
            <a:endParaRPr lang="en-GB" sz="2400" b="1" dirty="0"/>
          </a:p>
        </p:txBody>
      </p:sp>
      <p:sp>
        <p:nvSpPr>
          <p:cNvPr id="2" name="TextBox 1"/>
          <p:cNvSpPr txBox="1"/>
          <p:nvPr/>
        </p:nvSpPr>
        <p:spPr>
          <a:xfrm>
            <a:off x="395536" y="1704524"/>
            <a:ext cx="8299596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400" b="1" dirty="0" smtClean="0">
                <a:solidFill>
                  <a:schemeClr val="tx2"/>
                </a:solidFill>
              </a:rPr>
              <a:t>Collapsed As-Built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400" dirty="0" smtClean="0"/>
              <a:t>Similar to the previous one, but instead of as-planned, we use the As-built network. The corresponding delays for one party are taken away. The resulting end of works is taken away from the actual.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400" dirty="0" smtClean="0"/>
              <a:t>Contractor’s point of view: only consider excusable delays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400" dirty="0" smtClean="0"/>
              <a:t>Client’s point of view: only consider non-excusable delays</a:t>
            </a:r>
          </a:p>
        </p:txBody>
      </p:sp>
    </p:spTree>
    <p:extLst>
      <p:ext uri="{BB962C8B-B14F-4D97-AF65-F5344CB8AC3E}">
        <p14:creationId xmlns:p14="http://schemas.microsoft.com/office/powerpoint/2010/main" val="251143225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"/>
          <p:cNvGrpSpPr/>
          <p:nvPr/>
        </p:nvGrpSpPr>
        <p:grpSpPr>
          <a:xfrm>
            <a:off x="1149" y="66530"/>
            <a:ext cx="9035406" cy="683568"/>
            <a:chOff x="1149" y="66530"/>
            <a:chExt cx="9035406" cy="683568"/>
          </a:xfrm>
        </p:grpSpPr>
        <p:pic>
          <p:nvPicPr>
            <p:cNvPr id="5" name="Picture 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9" y="66530"/>
              <a:ext cx="683568" cy="683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Rectangle 5"/>
            <p:cNvSpPr/>
            <p:nvPr/>
          </p:nvSpPr>
          <p:spPr>
            <a:xfrm>
              <a:off x="683998" y="82478"/>
              <a:ext cx="8351779" cy="4571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prstClr val="white"/>
                </a:solidFill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684717" y="138500"/>
              <a:ext cx="8351779" cy="269813"/>
            </a:xfrm>
            <a:prstGeom prst="rect">
              <a:avLst/>
            </a:prstGeom>
            <a:solidFill>
              <a:srgbClr val="FFE8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 dirty="0" smtClean="0">
                  <a:solidFill>
                    <a:srgbClr val="0070C0"/>
                  </a:solidFill>
                </a:rPr>
                <a:t>DELAY ANALYSIS </a:t>
              </a:r>
              <a:endParaRPr lang="en-GB" sz="1400" b="1" dirty="0">
                <a:solidFill>
                  <a:srgbClr val="0070C0"/>
                </a:solidFill>
              </a:endParaRPr>
            </a:p>
          </p:txBody>
        </p:sp>
        <p:pic>
          <p:nvPicPr>
            <p:cNvPr id="8" name="Picture 5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717" y="412283"/>
              <a:ext cx="8351838" cy="49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16</a:t>
            </a:fld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395536" y="837954"/>
            <a:ext cx="86402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/>
              <a:t>DELAY ANALYSIS TECHNIQUES</a:t>
            </a:r>
            <a:endParaRPr lang="en-GB" sz="2400" b="1" dirty="0"/>
          </a:p>
        </p:txBody>
      </p:sp>
      <p:sp>
        <p:nvSpPr>
          <p:cNvPr id="2" name="TextBox 1"/>
          <p:cNvSpPr txBox="1"/>
          <p:nvPr/>
        </p:nvSpPr>
        <p:spPr>
          <a:xfrm>
            <a:off x="395536" y="1704524"/>
            <a:ext cx="8299596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400" b="1" dirty="0" smtClean="0">
                <a:solidFill>
                  <a:schemeClr val="tx2"/>
                </a:solidFill>
              </a:rPr>
              <a:t>“Window” analysis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400" dirty="0" smtClean="0"/>
              <a:t>The total project duration is divided into a number of time periods (windows or snapshots).</a:t>
            </a:r>
            <a:r>
              <a:rPr lang="en-GB" sz="2400" dirty="0"/>
              <a:t> </a:t>
            </a:r>
            <a:r>
              <a:rPr lang="en-GB" sz="2400" dirty="0" smtClean="0"/>
              <a:t>Every  period is analysed separately.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400" dirty="0" smtClean="0"/>
              <a:t>Delays in this period are introduced and actual end of works compared to scheduled.</a:t>
            </a:r>
          </a:p>
        </p:txBody>
      </p:sp>
    </p:spTree>
    <p:extLst>
      <p:ext uri="{BB962C8B-B14F-4D97-AF65-F5344CB8AC3E}">
        <p14:creationId xmlns:p14="http://schemas.microsoft.com/office/powerpoint/2010/main" val="35443907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"/>
          <p:cNvGrpSpPr/>
          <p:nvPr/>
        </p:nvGrpSpPr>
        <p:grpSpPr>
          <a:xfrm>
            <a:off x="1149" y="66530"/>
            <a:ext cx="9035406" cy="683568"/>
            <a:chOff x="1149" y="66530"/>
            <a:chExt cx="9035406" cy="683568"/>
          </a:xfrm>
        </p:grpSpPr>
        <p:pic>
          <p:nvPicPr>
            <p:cNvPr id="5" name="Picture 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9" y="66530"/>
              <a:ext cx="683568" cy="683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Rectangle 5"/>
            <p:cNvSpPr/>
            <p:nvPr/>
          </p:nvSpPr>
          <p:spPr>
            <a:xfrm>
              <a:off x="683998" y="82478"/>
              <a:ext cx="8351779" cy="4571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prstClr val="white"/>
                </a:solidFill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684717" y="138500"/>
              <a:ext cx="8351779" cy="269813"/>
            </a:xfrm>
            <a:prstGeom prst="rect">
              <a:avLst/>
            </a:prstGeom>
            <a:solidFill>
              <a:srgbClr val="FFE8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 dirty="0" smtClean="0">
                  <a:solidFill>
                    <a:srgbClr val="0070C0"/>
                  </a:solidFill>
                </a:rPr>
                <a:t>DELAY ANALYSIS </a:t>
              </a:r>
              <a:endParaRPr lang="en-GB" sz="1400" b="1" dirty="0">
                <a:solidFill>
                  <a:srgbClr val="0070C0"/>
                </a:solidFill>
              </a:endParaRPr>
            </a:p>
          </p:txBody>
        </p:sp>
        <p:pic>
          <p:nvPicPr>
            <p:cNvPr id="8" name="Picture 5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717" y="412283"/>
              <a:ext cx="8351838" cy="49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17</a:t>
            </a:fld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395536" y="837954"/>
            <a:ext cx="86402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/>
              <a:t>DELAY ANALYSIS TECHNIQUES</a:t>
            </a:r>
            <a:endParaRPr lang="en-GB" sz="2400" b="1" dirty="0"/>
          </a:p>
        </p:txBody>
      </p:sp>
      <p:sp>
        <p:nvSpPr>
          <p:cNvPr id="2" name="TextBox 1"/>
          <p:cNvSpPr txBox="1"/>
          <p:nvPr/>
        </p:nvSpPr>
        <p:spPr>
          <a:xfrm>
            <a:off x="395536" y="1704524"/>
            <a:ext cx="8299596" cy="27699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400" b="1" dirty="0" smtClean="0">
                <a:solidFill>
                  <a:schemeClr val="tx2"/>
                </a:solidFill>
              </a:rPr>
              <a:t>Time Impact analysis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400" dirty="0" smtClean="0"/>
              <a:t>Similar to the previous one, but now it concentrates on a specific delay or delaying event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400" dirty="0" smtClean="0"/>
              <a:t>The schedule is updated at this delay period and the effect is analysed to establish a new completion date. 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400" dirty="0" smtClean="0"/>
              <a:t>Effective technique as delays are analysed using real time</a:t>
            </a:r>
          </a:p>
        </p:txBody>
      </p:sp>
    </p:spTree>
    <p:extLst>
      <p:ext uri="{BB962C8B-B14F-4D97-AF65-F5344CB8AC3E}">
        <p14:creationId xmlns:p14="http://schemas.microsoft.com/office/powerpoint/2010/main" val="34207391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1175</TotalTime>
  <Words>990</Words>
  <Application>Microsoft Office PowerPoint</Application>
  <PresentationFormat>On-screen Show (4:3)</PresentationFormat>
  <Paragraphs>183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0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Ferriz-Papi, Juan</dc:creator>
  <cp:lastModifiedBy>Juan Ferriz-Papi</cp:lastModifiedBy>
  <cp:revision>35</cp:revision>
  <dcterms:created xsi:type="dcterms:W3CDTF">2015-09-15T12:16:09Z</dcterms:created>
  <dcterms:modified xsi:type="dcterms:W3CDTF">2019-10-07T11:41:51Z</dcterms:modified>
</cp:coreProperties>
</file>