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70" r:id="rId13"/>
    <p:sldId id="268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6955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889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667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40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33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5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69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841580-B680-4674-A7E4-694E57B5D439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546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35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13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250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118FC97-B669-482A-ABFD-1FCC4A7804F7}" type="datetimeFigureOut">
              <a:rPr lang="en-GB" smtClean="0"/>
              <a:pPr/>
              <a:t>24/04/2017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2841580-B680-4674-A7E4-694E57B5D43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62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Classical Mythology and Art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Revision: course overview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757634" y="5267463"/>
            <a:ext cx="3258355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Dr Catherine </a:t>
            </a:r>
            <a:r>
              <a:rPr lang="en-GB" dirty="0" err="1">
                <a:solidFill>
                  <a:srgbClr val="000000"/>
                </a:solidFill>
              </a:rPr>
              <a:t>Rozier</a:t>
            </a:r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catherine.rozier@uwtsd.ac.uk</a:t>
            </a:r>
          </a:p>
          <a:p>
            <a:r>
              <a:rPr lang="en-GB" dirty="0" smtClean="0">
                <a:solidFill>
                  <a:srgbClr val="000000"/>
                </a:solidFill>
              </a:rPr>
              <a:t>Revision 1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3950" y="360695"/>
            <a:ext cx="2724943" cy="27992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5117" y="360695"/>
            <a:ext cx="5421280" cy="295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3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Final coursework essay is due next Tuesday (2</a:t>
            </a:r>
            <a:r>
              <a:rPr lang="en-GB" sz="3200" baseline="30000" dirty="0" smtClean="0"/>
              <a:t>nd</a:t>
            </a:r>
            <a:r>
              <a:rPr lang="en-GB" sz="3200" dirty="0" smtClean="0"/>
              <a:t> May), via </a:t>
            </a:r>
            <a:r>
              <a:rPr lang="en-GB" sz="3200" dirty="0" err="1" smtClean="0"/>
              <a:t>Turnitin</a:t>
            </a:r>
            <a:r>
              <a:rPr lang="en-GB" sz="32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Submission opens tomorrow.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All details and guidelines: see document Coursework 3 essay questions (on Moodle).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Any questions, email me.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5867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and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Exam (Wednesday 17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May, 2pm) has two sections: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Section A: comment on specific artwork (choice of 3, 40%)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Section B: essay question (choice of 3, 60%)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Your revision should therefore have two focuses: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Specific artworks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 smtClean="0"/>
              <a:t>Thematic 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352282" y="5679583"/>
            <a:ext cx="9053848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We will view a sample paper and discuss how to approach questions in next week’s lecture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556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Revision: specific artworks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Use lecture slides to find every artwork we have studied.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Make notes 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Subject (myth and individual figures)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L</a:t>
            </a:r>
            <a:r>
              <a:rPr lang="en-GB" sz="2400" dirty="0" smtClean="0"/>
              <a:t>ink to any written sources (compare/contrast)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Form and composition (posture, gesture, symmetry, use of space, arrangement of figures)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Evaluate effectiveness (movement, emotion, narrative)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52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Revision: thematic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Use lecture slides to identify course themes.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Find links between different themes (</a:t>
            </a:r>
            <a:r>
              <a:rPr lang="en-GB" sz="2800" dirty="0" err="1" smtClean="0"/>
              <a:t>eg</a:t>
            </a:r>
            <a:r>
              <a:rPr lang="en-GB" sz="2800" dirty="0" smtClean="0"/>
              <a:t>: Gods and Heroes; Metamorphoses and Gender).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Identify artworks and texts which are most relevant to each theme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Find artworks of different media (vase-painting, sculpture, mosaic) and through different time-periods.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 smtClean="0"/>
              <a:t>Compare and contrast texts and artworks; compare and contrast different artworks (essential for higher analysis and evaluation marks).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87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Mythology and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819" y="1845734"/>
            <a:ext cx="11732653" cy="4023360"/>
          </a:xfrm>
        </p:spPr>
        <p:txBody>
          <a:bodyPr numCol="2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Myth and tradition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Gods and monsters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The Trojan War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Mythology of Places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Metamorphoses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Heroes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Political Uses of Myth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800" dirty="0" smtClean="0"/>
              <a:t>Beauty and Gender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9503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 and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155" y="1845734"/>
            <a:ext cx="10640525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When we look at any image of ancient mythology, how do we know what the image shows?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u="sng" dirty="0" smtClean="0"/>
              <a:t>Tradition</a:t>
            </a:r>
            <a:r>
              <a:rPr lang="en-GB" sz="2800" dirty="0" smtClean="0"/>
              <a:t> is the unified, coherent body of myth which tells us, </a:t>
            </a:r>
            <a:r>
              <a:rPr lang="en-GB" sz="2800" dirty="0" err="1" smtClean="0"/>
              <a:t>eg</a:t>
            </a:r>
            <a:r>
              <a:rPr lang="en-GB" sz="2800" dirty="0" smtClean="0"/>
              <a:t>: Athene dresses in armour; Odysseus blinded the Cyclops; Zeus is the king of the gods.</a:t>
            </a:r>
            <a:endParaRPr lang="en-GB" sz="2800" u="sng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u="sng" dirty="0" smtClean="0"/>
              <a:t>Specific artworks or texts </a:t>
            </a:r>
            <a:r>
              <a:rPr lang="en-GB" sz="2800" dirty="0" smtClean="0"/>
              <a:t> may also explain particular scenes or stories, </a:t>
            </a:r>
            <a:r>
              <a:rPr lang="en-GB" sz="2800" dirty="0" err="1" smtClean="0"/>
              <a:t>eg</a:t>
            </a:r>
            <a:r>
              <a:rPr lang="en-GB" sz="2800" dirty="0" smtClean="0"/>
              <a:t>: Athene was born from Zeus’ head; Odysseus blinded the Cyclops in a cave with a wooden stake; Zeus abducted Ganymede to be his wine-pourer.</a:t>
            </a:r>
          </a:p>
        </p:txBody>
      </p:sp>
    </p:spTree>
    <p:extLst>
      <p:ext uri="{BB962C8B-B14F-4D97-AF65-F5344CB8AC3E}">
        <p14:creationId xmlns:p14="http://schemas.microsoft.com/office/powerpoint/2010/main" val="415761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 and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Attic black-figure amphora</a:t>
            </a:r>
          </a:p>
          <a:p>
            <a:r>
              <a:rPr lang="en-GB" sz="2800" dirty="0" smtClean="0"/>
              <a:t>c.670 BC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23602"/>
          <a:stretch/>
        </p:blipFill>
        <p:spPr>
          <a:xfrm>
            <a:off x="5872766" y="286603"/>
            <a:ext cx="5806136" cy="586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08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Gods and Monsters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The gods appear in many different forms of art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both work that is overtly connected to religious ritual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 smtClean="0"/>
              <a:t>and works that are not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Religion was not as differentiated from everyday life as it is today.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Gods also featured prominently in many myths.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670" y="4945487"/>
            <a:ext cx="11243257" cy="1200329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Clr>
                <a:srgbClr val="E48312"/>
              </a:buCl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</a:rPr>
              <a:t>The gods are almost always anthropomorphised (they look like humans).</a:t>
            </a:r>
          </a:p>
          <a:p>
            <a:pPr marL="342900" indent="-342900">
              <a:buClr>
                <a:srgbClr val="E48312"/>
              </a:buCl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0000"/>
                </a:solidFill>
              </a:rPr>
              <a:t>In order to be identifiable as a god, they therefore have their own distinguishing features / attributes.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87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Aphrodite (Venus)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171" y="2018695"/>
            <a:ext cx="4962525" cy="38766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7280" y="5992041"/>
            <a:ext cx="359320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Attic red-figure </a:t>
            </a:r>
            <a:r>
              <a:rPr lang="en-GB" dirty="0" err="1">
                <a:solidFill>
                  <a:srgbClr val="000000"/>
                </a:solidFill>
              </a:rPr>
              <a:t>pelike</a:t>
            </a:r>
            <a:r>
              <a:rPr lang="en-GB" dirty="0">
                <a:solidFill>
                  <a:srgbClr val="000000"/>
                </a:solidFill>
              </a:rPr>
              <a:t>, c. 370-360BC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436" y="1963085"/>
            <a:ext cx="4329716" cy="398789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09829" y="5992041"/>
            <a:ext cx="359320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Attic red-figure kylix, Archaic period.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41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5957"/>
          <a:stretch/>
        </p:blipFill>
        <p:spPr>
          <a:xfrm>
            <a:off x="6380409" y="1561900"/>
            <a:ext cx="5334000" cy="380700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8239" y="5260586"/>
            <a:ext cx="10515600" cy="4589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Black-figure hydria, c 530 BCE				Red-figure volute krater 330-310 BCE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7134"/>
          <a:stretch/>
        </p:blipFill>
        <p:spPr>
          <a:xfrm>
            <a:off x="196959" y="1561900"/>
            <a:ext cx="5822841" cy="3508110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908239" y="111143"/>
            <a:ext cx="10058400" cy="1450757"/>
          </a:xfrm>
        </p:spPr>
        <p:txBody>
          <a:bodyPr/>
          <a:lstStyle/>
          <a:p>
            <a:r>
              <a:rPr lang="en-GB" dirty="0" smtClean="0"/>
              <a:t>Gods and Monsters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76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Roman mosaic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 smtClean="0"/>
              <a:t>2-3</a:t>
            </a:r>
            <a:r>
              <a:rPr lang="en-US" sz="2800" baseline="30000" dirty="0" smtClean="0"/>
              <a:t>rd</a:t>
            </a:r>
            <a:r>
              <a:rPr lang="en-US" sz="2800" dirty="0" smtClean="0"/>
              <a:t> century AD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1" y="0"/>
            <a:ext cx="6858000" cy="685800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21872" y="145974"/>
            <a:ext cx="10058400" cy="1450757"/>
          </a:xfrm>
        </p:spPr>
        <p:txBody>
          <a:bodyPr/>
          <a:lstStyle/>
          <a:p>
            <a:r>
              <a:rPr lang="en-GB" dirty="0" smtClean="0"/>
              <a:t>Gods and Monsters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159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Gods and Monsters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49067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Monsters and </a:t>
            </a:r>
            <a:r>
              <a:rPr lang="en-GB" sz="2800" dirty="0" smtClean="0"/>
              <a:t>hybrids seem to embody the wild imagination of Greek myths.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But could they have a more serious meaning</a:t>
            </a:r>
            <a:r>
              <a:rPr lang="en-GB" sz="2800" dirty="0" smtClean="0"/>
              <a:t>?</a:t>
            </a: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It is possible to interpret these myths: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To represent a cultural fear of impurity (racial, national) with links to </a:t>
            </a:r>
            <a:r>
              <a:rPr lang="en-GB" sz="2800" dirty="0" err="1" smtClean="0"/>
              <a:t>eg</a:t>
            </a:r>
            <a:r>
              <a:rPr lang="en-GB" sz="2800" dirty="0" smtClean="0"/>
              <a:t>: Athenian citizenship laws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To express fear of the unknown, and of foreign places (where such creatures might live</a:t>
            </a:r>
            <a:r>
              <a:rPr lang="en-GB" sz="2800" dirty="0" smtClean="0"/>
              <a:t>!)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smtClean="0"/>
              <a:t>To magnify the great deeds of heroes</a:t>
            </a:r>
            <a:endParaRPr lang="en-GB" sz="2800" dirty="0" smtClean="0"/>
          </a:p>
          <a:p>
            <a:pPr lvl="1"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370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Trojan </a:t>
            </a:r>
            <a:r>
              <a:rPr lang="en-GB" dirty="0" smtClean="0"/>
              <a:t>War in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The topic of the oldest written texts which survive from the ancient </a:t>
            </a:r>
            <a:r>
              <a:rPr lang="en-GB" sz="3200" dirty="0" smtClean="0"/>
              <a:t>world (Homer, Epic Cycle)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A huge resource of myth with different characters and stories which can be picked out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The myth can be retold and used to focus on the author’s chosen themes or concerns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1699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Trojan War in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403554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Just as in literature, the Trojan War is a popular topic for art throughout antiquity.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However, the scenes which were popular with artists do not usually match up with the stories told in the literature.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Artists may have been adapting the stories told in poems and plays, or they may have been inventing their own stories.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What does become clear is that it is usually not possible for us to say that an art depiction is ‘an illustration’ of the same myth in literature.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1973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Francois Vase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07" y="1866149"/>
            <a:ext cx="4324725" cy="4023360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en-GB" sz="2400" dirty="0" smtClean="0"/>
              <a:t>This is an example of how several different stories can be depicted on a single object.  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sz="2400" dirty="0" smtClean="0"/>
              <a:t>Trojan War mythology links four of the seven decorated areas.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B</a:t>
            </a:r>
            <a:r>
              <a:rPr lang="en-GB" dirty="0" smtClean="0"/>
              <a:t>lack-figure volute krater by </a:t>
            </a:r>
            <a:r>
              <a:rPr lang="en-GB" dirty="0" err="1" smtClean="0"/>
              <a:t>Kleitias</a:t>
            </a:r>
            <a:r>
              <a:rPr lang="en-GB" dirty="0" smtClean="0"/>
              <a:t>, 570-560BC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2310" y="276652"/>
            <a:ext cx="6172737" cy="6385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80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Francois Vase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2310" y="276652"/>
            <a:ext cx="6172737" cy="6385590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97280" y="1845734"/>
            <a:ext cx="4775486" cy="40233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Funeral games for Patroclus</a:t>
            </a:r>
          </a:p>
          <a:p>
            <a:endParaRPr lang="en-GB" sz="2400" dirty="0"/>
          </a:p>
          <a:p>
            <a:r>
              <a:rPr lang="en-GB" sz="2400" dirty="0" smtClean="0"/>
              <a:t>Wedding of Peleus and Thetis (Achilles’ parents)</a:t>
            </a:r>
          </a:p>
          <a:p>
            <a:endParaRPr lang="en-GB" sz="2400" dirty="0"/>
          </a:p>
          <a:p>
            <a:r>
              <a:rPr lang="en-GB" sz="2400" dirty="0" smtClean="0"/>
              <a:t>Achilles pursuing </a:t>
            </a:r>
            <a:r>
              <a:rPr lang="en-GB" sz="2400" dirty="0" err="1" smtClean="0"/>
              <a:t>Troilos</a:t>
            </a:r>
            <a:endParaRPr lang="en-GB" sz="24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700789" y="2097968"/>
            <a:ext cx="2331076" cy="13007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18963" y="3310061"/>
            <a:ext cx="3730312" cy="3532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4391696" y="4259783"/>
            <a:ext cx="2496220" cy="16761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698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Mythology of </a:t>
            </a:r>
            <a:r>
              <a:rPr lang="en-GB" dirty="0" smtClean="0"/>
              <a:t>Places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07" y="1845734"/>
            <a:ext cx="11307651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Myths that are tied to a specific place can represent the views of the people who live there, or the view of that place from </a:t>
            </a:r>
            <a:r>
              <a:rPr lang="en-GB" sz="2800" dirty="0" smtClean="0"/>
              <a:t>outside (Athens, Rome, Thebes)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Religious myths can be tied to a place to emphasise the right of that cult to be sited there, or the importance of that place to the </a:t>
            </a:r>
            <a:r>
              <a:rPr lang="en-GB" sz="2800" dirty="0" smtClean="0"/>
              <a:t>gods (Delphi, Eleusis)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Myths can also explain natural features and phenomena.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Myths of far-away places emphasise strangeness and therefore suggest the safety of ‘home’.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677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Uses </a:t>
            </a:r>
            <a:r>
              <a:rPr lang="en-GB" dirty="0" smtClean="0"/>
              <a:t>of </a:t>
            </a:r>
            <a:r>
              <a:rPr lang="en-GB" dirty="0"/>
              <a:t>M</a:t>
            </a:r>
            <a:r>
              <a:rPr lang="en-GB" dirty="0" smtClean="0"/>
              <a:t>yth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athens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26078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Founding myth: </a:t>
            </a:r>
            <a:r>
              <a:rPr lang="en-GB" sz="2800" dirty="0" err="1" smtClean="0"/>
              <a:t>Erechtheus</a:t>
            </a:r>
            <a:r>
              <a:rPr lang="en-GB" sz="2800" dirty="0" smtClean="0"/>
              <a:t>, Poseidon and Athena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The Acropolis and the Parthenon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err="1" smtClean="0"/>
              <a:t>Tyrannicides</a:t>
            </a:r>
            <a:endParaRPr lang="en-GB" sz="2800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rome</a:t>
            </a:r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26078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Founding myth: Romulus and Remus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Augustus and the tripod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Emperors as heroes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470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Myths of Metamorphosis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004" y="1794478"/>
            <a:ext cx="5625492" cy="396263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Peleus and Thetis / Zeus and Nemesis</a:t>
            </a: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Circe and Odysseus’ men</a:t>
            </a: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From Ovid’s </a:t>
            </a:r>
            <a:r>
              <a:rPr lang="en-GB" sz="3200" i="1" dirty="0" smtClean="0"/>
              <a:t>Metamorphoses</a:t>
            </a:r>
            <a:r>
              <a:rPr lang="en-GB" sz="3200" dirty="0" smtClean="0"/>
              <a:t>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 smtClean="0"/>
              <a:t>Daphne and Apollo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 err="1" smtClean="0"/>
              <a:t>Actaeon</a:t>
            </a:r>
            <a:r>
              <a:rPr lang="en-GB" sz="3200" dirty="0" smtClean="0"/>
              <a:t> and </a:t>
            </a:r>
            <a:r>
              <a:rPr lang="en-GB" sz="3200" dirty="0" smtClean="0"/>
              <a:t>Artemis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985" y="115909"/>
            <a:ext cx="4510574" cy="453285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6910" y="4224270"/>
            <a:ext cx="7408649" cy="2558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40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Heroes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845733"/>
            <a:ext cx="10506585" cy="450355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What is a ‘hero’ in Greek and Roman mythology?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How does the definition of a hero change over time / place?</a:t>
            </a:r>
          </a:p>
          <a:p>
            <a:pPr marL="0" indent="0">
              <a:buNone/>
            </a:pP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Close study: Achilles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Close study: Aeneas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In seminars: Jason, Heracles, Odysseus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8391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Achilles in Archaic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65" y="2266682"/>
            <a:ext cx="4345183" cy="37107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8601" r="20104"/>
          <a:stretch/>
        </p:blipFill>
        <p:spPr>
          <a:xfrm>
            <a:off x="4199611" y="2107537"/>
            <a:ext cx="3503053" cy="4029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8427" y="1608571"/>
            <a:ext cx="4695868" cy="482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06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6308" y="103032"/>
            <a:ext cx="2302742" cy="190280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 smtClean="0"/>
              <a:t>Terracotta figurine</a:t>
            </a:r>
          </a:p>
          <a:p>
            <a:pPr>
              <a:lnSpc>
                <a:spcPct val="100000"/>
              </a:lnSpc>
            </a:pPr>
            <a:r>
              <a:rPr lang="en-GB" dirty="0" smtClean="0"/>
              <a:t>Pompeii</a:t>
            </a:r>
          </a:p>
          <a:p>
            <a:pPr>
              <a:lnSpc>
                <a:spcPct val="100000"/>
              </a:lnSpc>
            </a:pPr>
            <a:r>
              <a:rPr lang="en-GB" dirty="0"/>
              <a:t>1</a:t>
            </a:r>
            <a:r>
              <a:rPr lang="en-GB" dirty="0" smtClean="0"/>
              <a:t>st century AD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9050" y="103032"/>
            <a:ext cx="4706630" cy="650691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5403" t="3133" r="14942" b="-3133"/>
          <a:stretch/>
        </p:blipFill>
        <p:spPr>
          <a:xfrm>
            <a:off x="363185" y="2369713"/>
            <a:ext cx="4137321" cy="4610537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282389" y="1263764"/>
            <a:ext cx="2298912" cy="1128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Bronze coin</a:t>
            </a:r>
          </a:p>
          <a:p>
            <a:r>
              <a:rPr lang="en-GB" sz="2800" dirty="0" smtClean="0"/>
              <a:t>c.160-170 AD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61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Beauty and Gender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Pandora: the first woman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The Sirens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Helen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Medea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Ganymede </a:t>
            </a:r>
            <a:r>
              <a:rPr lang="en-GB" sz="3200" dirty="0" smtClean="0"/>
              <a:t>and Zeus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6777" t="24603" r="13968" b="24697"/>
          <a:stretch/>
        </p:blipFill>
        <p:spPr>
          <a:xfrm>
            <a:off x="6812924" y="286603"/>
            <a:ext cx="4868214" cy="347729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9899" y="2500949"/>
            <a:ext cx="3586050" cy="4357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26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mythology and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Key issues to think about: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How different stories link together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How different artists depict the same or similar stories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The psychological, political, or feminist interpretations of a myth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Why a myth is popular / memorable / distinctive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What makes an artwork effective / emotive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909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1067</Words>
  <Application>Microsoft Office PowerPoint</Application>
  <PresentationFormat>Widescreen</PresentationFormat>
  <Paragraphs>141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Wingdings</vt:lpstr>
      <vt:lpstr>Retrospect</vt:lpstr>
      <vt:lpstr>Classical Mythology and Art</vt:lpstr>
      <vt:lpstr>Coursework essay</vt:lpstr>
      <vt:lpstr>Exam and revision</vt:lpstr>
      <vt:lpstr>Revision: specific artworks</vt:lpstr>
      <vt:lpstr>Revision: thematic</vt:lpstr>
      <vt:lpstr>Classical Mythology and Art</vt:lpstr>
      <vt:lpstr>Myth and Tradition</vt:lpstr>
      <vt:lpstr>Myth and Tradition</vt:lpstr>
      <vt:lpstr>Gods and Monsters</vt:lpstr>
      <vt:lpstr>Aphrodite (Venus)</vt:lpstr>
      <vt:lpstr>Gods and Monsters</vt:lpstr>
      <vt:lpstr>Gods and Monsters</vt:lpstr>
      <vt:lpstr>Gods and Monsters</vt:lpstr>
      <vt:lpstr>The Trojan War in literature</vt:lpstr>
      <vt:lpstr>The Trojan War in art</vt:lpstr>
      <vt:lpstr>The Francois Vase</vt:lpstr>
      <vt:lpstr>The Francois Vase</vt:lpstr>
      <vt:lpstr>Mythology of Places</vt:lpstr>
      <vt:lpstr>Political Uses of Myth</vt:lpstr>
      <vt:lpstr>Myths of Metamorphosis</vt:lpstr>
      <vt:lpstr>Heroes</vt:lpstr>
      <vt:lpstr>Achilles in Archaic art</vt:lpstr>
      <vt:lpstr>PowerPoint Presentation</vt:lpstr>
      <vt:lpstr>Beauty and Gender </vt:lpstr>
      <vt:lpstr>Classical mythology and art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Classical Mythology and Art</dc:title>
  <dc:creator>Catherine Goode</dc:creator>
  <cp:lastModifiedBy>Catherine Goode</cp:lastModifiedBy>
  <cp:revision>18</cp:revision>
  <dcterms:created xsi:type="dcterms:W3CDTF">2017-04-24T08:47:46Z</dcterms:created>
  <dcterms:modified xsi:type="dcterms:W3CDTF">2017-04-24T12:13:38Z</dcterms:modified>
</cp:coreProperties>
</file>