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2"/>
  </p:notesMasterIdLst>
  <p:sldIdLst>
    <p:sldId id="256" r:id="rId2"/>
    <p:sldId id="257" r:id="rId3"/>
    <p:sldId id="258" r:id="rId4"/>
    <p:sldId id="259" r:id="rId5"/>
    <p:sldId id="260" r:id="rId6"/>
    <p:sldId id="262" r:id="rId7"/>
    <p:sldId id="263" r:id="rId8"/>
    <p:sldId id="264" r:id="rId9"/>
    <p:sldId id="265" r:id="rId10"/>
    <p:sldId id="261" r:id="rId11"/>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62" autoAdjust="0"/>
  </p:normalViewPr>
  <p:slideViewPr>
    <p:cSldViewPr>
      <p:cViewPr varScale="1">
        <p:scale>
          <a:sx n="70" d="100"/>
          <a:sy n="70" d="100"/>
        </p:scale>
        <p:origin x="-1386"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85246B-F3B4-421C-BE4A-621740FD65E1}" type="datetimeFigureOut">
              <a:rPr lang="bg-BG" smtClean="0"/>
              <a:t>1.12.2022 г.</a:t>
            </a:fld>
            <a:endParaRPr lang="bg-BG"/>
          </a:p>
        </p:txBody>
      </p:sp>
      <p:sp>
        <p:nvSpPr>
          <p:cNvPr id="4" name="Контейнер за изображение на слайда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bg-BG" smtClean="0"/>
              <a:t>Щракнете, за да редактирате стиловете на текста в образеца</a:t>
            </a:r>
          </a:p>
          <a:p>
            <a:pPr lvl="1"/>
            <a:r>
              <a:rPr lang="bg-BG" smtClean="0"/>
              <a:t>Второ ниво</a:t>
            </a:r>
          </a:p>
          <a:p>
            <a:pPr lvl="2"/>
            <a:r>
              <a:rPr lang="bg-BG" smtClean="0"/>
              <a:t>Трето ниво</a:t>
            </a:r>
          </a:p>
          <a:p>
            <a:pPr lvl="3"/>
            <a:r>
              <a:rPr lang="bg-BG" smtClean="0"/>
              <a:t>Четвърто ниво</a:t>
            </a:r>
          </a:p>
          <a:p>
            <a:pPr lvl="4"/>
            <a:r>
              <a:rPr lang="bg-BG" smtClean="0"/>
              <a:t>Пето ниво</a:t>
            </a:r>
            <a:endParaRPr lang="bg-BG"/>
          </a:p>
        </p:txBody>
      </p:sp>
      <p:sp>
        <p:nvSpPr>
          <p:cNvPr id="6" name="Контейнер за долния колонтитул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20A943-D665-472D-811E-265F73B2220F}" type="slidenum">
              <a:rPr lang="bg-BG" smtClean="0"/>
              <a:t>‹#›</a:t>
            </a:fld>
            <a:endParaRPr lang="bg-BG"/>
          </a:p>
        </p:txBody>
      </p:sp>
    </p:spTree>
    <p:extLst>
      <p:ext uri="{BB962C8B-B14F-4D97-AF65-F5344CB8AC3E}">
        <p14:creationId xmlns:p14="http://schemas.microsoft.com/office/powerpoint/2010/main" val="859159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bg-BG" dirty="0"/>
          </a:p>
        </p:txBody>
      </p:sp>
      <p:sp>
        <p:nvSpPr>
          <p:cNvPr id="4" name="Контейнер за номер на слайда 3"/>
          <p:cNvSpPr>
            <a:spLocks noGrp="1"/>
          </p:cNvSpPr>
          <p:nvPr>
            <p:ph type="sldNum" sz="quarter" idx="10"/>
          </p:nvPr>
        </p:nvSpPr>
        <p:spPr/>
        <p:txBody>
          <a:bodyPr/>
          <a:lstStyle/>
          <a:p>
            <a:fld id="{D320A943-D665-472D-811E-265F73B2220F}" type="slidenum">
              <a:rPr lang="bg-BG" smtClean="0"/>
              <a:t>1</a:t>
            </a:fld>
            <a:endParaRPr lang="bg-BG"/>
          </a:p>
        </p:txBody>
      </p:sp>
    </p:spTree>
    <p:extLst>
      <p:ext uri="{BB962C8B-B14F-4D97-AF65-F5344CB8AC3E}">
        <p14:creationId xmlns:p14="http://schemas.microsoft.com/office/powerpoint/2010/main" val="2338147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sp>
        <p:nvSpPr>
          <p:cNvPr id="10" name="Правоъгълен триъгълник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Заглавие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bg-BG" smtClean="0"/>
              <a:t>Редакт. стил загл. образец</a:t>
            </a:r>
            <a:endParaRPr kumimoji="0" lang="en-US"/>
          </a:p>
        </p:txBody>
      </p:sp>
      <p:sp>
        <p:nvSpPr>
          <p:cNvPr id="17" name="Подзаглавие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bg-BG" smtClean="0"/>
              <a:t>Щракнете за редакция стил подзагл. обр.</a:t>
            </a:r>
            <a:endParaRPr kumimoji="0" lang="en-US"/>
          </a:p>
        </p:txBody>
      </p:sp>
      <p:grpSp>
        <p:nvGrpSpPr>
          <p:cNvPr id="2" name="Групиране 1"/>
          <p:cNvGrpSpPr/>
          <p:nvPr/>
        </p:nvGrpSpPr>
        <p:grpSpPr>
          <a:xfrm>
            <a:off x="-3765" y="4953000"/>
            <a:ext cx="9147765" cy="1912088"/>
            <a:chOff x="-3765" y="4832896"/>
            <a:chExt cx="9147765" cy="2032192"/>
          </a:xfrm>
        </p:grpSpPr>
        <p:sp>
          <p:nvSpPr>
            <p:cNvPr id="7" name="Свободна форма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Свободна форма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Свободна форма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Право съединение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Контейнер за дата 29"/>
          <p:cNvSpPr>
            <a:spLocks noGrp="1"/>
          </p:cNvSpPr>
          <p:nvPr>
            <p:ph type="dt" sz="half" idx="10"/>
          </p:nvPr>
        </p:nvSpPr>
        <p:spPr/>
        <p:txBody>
          <a:bodyPr/>
          <a:lstStyle>
            <a:lvl1pPr>
              <a:defRPr>
                <a:solidFill>
                  <a:srgbClr val="FFFFFF"/>
                </a:solidFill>
              </a:defRPr>
            </a:lvl1pPr>
            <a:extLst/>
          </a:lstStyle>
          <a:p>
            <a:fld id="{F5A08668-C410-4E45-A4DD-907B3B740B68}" type="datetimeFigureOut">
              <a:rPr lang="bg-BG" smtClean="0"/>
              <a:t>1.12.2022 г.</a:t>
            </a:fld>
            <a:endParaRPr lang="bg-BG"/>
          </a:p>
        </p:txBody>
      </p:sp>
      <p:sp>
        <p:nvSpPr>
          <p:cNvPr id="19" name="Контейнер за долния колонтитул 18"/>
          <p:cNvSpPr>
            <a:spLocks noGrp="1"/>
          </p:cNvSpPr>
          <p:nvPr>
            <p:ph type="ftr" sz="quarter" idx="11"/>
          </p:nvPr>
        </p:nvSpPr>
        <p:spPr/>
        <p:txBody>
          <a:bodyPr/>
          <a:lstStyle>
            <a:lvl1pPr>
              <a:defRPr>
                <a:solidFill>
                  <a:schemeClr val="accent1">
                    <a:tint val="20000"/>
                  </a:schemeClr>
                </a:solidFill>
              </a:defRPr>
            </a:lvl1pPr>
            <a:extLst/>
          </a:lstStyle>
          <a:p>
            <a:endParaRPr lang="bg-BG"/>
          </a:p>
        </p:txBody>
      </p:sp>
      <p:sp>
        <p:nvSpPr>
          <p:cNvPr id="27" name="Контейнер за номер на слайда 26"/>
          <p:cNvSpPr>
            <a:spLocks noGrp="1"/>
          </p:cNvSpPr>
          <p:nvPr>
            <p:ph type="sldNum" sz="quarter" idx="12"/>
          </p:nvPr>
        </p:nvSpPr>
        <p:spPr/>
        <p:txBody>
          <a:bodyPr/>
          <a:lstStyle>
            <a:lvl1pPr>
              <a:defRPr>
                <a:solidFill>
                  <a:srgbClr val="FFFFFF"/>
                </a:solidFill>
              </a:defRPr>
            </a:lvl1pPr>
            <a:extLst/>
          </a:lstStyle>
          <a:p>
            <a:fld id="{B6E4EA58-5DA7-4F79-AAF2-EB398B538F94}" type="slidenum">
              <a:rPr lang="bg-BG" smtClean="0"/>
              <a:t>‹#›</a:t>
            </a:fld>
            <a:endParaRPr lang="bg-BG"/>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3" name="Контейнер за съдържание 2"/>
          <p:cNvSpPr>
            <a:spLocks noGrp="1"/>
          </p:cNvSpPr>
          <p:nvPr>
            <p:ph idx="1"/>
          </p:nvPr>
        </p:nvSpPr>
        <p:spPr/>
        <p:txBody>
          <a:bodyPr/>
          <a:lstStyle>
            <a:extLst/>
          </a:lstStyle>
          <a:p>
            <a:pPr lvl="0" eaLnBrk="1" latinLnBrk="0" hangingPunct="1"/>
            <a:r>
              <a:rPr lang="bg-BG" smtClean="0"/>
              <a:t>Щракнете, за да редактирате стиловете на текста в образеца</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дата 3"/>
          <p:cNvSpPr>
            <a:spLocks noGrp="1"/>
          </p:cNvSpPr>
          <p:nvPr>
            <p:ph type="dt" sz="half" idx="10"/>
          </p:nvPr>
        </p:nvSpPr>
        <p:spPr/>
        <p:txBody>
          <a:bodyPr/>
          <a:lstStyle>
            <a:extLst/>
          </a:lstStyle>
          <a:p>
            <a:fld id="{F5A08668-C410-4E45-A4DD-907B3B740B68}" type="datetimeFigureOut">
              <a:rPr lang="bg-BG" smtClean="0"/>
              <a:t>1.12.2022 г.</a:t>
            </a:fld>
            <a:endParaRPr lang="bg-BG"/>
          </a:p>
        </p:txBody>
      </p:sp>
      <p:sp>
        <p:nvSpPr>
          <p:cNvPr id="5" name="Контейнер за долния колонтитул 4"/>
          <p:cNvSpPr>
            <a:spLocks noGrp="1"/>
          </p:cNvSpPr>
          <p:nvPr>
            <p:ph type="ftr" sz="quarter" idx="11"/>
          </p:nvPr>
        </p:nvSpPr>
        <p:spPr/>
        <p:txBody>
          <a:bodyPr/>
          <a:lstStyle>
            <a:extLst/>
          </a:lstStyle>
          <a:p>
            <a:endParaRPr lang="bg-BG"/>
          </a:p>
        </p:txBody>
      </p:sp>
      <p:sp>
        <p:nvSpPr>
          <p:cNvPr id="6" name="Контейнер за номер на слайда 5"/>
          <p:cNvSpPr>
            <a:spLocks noGrp="1"/>
          </p:cNvSpPr>
          <p:nvPr>
            <p:ph type="sldNum" sz="quarter" idx="12"/>
          </p:nvPr>
        </p:nvSpPr>
        <p:spPr/>
        <p:txBody>
          <a:bodyPr/>
          <a:lstStyle>
            <a:extLst/>
          </a:lstStyle>
          <a:p>
            <a:fld id="{B6E4EA58-5DA7-4F79-AAF2-EB398B538F94}" type="slidenum">
              <a:rPr lang="bg-BG" smtClean="0"/>
              <a:t>‹#›</a:t>
            </a:fld>
            <a:endParaRPr lang="bg-BG"/>
          </a:p>
        </p:txBody>
      </p:sp>
      <p:sp>
        <p:nvSpPr>
          <p:cNvPr id="7" name="Заглавие 6"/>
          <p:cNvSpPr>
            <a:spLocks noGrp="1"/>
          </p:cNvSpPr>
          <p:nvPr>
            <p:ph type="title"/>
          </p:nvPr>
        </p:nvSpPr>
        <p:spPr/>
        <p:txBody>
          <a:bodyPr rtlCol="0"/>
          <a:lstStyle>
            <a:extLst/>
          </a:lstStyle>
          <a:p>
            <a:r>
              <a:rPr kumimoji="0" lang="bg-BG" smtClean="0"/>
              <a:t>Редакт. стил загл. образец</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на секция">
    <p:bg>
      <p:bgRef idx="1002">
        <a:schemeClr val="bg1"/>
      </p:bgRef>
    </p:bg>
    <p:spTree>
      <p:nvGrpSpPr>
        <p:cNvPr id="1" name=""/>
        <p:cNvGrpSpPr/>
        <p:nvPr/>
      </p:nvGrpSpPr>
      <p:grpSpPr>
        <a:xfrm>
          <a:off x="0" y="0"/>
          <a:ext cx="0" cy="0"/>
          <a:chOff x="0" y="0"/>
          <a:chExt cx="0" cy="0"/>
        </a:xfrm>
      </p:grpSpPr>
      <p:sp>
        <p:nvSpPr>
          <p:cNvPr id="2" name="Заглавие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bg-BG" smtClean="0"/>
              <a:t>Редакт. стил загл. образец</a:t>
            </a:r>
            <a:endParaRPr kumimoji="0" lang="en-US"/>
          </a:p>
        </p:txBody>
      </p:sp>
      <p:sp>
        <p:nvSpPr>
          <p:cNvPr id="3" name="Текстов контейнер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bg-BG" smtClean="0"/>
              <a:t>Щракнете, за да редактирате стиловете на текста в образеца</a:t>
            </a:r>
          </a:p>
        </p:txBody>
      </p:sp>
      <p:sp>
        <p:nvSpPr>
          <p:cNvPr id="4" name="Контейнер за дата 3"/>
          <p:cNvSpPr>
            <a:spLocks noGrp="1"/>
          </p:cNvSpPr>
          <p:nvPr>
            <p:ph type="dt" sz="half" idx="10"/>
          </p:nvPr>
        </p:nvSpPr>
        <p:spPr/>
        <p:txBody>
          <a:bodyPr/>
          <a:lstStyle>
            <a:extLst/>
          </a:lstStyle>
          <a:p>
            <a:fld id="{F5A08668-C410-4E45-A4DD-907B3B740B68}" type="datetimeFigureOut">
              <a:rPr lang="bg-BG" smtClean="0"/>
              <a:t>1.12.2022 г.</a:t>
            </a:fld>
            <a:endParaRPr lang="bg-BG"/>
          </a:p>
        </p:txBody>
      </p:sp>
      <p:sp>
        <p:nvSpPr>
          <p:cNvPr id="5" name="Контейнер за долния колонтитул 4"/>
          <p:cNvSpPr>
            <a:spLocks noGrp="1"/>
          </p:cNvSpPr>
          <p:nvPr>
            <p:ph type="ftr" sz="quarter" idx="11"/>
          </p:nvPr>
        </p:nvSpPr>
        <p:spPr/>
        <p:txBody>
          <a:bodyPr/>
          <a:lstStyle>
            <a:extLst/>
          </a:lstStyle>
          <a:p>
            <a:endParaRPr lang="bg-BG"/>
          </a:p>
        </p:txBody>
      </p:sp>
      <p:sp>
        <p:nvSpPr>
          <p:cNvPr id="6" name="Контейнер за номер на слайда 5"/>
          <p:cNvSpPr>
            <a:spLocks noGrp="1"/>
          </p:cNvSpPr>
          <p:nvPr>
            <p:ph type="sldNum" sz="quarter" idx="12"/>
          </p:nvPr>
        </p:nvSpPr>
        <p:spPr/>
        <p:txBody>
          <a:bodyPr/>
          <a:lstStyle>
            <a:extLst/>
          </a:lstStyle>
          <a:p>
            <a:fld id="{B6E4EA58-5DA7-4F79-AAF2-EB398B538F94}" type="slidenum">
              <a:rPr lang="bg-BG" smtClean="0"/>
              <a:t>‹#›</a:t>
            </a:fld>
            <a:endParaRPr lang="bg-BG"/>
          </a:p>
        </p:txBody>
      </p:sp>
      <p:sp>
        <p:nvSpPr>
          <p:cNvPr id="7" name="V-образна стрелка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V-образна стрелка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bg>
      <p:bgRef idx="1002">
        <a:schemeClr val="bg1"/>
      </p:bgRef>
    </p:bg>
    <p:spTree>
      <p:nvGrpSpPr>
        <p:cNvPr id="1" name=""/>
        <p:cNvGrpSpPr/>
        <p:nvPr/>
      </p:nvGrpSpPr>
      <p:grpSpPr>
        <a:xfrm>
          <a:off x="0" y="0"/>
          <a:ext cx="0" cy="0"/>
          <a:chOff x="0" y="0"/>
          <a:chExt cx="0" cy="0"/>
        </a:xfrm>
      </p:grpSpPr>
      <p:sp>
        <p:nvSpPr>
          <p:cNvPr id="3" name="Контейнер за съдържание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bg-BG" smtClean="0"/>
              <a:t>Щракнете, за да редактирате стиловете на текста в образеца</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съдържание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bg-BG" smtClean="0"/>
              <a:t>Щракнете, за да редактирате стиловете на текста в образеца</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5" name="Контейнер за дата 4"/>
          <p:cNvSpPr>
            <a:spLocks noGrp="1"/>
          </p:cNvSpPr>
          <p:nvPr>
            <p:ph type="dt" sz="half" idx="10"/>
          </p:nvPr>
        </p:nvSpPr>
        <p:spPr/>
        <p:txBody>
          <a:bodyPr/>
          <a:lstStyle>
            <a:extLst/>
          </a:lstStyle>
          <a:p>
            <a:fld id="{F5A08668-C410-4E45-A4DD-907B3B740B68}" type="datetimeFigureOut">
              <a:rPr lang="bg-BG" smtClean="0"/>
              <a:t>1.12.2022 г.</a:t>
            </a:fld>
            <a:endParaRPr lang="bg-BG"/>
          </a:p>
        </p:txBody>
      </p:sp>
      <p:sp>
        <p:nvSpPr>
          <p:cNvPr id="6" name="Контейнер за долния колонтитул 5"/>
          <p:cNvSpPr>
            <a:spLocks noGrp="1"/>
          </p:cNvSpPr>
          <p:nvPr>
            <p:ph type="ftr" sz="quarter" idx="11"/>
          </p:nvPr>
        </p:nvSpPr>
        <p:spPr/>
        <p:txBody>
          <a:bodyPr/>
          <a:lstStyle>
            <a:extLst/>
          </a:lstStyle>
          <a:p>
            <a:endParaRPr lang="bg-BG"/>
          </a:p>
        </p:txBody>
      </p:sp>
      <p:sp>
        <p:nvSpPr>
          <p:cNvPr id="7" name="Контейнер за номер на слайда 6"/>
          <p:cNvSpPr>
            <a:spLocks noGrp="1"/>
          </p:cNvSpPr>
          <p:nvPr>
            <p:ph type="sldNum" sz="quarter" idx="12"/>
          </p:nvPr>
        </p:nvSpPr>
        <p:spPr/>
        <p:txBody>
          <a:bodyPr/>
          <a:lstStyle>
            <a:extLst/>
          </a:lstStyle>
          <a:p>
            <a:fld id="{B6E4EA58-5DA7-4F79-AAF2-EB398B538F94}" type="slidenum">
              <a:rPr lang="bg-BG" smtClean="0"/>
              <a:t>‹#›</a:t>
            </a:fld>
            <a:endParaRPr lang="bg-BG"/>
          </a:p>
        </p:txBody>
      </p:sp>
      <p:sp>
        <p:nvSpPr>
          <p:cNvPr id="8" name="Заглавие 7"/>
          <p:cNvSpPr>
            <a:spLocks noGrp="1"/>
          </p:cNvSpPr>
          <p:nvPr>
            <p:ph type="title"/>
          </p:nvPr>
        </p:nvSpPr>
        <p:spPr/>
        <p:txBody>
          <a:bodyPr rtlCol="0"/>
          <a:lstStyle>
            <a:extLst/>
          </a:lstStyle>
          <a:p>
            <a:r>
              <a:rPr kumimoji="0" lang="bg-BG" smtClean="0"/>
              <a:t>Редакт. стил загл. образец</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Сравнение">
    <p:bg>
      <p:bgRef idx="1003">
        <a:schemeClr val="bg1"/>
      </p:bgRef>
    </p:bg>
    <p:spTree>
      <p:nvGrpSpPr>
        <p:cNvPr id="1" name=""/>
        <p:cNvGrpSpPr/>
        <p:nvPr/>
      </p:nvGrpSpPr>
      <p:grpSpPr>
        <a:xfrm>
          <a:off x="0" y="0"/>
          <a:ext cx="0" cy="0"/>
          <a:chOff x="0" y="0"/>
          <a:chExt cx="0" cy="0"/>
        </a:xfrm>
      </p:grpSpPr>
      <p:sp>
        <p:nvSpPr>
          <p:cNvPr id="2" name="Заглавие 1"/>
          <p:cNvSpPr>
            <a:spLocks noGrp="1"/>
          </p:cNvSpPr>
          <p:nvPr>
            <p:ph type="title"/>
          </p:nvPr>
        </p:nvSpPr>
        <p:spPr>
          <a:xfrm>
            <a:off x="457200" y="273050"/>
            <a:ext cx="8229600" cy="1143000"/>
          </a:xfrm>
        </p:spPr>
        <p:txBody>
          <a:bodyPr anchor="ctr"/>
          <a:lstStyle>
            <a:lvl1pPr>
              <a:defRPr/>
            </a:lvl1pPr>
            <a:extLst/>
          </a:lstStyle>
          <a:p>
            <a:r>
              <a:rPr kumimoji="0" lang="bg-BG" smtClean="0"/>
              <a:t>Редакт. стил загл. образец</a:t>
            </a:r>
            <a:endParaRPr kumimoji="0" lang="en-US"/>
          </a:p>
        </p:txBody>
      </p:sp>
      <p:sp>
        <p:nvSpPr>
          <p:cNvPr id="3" name="Текстов контейнер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bg-BG" smtClean="0"/>
              <a:t>Щракнете, за да редактирате стиловете на текста в образеца</a:t>
            </a:r>
          </a:p>
        </p:txBody>
      </p:sp>
      <p:sp>
        <p:nvSpPr>
          <p:cNvPr id="4" name="Текстов контейнер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bg-BG" smtClean="0"/>
              <a:t>Щракнете, за да редактирате стиловете на текста в образеца</a:t>
            </a:r>
          </a:p>
        </p:txBody>
      </p:sp>
      <p:sp>
        <p:nvSpPr>
          <p:cNvPr id="5" name="Контейнер за съдържание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bg-BG" smtClean="0"/>
              <a:t>Щракнете, за да редактирате стиловете на текста в образеца</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6" name="Контейнер за съдържание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bg-BG" smtClean="0"/>
              <a:t>Щракнете, за да редактирате стиловете на текста в образеца</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7" name="Контейнер за дата 6"/>
          <p:cNvSpPr>
            <a:spLocks noGrp="1"/>
          </p:cNvSpPr>
          <p:nvPr>
            <p:ph type="dt" sz="half" idx="10"/>
          </p:nvPr>
        </p:nvSpPr>
        <p:spPr/>
        <p:txBody>
          <a:bodyPr/>
          <a:lstStyle>
            <a:extLst/>
          </a:lstStyle>
          <a:p>
            <a:fld id="{F5A08668-C410-4E45-A4DD-907B3B740B68}" type="datetimeFigureOut">
              <a:rPr lang="bg-BG" smtClean="0"/>
              <a:t>1.12.2022 г.</a:t>
            </a:fld>
            <a:endParaRPr lang="bg-BG"/>
          </a:p>
        </p:txBody>
      </p:sp>
      <p:sp>
        <p:nvSpPr>
          <p:cNvPr id="8" name="Контейнер за долния колонтитул 7"/>
          <p:cNvSpPr>
            <a:spLocks noGrp="1"/>
          </p:cNvSpPr>
          <p:nvPr>
            <p:ph type="ftr" sz="quarter" idx="11"/>
          </p:nvPr>
        </p:nvSpPr>
        <p:spPr/>
        <p:txBody>
          <a:bodyPr/>
          <a:lstStyle>
            <a:extLst/>
          </a:lstStyle>
          <a:p>
            <a:endParaRPr lang="bg-BG"/>
          </a:p>
        </p:txBody>
      </p:sp>
      <p:sp>
        <p:nvSpPr>
          <p:cNvPr id="9" name="Контейнер за номер на слайда 8"/>
          <p:cNvSpPr>
            <a:spLocks noGrp="1"/>
          </p:cNvSpPr>
          <p:nvPr>
            <p:ph type="sldNum" sz="quarter" idx="12"/>
          </p:nvPr>
        </p:nvSpPr>
        <p:spPr/>
        <p:txBody>
          <a:bodyPr/>
          <a:lstStyle>
            <a:extLst/>
          </a:lstStyle>
          <a:p>
            <a:fld id="{B6E4EA58-5DA7-4F79-AAF2-EB398B538F94}" type="slidenum">
              <a:rPr lang="bg-BG" smtClean="0"/>
              <a:t>‹#›</a:t>
            </a:fld>
            <a:endParaRPr lang="bg-BG"/>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bg>
      <p:bgRef idx="1002">
        <a:schemeClr val="bg1"/>
      </p:bgRef>
    </p:bg>
    <p:spTree>
      <p:nvGrpSpPr>
        <p:cNvPr id="1" name=""/>
        <p:cNvGrpSpPr/>
        <p:nvPr/>
      </p:nvGrpSpPr>
      <p:grpSpPr>
        <a:xfrm>
          <a:off x="0" y="0"/>
          <a:ext cx="0" cy="0"/>
          <a:chOff x="0" y="0"/>
          <a:chExt cx="0" cy="0"/>
        </a:xfrm>
      </p:grpSpPr>
      <p:sp>
        <p:nvSpPr>
          <p:cNvPr id="3" name="Контейнер за дата 2"/>
          <p:cNvSpPr>
            <a:spLocks noGrp="1"/>
          </p:cNvSpPr>
          <p:nvPr>
            <p:ph type="dt" sz="half" idx="10"/>
          </p:nvPr>
        </p:nvSpPr>
        <p:spPr/>
        <p:txBody>
          <a:bodyPr/>
          <a:lstStyle>
            <a:extLst/>
          </a:lstStyle>
          <a:p>
            <a:fld id="{F5A08668-C410-4E45-A4DD-907B3B740B68}" type="datetimeFigureOut">
              <a:rPr lang="bg-BG" smtClean="0"/>
              <a:t>1.12.2022 г.</a:t>
            </a:fld>
            <a:endParaRPr lang="bg-BG"/>
          </a:p>
        </p:txBody>
      </p:sp>
      <p:sp>
        <p:nvSpPr>
          <p:cNvPr id="4" name="Контейнер за долния колонтитул 3"/>
          <p:cNvSpPr>
            <a:spLocks noGrp="1"/>
          </p:cNvSpPr>
          <p:nvPr>
            <p:ph type="ftr" sz="quarter" idx="11"/>
          </p:nvPr>
        </p:nvSpPr>
        <p:spPr/>
        <p:txBody>
          <a:bodyPr/>
          <a:lstStyle>
            <a:extLst/>
          </a:lstStyle>
          <a:p>
            <a:endParaRPr lang="bg-BG"/>
          </a:p>
        </p:txBody>
      </p:sp>
      <p:sp>
        <p:nvSpPr>
          <p:cNvPr id="5" name="Контейнер за номер на слайда 4"/>
          <p:cNvSpPr>
            <a:spLocks noGrp="1"/>
          </p:cNvSpPr>
          <p:nvPr>
            <p:ph type="sldNum" sz="quarter" idx="12"/>
          </p:nvPr>
        </p:nvSpPr>
        <p:spPr/>
        <p:txBody>
          <a:bodyPr/>
          <a:lstStyle>
            <a:extLst/>
          </a:lstStyle>
          <a:p>
            <a:fld id="{B6E4EA58-5DA7-4F79-AAF2-EB398B538F94}" type="slidenum">
              <a:rPr lang="bg-BG" smtClean="0"/>
              <a:t>‹#›</a:t>
            </a:fld>
            <a:endParaRPr lang="bg-BG"/>
          </a:p>
        </p:txBody>
      </p:sp>
      <p:sp>
        <p:nvSpPr>
          <p:cNvPr id="6" name="Заглавие 5"/>
          <p:cNvSpPr>
            <a:spLocks noGrp="1"/>
          </p:cNvSpPr>
          <p:nvPr>
            <p:ph type="title"/>
          </p:nvPr>
        </p:nvSpPr>
        <p:spPr/>
        <p:txBody>
          <a:bodyPr rtlCol="0"/>
          <a:lstStyle>
            <a:extLst/>
          </a:lstStyle>
          <a:p>
            <a:r>
              <a:rPr kumimoji="0" lang="bg-BG" smtClean="0"/>
              <a:t>Редакт. стил загл. образец</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p:cNvSpPr>
            <a:spLocks noGrp="1"/>
          </p:cNvSpPr>
          <p:nvPr>
            <p:ph type="dt" sz="half" idx="10"/>
          </p:nvPr>
        </p:nvSpPr>
        <p:spPr/>
        <p:txBody>
          <a:bodyPr/>
          <a:lstStyle>
            <a:extLst/>
          </a:lstStyle>
          <a:p>
            <a:fld id="{F5A08668-C410-4E45-A4DD-907B3B740B68}" type="datetimeFigureOut">
              <a:rPr lang="bg-BG" smtClean="0"/>
              <a:t>1.12.2022 г.</a:t>
            </a:fld>
            <a:endParaRPr lang="bg-BG"/>
          </a:p>
        </p:txBody>
      </p:sp>
      <p:sp>
        <p:nvSpPr>
          <p:cNvPr id="3" name="Контейнер за долния колонтитул 2"/>
          <p:cNvSpPr>
            <a:spLocks noGrp="1"/>
          </p:cNvSpPr>
          <p:nvPr>
            <p:ph type="ftr" sz="quarter" idx="11"/>
          </p:nvPr>
        </p:nvSpPr>
        <p:spPr/>
        <p:txBody>
          <a:bodyPr/>
          <a:lstStyle>
            <a:extLst/>
          </a:lstStyle>
          <a:p>
            <a:endParaRPr lang="bg-BG"/>
          </a:p>
        </p:txBody>
      </p:sp>
      <p:sp>
        <p:nvSpPr>
          <p:cNvPr id="4" name="Контейнер за номер на слайда 3"/>
          <p:cNvSpPr>
            <a:spLocks noGrp="1"/>
          </p:cNvSpPr>
          <p:nvPr>
            <p:ph type="sldNum" sz="quarter" idx="12"/>
          </p:nvPr>
        </p:nvSpPr>
        <p:spPr/>
        <p:txBody>
          <a:bodyPr/>
          <a:lstStyle>
            <a:extLst/>
          </a:lstStyle>
          <a:p>
            <a:fld id="{B6E4EA58-5DA7-4F79-AAF2-EB398B538F94}"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Съдържание с надпис">
    <p:bg>
      <p:bgRef idx="1003">
        <a:schemeClr val="bg1"/>
      </p:bgRef>
    </p:bg>
    <p:spTree>
      <p:nvGrpSpPr>
        <p:cNvPr id="1" name=""/>
        <p:cNvGrpSpPr/>
        <p:nvPr/>
      </p:nvGrpSpPr>
      <p:grpSpPr>
        <a:xfrm>
          <a:off x="0" y="0"/>
          <a:ext cx="0" cy="0"/>
          <a:chOff x="0" y="0"/>
          <a:chExt cx="0" cy="0"/>
        </a:xfrm>
      </p:grpSpPr>
      <p:sp>
        <p:nvSpPr>
          <p:cNvPr id="2" name="Заглавие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bg-BG" smtClean="0"/>
              <a:t>Редакт. стил загл. образец</a:t>
            </a:r>
            <a:endParaRPr kumimoji="0" lang="en-US"/>
          </a:p>
        </p:txBody>
      </p:sp>
      <p:sp>
        <p:nvSpPr>
          <p:cNvPr id="3" name="Текстов контейнер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bg-BG" smtClean="0"/>
              <a:t>Щракнете, за да редактирате стиловете на текста в образеца</a:t>
            </a:r>
          </a:p>
        </p:txBody>
      </p:sp>
      <p:sp>
        <p:nvSpPr>
          <p:cNvPr id="4" name="Контейнер за съдържание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bg-BG" smtClean="0"/>
              <a:t>Щракнете, за да редактирате стиловете на текста в образеца</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5" name="Контейнер за дата 4"/>
          <p:cNvSpPr>
            <a:spLocks noGrp="1"/>
          </p:cNvSpPr>
          <p:nvPr>
            <p:ph type="dt" sz="half" idx="10"/>
          </p:nvPr>
        </p:nvSpPr>
        <p:spPr>
          <a:xfrm>
            <a:off x="6727032" y="6407944"/>
            <a:ext cx="1920240" cy="365760"/>
          </a:xfrm>
        </p:spPr>
        <p:txBody>
          <a:bodyPr/>
          <a:lstStyle>
            <a:extLst/>
          </a:lstStyle>
          <a:p>
            <a:fld id="{F5A08668-C410-4E45-A4DD-907B3B740B68}" type="datetimeFigureOut">
              <a:rPr lang="bg-BG" smtClean="0"/>
              <a:t>1.12.2022 г.</a:t>
            </a:fld>
            <a:endParaRPr lang="bg-BG"/>
          </a:p>
        </p:txBody>
      </p:sp>
      <p:sp>
        <p:nvSpPr>
          <p:cNvPr id="6" name="Контейнер за долния колонтитул 5"/>
          <p:cNvSpPr>
            <a:spLocks noGrp="1"/>
          </p:cNvSpPr>
          <p:nvPr>
            <p:ph type="ftr" sz="quarter" idx="11"/>
          </p:nvPr>
        </p:nvSpPr>
        <p:spPr/>
        <p:txBody>
          <a:bodyPr/>
          <a:lstStyle>
            <a:extLst/>
          </a:lstStyle>
          <a:p>
            <a:endParaRPr lang="bg-BG"/>
          </a:p>
        </p:txBody>
      </p:sp>
      <p:sp>
        <p:nvSpPr>
          <p:cNvPr id="7" name="Контейнер за номер на слайда 6"/>
          <p:cNvSpPr>
            <a:spLocks noGrp="1"/>
          </p:cNvSpPr>
          <p:nvPr>
            <p:ph type="sldNum" sz="quarter" idx="12"/>
          </p:nvPr>
        </p:nvSpPr>
        <p:spPr/>
        <p:txBody>
          <a:bodyPr/>
          <a:lstStyle>
            <a:extLst/>
          </a:lstStyle>
          <a:p>
            <a:fld id="{B6E4EA58-5DA7-4F79-AAF2-EB398B538F94}" type="slidenum">
              <a:rPr lang="bg-BG" smtClean="0"/>
              <a:t>‹#›</a:t>
            </a:fld>
            <a:endParaRPr lang="bg-BG"/>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Картина с надпис">
    <p:bg>
      <p:bgRef idx="1002">
        <a:schemeClr val="bg1"/>
      </p:bgRef>
    </p:bg>
    <p:spTree>
      <p:nvGrpSpPr>
        <p:cNvPr id="1" name=""/>
        <p:cNvGrpSpPr/>
        <p:nvPr/>
      </p:nvGrpSpPr>
      <p:grpSpPr>
        <a:xfrm>
          <a:off x="0" y="0"/>
          <a:ext cx="0" cy="0"/>
          <a:chOff x="0" y="0"/>
          <a:chExt cx="0" cy="0"/>
        </a:xfrm>
      </p:grpSpPr>
      <p:sp>
        <p:nvSpPr>
          <p:cNvPr id="4" name="Текстов контейнер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bg-BG" smtClean="0"/>
              <a:t>Щракнете, за да редактирате стиловете на текста в образеца</a:t>
            </a:r>
          </a:p>
        </p:txBody>
      </p:sp>
      <p:sp>
        <p:nvSpPr>
          <p:cNvPr id="3" name="Контейнер за картина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bg-BG" smtClean="0"/>
              <a:t>Щракнете върху иконата, за да добавите картина</a:t>
            </a:r>
            <a:endParaRPr kumimoji="0" lang="en-US" dirty="0"/>
          </a:p>
        </p:txBody>
      </p:sp>
      <p:sp>
        <p:nvSpPr>
          <p:cNvPr id="5" name="Контейнер за дата 4"/>
          <p:cNvSpPr>
            <a:spLocks noGrp="1"/>
          </p:cNvSpPr>
          <p:nvPr>
            <p:ph type="dt" sz="half" idx="10"/>
          </p:nvPr>
        </p:nvSpPr>
        <p:spPr/>
        <p:txBody>
          <a:bodyPr/>
          <a:lstStyle>
            <a:lvl1pPr>
              <a:defRPr>
                <a:solidFill>
                  <a:schemeClr val="tx1"/>
                </a:solidFill>
              </a:defRPr>
            </a:lvl1pPr>
            <a:extLst/>
          </a:lstStyle>
          <a:p>
            <a:fld id="{F5A08668-C410-4E45-A4DD-907B3B740B68}" type="datetimeFigureOut">
              <a:rPr lang="bg-BG" smtClean="0"/>
              <a:t>1.12.2022 г.</a:t>
            </a:fld>
            <a:endParaRPr lang="bg-BG"/>
          </a:p>
        </p:txBody>
      </p:sp>
      <p:sp>
        <p:nvSpPr>
          <p:cNvPr id="6" name="Контейнер за долния колонтитул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bg-BG"/>
          </a:p>
        </p:txBody>
      </p:sp>
      <p:sp>
        <p:nvSpPr>
          <p:cNvPr id="7" name="Контейнер за номер на слайда 6"/>
          <p:cNvSpPr>
            <a:spLocks noGrp="1"/>
          </p:cNvSpPr>
          <p:nvPr>
            <p:ph type="sldNum" sz="quarter" idx="12"/>
          </p:nvPr>
        </p:nvSpPr>
        <p:spPr/>
        <p:txBody>
          <a:bodyPr/>
          <a:lstStyle>
            <a:lvl1pPr>
              <a:defRPr>
                <a:solidFill>
                  <a:schemeClr val="tx1"/>
                </a:solidFill>
              </a:defRPr>
            </a:lvl1pPr>
            <a:extLst/>
          </a:lstStyle>
          <a:p>
            <a:fld id="{B6E4EA58-5DA7-4F79-AAF2-EB398B538F94}" type="slidenum">
              <a:rPr lang="bg-BG" smtClean="0"/>
              <a:t>‹#›</a:t>
            </a:fld>
            <a:endParaRPr lang="bg-BG"/>
          </a:p>
        </p:txBody>
      </p:sp>
      <p:sp>
        <p:nvSpPr>
          <p:cNvPr id="2" name="Заглавие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bg-BG" smtClean="0"/>
              <a:t>Редакт. стил загл. образец</a:t>
            </a:r>
            <a:endParaRPr kumimoji="0" lang="en-US"/>
          </a:p>
        </p:txBody>
      </p:sp>
      <p:sp>
        <p:nvSpPr>
          <p:cNvPr id="8" name="Свободна форма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Свободна форма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Правоъгълен триъгълник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Право съединение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V-образна стрелка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V-образна стрелка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p:cNvSpPr>
            <a:spLocks noGrp="1"/>
          </p:cNvSpPr>
          <p:nvPr>
            <p:ph type="title"/>
          </p:nvPr>
        </p:nvSpPr>
        <p:spPr/>
        <p:txBody>
          <a:bodyPr/>
          <a:lstStyle>
            <a:extLst/>
          </a:lstStyle>
          <a:p>
            <a:r>
              <a:rPr kumimoji="0" lang="bg-BG" smtClean="0"/>
              <a:t>Редакт. стил загл. образец</a:t>
            </a:r>
            <a:endParaRPr kumimoji="0" lang="en-US"/>
          </a:p>
        </p:txBody>
      </p:sp>
      <p:sp>
        <p:nvSpPr>
          <p:cNvPr id="3" name="Контейнер за вертикален текст 2"/>
          <p:cNvSpPr>
            <a:spLocks noGrp="1"/>
          </p:cNvSpPr>
          <p:nvPr>
            <p:ph type="body" orient="vert" idx="1"/>
          </p:nvPr>
        </p:nvSpPr>
        <p:spPr>
          <a:xfrm>
            <a:off x="457200" y="1481329"/>
            <a:ext cx="8229600" cy="4386071"/>
          </a:xfrm>
        </p:spPr>
        <p:txBody>
          <a:bodyPr vert="eaVert"/>
          <a:lstStyle>
            <a:extLst/>
          </a:lstStyle>
          <a:p>
            <a:pPr lvl="0" eaLnBrk="1" latinLnBrk="0" hangingPunct="1"/>
            <a:r>
              <a:rPr lang="bg-BG" smtClean="0"/>
              <a:t>Щракнете, за да редактирате стиловете на текста в образеца</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дата 3"/>
          <p:cNvSpPr>
            <a:spLocks noGrp="1"/>
          </p:cNvSpPr>
          <p:nvPr>
            <p:ph type="dt" sz="half" idx="10"/>
          </p:nvPr>
        </p:nvSpPr>
        <p:spPr/>
        <p:txBody>
          <a:bodyPr/>
          <a:lstStyle>
            <a:extLst/>
          </a:lstStyle>
          <a:p>
            <a:fld id="{F5A08668-C410-4E45-A4DD-907B3B740B68}" type="datetimeFigureOut">
              <a:rPr lang="bg-BG" smtClean="0"/>
              <a:t>1.12.2022 г.</a:t>
            </a:fld>
            <a:endParaRPr lang="bg-BG"/>
          </a:p>
        </p:txBody>
      </p:sp>
      <p:sp>
        <p:nvSpPr>
          <p:cNvPr id="5" name="Контейнер за долния колонтитул 4"/>
          <p:cNvSpPr>
            <a:spLocks noGrp="1"/>
          </p:cNvSpPr>
          <p:nvPr>
            <p:ph type="ftr" sz="quarter" idx="11"/>
          </p:nvPr>
        </p:nvSpPr>
        <p:spPr/>
        <p:txBody>
          <a:bodyPr/>
          <a:lstStyle>
            <a:extLst/>
          </a:lstStyle>
          <a:p>
            <a:endParaRPr lang="bg-BG"/>
          </a:p>
        </p:txBody>
      </p:sp>
      <p:sp>
        <p:nvSpPr>
          <p:cNvPr id="6" name="Контейнер за номер на слайда 5"/>
          <p:cNvSpPr>
            <a:spLocks noGrp="1"/>
          </p:cNvSpPr>
          <p:nvPr>
            <p:ph type="sldNum" sz="quarter" idx="12"/>
          </p:nvPr>
        </p:nvSpPr>
        <p:spPr/>
        <p:txBody>
          <a:bodyPr/>
          <a:lstStyle>
            <a:extLst/>
          </a:lstStyle>
          <a:p>
            <a:fld id="{B6E4EA58-5DA7-4F79-AAF2-EB398B538F94}"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p:cNvSpPr>
            <a:spLocks noGrp="1"/>
          </p:cNvSpPr>
          <p:nvPr>
            <p:ph type="title" orient="vert"/>
          </p:nvPr>
        </p:nvSpPr>
        <p:spPr>
          <a:xfrm>
            <a:off x="6844013" y="274640"/>
            <a:ext cx="1777470" cy="5592761"/>
          </a:xfrm>
        </p:spPr>
        <p:txBody>
          <a:bodyPr vert="eaVert"/>
          <a:lstStyle>
            <a:extLst/>
          </a:lstStyle>
          <a:p>
            <a:r>
              <a:rPr kumimoji="0" lang="bg-BG" smtClean="0"/>
              <a:t>Редакт. стил загл. образец</a:t>
            </a:r>
            <a:endParaRPr kumimoji="0" lang="en-US"/>
          </a:p>
        </p:txBody>
      </p:sp>
      <p:sp>
        <p:nvSpPr>
          <p:cNvPr id="3" name="Контейнер за вертикален текст 2"/>
          <p:cNvSpPr>
            <a:spLocks noGrp="1"/>
          </p:cNvSpPr>
          <p:nvPr>
            <p:ph type="body" orient="vert" idx="1"/>
          </p:nvPr>
        </p:nvSpPr>
        <p:spPr>
          <a:xfrm>
            <a:off x="457200" y="274641"/>
            <a:ext cx="6324600" cy="5592760"/>
          </a:xfrm>
        </p:spPr>
        <p:txBody>
          <a:bodyPr vert="eaVert"/>
          <a:lstStyle>
            <a:extLst/>
          </a:lstStyle>
          <a:p>
            <a:pPr lvl="0" eaLnBrk="1" latinLnBrk="0" hangingPunct="1"/>
            <a:r>
              <a:rPr lang="bg-BG" smtClean="0"/>
              <a:t>Щракнете, за да редактирате стиловете на текста в образеца</a:t>
            </a:r>
          </a:p>
          <a:p>
            <a:pPr lvl="1" eaLnBrk="1" latinLnBrk="0" hangingPunct="1"/>
            <a:r>
              <a:rPr lang="bg-BG" smtClean="0"/>
              <a:t>Второ ниво</a:t>
            </a:r>
          </a:p>
          <a:p>
            <a:pPr lvl="2" eaLnBrk="1" latinLnBrk="0" hangingPunct="1"/>
            <a:r>
              <a:rPr lang="bg-BG" smtClean="0"/>
              <a:t>Трето ниво</a:t>
            </a:r>
          </a:p>
          <a:p>
            <a:pPr lvl="3" eaLnBrk="1" latinLnBrk="0" hangingPunct="1"/>
            <a:r>
              <a:rPr lang="bg-BG" smtClean="0"/>
              <a:t>Четвърто ниво</a:t>
            </a:r>
          </a:p>
          <a:p>
            <a:pPr lvl="4" eaLnBrk="1" latinLnBrk="0" hangingPunct="1"/>
            <a:r>
              <a:rPr lang="bg-BG" smtClean="0"/>
              <a:t>Пето ниво</a:t>
            </a:r>
            <a:endParaRPr kumimoji="0" lang="en-US"/>
          </a:p>
        </p:txBody>
      </p:sp>
      <p:sp>
        <p:nvSpPr>
          <p:cNvPr id="4" name="Контейнер за дата 3"/>
          <p:cNvSpPr>
            <a:spLocks noGrp="1"/>
          </p:cNvSpPr>
          <p:nvPr>
            <p:ph type="dt" sz="half" idx="10"/>
          </p:nvPr>
        </p:nvSpPr>
        <p:spPr/>
        <p:txBody>
          <a:bodyPr/>
          <a:lstStyle>
            <a:extLst/>
          </a:lstStyle>
          <a:p>
            <a:fld id="{F5A08668-C410-4E45-A4DD-907B3B740B68}" type="datetimeFigureOut">
              <a:rPr lang="bg-BG" smtClean="0"/>
              <a:t>1.12.2022 г.</a:t>
            </a:fld>
            <a:endParaRPr lang="bg-BG"/>
          </a:p>
        </p:txBody>
      </p:sp>
      <p:sp>
        <p:nvSpPr>
          <p:cNvPr id="5" name="Контейнер за долния колонтитул 4"/>
          <p:cNvSpPr>
            <a:spLocks noGrp="1"/>
          </p:cNvSpPr>
          <p:nvPr>
            <p:ph type="ftr" sz="quarter" idx="11"/>
          </p:nvPr>
        </p:nvSpPr>
        <p:spPr/>
        <p:txBody>
          <a:bodyPr/>
          <a:lstStyle>
            <a:extLst/>
          </a:lstStyle>
          <a:p>
            <a:endParaRPr lang="bg-BG"/>
          </a:p>
        </p:txBody>
      </p:sp>
      <p:sp>
        <p:nvSpPr>
          <p:cNvPr id="6" name="Контейнер за номер на слайда 5"/>
          <p:cNvSpPr>
            <a:spLocks noGrp="1"/>
          </p:cNvSpPr>
          <p:nvPr>
            <p:ph type="sldNum" sz="quarter" idx="12"/>
          </p:nvPr>
        </p:nvSpPr>
        <p:spPr/>
        <p:txBody>
          <a:bodyPr/>
          <a:lstStyle>
            <a:extLst/>
          </a:lstStyle>
          <a:p>
            <a:fld id="{B6E4EA58-5DA7-4F79-AAF2-EB398B538F94}"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Свободна форма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Свободна форма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Правоъгълен триъгълник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Право съединение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Контейнер за заглавие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bg-BG" smtClean="0"/>
              <a:t>Редакт. стил загл. образец</a:t>
            </a:r>
            <a:endParaRPr kumimoji="0" lang="en-US"/>
          </a:p>
        </p:txBody>
      </p:sp>
      <p:sp>
        <p:nvSpPr>
          <p:cNvPr id="30" name="Текстов контейнер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bg-BG" smtClean="0"/>
              <a:t>Щракнете, за да редактирате стиловете на текста в образеца</a:t>
            </a:r>
          </a:p>
          <a:p>
            <a:pPr lvl="1" eaLnBrk="1" latinLnBrk="0" hangingPunct="1"/>
            <a:r>
              <a:rPr kumimoji="0" lang="bg-BG" smtClean="0"/>
              <a:t>Второ ниво</a:t>
            </a:r>
          </a:p>
          <a:p>
            <a:pPr lvl="2" eaLnBrk="1" latinLnBrk="0" hangingPunct="1"/>
            <a:r>
              <a:rPr kumimoji="0" lang="bg-BG" smtClean="0"/>
              <a:t>Трето ниво</a:t>
            </a:r>
          </a:p>
          <a:p>
            <a:pPr lvl="3" eaLnBrk="1" latinLnBrk="0" hangingPunct="1"/>
            <a:r>
              <a:rPr kumimoji="0" lang="bg-BG" smtClean="0"/>
              <a:t>Четвърто ниво</a:t>
            </a:r>
          </a:p>
          <a:p>
            <a:pPr lvl="4" eaLnBrk="1" latinLnBrk="0" hangingPunct="1"/>
            <a:r>
              <a:rPr kumimoji="0" lang="bg-BG" smtClean="0"/>
              <a:t>Пето ниво</a:t>
            </a:r>
            <a:endParaRPr kumimoji="0" lang="en-US"/>
          </a:p>
        </p:txBody>
      </p:sp>
      <p:sp>
        <p:nvSpPr>
          <p:cNvPr id="10" name="Контейнер за дата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F5A08668-C410-4E45-A4DD-907B3B740B68}" type="datetimeFigureOut">
              <a:rPr lang="bg-BG" smtClean="0"/>
              <a:t>1.12.2022 г.</a:t>
            </a:fld>
            <a:endParaRPr lang="bg-BG"/>
          </a:p>
        </p:txBody>
      </p:sp>
      <p:sp>
        <p:nvSpPr>
          <p:cNvPr id="22" name="Контейнер за долния колонтитул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bg-BG"/>
          </a:p>
        </p:txBody>
      </p:sp>
      <p:sp>
        <p:nvSpPr>
          <p:cNvPr id="18" name="Контейнер за номер на слайда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E4EA58-5DA7-4F79-AAF2-EB398B538F94}" type="slidenum">
              <a:rPr lang="bg-BG" smtClean="0"/>
              <a:t>‹#›</a:t>
            </a:fld>
            <a:endParaRPr lang="bg-BG"/>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p:cNvSpPr>
            <a:spLocks noGrp="1"/>
          </p:cNvSpPr>
          <p:nvPr>
            <p:ph type="ctrTitle"/>
          </p:nvPr>
        </p:nvSpPr>
        <p:spPr/>
        <p:txBody>
          <a:bodyPr/>
          <a:lstStyle/>
          <a:p>
            <a:r>
              <a:rPr lang="en-GB" dirty="0" smtClean="0"/>
              <a:t>Managing People LCBB5004</a:t>
            </a:r>
            <a:endParaRPr lang="bg-BG" dirty="0"/>
          </a:p>
        </p:txBody>
      </p:sp>
      <p:sp>
        <p:nvSpPr>
          <p:cNvPr id="3" name="Подзаглавие 2"/>
          <p:cNvSpPr>
            <a:spLocks noGrp="1"/>
          </p:cNvSpPr>
          <p:nvPr>
            <p:ph type="subTitle" idx="1"/>
          </p:nvPr>
        </p:nvSpPr>
        <p:spPr/>
        <p:txBody>
          <a:bodyPr>
            <a:normAutofit/>
          </a:bodyPr>
          <a:lstStyle/>
          <a:p>
            <a:r>
              <a:rPr lang="en-GB" dirty="0" smtClean="0"/>
              <a:t>Student ID: 2114508</a:t>
            </a:r>
          </a:p>
          <a:p>
            <a:r>
              <a:rPr lang="en-GB" dirty="0" smtClean="0"/>
              <a:t>Student Name: </a:t>
            </a:r>
            <a:r>
              <a:rPr lang="en-GB" dirty="0" err="1" smtClean="0"/>
              <a:t>Ralitsa</a:t>
            </a:r>
            <a:r>
              <a:rPr lang="en-GB" dirty="0" smtClean="0"/>
              <a:t> </a:t>
            </a:r>
            <a:r>
              <a:rPr lang="en-GB" dirty="0" err="1" smtClean="0"/>
              <a:t>Georgieva</a:t>
            </a:r>
            <a:endParaRPr lang="bg-BG" dirty="0"/>
          </a:p>
        </p:txBody>
      </p:sp>
    </p:spTree>
    <p:extLst>
      <p:ext uri="{BB962C8B-B14F-4D97-AF65-F5344CB8AC3E}">
        <p14:creationId xmlns:p14="http://schemas.microsoft.com/office/powerpoint/2010/main" val="302196625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лавие 2"/>
          <p:cNvSpPr>
            <a:spLocks noGrp="1"/>
          </p:cNvSpPr>
          <p:nvPr>
            <p:ph type="title"/>
          </p:nvPr>
        </p:nvSpPr>
        <p:spPr>
          <a:xfrm>
            <a:off x="611560" y="332656"/>
            <a:ext cx="7330008" cy="536848"/>
          </a:xfrm>
        </p:spPr>
        <p:txBody>
          <a:bodyPr/>
          <a:lstStyle/>
          <a:p>
            <a:r>
              <a:rPr lang="en-US" dirty="0"/>
              <a:t>Human Resources Introduction</a:t>
            </a:r>
            <a:endParaRPr lang="bg-BG" dirty="0"/>
          </a:p>
        </p:txBody>
      </p:sp>
      <p:sp>
        <p:nvSpPr>
          <p:cNvPr id="9" name="Текстов контейнер 8"/>
          <p:cNvSpPr>
            <a:spLocks noGrp="1"/>
          </p:cNvSpPr>
          <p:nvPr>
            <p:ph type="body" idx="2"/>
          </p:nvPr>
        </p:nvSpPr>
        <p:spPr>
          <a:xfrm>
            <a:off x="4932040" y="1340768"/>
            <a:ext cx="3606168" cy="5184576"/>
          </a:xfrm>
        </p:spPr>
        <p:txBody>
          <a:bodyPr>
            <a:normAutofit fontScale="85000" lnSpcReduction="20000"/>
          </a:bodyPr>
          <a:lstStyle/>
          <a:p>
            <a:r>
              <a:rPr lang="en-US" dirty="0"/>
              <a:t>Since the 1980s, there has been heated debate about the "proper" way to manage employees in firms. The effectiveness of a corporation and human resource management (HRM) practices have a strong, positive association, according to research from a number of sources, including Becker and </a:t>
            </a:r>
            <a:r>
              <a:rPr lang="en-US" dirty="0" err="1"/>
              <a:t>Gerhart</a:t>
            </a:r>
            <a:r>
              <a:rPr lang="en-US" dirty="0"/>
              <a:t> (1996). </a:t>
            </a:r>
            <a:r>
              <a:rPr lang="en-US" dirty="0" smtClean="0"/>
              <a:t>The </a:t>
            </a:r>
            <a:r>
              <a:rPr lang="en-US" dirty="0"/>
              <a:t>operations performed by the HR department, including as recruiting and selection, HR appraisal, Inform future, and HR rewarding, are referred to as HRM functions. In the world today, ongoing organizational adjustments have become the standard. They consist of independence, process reorganization, and </a:t>
            </a:r>
            <a:r>
              <a:rPr lang="en-US" dirty="0" err="1"/>
              <a:t>organisation</a:t>
            </a:r>
            <a:r>
              <a:rPr lang="en-US" dirty="0"/>
              <a:t> implemented effectively. Companies may only be sure of their main contributions if they adapt their strategy and structure orientation to the changing technology and surroundings. Two recently emerging both theoretical and practical topics in the technological fields and the environmental are sustainable development and industrialization, accordingly (Sulej,2021).</a:t>
            </a:r>
          </a:p>
          <a:p>
            <a:endParaRPr lang="bg-BG" dirty="0"/>
          </a:p>
        </p:txBody>
      </p:sp>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1484784"/>
            <a:ext cx="4387127" cy="3406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48825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9512" y="1412775"/>
            <a:ext cx="3744416" cy="2096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Заглавие 1"/>
          <p:cNvSpPr>
            <a:spLocks noGrp="1"/>
          </p:cNvSpPr>
          <p:nvPr>
            <p:ph type="title"/>
          </p:nvPr>
        </p:nvSpPr>
        <p:spPr/>
        <p:txBody>
          <a:bodyPr>
            <a:normAutofit fontScale="90000"/>
          </a:bodyPr>
          <a:lstStyle/>
          <a:p>
            <a:r>
              <a:rPr lang="en-US" dirty="0"/>
              <a:t>Explanation of the flexible working</a:t>
            </a:r>
            <a:endParaRPr lang="bg-BG" dirty="0"/>
          </a:p>
        </p:txBody>
      </p:sp>
      <p:sp>
        <p:nvSpPr>
          <p:cNvPr id="10" name="Контейнер за съдържание 9"/>
          <p:cNvSpPr>
            <a:spLocks noGrp="1"/>
          </p:cNvSpPr>
          <p:nvPr>
            <p:ph sz="quarter" idx="4294967295"/>
          </p:nvPr>
        </p:nvSpPr>
        <p:spPr>
          <a:xfrm>
            <a:off x="4139952" y="1412776"/>
            <a:ext cx="4355977" cy="4589835"/>
          </a:xfrm>
        </p:spPr>
        <p:txBody>
          <a:bodyPr>
            <a:normAutofit fontScale="70000" lnSpcReduction="20000"/>
          </a:bodyPr>
          <a:lstStyle/>
          <a:p>
            <a:r>
              <a:rPr lang="en-US" dirty="0"/>
              <a:t>Flexible working refers to any type of work schedule that is different from your existing one. </a:t>
            </a:r>
            <a:r>
              <a:rPr lang="en-US" dirty="0" err="1"/>
              <a:t>Flexitime</a:t>
            </a:r>
            <a:r>
              <a:rPr lang="en-US" dirty="0"/>
              <a:t>, which gives you the option to schedule your working hours to fall during certain core times. Operating from home or online on a part- or full-time basis with personality, where your schedule is organized to precisely match the times you prefer to work, and shift employment with stagger hours so you can start and stop when it's convenient for you (Estiri,2021).</a:t>
            </a:r>
          </a:p>
          <a:p>
            <a:endParaRPr lang="bg-BG" dirty="0"/>
          </a:p>
        </p:txBody>
      </p:sp>
    </p:spTree>
    <p:extLst>
      <p:ext uri="{BB962C8B-B14F-4D97-AF65-F5344CB8AC3E}">
        <p14:creationId xmlns:p14="http://schemas.microsoft.com/office/powerpoint/2010/main" val="27490373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съдържание 1"/>
          <p:cNvSpPr>
            <a:spLocks noGrp="1"/>
          </p:cNvSpPr>
          <p:nvPr>
            <p:ph idx="1"/>
          </p:nvPr>
        </p:nvSpPr>
        <p:spPr>
          <a:xfrm>
            <a:off x="3275856" y="1412776"/>
            <a:ext cx="5266928" cy="4683976"/>
          </a:xfrm>
        </p:spPr>
        <p:txBody>
          <a:bodyPr>
            <a:normAutofit fontScale="70000" lnSpcReduction="20000"/>
          </a:bodyPr>
          <a:lstStyle/>
          <a:p>
            <a:pPr>
              <a:buFont typeface="Arial" pitchFamily="34" charset="0"/>
              <a:buChar char="•"/>
            </a:pPr>
            <a:r>
              <a:rPr lang="en-US" dirty="0"/>
              <a:t>The coronavirus (COVID-19) pandemic has had </a:t>
            </a:r>
            <a:r>
              <a:rPr lang="en-US" dirty="0" smtClean="0"/>
              <a:t>inclusive </a:t>
            </a:r>
            <a:r>
              <a:rPr lang="en-US" dirty="0"/>
              <a:t>industry-level impacts through 2020 and 2021. The largest have </a:t>
            </a:r>
            <a:r>
              <a:rPr lang="en-US" dirty="0" smtClean="0"/>
              <a:t>naturally </a:t>
            </a:r>
            <a:r>
              <a:rPr lang="en-US" dirty="0"/>
              <a:t>been for "high-contact" service industries - wholesale and retail; transportation and storage; accommodation and food services; arts, entertainment and recreation; and other </a:t>
            </a:r>
            <a:r>
              <a:rPr lang="en-US" dirty="0" smtClean="0"/>
              <a:t>services.</a:t>
            </a:r>
          </a:p>
          <a:p>
            <a:pPr>
              <a:buFont typeface="Arial" pitchFamily="34" charset="0"/>
              <a:buChar char="•"/>
            </a:pPr>
            <a:r>
              <a:rPr lang="en-US" dirty="0" smtClean="0"/>
              <a:t>Flexi-time proposal workers </a:t>
            </a:r>
            <a:r>
              <a:rPr lang="en-US" dirty="0"/>
              <a:t>chance to </a:t>
            </a:r>
            <a:r>
              <a:rPr lang="en-US" dirty="0" smtClean="0"/>
              <a:t>choose </a:t>
            </a:r>
            <a:r>
              <a:rPr lang="en-US" dirty="0"/>
              <a:t>the start and end times of their day. </a:t>
            </a:r>
            <a:r>
              <a:rPr lang="en-US" dirty="0" smtClean="0"/>
              <a:t>12.6</a:t>
            </a:r>
            <a:r>
              <a:rPr lang="en-US" dirty="0"/>
              <a:t>% of </a:t>
            </a:r>
            <a:r>
              <a:rPr lang="en-US" dirty="0" smtClean="0"/>
              <a:t>employees </a:t>
            </a:r>
            <a:r>
              <a:rPr lang="en-US" dirty="0"/>
              <a:t>use </a:t>
            </a:r>
            <a:r>
              <a:rPr lang="en-US" dirty="0" smtClean="0"/>
              <a:t>flexi-time.</a:t>
            </a:r>
          </a:p>
          <a:p>
            <a:pPr>
              <a:buFont typeface="Arial" pitchFamily="34" charset="0"/>
              <a:buChar char="•"/>
            </a:pPr>
            <a:r>
              <a:rPr lang="en-US" dirty="0"/>
              <a:t>Home </a:t>
            </a:r>
            <a:r>
              <a:rPr lang="en-US" dirty="0" smtClean="0"/>
              <a:t>workers -There </a:t>
            </a:r>
            <a:r>
              <a:rPr lang="en-US" dirty="0"/>
              <a:t>are </a:t>
            </a:r>
            <a:r>
              <a:rPr lang="en-US" dirty="0" smtClean="0"/>
              <a:t>numerous </a:t>
            </a:r>
            <a:r>
              <a:rPr lang="en-US" dirty="0"/>
              <a:t>definitions of homeworking but in this </a:t>
            </a:r>
            <a:r>
              <a:rPr lang="en-US" dirty="0" smtClean="0"/>
              <a:t>case in point, I </a:t>
            </a:r>
            <a:r>
              <a:rPr lang="en-US" dirty="0"/>
              <a:t>have used a </a:t>
            </a:r>
            <a:r>
              <a:rPr lang="en-US" dirty="0" smtClean="0"/>
              <a:t>firm </a:t>
            </a:r>
            <a:r>
              <a:rPr lang="en-US" dirty="0"/>
              <a:t>definition in which the job is based at home. During the pandemic this </a:t>
            </a:r>
            <a:r>
              <a:rPr lang="en-US" dirty="0" smtClean="0"/>
              <a:t>increase </a:t>
            </a:r>
            <a:r>
              <a:rPr lang="en-US" dirty="0"/>
              <a:t>to around 10.2% of workers</a:t>
            </a:r>
            <a:r>
              <a:rPr lang="en-US" dirty="0" smtClean="0"/>
              <a:t>.</a:t>
            </a:r>
          </a:p>
        </p:txBody>
      </p:sp>
      <p:sp>
        <p:nvSpPr>
          <p:cNvPr id="3" name="Заглавие 2"/>
          <p:cNvSpPr>
            <a:spLocks noGrp="1"/>
          </p:cNvSpPr>
          <p:nvPr>
            <p:ph type="title"/>
          </p:nvPr>
        </p:nvSpPr>
        <p:spPr/>
        <p:txBody>
          <a:bodyPr>
            <a:normAutofit/>
          </a:bodyPr>
          <a:lstStyle/>
          <a:p>
            <a:r>
              <a:rPr lang="en-GB" dirty="0" smtClean="0"/>
              <a:t>Flexible working and Covid-19</a:t>
            </a:r>
            <a:endParaRPr lang="bg-BG"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3573016"/>
            <a:ext cx="2880320"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0681" y="1510644"/>
            <a:ext cx="2915175" cy="1822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29789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съдържание 1"/>
          <p:cNvSpPr>
            <a:spLocks noGrp="1"/>
          </p:cNvSpPr>
          <p:nvPr>
            <p:ph idx="1"/>
          </p:nvPr>
        </p:nvSpPr>
        <p:spPr>
          <a:xfrm>
            <a:off x="457200" y="1412776"/>
            <a:ext cx="3754760" cy="4594515"/>
          </a:xfrm>
        </p:spPr>
        <p:txBody>
          <a:bodyPr>
            <a:normAutofit/>
          </a:bodyPr>
          <a:lstStyle/>
          <a:p>
            <a:pPr>
              <a:buFont typeface="Wingdings" pitchFamily="2" charset="2"/>
              <a:buChar char="§"/>
            </a:pPr>
            <a:r>
              <a:rPr lang="en-US" dirty="0"/>
              <a:t>  </a:t>
            </a:r>
            <a:r>
              <a:rPr lang="en-US" dirty="0" smtClean="0">
                <a:solidFill>
                  <a:schemeClr val="bg2">
                    <a:lumMod val="10000"/>
                  </a:schemeClr>
                </a:solidFill>
              </a:rPr>
              <a:t>Can help </a:t>
            </a:r>
            <a:r>
              <a:rPr lang="en-US" dirty="0">
                <a:solidFill>
                  <a:schemeClr val="bg2">
                    <a:lumMod val="10000"/>
                  </a:schemeClr>
                </a:solidFill>
              </a:rPr>
              <a:t>businesses attract and retain </a:t>
            </a:r>
            <a:r>
              <a:rPr lang="en-US" dirty="0" smtClean="0">
                <a:solidFill>
                  <a:schemeClr val="bg2">
                    <a:lumMod val="10000"/>
                  </a:schemeClr>
                </a:solidFill>
              </a:rPr>
              <a:t>staff</a:t>
            </a:r>
          </a:p>
          <a:p>
            <a:pPr>
              <a:buFont typeface="Wingdings" pitchFamily="2" charset="2"/>
              <a:buChar char="§"/>
            </a:pPr>
            <a:r>
              <a:rPr lang="en-US" dirty="0" smtClean="0">
                <a:solidFill>
                  <a:schemeClr val="bg2">
                    <a:lumMod val="10000"/>
                  </a:schemeClr>
                </a:solidFill>
              </a:rPr>
              <a:t>Can </a:t>
            </a:r>
            <a:r>
              <a:rPr lang="en-US" dirty="0">
                <a:solidFill>
                  <a:schemeClr val="bg2">
                    <a:lumMod val="10000"/>
                  </a:schemeClr>
                </a:solidFill>
              </a:rPr>
              <a:t>benefit by saving costs </a:t>
            </a:r>
            <a:r>
              <a:rPr lang="en-US" dirty="0" smtClean="0">
                <a:solidFill>
                  <a:schemeClr val="bg2">
                    <a:lumMod val="10000"/>
                  </a:schemeClr>
                </a:solidFill>
              </a:rPr>
              <a:t>and </a:t>
            </a:r>
            <a:r>
              <a:rPr lang="en-US" dirty="0">
                <a:solidFill>
                  <a:schemeClr val="bg2">
                    <a:lumMod val="10000"/>
                  </a:schemeClr>
                </a:solidFill>
              </a:rPr>
              <a:t>time </a:t>
            </a:r>
            <a:r>
              <a:rPr lang="en-US" dirty="0" smtClean="0">
                <a:solidFill>
                  <a:schemeClr val="bg2">
                    <a:lumMod val="10000"/>
                  </a:schemeClr>
                </a:solidFill>
              </a:rPr>
              <a:t>spent </a:t>
            </a:r>
            <a:r>
              <a:rPr lang="en-US" dirty="0">
                <a:solidFill>
                  <a:schemeClr val="bg2">
                    <a:lumMod val="10000"/>
                  </a:schemeClr>
                </a:solidFill>
              </a:rPr>
              <a:t>travelling to </a:t>
            </a:r>
            <a:r>
              <a:rPr lang="en-US" dirty="0" smtClean="0">
                <a:solidFill>
                  <a:schemeClr val="bg2">
                    <a:lumMod val="10000"/>
                  </a:schemeClr>
                </a:solidFill>
              </a:rPr>
              <a:t>work</a:t>
            </a:r>
          </a:p>
          <a:p>
            <a:pPr>
              <a:buFont typeface="Wingdings" pitchFamily="2" charset="2"/>
              <a:buChar char="§"/>
            </a:pPr>
            <a:r>
              <a:rPr lang="en-GB" dirty="0">
                <a:solidFill>
                  <a:schemeClr val="bg2">
                    <a:lumMod val="10000"/>
                  </a:schemeClr>
                </a:solidFill>
              </a:rPr>
              <a:t>I</a:t>
            </a:r>
            <a:r>
              <a:rPr lang="en-GB" dirty="0" smtClean="0">
                <a:solidFill>
                  <a:schemeClr val="bg2">
                    <a:lumMod val="10000"/>
                  </a:schemeClr>
                </a:solidFill>
              </a:rPr>
              <a:t>ncrease </a:t>
            </a:r>
            <a:r>
              <a:rPr lang="en-GB" dirty="0">
                <a:solidFill>
                  <a:schemeClr val="bg2">
                    <a:lumMod val="10000"/>
                  </a:schemeClr>
                </a:solidFill>
              </a:rPr>
              <a:t>staff </a:t>
            </a:r>
            <a:r>
              <a:rPr lang="en-GB" dirty="0" smtClean="0">
                <a:solidFill>
                  <a:schemeClr val="bg2">
                    <a:lumMod val="10000"/>
                  </a:schemeClr>
                </a:solidFill>
              </a:rPr>
              <a:t>productivity</a:t>
            </a:r>
            <a:endParaRPr lang="bg-BG" dirty="0">
              <a:solidFill>
                <a:schemeClr val="bg2">
                  <a:lumMod val="10000"/>
                </a:schemeClr>
              </a:solidFill>
            </a:endParaRPr>
          </a:p>
        </p:txBody>
      </p:sp>
      <p:sp>
        <p:nvSpPr>
          <p:cNvPr id="3" name="Заглавие 2"/>
          <p:cNvSpPr>
            <a:spLocks noGrp="1"/>
          </p:cNvSpPr>
          <p:nvPr>
            <p:ph type="title"/>
          </p:nvPr>
        </p:nvSpPr>
        <p:spPr/>
        <p:txBody>
          <a:bodyPr>
            <a:normAutofit/>
          </a:bodyPr>
          <a:lstStyle/>
          <a:p>
            <a:r>
              <a:rPr lang="en-GB" sz="3200" dirty="0" smtClean="0"/>
              <a:t>Why flexible working? Benefits of it.</a:t>
            </a:r>
            <a:endParaRPr lang="bg-BG" sz="3200"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9815" y="2060848"/>
            <a:ext cx="4224469" cy="237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953613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Контейнер за съдържание 6"/>
          <p:cNvSpPr>
            <a:spLocks noGrp="1"/>
          </p:cNvSpPr>
          <p:nvPr>
            <p:ph idx="1"/>
          </p:nvPr>
        </p:nvSpPr>
        <p:spPr>
          <a:xfrm>
            <a:off x="3923928" y="1589341"/>
            <a:ext cx="4896544" cy="4323935"/>
          </a:xfrm>
        </p:spPr>
        <p:txBody>
          <a:bodyPr>
            <a:normAutofit fontScale="55000" lnSpcReduction="20000"/>
          </a:bodyPr>
          <a:lstStyle/>
          <a:p>
            <a:r>
              <a:rPr lang="en-US" dirty="0"/>
              <a:t> You as an employer have more hiring alternatives and access to a wider talented employees when you allow employees to work flexible hours. </a:t>
            </a:r>
            <a:endParaRPr lang="en-US" dirty="0" smtClean="0"/>
          </a:p>
          <a:p>
            <a:r>
              <a:rPr lang="en-US" dirty="0" smtClean="0"/>
              <a:t>If </a:t>
            </a:r>
            <a:r>
              <a:rPr lang="en-US" dirty="0"/>
              <a:t>you portray your organization as being open to flexible working hours and fostering work-life balance, you'll attract all types of workers because those who are working or learning part-time may be more encouraged to apply</a:t>
            </a:r>
            <a:r>
              <a:rPr lang="en-US" dirty="0" smtClean="0"/>
              <a:t>.</a:t>
            </a:r>
          </a:p>
          <a:p>
            <a:r>
              <a:rPr lang="en-US" dirty="0" smtClean="0"/>
              <a:t> </a:t>
            </a:r>
            <a:r>
              <a:rPr lang="en-US" dirty="0"/>
              <a:t>One of the primary reasons both employers and staff need flexible hours is the fact that they boost engagement and morale in the office</a:t>
            </a:r>
            <a:r>
              <a:rPr lang="en-US" dirty="0" smtClean="0"/>
              <a:t>.</a:t>
            </a:r>
          </a:p>
          <a:p>
            <a:r>
              <a:rPr lang="en-US" dirty="0" smtClean="0"/>
              <a:t> </a:t>
            </a:r>
            <a:r>
              <a:rPr lang="en-US" dirty="0"/>
              <a:t>If you provide your staff the freedom to have a better work-life balance, they will be more content in their personal lives and highly value their work. </a:t>
            </a:r>
            <a:endParaRPr lang="en-US" dirty="0" smtClean="0"/>
          </a:p>
          <a:p>
            <a:r>
              <a:rPr lang="en-US" dirty="0" smtClean="0"/>
              <a:t>More </a:t>
            </a:r>
            <a:r>
              <a:rPr lang="en-US" dirty="0"/>
              <a:t>successful employees result from higher levels of employee satisfaction, involvement, and enthusiasm (McMackin,2021).</a:t>
            </a:r>
          </a:p>
          <a:p>
            <a:endParaRPr lang="bg-BG" dirty="0"/>
          </a:p>
        </p:txBody>
      </p:sp>
      <p:sp>
        <p:nvSpPr>
          <p:cNvPr id="9" name="Заглавие 8"/>
          <p:cNvSpPr>
            <a:spLocks noGrp="1"/>
          </p:cNvSpPr>
          <p:nvPr>
            <p:ph type="title"/>
          </p:nvPr>
        </p:nvSpPr>
        <p:spPr/>
        <p:txBody>
          <a:bodyPr/>
          <a:lstStyle/>
          <a:p>
            <a:r>
              <a:rPr lang="en-GB" dirty="0" smtClean="0"/>
              <a:t>Benefits of flexible working</a:t>
            </a:r>
            <a:endParaRPr lang="bg-BG" dirty="0"/>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24" y="1700808"/>
            <a:ext cx="3938970" cy="3816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785971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съдържание 1"/>
          <p:cNvSpPr>
            <a:spLocks noGrp="1"/>
          </p:cNvSpPr>
          <p:nvPr>
            <p:ph idx="1"/>
          </p:nvPr>
        </p:nvSpPr>
        <p:spPr>
          <a:xfrm>
            <a:off x="3419872" y="1484784"/>
            <a:ext cx="5050904" cy="5116024"/>
          </a:xfrm>
        </p:spPr>
        <p:txBody>
          <a:bodyPr>
            <a:normAutofit fontScale="77500" lnSpcReduction="20000"/>
          </a:bodyPr>
          <a:lstStyle/>
          <a:p>
            <a:r>
              <a:rPr lang="en-US" dirty="0"/>
              <a:t>As an HR professional, it is your duty to assist staff members so they feel at </a:t>
            </a:r>
            <a:r>
              <a:rPr lang="en-US" dirty="0" smtClean="0"/>
              <a:t>ease </a:t>
            </a:r>
            <a:r>
              <a:rPr lang="en-US" dirty="0"/>
              <a:t>working the hours they have been given and </a:t>
            </a:r>
            <a:r>
              <a:rPr lang="en-US" dirty="0" smtClean="0"/>
              <a:t>at </a:t>
            </a:r>
            <a:r>
              <a:rPr lang="en-US" dirty="0"/>
              <a:t>the end of the day in order to avoid exhaustion and long-term anxiety. </a:t>
            </a:r>
            <a:endParaRPr lang="en-US" dirty="0" smtClean="0"/>
          </a:p>
          <a:p>
            <a:r>
              <a:rPr lang="en-US" dirty="0" smtClean="0"/>
              <a:t>Flexible </a:t>
            </a:r>
            <a:r>
              <a:rPr lang="en-US" dirty="0"/>
              <a:t>working enables the possibility to recruit new talent from any location. This suggests that if you're in charge of hiring employees, you'll have access to a wider pool of prospects. </a:t>
            </a:r>
            <a:endParaRPr lang="en-US" dirty="0" smtClean="0"/>
          </a:p>
          <a:p>
            <a:r>
              <a:rPr lang="en-US" dirty="0" smtClean="0"/>
              <a:t>Clear </a:t>
            </a:r>
            <a:r>
              <a:rPr lang="en-US" dirty="0"/>
              <a:t>communication and consideration of each applicant's impact on your business's flexible working policy can help you employ the individual who will fit the firm the greatest (Liao,2021</a:t>
            </a:r>
            <a:endParaRPr lang="bg-BG" dirty="0"/>
          </a:p>
        </p:txBody>
      </p:sp>
      <p:sp>
        <p:nvSpPr>
          <p:cNvPr id="3" name="Заглавие 2"/>
          <p:cNvSpPr>
            <a:spLocks noGrp="1"/>
          </p:cNvSpPr>
          <p:nvPr>
            <p:ph type="title"/>
          </p:nvPr>
        </p:nvSpPr>
        <p:spPr/>
        <p:txBody>
          <a:bodyPr>
            <a:normAutofit fontScale="90000"/>
          </a:bodyPr>
          <a:lstStyle/>
          <a:p>
            <a:r>
              <a:rPr lang="en-US" dirty="0"/>
              <a:t>The Role of the Human Resources for promoting flexible working</a:t>
            </a:r>
            <a:endParaRPr lang="bg-BG" dirty="0"/>
          </a:p>
        </p:txBody>
      </p:sp>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5" y="1484785"/>
            <a:ext cx="3484623" cy="3600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589911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съдържание 1"/>
          <p:cNvSpPr>
            <a:spLocks noGrp="1"/>
          </p:cNvSpPr>
          <p:nvPr>
            <p:ph idx="1"/>
          </p:nvPr>
        </p:nvSpPr>
        <p:spPr>
          <a:xfrm>
            <a:off x="4427984" y="1481328"/>
            <a:ext cx="4258816" cy="5116024"/>
          </a:xfrm>
        </p:spPr>
        <p:txBody>
          <a:bodyPr>
            <a:normAutofit fontScale="70000" lnSpcReduction="20000"/>
          </a:bodyPr>
          <a:lstStyle/>
          <a:p>
            <a:r>
              <a:rPr lang="en-US" dirty="0"/>
              <a:t>Global partnering- complete solution goes beyond software and is backed by an industry-leading legal staff and HR experts in each region where you do commerce. </a:t>
            </a:r>
            <a:endParaRPr lang="en-US" dirty="0" smtClean="0"/>
          </a:p>
          <a:p>
            <a:r>
              <a:rPr lang="en-US" dirty="0" smtClean="0"/>
              <a:t>World-class </a:t>
            </a:r>
            <a:r>
              <a:rPr lang="en-US" dirty="0"/>
              <a:t>and country-specific benefit plans are offered by Global Benefits to address the needs of your multinational personnel. Company of Record for the World: Using the (EOR) concept, you can offload your administrative workload. Technology: With the help of this top-notch platform, you may authorize payments and manage your complete international staff from any location (McMackin,2021).</a:t>
            </a:r>
          </a:p>
          <a:p>
            <a:endParaRPr lang="bg-BG" dirty="0"/>
          </a:p>
        </p:txBody>
      </p:sp>
      <p:sp>
        <p:nvSpPr>
          <p:cNvPr id="3" name="Заглавие 2"/>
          <p:cNvSpPr>
            <a:spLocks noGrp="1"/>
          </p:cNvSpPr>
          <p:nvPr>
            <p:ph type="title"/>
          </p:nvPr>
        </p:nvSpPr>
        <p:spPr/>
        <p:txBody>
          <a:bodyPr/>
          <a:lstStyle/>
          <a:p>
            <a:r>
              <a:rPr lang="en-GB" dirty="0"/>
              <a:t>Recommendations for success</a:t>
            </a:r>
            <a:endParaRPr lang="bg-BG"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196752"/>
            <a:ext cx="3849946" cy="4635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92258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съдържание 1"/>
          <p:cNvSpPr>
            <a:spLocks noGrp="1"/>
          </p:cNvSpPr>
          <p:nvPr>
            <p:ph idx="1"/>
          </p:nvPr>
        </p:nvSpPr>
        <p:spPr>
          <a:xfrm>
            <a:off x="827584" y="1628800"/>
            <a:ext cx="7499176" cy="4035904"/>
          </a:xfrm>
        </p:spPr>
        <p:txBody>
          <a:bodyPr>
            <a:normAutofit fontScale="85000" lnSpcReduction="20000"/>
          </a:bodyPr>
          <a:lstStyle/>
          <a:p>
            <a:pPr marL="109728" indent="0">
              <a:buNone/>
            </a:pPr>
            <a:r>
              <a:rPr lang="en-US" dirty="0"/>
              <a:t>In the current world, personnel management is essential to daily living. Proper management of </a:t>
            </a:r>
            <a:r>
              <a:rPr lang="en-US" dirty="0" smtClean="0"/>
              <a:t>human </a:t>
            </a:r>
            <a:r>
              <a:rPr lang="en-US" dirty="0"/>
              <a:t>resource </a:t>
            </a:r>
            <a:r>
              <a:rPr lang="en-US" dirty="0" smtClean="0"/>
              <a:t>department </a:t>
            </a:r>
            <a:r>
              <a:rPr lang="en-US" dirty="0"/>
              <a:t>impacts the economy and encourages business growth. It can encourage employees to be motivated at work and to abide by company policies, which will boost productivity and boost revenues for the business. In contrast side, with the support of union movement at the beginning phases of the negotiation process, individuals can bargain for higher pay and better employment conditions. </a:t>
            </a:r>
            <a:r>
              <a:rPr lang="en-US" dirty="0" smtClean="0"/>
              <a:t>The </a:t>
            </a:r>
            <a:r>
              <a:rPr lang="en-US" dirty="0"/>
              <a:t>ongoing activities of each organization will have a substantial impact on human resource management  (Shah,2021).</a:t>
            </a:r>
          </a:p>
          <a:p>
            <a:endParaRPr lang="bg-BG" dirty="0"/>
          </a:p>
        </p:txBody>
      </p:sp>
      <p:sp>
        <p:nvSpPr>
          <p:cNvPr id="3" name="Заглавие 2"/>
          <p:cNvSpPr>
            <a:spLocks noGrp="1"/>
          </p:cNvSpPr>
          <p:nvPr>
            <p:ph type="title"/>
          </p:nvPr>
        </p:nvSpPr>
        <p:spPr/>
        <p:txBody>
          <a:bodyPr/>
          <a:lstStyle/>
          <a:p>
            <a:pPr algn="ctr"/>
            <a:r>
              <a:rPr lang="en-GB" dirty="0" smtClean="0"/>
              <a:t>Conclusion </a:t>
            </a:r>
            <a:endParaRPr lang="bg-BG" dirty="0"/>
          </a:p>
        </p:txBody>
      </p:sp>
    </p:spTree>
    <p:extLst>
      <p:ext uri="{BB962C8B-B14F-4D97-AF65-F5344CB8AC3E}">
        <p14:creationId xmlns:p14="http://schemas.microsoft.com/office/powerpoint/2010/main" val="8728813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съдържание 1"/>
          <p:cNvSpPr>
            <a:spLocks noGrp="1"/>
          </p:cNvSpPr>
          <p:nvPr>
            <p:ph idx="1"/>
          </p:nvPr>
        </p:nvSpPr>
        <p:spPr/>
        <p:txBody>
          <a:bodyPr>
            <a:normAutofit fontScale="47500" lnSpcReduction="20000"/>
          </a:bodyPr>
          <a:lstStyle/>
          <a:p>
            <a:r>
              <a:rPr lang="en-US" dirty="0" err="1"/>
              <a:t>Piwowar</a:t>
            </a:r>
            <a:r>
              <a:rPr lang="en-US" dirty="0"/>
              <a:t>..-</a:t>
            </a:r>
            <a:r>
              <a:rPr lang="en-US" dirty="0" err="1"/>
              <a:t>Sulej</a:t>
            </a:r>
            <a:r>
              <a:rPr lang="en-US" dirty="0"/>
              <a:t>., K.., 2021. Human ..resources development.. as an element of sustainable.. HRM–with the focus.. on production.. engineers. Journal of Cleaner.. Production.., 278, p.124008.</a:t>
            </a:r>
          </a:p>
          <a:p>
            <a:r>
              <a:rPr lang="en-US" dirty="0" err="1"/>
              <a:t>Azizi</a:t>
            </a:r>
            <a:r>
              <a:rPr lang="en-US" dirty="0"/>
              <a:t>.., M.R., </a:t>
            </a:r>
            <a:r>
              <a:rPr lang="en-US" dirty="0" err="1"/>
              <a:t>Atlasi</a:t>
            </a:r>
            <a:r>
              <a:rPr lang="en-US" dirty="0"/>
              <a:t>.., R., </a:t>
            </a:r>
            <a:r>
              <a:rPr lang="en-US" dirty="0" err="1"/>
              <a:t>Ziapour</a:t>
            </a:r>
            <a:r>
              <a:rPr lang="en-US" dirty="0"/>
              <a:t>.., A., Abbas.., J. and </a:t>
            </a:r>
            <a:r>
              <a:rPr lang="en-US" dirty="0" err="1"/>
              <a:t>Naemi</a:t>
            </a:r>
            <a:r>
              <a:rPr lang="en-US" dirty="0"/>
              <a:t>.., R., 2021. Innovative human.. resource management.. strategies during the COVID-19 pandemic: A systematic narrative review approach. </a:t>
            </a:r>
            <a:r>
              <a:rPr lang="en-US" dirty="0" err="1"/>
              <a:t>Heliyon</a:t>
            </a:r>
            <a:r>
              <a:rPr lang="en-US" dirty="0"/>
              <a:t>, 7(6), p.e07233.</a:t>
            </a:r>
          </a:p>
          <a:p>
            <a:r>
              <a:rPr lang="en-US" dirty="0" err="1"/>
              <a:t>Abolfathi</a:t>
            </a:r>
            <a:r>
              <a:rPr lang="en-US" dirty="0"/>
              <a:t>.., J., </a:t>
            </a:r>
            <a:r>
              <a:rPr lang="en-US" dirty="0" err="1"/>
              <a:t>Rasouli</a:t>
            </a:r>
            <a:r>
              <a:rPr lang="en-US" dirty="0"/>
              <a:t>.., R., </a:t>
            </a:r>
            <a:r>
              <a:rPr lang="en-US" dirty="0" err="1"/>
              <a:t>Zamaheni</a:t>
            </a:r>
            <a:r>
              <a:rPr lang="en-US" dirty="0"/>
              <a:t>.., M. and </a:t>
            </a:r>
            <a:r>
              <a:rPr lang="en-US" dirty="0" err="1"/>
              <a:t>Estiri</a:t>
            </a:r>
            <a:r>
              <a:rPr lang="en-US" dirty="0"/>
              <a:t>, M..., 2021. Identifying Dimensions of Human Resources Model based on an Approach to High Performance Work Systems (Studied case: </a:t>
            </a:r>
            <a:r>
              <a:rPr lang="en-US" dirty="0" err="1"/>
              <a:t>Knowledgebased</a:t>
            </a:r>
            <a:r>
              <a:rPr lang="en-US" dirty="0"/>
              <a:t> Companies). Management Research in Iran, 23(1), pp.49-74.</a:t>
            </a:r>
          </a:p>
          <a:p>
            <a:r>
              <a:rPr lang="en-US" dirty="0" err="1"/>
              <a:t>Collings</a:t>
            </a:r>
            <a:r>
              <a:rPr lang="en-US" dirty="0"/>
              <a:t>.., D.G., Nyberg.., A.J., Wright.., P.M. and </a:t>
            </a:r>
            <a:r>
              <a:rPr lang="en-US" dirty="0" err="1"/>
              <a:t>McMackin</a:t>
            </a:r>
            <a:r>
              <a:rPr lang="en-US" dirty="0"/>
              <a:t>.., J., 2021. Leading through paradox in a COVID‐19 world: Human resources comes of age. Human Resource Management Journal, 31(4), pp.819-833.</a:t>
            </a:r>
          </a:p>
          <a:p>
            <a:r>
              <a:rPr lang="en-US" dirty="0" err="1"/>
              <a:t>Zhong</a:t>
            </a:r>
            <a:r>
              <a:rPr lang="en-US" dirty="0"/>
              <a:t>.., Y., Li, Y., Ding.., J. and Liao.., Y., 2021. Risk management: Exploring emerging Human Resource issues during the COVID-19 pandemic… Journal of Risk and Financial.. Management, 14(5), p.228.</a:t>
            </a:r>
          </a:p>
          <a:p>
            <a:r>
              <a:rPr lang="en-US" dirty="0"/>
              <a:t>Hamid, Z., </a:t>
            </a:r>
            <a:r>
              <a:rPr lang="en-US" dirty="0" err="1"/>
              <a:t>Muzamil</a:t>
            </a:r>
            <a:r>
              <a:rPr lang="en-US" dirty="0"/>
              <a:t>, M. and Shah, S.A., 2021. Strategic human resource management... In Research Anthology on Human Resource.. Practices for the Modern Workforce (pp. 1-16). IGI Global</a:t>
            </a:r>
            <a:r>
              <a:rPr lang="en-US" dirty="0" smtClean="0"/>
              <a:t>.</a:t>
            </a:r>
          </a:p>
          <a:p>
            <a:r>
              <a:rPr lang="en-GB" dirty="0"/>
              <a:t>CIPD, </a:t>
            </a:r>
            <a:r>
              <a:rPr lang="bg-BG" dirty="0"/>
              <a:t>5 </a:t>
            </a:r>
            <a:r>
              <a:rPr lang="bg-BG" dirty="0" err="1"/>
              <a:t>May</a:t>
            </a:r>
            <a:r>
              <a:rPr lang="bg-BG" dirty="0"/>
              <a:t> 2021</a:t>
            </a:r>
            <a:r>
              <a:rPr lang="en-GB" dirty="0"/>
              <a:t>, </a:t>
            </a:r>
            <a:r>
              <a:rPr lang="bg-BG" dirty="0" err="1"/>
              <a:t>Flexible</a:t>
            </a:r>
            <a:r>
              <a:rPr lang="bg-BG" dirty="0"/>
              <a:t> </a:t>
            </a:r>
            <a:r>
              <a:rPr lang="bg-BG" dirty="0" err="1"/>
              <a:t>working</a:t>
            </a:r>
            <a:r>
              <a:rPr lang="bg-BG" dirty="0"/>
              <a:t> </a:t>
            </a:r>
            <a:r>
              <a:rPr lang="bg-BG" dirty="0" err="1"/>
              <a:t>arrangements</a:t>
            </a:r>
            <a:r>
              <a:rPr lang="bg-BG" dirty="0"/>
              <a:t> </a:t>
            </a:r>
            <a:r>
              <a:rPr lang="bg-BG" dirty="0" err="1"/>
              <a:t>and</a:t>
            </a:r>
            <a:r>
              <a:rPr lang="bg-BG" dirty="0"/>
              <a:t> </a:t>
            </a:r>
            <a:r>
              <a:rPr lang="bg-BG" dirty="0" err="1"/>
              <a:t>the</a:t>
            </a:r>
            <a:r>
              <a:rPr lang="bg-BG" dirty="0"/>
              <a:t> </a:t>
            </a:r>
            <a:r>
              <a:rPr lang="bg-BG" dirty="0" err="1"/>
              <a:t>impact</a:t>
            </a:r>
            <a:r>
              <a:rPr lang="bg-BG" dirty="0"/>
              <a:t> of </a:t>
            </a:r>
            <a:r>
              <a:rPr lang="bg-BG" dirty="0" err="1"/>
              <a:t>the</a:t>
            </a:r>
            <a:r>
              <a:rPr lang="bg-BG" dirty="0"/>
              <a:t> COVID-19 </a:t>
            </a:r>
            <a:r>
              <a:rPr lang="bg-BG" dirty="0" err="1"/>
              <a:t>pandemic</a:t>
            </a:r>
            <a:r>
              <a:rPr lang="en-GB" dirty="0"/>
              <a:t>, 19.11.22, &lt;https://www.cipd.co.uk/knowledge/fundamentals/relations/flexible-working/flexible-working-impact-covid&gt;</a:t>
            </a:r>
            <a:endParaRPr lang="bg-BG" b="1" dirty="0"/>
          </a:p>
          <a:p>
            <a:endParaRPr lang="en-GB" dirty="0" smtClean="0"/>
          </a:p>
        </p:txBody>
      </p:sp>
      <p:sp>
        <p:nvSpPr>
          <p:cNvPr id="3" name="Заглавие 2"/>
          <p:cNvSpPr>
            <a:spLocks noGrp="1"/>
          </p:cNvSpPr>
          <p:nvPr>
            <p:ph type="title"/>
          </p:nvPr>
        </p:nvSpPr>
        <p:spPr/>
        <p:txBody>
          <a:bodyPr>
            <a:normAutofit/>
          </a:bodyPr>
          <a:lstStyle/>
          <a:p>
            <a:r>
              <a:rPr lang="en-GB" dirty="0" err="1" smtClean="0"/>
              <a:t>Refferences</a:t>
            </a:r>
            <a:endParaRPr lang="bg-BG" dirty="0"/>
          </a:p>
        </p:txBody>
      </p:sp>
    </p:spTree>
    <p:extLst>
      <p:ext uri="{BB962C8B-B14F-4D97-AF65-F5344CB8AC3E}">
        <p14:creationId xmlns:p14="http://schemas.microsoft.com/office/powerpoint/2010/main" val="35426655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Открито място">
  <a:themeElements>
    <a:clrScheme name="Открито място">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Открито място">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Открито място">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тема">
  <a:themeElements>
    <a:clrScheme name="О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О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О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225</TotalTime>
  <Words>1158</Words>
  <Application>Microsoft Office PowerPoint</Application>
  <PresentationFormat>Презентация на цял екран (4:3)</PresentationFormat>
  <Paragraphs>39</Paragraphs>
  <Slides>10</Slides>
  <Notes>1</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10</vt:i4>
      </vt:variant>
    </vt:vector>
  </HeadingPairs>
  <TitlesOfParts>
    <vt:vector size="11" baseType="lpstr">
      <vt:lpstr>Открито място</vt:lpstr>
      <vt:lpstr>Managing People LCBB5004</vt:lpstr>
      <vt:lpstr>Human Resources Introduction</vt:lpstr>
      <vt:lpstr>Explanation of the flexible working</vt:lpstr>
      <vt:lpstr>Flexible working and Covid-19</vt:lpstr>
      <vt:lpstr>Why flexible working? Benefits of it.</vt:lpstr>
      <vt:lpstr>Benefits of flexible working</vt:lpstr>
      <vt:lpstr>The Role of the Human Resources for promoting flexible working</vt:lpstr>
      <vt:lpstr>Recommendations for success</vt:lpstr>
      <vt:lpstr>Conclusion </vt:lpstr>
      <vt:lpstr>Refferences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LCBB5004</dc:title>
  <dc:creator>Admin</dc:creator>
  <cp:lastModifiedBy>Admin</cp:lastModifiedBy>
  <cp:revision>13</cp:revision>
  <dcterms:created xsi:type="dcterms:W3CDTF">2022-12-01T14:40:32Z</dcterms:created>
  <dcterms:modified xsi:type="dcterms:W3CDTF">2022-12-01T18:25:35Z</dcterms:modified>
</cp:coreProperties>
</file>