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0"/>
  </p:notesMasterIdLst>
  <p:sldIdLst>
    <p:sldId id="256" r:id="rId2"/>
    <p:sldId id="280" r:id="rId3"/>
    <p:sldId id="257" r:id="rId4"/>
    <p:sldId id="281" r:id="rId5"/>
    <p:sldId id="282" r:id="rId6"/>
    <p:sldId id="283" r:id="rId7"/>
    <p:sldId id="284" r:id="rId8"/>
    <p:sldId id="26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88716" autoAdjust="0"/>
  </p:normalViewPr>
  <p:slideViewPr>
    <p:cSldViewPr>
      <p:cViewPr varScale="1">
        <p:scale>
          <a:sx n="61" d="100"/>
          <a:sy n="61" d="100"/>
        </p:scale>
        <p:origin x="165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F4B311C-5F1A-4BCD-BD3A-F52F59582803}" type="datetimeFigureOut">
              <a:rPr lang="en-US" smtClean="0"/>
              <a:pPr/>
              <a:t>10/15/2025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9A118DF-8760-443B-AC81-FED7F8CED48C}"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9A118DF-8760-443B-AC81-FED7F8CED48C}" type="slidenum">
              <a:rPr lang="en-US" smtClean="0"/>
              <a:pPr/>
              <a:t>1</a:t>
            </a:fld>
            <a:endParaRPr lang="en-US" dirty="0"/>
          </a:p>
        </p:txBody>
      </p:sp>
    </p:spTree>
    <p:extLst>
      <p:ext uri="{BB962C8B-B14F-4D97-AF65-F5344CB8AC3E}">
        <p14:creationId xmlns:p14="http://schemas.microsoft.com/office/powerpoint/2010/main" val="3463879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62A2F-4F42-5893-C869-5CE100779F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195225-A9B9-843A-F63A-4EC477D0AC3E}"/>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6426D760-B72C-51B0-26E0-1CC108DA246D}"/>
              </a:ext>
            </a:extLst>
          </p:cNvPr>
          <p:cNvSpPr>
            <a:spLocks noGrp="1"/>
          </p:cNvSpPr>
          <p:nvPr>
            <p:ph type="body" idx="1"/>
          </p:nvPr>
        </p:nvSpPr>
        <p:spPr/>
        <p:txBody>
          <a:bodyPr>
            <a:normAutofit/>
          </a:bodyPr>
          <a:lstStyle/>
          <a:p>
            <a:endParaRPr lang="en-US" dirty="0"/>
          </a:p>
        </p:txBody>
      </p:sp>
      <p:sp>
        <p:nvSpPr>
          <p:cNvPr id="4" name="Slide Number Placeholder 3">
            <a:extLst>
              <a:ext uri="{FF2B5EF4-FFF2-40B4-BE49-F238E27FC236}">
                <a16:creationId xmlns:a16="http://schemas.microsoft.com/office/drawing/2014/main" id="{F3DCA34E-B51B-D126-D5F7-B330A30823CD}"/>
              </a:ext>
            </a:extLst>
          </p:cNvPr>
          <p:cNvSpPr>
            <a:spLocks noGrp="1"/>
          </p:cNvSpPr>
          <p:nvPr>
            <p:ph type="sldNum" sz="quarter" idx="10"/>
          </p:nvPr>
        </p:nvSpPr>
        <p:spPr/>
        <p:txBody>
          <a:bodyPr/>
          <a:lstStyle/>
          <a:p>
            <a:fld id="{29A118DF-8760-443B-AC81-FED7F8CED48C}" type="slidenum">
              <a:rPr lang="en-US" smtClean="0"/>
              <a:pPr/>
              <a:t>2</a:t>
            </a:fld>
            <a:endParaRPr lang="en-US" dirty="0"/>
          </a:p>
        </p:txBody>
      </p:sp>
    </p:spTree>
    <p:extLst>
      <p:ext uri="{BB962C8B-B14F-4D97-AF65-F5344CB8AC3E}">
        <p14:creationId xmlns:p14="http://schemas.microsoft.com/office/powerpoint/2010/main" val="3414979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help of professional and educational development, individuals can focus on the development of the skills and capabilities where they are falling short. In this manner, their professional appeal can be enhanced, and they can gain success in their professional lives. In this study, the identification of my own strengths, weaknesses, opportunities and threats is performed with the analysis of usage of those strengths to overcome weaknesses. In this manner, I will be able to ensure success in my professional life and my strategic planning concerning my professional development can be directed properly.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9A118DF-8760-443B-AC81-FED7F8CED48C}"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0307F-CC23-1A94-0D8B-BB7F7D8669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6D1039-F150-42F6-06CD-586A8AE65FD3}"/>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A3AD318E-DB78-0659-8A00-D89B8CD9E1AA}"/>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context of my strengths to revolve my professional career in the HSC domain in the UK, communication skills, active listening, teamwork, high adaptability will help me. However, on the other hand, I have weaknesses in the areas of public speaking, time management, and handling pressure. Limited practical experiences is also detrimental for me to ensure success in my future professional career in the HSC domain. While working in the HSC setting, communication, active listening and teamwork will help me to ensure adequate and effective care according to the needs of patients through maintaining collaboration with different agencies associated with healthcare. </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47C824FB-CCF0-04E1-A43B-2094DE63969A}"/>
              </a:ext>
            </a:extLst>
          </p:cNvPr>
          <p:cNvSpPr>
            <a:spLocks noGrp="1"/>
          </p:cNvSpPr>
          <p:nvPr>
            <p:ph type="sldNum" sz="quarter" idx="10"/>
          </p:nvPr>
        </p:nvSpPr>
        <p:spPr/>
        <p:txBody>
          <a:bodyPr/>
          <a:lstStyle/>
          <a:p>
            <a:fld id="{29A118DF-8760-443B-AC81-FED7F8CED48C}" type="slidenum">
              <a:rPr lang="en-US" smtClean="0"/>
              <a:pPr/>
              <a:t>4</a:t>
            </a:fld>
            <a:endParaRPr lang="en-US" dirty="0"/>
          </a:p>
        </p:txBody>
      </p:sp>
    </p:spTree>
    <p:extLst>
      <p:ext uri="{BB962C8B-B14F-4D97-AF65-F5344CB8AC3E}">
        <p14:creationId xmlns:p14="http://schemas.microsoft.com/office/powerpoint/2010/main" val="831842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18C30-5FB6-43DF-63C7-D0328B7619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617F5E-E9A4-9457-0752-207B40724CF3}"/>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7D3421DD-C507-A04F-8728-750C702D3729}"/>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UK healthcare sector, I can get several opportunities through which my professional and educational development will be enriched and success in the career can be assured. In this regard, I have developed a high level of empathy so that I can develop rapport with patients to ensure effective care. Moreover, due to my eagerness to learn new things and inquisitive mindset, I can take up the courses offered by the NHS in terms of enhancing my professional skills in the HSC domain. However, my threats are low stress management ability and a high level of anxiety. </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E2B87E18-DF95-DEFC-F918-E6648988FD27}"/>
              </a:ext>
            </a:extLst>
          </p:cNvPr>
          <p:cNvSpPr>
            <a:spLocks noGrp="1"/>
          </p:cNvSpPr>
          <p:nvPr>
            <p:ph type="sldNum" sz="quarter" idx="10"/>
          </p:nvPr>
        </p:nvSpPr>
        <p:spPr/>
        <p:txBody>
          <a:bodyPr/>
          <a:lstStyle/>
          <a:p>
            <a:fld id="{29A118DF-8760-443B-AC81-FED7F8CED48C}" type="slidenum">
              <a:rPr lang="en-US" smtClean="0"/>
              <a:pPr/>
              <a:t>5</a:t>
            </a:fld>
            <a:endParaRPr lang="en-US" dirty="0"/>
          </a:p>
        </p:txBody>
      </p:sp>
    </p:spTree>
    <p:extLst>
      <p:ext uri="{BB962C8B-B14F-4D97-AF65-F5344CB8AC3E}">
        <p14:creationId xmlns:p14="http://schemas.microsoft.com/office/powerpoint/2010/main" val="2922363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76C5A-F3B2-E9C1-1E32-E9E1E7E546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6F2812-E442-376F-221A-778212300505}"/>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504C9DBA-5C39-1472-BB4B-3932ADCE1C6B}"/>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I have a lack of practical experience in the HSC domain, teamwork will allow me to observe the work of others within the team and drive my performance accordingly. Moreover, adaptability can help me to increase resilience thus I can be able to perform under pressure. In the HSC setting, it is important for care providers to work concerning the needs and demands of patients. Through proper communication, I can maintain a positive relationship with patients and effective care can be provided to them. </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FD79B43F-6692-09AE-CF56-41BD5FD02143}"/>
              </a:ext>
            </a:extLst>
          </p:cNvPr>
          <p:cNvSpPr>
            <a:spLocks noGrp="1"/>
          </p:cNvSpPr>
          <p:nvPr>
            <p:ph type="sldNum" sz="quarter" idx="10"/>
          </p:nvPr>
        </p:nvSpPr>
        <p:spPr/>
        <p:txBody>
          <a:bodyPr/>
          <a:lstStyle/>
          <a:p>
            <a:fld id="{29A118DF-8760-443B-AC81-FED7F8CED48C}" type="slidenum">
              <a:rPr lang="en-US" smtClean="0"/>
              <a:pPr/>
              <a:t>6</a:t>
            </a:fld>
            <a:endParaRPr lang="en-US" dirty="0"/>
          </a:p>
        </p:txBody>
      </p:sp>
    </p:spTree>
    <p:extLst>
      <p:ext uri="{BB962C8B-B14F-4D97-AF65-F5344CB8AC3E}">
        <p14:creationId xmlns:p14="http://schemas.microsoft.com/office/powerpoint/2010/main" val="925544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E2F2EF-B5B2-A8B0-5B24-200DD29B0E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433535-1EB4-9539-0A3B-BEE95048A748}"/>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0EEB78D8-4D01-8324-D925-77CEFB20C282}"/>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an opportunity, I can take up the certification courses offered by NHS so that I can enhance my skill sets respecting to the HSC scenario of the UK. Additionally, I will work collaboratively with proper delegation of tasks so that the problem of time management can be overcome, and my professional practices can be enriched. I will also leverage the adaptability skill to develop the ability to manage stress and retain my highest potential performance under pressure. In this manner, my professional effectiveness will be enhanced. </a:t>
            </a:r>
            <a:endParaRPr lang="en-IN"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6A333021-D673-29A8-B0FF-BA032EC7DB89}"/>
              </a:ext>
            </a:extLst>
          </p:cNvPr>
          <p:cNvSpPr>
            <a:spLocks noGrp="1"/>
          </p:cNvSpPr>
          <p:nvPr>
            <p:ph type="sldNum" sz="quarter" idx="10"/>
          </p:nvPr>
        </p:nvSpPr>
        <p:spPr/>
        <p:txBody>
          <a:bodyPr/>
          <a:lstStyle/>
          <a:p>
            <a:fld id="{29A118DF-8760-443B-AC81-FED7F8CED48C}" type="slidenum">
              <a:rPr lang="en-US" smtClean="0"/>
              <a:pPr/>
              <a:t>7</a:t>
            </a:fld>
            <a:endParaRPr lang="en-US" dirty="0"/>
          </a:p>
        </p:txBody>
      </p:sp>
    </p:spTree>
    <p:extLst>
      <p:ext uri="{BB962C8B-B14F-4D97-AF65-F5344CB8AC3E}">
        <p14:creationId xmlns:p14="http://schemas.microsoft.com/office/powerpoint/2010/main" val="326421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9A118DF-8760-443B-AC81-FED7F8CED48C}" type="slidenum">
              <a:rPr lang="en-US" smtClean="0"/>
              <a:pPr/>
              <a:t>8</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D506348-20B3-49F7-8E1C-21736AAD0514}" type="datetimeFigureOut">
              <a:rPr lang="en-US" smtClean="0"/>
              <a:pPr/>
              <a:t>10/15/2025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374FDD6-85F8-4BE8-B1F8-8D47D795194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D506348-20B3-49F7-8E1C-21736AAD0514}" type="datetimeFigureOut">
              <a:rPr lang="en-US" smtClean="0"/>
              <a:pPr/>
              <a:t>10/15/2025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374FDD6-85F8-4BE8-B1F8-8D47D795194D}"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506348-20B3-49F7-8E1C-21736AAD0514}" type="datetimeFigureOut">
              <a:rPr lang="en-US" smtClean="0"/>
              <a:pPr/>
              <a:t>10/15/2025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374FDD6-85F8-4BE8-B1F8-8D47D795194D}"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D506348-20B3-49F7-8E1C-21736AAD0514}" type="datetimeFigureOut">
              <a:rPr lang="en-US" smtClean="0"/>
              <a:pPr/>
              <a:t>10/15/2025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374FDD6-85F8-4BE8-B1F8-8D47D795194D}"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D506348-20B3-49F7-8E1C-21736AAD0514}" type="datetimeFigureOut">
              <a:rPr lang="en-US" smtClean="0"/>
              <a:pPr/>
              <a:t>10/15/2025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374FDD6-85F8-4BE8-B1F8-8D47D795194D}"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D506348-20B3-49F7-8E1C-21736AAD0514}" type="datetimeFigureOut">
              <a:rPr lang="en-US" smtClean="0"/>
              <a:pPr/>
              <a:t>10/15/2025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374FDD6-85F8-4BE8-B1F8-8D47D795194D}"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506348-20B3-49F7-8E1C-21736AAD0514}" type="datetimeFigureOut">
              <a:rPr lang="en-US" smtClean="0"/>
              <a:pPr/>
              <a:t>10/15/2025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374FDD6-85F8-4BE8-B1F8-8D47D795194D}"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506348-20B3-49F7-8E1C-21736AAD0514}" type="datetimeFigureOut">
              <a:rPr lang="en-US" smtClean="0"/>
              <a:pPr/>
              <a:t>10/15/2025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374FDD6-85F8-4BE8-B1F8-8D47D795194D}"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506348-20B3-49F7-8E1C-21736AAD0514}" type="datetimeFigureOut">
              <a:rPr lang="en-US" smtClean="0"/>
              <a:pPr/>
              <a:t>10/15/2025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374FDD6-85F8-4BE8-B1F8-8D47D795194D}"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D506348-20B3-49F7-8E1C-21736AAD0514}" type="datetimeFigureOut">
              <a:rPr lang="en-US" smtClean="0"/>
              <a:pPr/>
              <a:t>10/15/2025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374FDD6-85F8-4BE8-B1F8-8D47D795194D}"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D506348-20B3-49F7-8E1C-21736AAD0514}" type="datetimeFigureOut">
              <a:rPr lang="en-US" smtClean="0"/>
              <a:pPr/>
              <a:t>10/15/2025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374FDD6-85F8-4BE8-B1F8-8D47D795194D}"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6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506348-20B3-49F7-8E1C-21736AAD0514}" type="datetimeFigureOut">
              <a:rPr lang="en-US" smtClean="0"/>
              <a:pPr/>
              <a:t>10/15/2025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74FDD6-85F8-4BE8-B1F8-8D47D795194D}"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hyperlink" Target="https://www.theguardian.com/society/2023/mar/26/nhs-england-staff-shortages-could-exceed-570000-by-2036-study-finds" TargetMode="External"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hyperlink" Target="https://www.hee.nhs.uk/our-work/care-certificat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7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39801" y="653143"/>
            <a:ext cx="7772400" cy="5687786"/>
          </a:xfrm>
        </p:spPr>
        <p:style>
          <a:lnRef idx="2">
            <a:schemeClr val="accent2"/>
          </a:lnRef>
          <a:fillRef idx="1">
            <a:schemeClr val="lt1"/>
          </a:fillRef>
          <a:effectRef idx="0">
            <a:schemeClr val="accent2"/>
          </a:effectRef>
          <a:fontRef idx="minor">
            <a:schemeClr val="dk1"/>
          </a:fontRef>
        </p:style>
        <p:txBody>
          <a:bodyPr>
            <a:noAutofit/>
          </a:bodyPr>
          <a:lstStyle/>
          <a:p>
            <a:r>
              <a:rPr lang="en-US" b="1" dirty="0"/>
              <a:t>Professional Development within Health and Social Care </a:t>
            </a:r>
            <a:br>
              <a:rPr lang="en-IN" dirty="0"/>
            </a:br>
            <a:r>
              <a:rPr lang="en-GB" b="1" dirty="0"/>
              <a:t>Title: Self-Awareness Presentation</a:t>
            </a:r>
            <a:r>
              <a:rPr lang="en-US" b="1" dirty="0"/>
              <a:t> </a:t>
            </a:r>
            <a:br>
              <a:rPr lang="en-US" b="1" dirty="0"/>
            </a:br>
            <a:r>
              <a:rPr lang="en-US" b="1" dirty="0"/>
              <a:t>Lecturer’s name: </a:t>
            </a:r>
            <a:r>
              <a:rPr lang="en-US" b="1"/>
              <a:t>Farah Islam </a:t>
            </a:r>
            <a:br>
              <a:rPr lang="en-IN" dirty="0"/>
            </a:br>
            <a:r>
              <a:rPr lang="en-GB" b="1" dirty="0"/>
              <a:t>Student name: </a:t>
            </a:r>
            <a:r>
              <a:rPr lang="en-US" b="1" dirty="0"/>
              <a:t>Liliana </a:t>
            </a:r>
            <a:r>
              <a:rPr lang="en-US" b="1" dirty="0" err="1"/>
              <a:t>Tofan</a:t>
            </a:r>
            <a:r>
              <a:rPr lang="en-US" b="1" dirty="0"/>
              <a:t> </a:t>
            </a:r>
            <a:br>
              <a:rPr lang="en-IN" dirty="0"/>
            </a:br>
            <a:r>
              <a:rPr lang="en-GB" b="1" dirty="0"/>
              <a:t>Student ID:</a:t>
            </a:r>
            <a:r>
              <a:rPr lang="en-US" b="1" dirty="0"/>
              <a:t> 2008331</a:t>
            </a:r>
            <a:r>
              <a:rPr lang="en-GB" b="1" dirty="0"/>
              <a:t> </a:t>
            </a:r>
            <a:r>
              <a:rPr lang="en-US" b="1" dirty="0"/>
              <a:t>          </a:t>
            </a:r>
            <a:endParaRPr lang="en-US" sz="24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A33C93-11F7-A1C3-FDAD-A24EEB4DB1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9B7FFE-403F-4CDE-6B8D-353785542364}"/>
              </a:ext>
            </a:extLst>
          </p:cNvPr>
          <p:cNvSpPr>
            <a:spLocks noGrp="1"/>
          </p:cNvSpPr>
          <p:nvPr>
            <p:ph type="title"/>
          </p:nvPr>
        </p:nvSpPr>
        <p:spPr>
          <a:xfrm>
            <a:off x="457200" y="274638"/>
            <a:ext cx="8229600" cy="994122"/>
          </a:xfrm>
        </p:spPr>
        <p:style>
          <a:lnRef idx="2">
            <a:schemeClr val="accent1"/>
          </a:lnRef>
          <a:fillRef idx="1">
            <a:schemeClr val="lt1"/>
          </a:fillRef>
          <a:effectRef idx="0">
            <a:schemeClr val="accent1"/>
          </a:effectRef>
          <a:fontRef idx="minor">
            <a:schemeClr val="dk1"/>
          </a:fontRef>
        </p:style>
        <p:txBody>
          <a:bodyPr>
            <a:noAutofit/>
          </a:bodyPr>
          <a:lstStyle/>
          <a:p>
            <a:r>
              <a:rPr lang="en-US" sz="3000" b="1" dirty="0"/>
              <a:t>Table of content</a:t>
            </a:r>
          </a:p>
        </p:txBody>
      </p:sp>
      <p:sp>
        <p:nvSpPr>
          <p:cNvPr id="3" name="Content Placeholder 2">
            <a:extLst>
              <a:ext uri="{FF2B5EF4-FFF2-40B4-BE49-F238E27FC236}">
                <a16:creationId xmlns:a16="http://schemas.microsoft.com/office/drawing/2014/main" id="{0A2B8D8A-1EDD-8AA3-DDD5-D78CC0BADA63}"/>
              </a:ext>
            </a:extLst>
          </p:cNvPr>
          <p:cNvSpPr>
            <a:spLocks noGrp="1"/>
          </p:cNvSpPr>
          <p:nvPr>
            <p:ph idx="1"/>
          </p:nvPr>
        </p:nvSpPr>
        <p:spPr>
          <a:xfrm>
            <a:off x="457200" y="1600200"/>
            <a:ext cx="8229600" cy="4983162"/>
          </a:xfrm>
        </p:spPr>
        <p:style>
          <a:lnRef idx="1">
            <a:schemeClr val="accent2"/>
          </a:lnRef>
          <a:fillRef idx="2">
            <a:schemeClr val="accent2"/>
          </a:fillRef>
          <a:effectRef idx="1">
            <a:schemeClr val="accent2"/>
          </a:effectRef>
          <a:fontRef idx="minor">
            <a:schemeClr val="dk1"/>
          </a:fontRef>
        </p:style>
        <p:txBody>
          <a:bodyPr>
            <a:noAutofit/>
          </a:bodyPr>
          <a:lstStyle/>
          <a:p>
            <a:r>
              <a:rPr lang="en-GB" b="1" dirty="0"/>
              <a:t>Slide 1: Introduction</a:t>
            </a:r>
            <a:endParaRPr lang="en-IN" b="1" dirty="0"/>
          </a:p>
          <a:p>
            <a:r>
              <a:rPr lang="en-GB" b="1" dirty="0"/>
              <a:t>Slide 2: Identification of strengths and weaknesses</a:t>
            </a:r>
            <a:endParaRPr lang="en-IN" b="1" dirty="0"/>
          </a:p>
          <a:p>
            <a:r>
              <a:rPr lang="en-GB" b="1" dirty="0"/>
              <a:t>Slide 3: Identification of opportunities and threats</a:t>
            </a:r>
            <a:endParaRPr lang="en-IN" b="1" dirty="0"/>
          </a:p>
          <a:p>
            <a:r>
              <a:rPr lang="en-GB" b="1" dirty="0"/>
              <a:t>Slide 4: Use of strengths to overcome weaknesses and use of opportunities</a:t>
            </a:r>
            <a:endParaRPr lang="en-IN" b="1" dirty="0"/>
          </a:p>
          <a:p>
            <a:r>
              <a:rPr lang="en-GB" b="1" dirty="0"/>
              <a:t>Slide 5: Conclusion </a:t>
            </a:r>
            <a:endParaRPr lang="en-IN" b="1" dirty="0"/>
          </a:p>
          <a:p>
            <a:pPr algn="just">
              <a:lnSpc>
                <a:spcPct val="120000"/>
              </a:lnSpc>
            </a:pPr>
            <a:endParaRPr lang="en-US" sz="1600" dirty="0"/>
          </a:p>
        </p:txBody>
      </p:sp>
    </p:spTree>
    <p:extLst>
      <p:ext uri="{BB962C8B-B14F-4D97-AF65-F5344CB8AC3E}">
        <p14:creationId xmlns:p14="http://schemas.microsoft.com/office/powerpoint/2010/main" val="2504618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style>
          <a:lnRef idx="2">
            <a:schemeClr val="accent1"/>
          </a:lnRef>
          <a:fillRef idx="1">
            <a:schemeClr val="lt1"/>
          </a:fillRef>
          <a:effectRef idx="0">
            <a:schemeClr val="accent1"/>
          </a:effectRef>
          <a:fontRef idx="minor">
            <a:schemeClr val="dk1"/>
          </a:fontRef>
        </p:style>
        <p:txBody>
          <a:bodyPr>
            <a:noAutofit/>
          </a:bodyPr>
          <a:lstStyle/>
          <a:p>
            <a:r>
              <a:rPr lang="en-GB" b="1" dirty="0"/>
              <a:t>Introduction</a:t>
            </a:r>
            <a:endParaRPr lang="en-US" sz="3000" b="1" dirty="0"/>
          </a:p>
        </p:txBody>
      </p:sp>
      <p:sp>
        <p:nvSpPr>
          <p:cNvPr id="3" name="Content Placeholder 2"/>
          <p:cNvSpPr>
            <a:spLocks noGrp="1"/>
          </p:cNvSpPr>
          <p:nvPr>
            <p:ph idx="1"/>
          </p:nvPr>
        </p:nvSpPr>
        <p:spPr>
          <a:xfrm>
            <a:off x="457200" y="1600200"/>
            <a:ext cx="5122912" cy="4983162"/>
          </a:xfrm>
        </p:spPr>
        <p:style>
          <a:lnRef idx="1">
            <a:schemeClr val="accent3"/>
          </a:lnRef>
          <a:fillRef idx="2">
            <a:schemeClr val="accent3"/>
          </a:fillRef>
          <a:effectRef idx="1">
            <a:schemeClr val="accent3"/>
          </a:effectRef>
          <a:fontRef idx="minor">
            <a:schemeClr val="dk1"/>
          </a:fontRef>
        </p:style>
        <p:txBody>
          <a:bodyPr>
            <a:noAutofit/>
          </a:bodyPr>
          <a:lstStyle/>
          <a:p>
            <a:pPr lvl="0" algn="just">
              <a:lnSpc>
                <a:spcPct val="150000"/>
              </a:lnSpc>
            </a:pPr>
            <a:r>
              <a:rPr lang="en-GB" sz="1600" dirty="0"/>
              <a:t>In the health and social care (HSC) sector, professional and educational development is important to provide proper care to patients</a:t>
            </a:r>
            <a:endParaRPr lang="en-IN" sz="1600" dirty="0"/>
          </a:p>
          <a:p>
            <a:pPr lvl="0" algn="just">
              <a:lnSpc>
                <a:spcPct val="150000"/>
              </a:lnSpc>
            </a:pPr>
            <a:r>
              <a:rPr lang="en-GB" sz="1600" dirty="0"/>
              <a:t>Professional and educational development allow individuals to identify their strengths and weaknesses, thus strategic planning concerning career development can be assured (Corney </a:t>
            </a:r>
            <a:r>
              <a:rPr lang="en-GB" sz="1600" i="1" dirty="0"/>
              <a:t>et al</a:t>
            </a:r>
            <a:r>
              <a:rPr lang="en-GB" sz="1600" dirty="0"/>
              <a:t>., 2022)</a:t>
            </a:r>
            <a:endParaRPr lang="en-IN" sz="1600" dirty="0"/>
          </a:p>
          <a:p>
            <a:pPr algn="just">
              <a:lnSpc>
                <a:spcPct val="150000"/>
              </a:lnSpc>
            </a:pPr>
            <a:r>
              <a:rPr lang="en-GB" sz="1600" dirty="0"/>
              <a:t>This study is based on the identification of my strengths and weaknesses along with the opportunities and threats in the context of the HSC sector</a:t>
            </a:r>
            <a:endParaRPr lang="en-US" sz="1600" dirty="0"/>
          </a:p>
        </p:txBody>
      </p:sp>
      <p:sp>
        <p:nvSpPr>
          <p:cNvPr id="5" name="Rectangle 4"/>
          <p:cNvSpPr/>
          <p:nvPr/>
        </p:nvSpPr>
        <p:spPr>
          <a:xfrm>
            <a:off x="6012160" y="5517232"/>
            <a:ext cx="2928958" cy="35719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Source: </a:t>
            </a:r>
            <a:r>
              <a:rPr lang="en-GB" dirty="0"/>
              <a:t>Self-created</a:t>
            </a:r>
            <a:endParaRPr lang="en-US" dirty="0"/>
          </a:p>
        </p:txBody>
      </p:sp>
      <p:pic>
        <p:nvPicPr>
          <p:cNvPr id="4" name="image1.png">
            <a:extLst>
              <a:ext uri="{FF2B5EF4-FFF2-40B4-BE49-F238E27FC236}">
                <a16:creationId xmlns:a16="http://schemas.microsoft.com/office/drawing/2014/main" id="{3D4250A6-78EB-AEEB-2E72-FB20E95D564F}"/>
              </a:ext>
            </a:extLst>
          </p:cNvPr>
          <p:cNvPicPr/>
          <p:nvPr/>
        </p:nvPicPr>
        <p:blipFill>
          <a:blip r:embed="rId3"/>
          <a:srcRect/>
          <a:stretch>
            <a:fillRect/>
          </a:stretch>
        </p:blipFill>
        <p:spPr>
          <a:xfrm>
            <a:off x="5922219" y="1623214"/>
            <a:ext cx="2928958" cy="3465830"/>
          </a:xfrm>
          <a:prstGeom prst="rect">
            <a:avLst/>
          </a:prstGeom>
          <a:ln w="25400">
            <a:solidFill>
              <a:srgbClr val="000000"/>
            </a:solidFill>
            <a:prstDash val="soli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313B4-79A8-5541-52C7-E0D02281D5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EFE305-1B1A-025E-F4A7-8962F334EEFD}"/>
              </a:ext>
            </a:extLst>
          </p:cNvPr>
          <p:cNvSpPr>
            <a:spLocks noGrp="1"/>
          </p:cNvSpPr>
          <p:nvPr>
            <p:ph type="title"/>
          </p:nvPr>
        </p:nvSpPr>
        <p:spPr>
          <a:xfrm>
            <a:off x="457200" y="274638"/>
            <a:ext cx="8229600" cy="994122"/>
          </a:xfrm>
        </p:spPr>
        <p:style>
          <a:lnRef idx="2">
            <a:schemeClr val="accent1"/>
          </a:lnRef>
          <a:fillRef idx="1">
            <a:schemeClr val="lt1"/>
          </a:fillRef>
          <a:effectRef idx="0">
            <a:schemeClr val="accent1"/>
          </a:effectRef>
          <a:fontRef idx="minor">
            <a:schemeClr val="dk1"/>
          </a:fontRef>
        </p:style>
        <p:txBody>
          <a:bodyPr>
            <a:noAutofit/>
          </a:bodyPr>
          <a:lstStyle/>
          <a:p>
            <a:r>
              <a:rPr lang="en-US" sz="3000" b="1" dirty="0"/>
              <a:t>Identification of strengths and weaknesses</a:t>
            </a:r>
          </a:p>
        </p:txBody>
      </p:sp>
      <p:sp>
        <p:nvSpPr>
          <p:cNvPr id="5" name="Rectangle 4">
            <a:extLst>
              <a:ext uri="{FF2B5EF4-FFF2-40B4-BE49-F238E27FC236}">
                <a16:creationId xmlns:a16="http://schemas.microsoft.com/office/drawing/2014/main" id="{ED6AB402-4461-E5F5-63B9-5391B6927E88}"/>
              </a:ext>
            </a:extLst>
          </p:cNvPr>
          <p:cNvSpPr/>
          <p:nvPr/>
        </p:nvSpPr>
        <p:spPr>
          <a:xfrm>
            <a:off x="2987824" y="6140176"/>
            <a:ext cx="2928958" cy="35719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Source: </a:t>
            </a:r>
            <a:r>
              <a:rPr lang="en-GB" dirty="0"/>
              <a:t>Self-created</a:t>
            </a:r>
            <a:endParaRPr lang="en-US" dirty="0"/>
          </a:p>
        </p:txBody>
      </p:sp>
      <p:graphicFrame>
        <p:nvGraphicFramePr>
          <p:cNvPr id="6" name="Table 5">
            <a:extLst>
              <a:ext uri="{FF2B5EF4-FFF2-40B4-BE49-F238E27FC236}">
                <a16:creationId xmlns:a16="http://schemas.microsoft.com/office/drawing/2014/main" id="{C25E5450-BE46-D25C-08CC-4BD52F059BDD}"/>
              </a:ext>
            </a:extLst>
          </p:cNvPr>
          <p:cNvGraphicFramePr>
            <a:graphicFrameLocks noGrp="1"/>
          </p:cNvGraphicFramePr>
          <p:nvPr>
            <p:extLst>
              <p:ext uri="{D42A27DB-BD31-4B8C-83A1-F6EECF244321}">
                <p14:modId xmlns:p14="http://schemas.microsoft.com/office/powerpoint/2010/main" val="2783479859"/>
              </p:ext>
            </p:extLst>
          </p:nvPr>
        </p:nvGraphicFramePr>
        <p:xfrm>
          <a:off x="539552" y="1772816"/>
          <a:ext cx="7704856" cy="4041899"/>
        </p:xfrm>
        <a:graphic>
          <a:graphicData uri="http://schemas.openxmlformats.org/drawingml/2006/table">
            <a:tbl>
              <a:tblPr>
                <a:tableStyleId>{5C22544A-7EE6-4342-B048-85BDC9FD1C3A}</a:tableStyleId>
              </a:tblPr>
              <a:tblGrid>
                <a:gridCol w="3852428">
                  <a:extLst>
                    <a:ext uri="{9D8B030D-6E8A-4147-A177-3AD203B41FA5}">
                      <a16:colId xmlns:a16="http://schemas.microsoft.com/office/drawing/2014/main" val="512115533"/>
                    </a:ext>
                  </a:extLst>
                </a:gridCol>
                <a:gridCol w="3852428">
                  <a:extLst>
                    <a:ext uri="{9D8B030D-6E8A-4147-A177-3AD203B41FA5}">
                      <a16:colId xmlns:a16="http://schemas.microsoft.com/office/drawing/2014/main" val="3737597157"/>
                    </a:ext>
                  </a:extLst>
                </a:gridCol>
              </a:tblGrid>
              <a:tr h="666874">
                <a:tc>
                  <a:txBody>
                    <a:bodyPr/>
                    <a:lstStyle/>
                    <a:p>
                      <a:pPr algn="ctr">
                        <a:lnSpc>
                          <a:spcPct val="150000"/>
                        </a:lnSpc>
                        <a:buNone/>
                      </a:pPr>
                      <a:r>
                        <a:rPr lang="en-GB" sz="1600" b="1" dirty="0">
                          <a:effectLst/>
                        </a:rPr>
                        <a:t>Strengths </a:t>
                      </a:r>
                      <a:endParaRPr lang="en-IN" sz="1600" b="1" dirty="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ctr">
                        <a:lnSpc>
                          <a:spcPct val="150000"/>
                        </a:lnSpc>
                        <a:buNone/>
                      </a:pPr>
                      <a:r>
                        <a:rPr lang="en-GB" sz="1600" b="1" dirty="0">
                          <a:effectLst/>
                        </a:rPr>
                        <a:t>Weaknesses</a:t>
                      </a:r>
                      <a:endParaRPr lang="en-IN" sz="1600" b="1" dirty="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2691318087"/>
                  </a:ext>
                </a:extLst>
              </a:tr>
              <a:tr h="3149550">
                <a:tc>
                  <a:txBody>
                    <a:bodyPr/>
                    <a:lstStyle/>
                    <a:p>
                      <a:pPr marL="342900" lvl="0" indent="-342900" algn="just">
                        <a:lnSpc>
                          <a:spcPct val="150000"/>
                        </a:lnSpc>
                        <a:buFont typeface="Arial" panose="020B0604020202020204" pitchFamily="34" charset="0"/>
                        <a:buChar char="●"/>
                      </a:pPr>
                      <a:r>
                        <a:rPr lang="en-GB" sz="1600" u="none" strike="noStrike" dirty="0">
                          <a:effectLst/>
                        </a:rPr>
                        <a:t>I have strong communication skills</a:t>
                      </a:r>
                      <a:endParaRPr lang="en-IN" sz="1600" u="none" strike="noStrike" dirty="0">
                        <a:effectLst/>
                      </a:endParaRPr>
                    </a:p>
                    <a:p>
                      <a:pPr marL="342900" lvl="0" indent="-342900" algn="just">
                        <a:lnSpc>
                          <a:spcPct val="150000"/>
                        </a:lnSpc>
                        <a:buFont typeface="Arial" panose="020B0604020202020204" pitchFamily="34" charset="0"/>
                        <a:buChar char="●"/>
                      </a:pPr>
                      <a:r>
                        <a:rPr lang="en-GB" sz="1600" u="none" strike="noStrike" dirty="0">
                          <a:effectLst/>
                        </a:rPr>
                        <a:t>I have developed the ability of active listening</a:t>
                      </a:r>
                      <a:endParaRPr lang="en-IN" sz="1600" u="none" strike="noStrike" dirty="0">
                        <a:effectLst/>
                      </a:endParaRPr>
                    </a:p>
                    <a:p>
                      <a:pPr marL="342900" lvl="0" indent="-342900" algn="just">
                        <a:lnSpc>
                          <a:spcPct val="150000"/>
                        </a:lnSpc>
                        <a:buFont typeface="Arial" panose="020B0604020202020204" pitchFamily="34" charset="0"/>
                        <a:buChar char="●"/>
                      </a:pPr>
                      <a:r>
                        <a:rPr lang="en-GB" sz="1600" u="none" strike="noStrike" dirty="0">
                          <a:effectLst/>
                        </a:rPr>
                        <a:t>I can work in a team. Teamwork is important to work collaboratively with other agencies in the HSC domain (Zajac et al., 2021)</a:t>
                      </a:r>
                      <a:endParaRPr lang="en-IN" sz="1600" u="none" strike="noStrike" dirty="0">
                        <a:effectLst/>
                      </a:endParaRPr>
                    </a:p>
                    <a:p>
                      <a:pPr marL="342900" lvl="0" indent="-342900" algn="just">
                        <a:lnSpc>
                          <a:spcPct val="150000"/>
                        </a:lnSpc>
                        <a:buFont typeface="Arial" panose="020B0604020202020204" pitchFamily="34" charset="0"/>
                        <a:buChar char="●"/>
                      </a:pPr>
                      <a:r>
                        <a:rPr lang="en-GB" sz="1600" u="none" strike="noStrike" dirty="0">
                          <a:effectLst/>
                        </a:rPr>
                        <a:t>I am also adaptable to different situations. 	</a:t>
                      </a:r>
                      <a:endParaRPr lang="en-IN" sz="1600" u="none" strike="noStrike" dirty="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marL="342900" lvl="0" indent="-342900" algn="just">
                        <a:lnSpc>
                          <a:spcPct val="150000"/>
                        </a:lnSpc>
                        <a:buFont typeface="Arial" panose="020B0604020202020204" pitchFamily="34" charset="0"/>
                        <a:buChar char="●"/>
                      </a:pPr>
                      <a:r>
                        <a:rPr lang="en-GB" sz="1600" u="none" strike="noStrike" dirty="0">
                          <a:effectLst/>
                        </a:rPr>
                        <a:t>I have anxiety over public speaking</a:t>
                      </a:r>
                      <a:endParaRPr lang="en-IN" sz="1600" u="none" strike="noStrike" dirty="0">
                        <a:effectLst/>
                      </a:endParaRPr>
                    </a:p>
                    <a:p>
                      <a:pPr marL="342900" lvl="0" indent="-342900" algn="just">
                        <a:lnSpc>
                          <a:spcPct val="150000"/>
                        </a:lnSpc>
                        <a:buFont typeface="Arial" panose="020B0604020202020204" pitchFamily="34" charset="0"/>
                        <a:buChar char="●"/>
                      </a:pPr>
                      <a:r>
                        <a:rPr lang="en-GB" sz="1600" u="none" strike="noStrike" dirty="0">
                          <a:effectLst/>
                        </a:rPr>
                        <a:t>I have difficulty in managing time and performing under pressure</a:t>
                      </a:r>
                      <a:endParaRPr lang="en-IN" sz="1600" u="none" strike="noStrike" dirty="0">
                        <a:effectLst/>
                      </a:endParaRPr>
                    </a:p>
                    <a:p>
                      <a:pPr marL="342900" lvl="0" indent="-342900" algn="just">
                        <a:lnSpc>
                          <a:spcPct val="150000"/>
                        </a:lnSpc>
                        <a:buFont typeface="Arial" panose="020B0604020202020204" pitchFamily="34" charset="0"/>
                        <a:buChar char="●"/>
                      </a:pPr>
                      <a:r>
                        <a:rPr lang="en-GB" sz="1600" u="none" strike="noStrike" dirty="0">
                          <a:effectLst/>
                        </a:rPr>
                        <a:t>I have limited practical experience in the healthcare domain. </a:t>
                      </a:r>
                      <a:endParaRPr lang="en-IN" sz="1600" u="none" strike="noStrike" dirty="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67983620"/>
                  </a:ext>
                </a:extLst>
              </a:tr>
            </a:tbl>
          </a:graphicData>
        </a:graphic>
      </p:graphicFrame>
    </p:spTree>
    <p:extLst>
      <p:ext uri="{BB962C8B-B14F-4D97-AF65-F5344CB8AC3E}">
        <p14:creationId xmlns:p14="http://schemas.microsoft.com/office/powerpoint/2010/main" val="221602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24300-E58F-CDF0-63E0-235D1B46EF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FEC27F-2808-2EBE-3044-002AEF18A96A}"/>
              </a:ext>
            </a:extLst>
          </p:cNvPr>
          <p:cNvSpPr>
            <a:spLocks noGrp="1"/>
          </p:cNvSpPr>
          <p:nvPr>
            <p:ph type="title"/>
          </p:nvPr>
        </p:nvSpPr>
        <p:spPr>
          <a:xfrm>
            <a:off x="457200" y="274638"/>
            <a:ext cx="8229600" cy="994122"/>
          </a:xfrm>
        </p:spPr>
        <p:style>
          <a:lnRef idx="2">
            <a:schemeClr val="accent1"/>
          </a:lnRef>
          <a:fillRef idx="1">
            <a:schemeClr val="lt1"/>
          </a:fillRef>
          <a:effectRef idx="0">
            <a:schemeClr val="accent1"/>
          </a:effectRef>
          <a:fontRef idx="minor">
            <a:schemeClr val="dk1"/>
          </a:fontRef>
        </p:style>
        <p:txBody>
          <a:bodyPr>
            <a:noAutofit/>
          </a:bodyPr>
          <a:lstStyle/>
          <a:p>
            <a:r>
              <a:rPr lang="en-US" sz="3000" b="1" dirty="0"/>
              <a:t>Identification of opportunities and threats</a:t>
            </a:r>
          </a:p>
        </p:txBody>
      </p:sp>
      <p:sp>
        <p:nvSpPr>
          <p:cNvPr id="5" name="Rectangle 4">
            <a:extLst>
              <a:ext uri="{FF2B5EF4-FFF2-40B4-BE49-F238E27FC236}">
                <a16:creationId xmlns:a16="http://schemas.microsoft.com/office/drawing/2014/main" id="{5838C296-3857-710B-1249-C38A6E9A8C36}"/>
              </a:ext>
            </a:extLst>
          </p:cNvPr>
          <p:cNvSpPr/>
          <p:nvPr/>
        </p:nvSpPr>
        <p:spPr>
          <a:xfrm>
            <a:off x="2987824" y="6140176"/>
            <a:ext cx="2928958" cy="35719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Source: </a:t>
            </a:r>
            <a:r>
              <a:rPr lang="en-GB" dirty="0"/>
              <a:t>Self-created</a:t>
            </a:r>
            <a:endParaRPr lang="en-US" dirty="0"/>
          </a:p>
        </p:txBody>
      </p:sp>
      <p:graphicFrame>
        <p:nvGraphicFramePr>
          <p:cNvPr id="6" name="Table 5">
            <a:extLst>
              <a:ext uri="{FF2B5EF4-FFF2-40B4-BE49-F238E27FC236}">
                <a16:creationId xmlns:a16="http://schemas.microsoft.com/office/drawing/2014/main" id="{A1E26091-2FB2-688B-E1FE-81D7C9B7025D}"/>
              </a:ext>
            </a:extLst>
          </p:cNvPr>
          <p:cNvGraphicFramePr>
            <a:graphicFrameLocks noGrp="1"/>
          </p:cNvGraphicFramePr>
          <p:nvPr>
            <p:extLst>
              <p:ext uri="{D42A27DB-BD31-4B8C-83A1-F6EECF244321}">
                <p14:modId xmlns:p14="http://schemas.microsoft.com/office/powerpoint/2010/main" val="468079335"/>
              </p:ext>
            </p:extLst>
          </p:nvPr>
        </p:nvGraphicFramePr>
        <p:xfrm>
          <a:off x="457200" y="1484785"/>
          <a:ext cx="8229600" cy="4369970"/>
        </p:xfrm>
        <a:graphic>
          <a:graphicData uri="http://schemas.openxmlformats.org/drawingml/2006/table">
            <a:tbl>
              <a:tblPr>
                <a:tableStyleId>{69C7853C-536D-4A76-A0AE-DD22124D55A5}</a:tableStyleId>
              </a:tblPr>
              <a:tblGrid>
                <a:gridCol w="4114800">
                  <a:extLst>
                    <a:ext uri="{9D8B030D-6E8A-4147-A177-3AD203B41FA5}">
                      <a16:colId xmlns:a16="http://schemas.microsoft.com/office/drawing/2014/main" val="512115533"/>
                    </a:ext>
                  </a:extLst>
                </a:gridCol>
                <a:gridCol w="4114800">
                  <a:extLst>
                    <a:ext uri="{9D8B030D-6E8A-4147-A177-3AD203B41FA5}">
                      <a16:colId xmlns:a16="http://schemas.microsoft.com/office/drawing/2014/main" val="3737597157"/>
                    </a:ext>
                  </a:extLst>
                </a:gridCol>
              </a:tblGrid>
              <a:tr h="359259">
                <a:tc>
                  <a:txBody>
                    <a:bodyPr/>
                    <a:lstStyle/>
                    <a:p>
                      <a:pPr algn="ctr">
                        <a:lnSpc>
                          <a:spcPct val="150000"/>
                        </a:lnSpc>
                        <a:buNone/>
                      </a:pPr>
                      <a:r>
                        <a:rPr lang="en-GB" sz="1400" b="1" dirty="0">
                          <a:effectLst/>
                        </a:rPr>
                        <a:t>Opportunities </a:t>
                      </a:r>
                      <a:endParaRPr lang="en-IN" sz="1400" dirty="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ctr">
                        <a:lnSpc>
                          <a:spcPct val="150000"/>
                        </a:lnSpc>
                        <a:buNone/>
                      </a:pPr>
                      <a:r>
                        <a:rPr lang="en-GB" sz="1400" b="1" dirty="0">
                          <a:effectLst/>
                        </a:rPr>
                        <a:t>Threats </a:t>
                      </a:r>
                      <a:endParaRPr lang="en-IN" sz="1400" dirty="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2691318087"/>
                  </a:ext>
                </a:extLst>
              </a:tr>
              <a:tr h="3961220">
                <a:tc>
                  <a:txBody>
                    <a:bodyPr/>
                    <a:lstStyle/>
                    <a:p>
                      <a:pPr marL="342900" lvl="0" indent="-342900" algn="just">
                        <a:lnSpc>
                          <a:spcPct val="150000"/>
                        </a:lnSpc>
                        <a:buFont typeface="Arial" panose="020B0604020202020204" pitchFamily="34" charset="0"/>
                        <a:buChar char="●"/>
                      </a:pPr>
                      <a:r>
                        <a:rPr lang="en-GB" sz="1400" u="none" strike="noStrike" dirty="0">
                          <a:effectLst/>
                        </a:rPr>
                        <a:t>I will be able to develop positive relationships with patients based on my high level of empathy </a:t>
                      </a:r>
                      <a:endParaRPr lang="en-IN" sz="1400" u="none" strike="noStrike" dirty="0">
                        <a:effectLst/>
                      </a:endParaRPr>
                    </a:p>
                    <a:p>
                      <a:pPr marL="342900" lvl="0" indent="-342900" algn="just">
                        <a:lnSpc>
                          <a:spcPct val="150000"/>
                        </a:lnSpc>
                        <a:buFont typeface="Arial" panose="020B0604020202020204" pitchFamily="34" charset="0"/>
                        <a:buChar char="●"/>
                      </a:pPr>
                      <a:r>
                        <a:rPr lang="en-GB" sz="1400" u="none" strike="noStrike" dirty="0">
                          <a:effectLst/>
                        </a:rPr>
                        <a:t>In the UK, care certificates are offered by the NHS to gain skills respecting the HSC domain (NHS, n.d). Such certification courses will help me to improve my skills and effectiveness in the HSC setting in the UK as I have an eagerness to learn new things </a:t>
                      </a:r>
                      <a:endParaRPr lang="en-IN" sz="1400" u="none" strike="noStrike" dirty="0">
                        <a:effectLst/>
                      </a:endParaRPr>
                    </a:p>
                    <a:p>
                      <a:pPr marL="342900" lvl="0" indent="-342900" algn="just">
                        <a:lnSpc>
                          <a:spcPct val="150000"/>
                        </a:lnSpc>
                        <a:buFont typeface="Arial" panose="020B0604020202020204" pitchFamily="34" charset="0"/>
                        <a:buChar char="●"/>
                      </a:pPr>
                      <a:r>
                        <a:rPr lang="en-GB" sz="1400" u="none" strike="noStrike" dirty="0">
                          <a:effectLst/>
                        </a:rPr>
                        <a:t>Due to proper communication, I will seek help from mentors so that my skills will be enriched concerning the provision of care to patients. 	</a:t>
                      </a:r>
                      <a:endParaRPr lang="en-IN" sz="1400" u="none" strike="noStrike" dirty="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marL="342900" lvl="0" indent="-342900" algn="just">
                        <a:lnSpc>
                          <a:spcPct val="150000"/>
                        </a:lnSpc>
                        <a:buFont typeface="Arial" panose="020B0604020202020204" pitchFamily="34" charset="0"/>
                        <a:buChar char="●"/>
                      </a:pPr>
                      <a:r>
                        <a:rPr lang="en-GB" sz="1400" u="none" strike="noStrike" dirty="0">
                          <a:effectLst/>
                        </a:rPr>
                        <a:t>I may feel burnout due to my lack of resilience</a:t>
                      </a:r>
                      <a:endParaRPr lang="en-IN" sz="1400" u="none" strike="noStrike" dirty="0">
                        <a:effectLst/>
                      </a:endParaRPr>
                    </a:p>
                    <a:p>
                      <a:pPr marL="342900" lvl="0" indent="-342900" algn="just">
                        <a:lnSpc>
                          <a:spcPct val="150000"/>
                        </a:lnSpc>
                        <a:buFont typeface="Arial" panose="020B0604020202020204" pitchFamily="34" charset="0"/>
                        <a:buChar char="●"/>
                      </a:pPr>
                      <a:r>
                        <a:rPr lang="en-GB" sz="1400" u="none" strike="noStrike" dirty="0">
                          <a:effectLst/>
                        </a:rPr>
                        <a:t>In the UK, the issue of staff shortage is increasing which is anticipated to reach at 570,000 shortage of staff by 2036 (Campbell, 2023). Thus, my stress level can be increased and can have a detrimental impact on my overall performance in the health and social care domain </a:t>
                      </a:r>
                      <a:endParaRPr lang="en-IN" sz="1400" u="none" strike="noStrike" dirty="0">
                        <a:effectLst/>
                      </a:endParaRPr>
                    </a:p>
                    <a:p>
                      <a:pPr marL="342900" lvl="0" indent="-342900" algn="just">
                        <a:lnSpc>
                          <a:spcPct val="150000"/>
                        </a:lnSpc>
                        <a:buFont typeface="Arial" panose="020B0604020202020204" pitchFamily="34" charset="0"/>
                        <a:buChar char="●"/>
                      </a:pPr>
                      <a:r>
                        <a:rPr lang="en-GB" sz="1400" u="none" strike="noStrike" dirty="0">
                          <a:effectLst/>
                        </a:rPr>
                        <a:t>Moreover, I have a tendency to develop anxiety while confronting challenging situations. Thus, I can face problems in handling patients with critical needs and sufferings. </a:t>
                      </a:r>
                      <a:endParaRPr lang="en-IN" sz="1400" u="none" strike="noStrike" dirty="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67983620"/>
                  </a:ext>
                </a:extLst>
              </a:tr>
            </a:tbl>
          </a:graphicData>
        </a:graphic>
      </p:graphicFrame>
    </p:spTree>
    <p:extLst>
      <p:ext uri="{BB962C8B-B14F-4D97-AF65-F5344CB8AC3E}">
        <p14:creationId xmlns:p14="http://schemas.microsoft.com/office/powerpoint/2010/main" val="3077459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ADA59-37F1-3C54-D731-9ADB6287D7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84DC36-FBC0-90B1-8385-6F3AB0F613B6}"/>
              </a:ext>
            </a:extLst>
          </p:cNvPr>
          <p:cNvSpPr>
            <a:spLocks noGrp="1"/>
          </p:cNvSpPr>
          <p:nvPr>
            <p:ph type="title"/>
          </p:nvPr>
        </p:nvSpPr>
        <p:spPr>
          <a:xfrm>
            <a:off x="457200" y="274638"/>
            <a:ext cx="8229600" cy="994122"/>
          </a:xfrm>
        </p:spPr>
        <p:style>
          <a:lnRef idx="2">
            <a:schemeClr val="accent1"/>
          </a:lnRef>
          <a:fillRef idx="1">
            <a:schemeClr val="lt1"/>
          </a:fillRef>
          <a:effectRef idx="0">
            <a:schemeClr val="accent1"/>
          </a:effectRef>
          <a:fontRef idx="minor">
            <a:schemeClr val="dk1"/>
          </a:fontRef>
        </p:style>
        <p:txBody>
          <a:bodyPr>
            <a:noAutofit/>
          </a:bodyPr>
          <a:lstStyle/>
          <a:p>
            <a:r>
              <a:rPr lang="en-US" sz="3000" b="1" dirty="0"/>
              <a:t>Use of strengths to overcome weaknesses and use of opportunities	</a:t>
            </a:r>
          </a:p>
        </p:txBody>
      </p:sp>
      <p:sp>
        <p:nvSpPr>
          <p:cNvPr id="3" name="Content Placeholder 2">
            <a:extLst>
              <a:ext uri="{FF2B5EF4-FFF2-40B4-BE49-F238E27FC236}">
                <a16:creationId xmlns:a16="http://schemas.microsoft.com/office/drawing/2014/main" id="{D3EC36A4-2D31-5883-2761-747D7E9C8345}"/>
              </a:ext>
            </a:extLst>
          </p:cNvPr>
          <p:cNvSpPr>
            <a:spLocks noGrp="1"/>
          </p:cNvSpPr>
          <p:nvPr>
            <p:ph idx="1"/>
          </p:nvPr>
        </p:nvSpPr>
        <p:spPr>
          <a:xfrm>
            <a:off x="457200" y="1600200"/>
            <a:ext cx="5122912" cy="4983162"/>
          </a:xfrm>
        </p:spPr>
        <p:style>
          <a:lnRef idx="1">
            <a:schemeClr val="accent3"/>
          </a:lnRef>
          <a:fillRef idx="2">
            <a:schemeClr val="accent3"/>
          </a:fillRef>
          <a:effectRef idx="1">
            <a:schemeClr val="accent3"/>
          </a:effectRef>
          <a:fontRef idx="minor">
            <a:schemeClr val="dk1"/>
          </a:fontRef>
        </p:style>
        <p:txBody>
          <a:bodyPr>
            <a:noAutofit/>
          </a:bodyPr>
          <a:lstStyle/>
          <a:p>
            <a:pPr lvl="0" algn="just">
              <a:lnSpc>
                <a:spcPct val="150000"/>
              </a:lnSpc>
            </a:pPr>
            <a:r>
              <a:rPr lang="en-GB" sz="1600" dirty="0"/>
              <a:t>Teamwork as a strength will help me to collaborate with others and gain practical experience in the HSC setting</a:t>
            </a:r>
            <a:endParaRPr lang="en-IN" sz="1600" dirty="0"/>
          </a:p>
          <a:p>
            <a:pPr lvl="0" algn="just">
              <a:lnSpc>
                <a:spcPct val="150000"/>
              </a:lnSpc>
            </a:pPr>
            <a:r>
              <a:rPr lang="en-GB" sz="1600" dirty="0"/>
              <a:t>With the help of adaptability, I will try to reduce my anxiety level and remain calm in while handling the challenging situations</a:t>
            </a:r>
            <a:endParaRPr lang="en-IN" sz="1600" dirty="0"/>
          </a:p>
          <a:p>
            <a:pPr lvl="0" algn="just">
              <a:lnSpc>
                <a:spcPct val="150000"/>
              </a:lnSpc>
            </a:pPr>
            <a:r>
              <a:rPr lang="en-GB" sz="1600" dirty="0"/>
              <a:t>Moreover, empathy can help to create rapport to understand the distinct needs of patients (Sanders </a:t>
            </a:r>
            <a:r>
              <a:rPr lang="en-GB" sz="1600" i="1" dirty="0"/>
              <a:t>et al</a:t>
            </a:r>
            <a:r>
              <a:rPr lang="en-GB" sz="1600" dirty="0"/>
              <a:t>., 2021)</a:t>
            </a:r>
            <a:endParaRPr lang="en-IN" sz="1600" dirty="0"/>
          </a:p>
          <a:p>
            <a:pPr lvl="0" algn="just">
              <a:lnSpc>
                <a:spcPct val="150000"/>
              </a:lnSpc>
            </a:pPr>
            <a:r>
              <a:rPr lang="en-GB" sz="1600" dirty="0"/>
              <a:t>Through adaptability and teamwork, I will try to delegate tasks among team members, so that I can overcome the issue of time management</a:t>
            </a:r>
            <a:endParaRPr lang="en-IN" sz="1600" dirty="0"/>
          </a:p>
          <a:p>
            <a:pPr lvl="0" algn="just">
              <a:lnSpc>
                <a:spcPct val="150000"/>
              </a:lnSpc>
            </a:pPr>
            <a:endParaRPr lang="en-US" sz="1600" dirty="0"/>
          </a:p>
        </p:txBody>
      </p:sp>
      <p:sp>
        <p:nvSpPr>
          <p:cNvPr id="5" name="Rectangle 4">
            <a:extLst>
              <a:ext uri="{FF2B5EF4-FFF2-40B4-BE49-F238E27FC236}">
                <a16:creationId xmlns:a16="http://schemas.microsoft.com/office/drawing/2014/main" id="{85BCF808-52AE-09AE-05CE-46C0C0C30993}"/>
              </a:ext>
            </a:extLst>
          </p:cNvPr>
          <p:cNvSpPr/>
          <p:nvPr/>
        </p:nvSpPr>
        <p:spPr>
          <a:xfrm>
            <a:off x="5868144" y="4860497"/>
            <a:ext cx="2928958" cy="35719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Source: </a:t>
            </a:r>
            <a:r>
              <a:rPr lang="en-GB" dirty="0"/>
              <a:t>Self-created</a:t>
            </a:r>
            <a:endParaRPr lang="en-US" dirty="0"/>
          </a:p>
        </p:txBody>
      </p:sp>
      <p:pic>
        <p:nvPicPr>
          <p:cNvPr id="6" name="image2.png">
            <a:extLst>
              <a:ext uri="{FF2B5EF4-FFF2-40B4-BE49-F238E27FC236}">
                <a16:creationId xmlns:a16="http://schemas.microsoft.com/office/drawing/2014/main" id="{B8DFBCC8-5603-0A44-09F9-1E6FDF7F6EC4}"/>
              </a:ext>
            </a:extLst>
          </p:cNvPr>
          <p:cNvPicPr/>
          <p:nvPr/>
        </p:nvPicPr>
        <p:blipFill>
          <a:blip r:embed="rId3"/>
          <a:srcRect/>
          <a:stretch>
            <a:fillRect/>
          </a:stretch>
        </p:blipFill>
        <p:spPr>
          <a:xfrm>
            <a:off x="5868144" y="1671145"/>
            <a:ext cx="2818656" cy="2250440"/>
          </a:xfrm>
          <a:prstGeom prst="rect">
            <a:avLst/>
          </a:prstGeom>
          <a:ln w="25400">
            <a:solidFill>
              <a:srgbClr val="000000"/>
            </a:solidFill>
            <a:prstDash val="solid"/>
          </a:ln>
        </p:spPr>
      </p:pic>
    </p:spTree>
    <p:extLst>
      <p:ext uri="{BB962C8B-B14F-4D97-AF65-F5344CB8AC3E}">
        <p14:creationId xmlns:p14="http://schemas.microsoft.com/office/powerpoint/2010/main" val="844084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06BC8-29DC-E6EA-24CA-02F6CA6EC3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EEE96E-0391-111F-81CA-E13A84E573DC}"/>
              </a:ext>
            </a:extLst>
          </p:cNvPr>
          <p:cNvSpPr>
            <a:spLocks noGrp="1"/>
          </p:cNvSpPr>
          <p:nvPr>
            <p:ph type="title"/>
          </p:nvPr>
        </p:nvSpPr>
        <p:spPr>
          <a:xfrm>
            <a:off x="457200" y="274638"/>
            <a:ext cx="8229600" cy="994122"/>
          </a:xfrm>
        </p:spPr>
        <p:style>
          <a:lnRef idx="2">
            <a:schemeClr val="accent1"/>
          </a:lnRef>
          <a:fillRef idx="1">
            <a:schemeClr val="lt1"/>
          </a:fillRef>
          <a:effectRef idx="0">
            <a:schemeClr val="accent1"/>
          </a:effectRef>
          <a:fontRef idx="minor">
            <a:schemeClr val="dk1"/>
          </a:fontRef>
        </p:style>
        <p:txBody>
          <a:bodyPr>
            <a:noAutofit/>
          </a:bodyPr>
          <a:lstStyle/>
          <a:p>
            <a:r>
              <a:rPr lang="en-US" sz="3000" b="1" dirty="0"/>
              <a:t>Conclusion</a:t>
            </a:r>
          </a:p>
        </p:txBody>
      </p:sp>
      <p:sp>
        <p:nvSpPr>
          <p:cNvPr id="3" name="Content Placeholder 2">
            <a:extLst>
              <a:ext uri="{FF2B5EF4-FFF2-40B4-BE49-F238E27FC236}">
                <a16:creationId xmlns:a16="http://schemas.microsoft.com/office/drawing/2014/main" id="{39C95EB4-EBE9-3899-5390-0CA2B4597772}"/>
              </a:ext>
            </a:extLst>
          </p:cNvPr>
          <p:cNvSpPr>
            <a:spLocks noGrp="1"/>
          </p:cNvSpPr>
          <p:nvPr>
            <p:ph idx="1"/>
          </p:nvPr>
        </p:nvSpPr>
        <p:spPr>
          <a:xfrm>
            <a:off x="457200" y="2060848"/>
            <a:ext cx="8147248" cy="3888432"/>
          </a:xfrm>
        </p:spPr>
        <p:style>
          <a:lnRef idx="1">
            <a:schemeClr val="accent3"/>
          </a:lnRef>
          <a:fillRef idx="2">
            <a:schemeClr val="accent3"/>
          </a:fillRef>
          <a:effectRef idx="1">
            <a:schemeClr val="accent3"/>
          </a:effectRef>
          <a:fontRef idx="minor">
            <a:schemeClr val="dk1"/>
          </a:fontRef>
        </p:style>
        <p:txBody>
          <a:bodyPr>
            <a:noAutofit/>
          </a:bodyPr>
          <a:lstStyle/>
          <a:p>
            <a:pPr lvl="0" algn="just">
              <a:lnSpc>
                <a:spcPct val="150000"/>
              </a:lnSpc>
            </a:pPr>
            <a:r>
              <a:rPr lang="en-GB" sz="1600" dirty="0"/>
              <a:t>It is concluded that I have strengths in the areas of communication, teamwork, adaptability and active listening </a:t>
            </a:r>
            <a:endParaRPr lang="en-IN" sz="1600" dirty="0"/>
          </a:p>
          <a:p>
            <a:pPr lvl="0" algn="just">
              <a:lnSpc>
                <a:spcPct val="150000"/>
              </a:lnSpc>
            </a:pPr>
            <a:r>
              <a:rPr lang="en-GB" sz="1600" dirty="0"/>
              <a:t>However, the weaknesses are time management, a low confidence level in public speaking and a high level of stress</a:t>
            </a:r>
            <a:endParaRPr lang="en-IN" sz="1600" dirty="0"/>
          </a:p>
          <a:p>
            <a:pPr lvl="0" algn="just">
              <a:lnSpc>
                <a:spcPct val="150000"/>
              </a:lnSpc>
            </a:pPr>
            <a:r>
              <a:rPr lang="en-GB" sz="1600" dirty="0"/>
              <a:t>I will try to leverage adaptability and teamwork to manage time and the work stress can be mitigated</a:t>
            </a:r>
            <a:endParaRPr lang="en-IN" sz="1600" dirty="0"/>
          </a:p>
          <a:p>
            <a:pPr lvl="0" algn="just">
              <a:lnSpc>
                <a:spcPct val="150000"/>
              </a:lnSpc>
            </a:pPr>
            <a:r>
              <a:rPr lang="en-GB" sz="1600" dirty="0"/>
              <a:t>I will also try to use my communication skills to take help from my mentors to get suggestions towards overcoming my weaknesses and threats</a:t>
            </a:r>
            <a:endParaRPr lang="en-IN" sz="1600" dirty="0"/>
          </a:p>
          <a:p>
            <a:pPr lvl="0" algn="just">
              <a:lnSpc>
                <a:spcPct val="150000"/>
              </a:lnSpc>
            </a:pPr>
            <a:endParaRPr lang="en-US" sz="1600" dirty="0"/>
          </a:p>
        </p:txBody>
      </p:sp>
    </p:spTree>
    <p:extLst>
      <p:ext uri="{BB962C8B-B14F-4D97-AF65-F5344CB8AC3E}">
        <p14:creationId xmlns:p14="http://schemas.microsoft.com/office/powerpoint/2010/main" val="2311784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82660"/>
          </a:xfrm>
        </p:spPr>
        <p:style>
          <a:lnRef idx="2">
            <a:schemeClr val="accent1"/>
          </a:lnRef>
          <a:fillRef idx="1">
            <a:schemeClr val="lt1"/>
          </a:fillRef>
          <a:effectRef idx="0">
            <a:schemeClr val="accent1"/>
          </a:effectRef>
          <a:fontRef idx="minor">
            <a:schemeClr val="dk1"/>
          </a:fontRef>
        </p:style>
        <p:txBody>
          <a:bodyPr>
            <a:noAutofit/>
          </a:bodyPr>
          <a:lstStyle/>
          <a:p>
            <a:r>
              <a:rPr lang="en-US" sz="3200" b="1" dirty="0"/>
              <a:t>References</a:t>
            </a:r>
          </a:p>
        </p:txBody>
      </p:sp>
      <p:sp>
        <p:nvSpPr>
          <p:cNvPr id="3" name="Content Placeholder 2"/>
          <p:cNvSpPr>
            <a:spLocks noGrp="1"/>
          </p:cNvSpPr>
          <p:nvPr>
            <p:ph idx="1"/>
          </p:nvPr>
        </p:nvSpPr>
        <p:spPr>
          <a:xfrm>
            <a:off x="2123728" y="1600200"/>
            <a:ext cx="6591676" cy="4983162"/>
          </a:xfrm>
        </p:spPr>
        <p:style>
          <a:lnRef idx="1">
            <a:schemeClr val="accent3"/>
          </a:lnRef>
          <a:fillRef idx="2">
            <a:schemeClr val="accent3"/>
          </a:fillRef>
          <a:effectRef idx="1">
            <a:schemeClr val="accent3"/>
          </a:effectRef>
          <a:fontRef idx="minor">
            <a:schemeClr val="dk1"/>
          </a:fontRef>
        </p:style>
        <p:txBody>
          <a:bodyPr>
            <a:noAutofit/>
          </a:bodyPr>
          <a:lstStyle/>
          <a:p>
            <a:pPr algn="just">
              <a:lnSpc>
                <a:spcPct val="150000"/>
              </a:lnSpc>
            </a:pPr>
            <a:r>
              <a:rPr lang="en-GB" sz="1400" dirty="0"/>
              <a:t>Campbell, D. (2023) </a:t>
            </a:r>
            <a:r>
              <a:rPr lang="en-GB" sz="1400" i="1" dirty="0"/>
              <a:t>NHS staff shortages in England could exceed 570,000 by 2036, leaked document warns.</a:t>
            </a:r>
            <a:r>
              <a:rPr lang="en-GB" sz="1400" dirty="0"/>
              <a:t> Available at:</a:t>
            </a:r>
            <a:r>
              <a:rPr lang="en-GB" sz="1400" dirty="0">
                <a:hlinkClick r:id="rId3"/>
              </a:rPr>
              <a:t> </a:t>
            </a:r>
            <a:r>
              <a:rPr lang="en-GB" sz="1400" u="sng" dirty="0">
                <a:hlinkClick r:id="rId3"/>
              </a:rPr>
              <a:t>https://www.theguardian.com/society/2023/mar/26/nhs-england-staff-shortages-could-exceed-570000-by-2036-study-finds</a:t>
            </a:r>
            <a:r>
              <a:rPr lang="en-GB" sz="1400" dirty="0"/>
              <a:t> (Accessed: 23 September 2025).</a:t>
            </a:r>
            <a:endParaRPr lang="en-IN" sz="1400" dirty="0"/>
          </a:p>
          <a:p>
            <a:pPr algn="just">
              <a:lnSpc>
                <a:spcPct val="150000"/>
              </a:lnSpc>
            </a:pPr>
            <a:r>
              <a:rPr lang="en-GB" sz="1400" dirty="0"/>
              <a:t>Corney, T., Cooper, T., Shier, H. and Williamson, H. (2022) ‘Youth participation: Adultism, human rights and professional youth work’, </a:t>
            </a:r>
            <a:r>
              <a:rPr lang="en-GB" sz="1400" i="1" dirty="0"/>
              <a:t>Children &amp; Society</a:t>
            </a:r>
            <a:r>
              <a:rPr lang="en-GB" sz="1400" dirty="0"/>
              <a:t>, 36(4), pp. 677-690.</a:t>
            </a:r>
            <a:endParaRPr lang="en-IN" sz="1400" dirty="0"/>
          </a:p>
          <a:p>
            <a:pPr algn="just">
              <a:lnSpc>
                <a:spcPct val="150000"/>
              </a:lnSpc>
            </a:pPr>
            <a:r>
              <a:rPr lang="en-GB" sz="1400" dirty="0"/>
              <a:t>NHS (n.d) </a:t>
            </a:r>
            <a:r>
              <a:rPr lang="en-GB" sz="1400" i="1" dirty="0"/>
              <a:t>Care Certificate</a:t>
            </a:r>
            <a:r>
              <a:rPr lang="en-GB" sz="1400" dirty="0"/>
              <a:t>. Available at:</a:t>
            </a:r>
            <a:r>
              <a:rPr lang="en-GB" sz="1400" dirty="0">
                <a:hlinkClick r:id="rId4"/>
              </a:rPr>
              <a:t> </a:t>
            </a:r>
            <a:r>
              <a:rPr lang="en-GB" sz="1400" u="sng" dirty="0">
                <a:hlinkClick r:id="rId4"/>
              </a:rPr>
              <a:t>https://www.hee.nhs.uk/our-work/care-certificate</a:t>
            </a:r>
            <a:r>
              <a:rPr lang="en-GB" sz="1400" dirty="0"/>
              <a:t> (Accessed: 23 September 2025)</a:t>
            </a:r>
            <a:endParaRPr lang="en-IN" sz="1400" dirty="0"/>
          </a:p>
          <a:p>
            <a:pPr algn="just">
              <a:lnSpc>
                <a:spcPct val="150000"/>
              </a:lnSpc>
            </a:pPr>
            <a:r>
              <a:rPr lang="en-GB" sz="1400" dirty="0"/>
              <a:t>Sanders, J.J., Dubey, M., Hall, J.A., Catzen, H.Z., Blanch‐Hartigan, D. and Schwartz, R. (2021) ‘What is empathy? Oncology patient perspectives on empathic clinician behaviours, </a:t>
            </a:r>
            <a:r>
              <a:rPr lang="en-GB" sz="1400" i="1" dirty="0"/>
              <a:t>Cancer</a:t>
            </a:r>
            <a:r>
              <a:rPr lang="en-GB" sz="1400" dirty="0"/>
              <a:t>,</a:t>
            </a:r>
            <a:r>
              <a:rPr lang="en-GB" sz="1400" i="1" dirty="0"/>
              <a:t> </a:t>
            </a:r>
            <a:r>
              <a:rPr lang="en-GB" sz="1400" dirty="0"/>
              <a:t>127(22), pp. 4258-4265.</a:t>
            </a:r>
            <a:endParaRPr lang="en-IN" sz="1400" dirty="0"/>
          </a:p>
          <a:p>
            <a:pPr algn="just">
              <a:lnSpc>
                <a:spcPct val="150000"/>
              </a:lnSpc>
            </a:pPr>
            <a:r>
              <a:rPr lang="en-GB" sz="1400" dirty="0"/>
              <a:t>Zajac, S., Woods, A., Tannenbaum, S., Salas, E. and Holladay, C.L. (2021) ‘Overcoming challenges to teamwork in healthcare: a team effectiveness framework and evidence-based guidance’, </a:t>
            </a:r>
            <a:r>
              <a:rPr lang="en-GB" sz="1400" i="1" dirty="0"/>
              <a:t>Frontiers in Communication</a:t>
            </a:r>
            <a:r>
              <a:rPr lang="en-GB" sz="1400" dirty="0"/>
              <a:t>, 6, p. 606445.</a:t>
            </a:r>
            <a:endParaRPr lang="en-IN" sz="1400" dirty="0"/>
          </a:p>
          <a:p>
            <a:pPr algn="just">
              <a:lnSpc>
                <a:spcPct val="150000"/>
              </a:lnSpc>
            </a:pPr>
            <a:endParaRPr lang="en-US" sz="1400" dirty="0"/>
          </a:p>
        </p:txBody>
      </p:sp>
      <p:sp>
        <p:nvSpPr>
          <p:cNvPr id="4" name="Explosion: 14 Points 3">
            <a:extLst>
              <a:ext uri="{FF2B5EF4-FFF2-40B4-BE49-F238E27FC236}">
                <a16:creationId xmlns:a16="http://schemas.microsoft.com/office/drawing/2014/main" id="{010228C7-8EFC-C0A2-20CC-60A89725BFB6}"/>
              </a:ext>
            </a:extLst>
          </p:cNvPr>
          <p:cNvSpPr/>
          <p:nvPr/>
        </p:nvSpPr>
        <p:spPr>
          <a:xfrm rot="20240613">
            <a:off x="-39108" y="3177478"/>
            <a:ext cx="2376264" cy="1584176"/>
          </a:xfrm>
          <a:prstGeom prst="irregularSeal2">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4"/>
          </a:lnRef>
          <a:fillRef idx="2">
            <a:schemeClr val="accent4"/>
          </a:fillRef>
          <a:effectRef idx="1">
            <a:schemeClr val="accent4"/>
          </a:effectRef>
          <a:fontRef idx="minor">
            <a:schemeClr val="dk1"/>
          </a:fontRef>
        </p:style>
        <p:txBody>
          <a:bodyPr rtlCol="0" anchor="ctr"/>
          <a:lstStyle/>
          <a:p>
            <a:pPr algn="ctr"/>
            <a:r>
              <a:rPr lang="en-GB" b="1" dirty="0"/>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3">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1374</Words>
  <Application>Microsoft Office PowerPoint</Application>
  <PresentationFormat>On-screen Show (4:3)</PresentationFormat>
  <Paragraphs>64</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Professional Development within Health and Social Care  Title: Self-Awareness Presentation  Lecturer’s name: Farah Islam  Student name: Liliana Tofan  Student ID: 2008331           </vt:lpstr>
      <vt:lpstr>Table of content</vt:lpstr>
      <vt:lpstr>Introduction</vt:lpstr>
      <vt:lpstr>Identification of strengths and weaknesses</vt:lpstr>
      <vt:lpstr>Identification of opportunities and threats</vt:lpstr>
      <vt:lpstr>Use of strengths to overcome weaknesses and use of opportunities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LCHS4009 Professional Development within Health and Social Care Title: Self-Awareness Presentation Student name: Lily Student ID: </dc:title>
  <dc:creator/>
  <cp:lastModifiedBy>Liliana Tofan (2008331)</cp:lastModifiedBy>
  <cp:revision>5</cp:revision>
  <dcterms:created xsi:type="dcterms:W3CDTF">2025-09-25T08:00:58Z</dcterms:created>
  <dcterms:modified xsi:type="dcterms:W3CDTF">2025-10-15T13:27:05Z</dcterms:modified>
</cp:coreProperties>
</file>