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5"/>
  </p:handoutMasterIdLst>
  <p:sldIdLst>
    <p:sldId id="264" r:id="rId2"/>
    <p:sldId id="274" r:id="rId3"/>
    <p:sldId id="279" r:id="rId4"/>
    <p:sldId id="266" r:id="rId5"/>
    <p:sldId id="275" r:id="rId6"/>
    <p:sldId id="265" r:id="rId7"/>
    <p:sldId id="280" r:id="rId8"/>
    <p:sldId id="281" r:id="rId9"/>
    <p:sldId id="268" r:id="rId10"/>
    <p:sldId id="276" r:id="rId11"/>
    <p:sldId id="269" r:id="rId12"/>
    <p:sldId id="270" r:id="rId13"/>
    <p:sldId id="313" r:id="rId14"/>
    <p:sldId id="315" r:id="rId15"/>
    <p:sldId id="314" r:id="rId16"/>
    <p:sldId id="282" r:id="rId17"/>
    <p:sldId id="277" r:id="rId18"/>
    <p:sldId id="283" r:id="rId19"/>
    <p:sldId id="271" r:id="rId20"/>
    <p:sldId id="272" r:id="rId21"/>
    <p:sldId id="273" r:id="rId22"/>
    <p:sldId id="284" r:id="rId23"/>
    <p:sldId id="285" r:id="rId24"/>
    <p:sldId id="287" r:id="rId25"/>
    <p:sldId id="291" r:id="rId26"/>
    <p:sldId id="292" r:id="rId27"/>
    <p:sldId id="293" r:id="rId28"/>
    <p:sldId id="294" r:id="rId29"/>
    <p:sldId id="295" r:id="rId30"/>
    <p:sldId id="296" r:id="rId31"/>
    <p:sldId id="297" r:id="rId32"/>
    <p:sldId id="310" r:id="rId33"/>
    <p:sldId id="306"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3427" autoAdjust="0"/>
    <p:restoredTop sz="94660"/>
  </p:normalViewPr>
  <p:slideViewPr>
    <p:cSldViewPr>
      <p:cViewPr varScale="1">
        <p:scale>
          <a:sx n="81" d="100"/>
          <a:sy n="81" d="100"/>
        </p:scale>
        <p:origin x="624"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5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7FA90FE-B4D4-4EED-8FCC-F79494876F05}" type="datetimeFigureOut">
              <a:rPr lang="en-GB" smtClean="0"/>
              <a:t>01/10/2019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C6539CD-7E4D-412B-931C-2129526DF6BA}" type="slidenum">
              <a:rPr lang="en-GB" smtClean="0"/>
              <a:t>‹#›</a:t>
            </a:fld>
            <a:endParaRPr lang="en-GB"/>
          </a:p>
        </p:txBody>
      </p:sp>
    </p:spTree>
    <p:extLst>
      <p:ext uri="{BB962C8B-B14F-4D97-AF65-F5344CB8AC3E}">
        <p14:creationId xmlns:p14="http://schemas.microsoft.com/office/powerpoint/2010/main" val="29449907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AB9731-C38B-44B9-A229-0FA9325AB68F}" type="datetimeFigureOut">
              <a:rPr lang="en-US" smtClean="0"/>
              <a:pPr/>
              <a:t>10/1/2019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E4A2C4-76BB-42B4-9867-2D64F28E66A0}"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B9731-C38B-44B9-A229-0FA9325AB68F}" type="datetimeFigureOut">
              <a:rPr lang="en-US" smtClean="0"/>
              <a:pPr/>
              <a:t>10/1/2019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4A2C4-76BB-42B4-9867-2D64F28E66A0}"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youtube.com/watch?v=Ox--3Zi5ENU&amp;playnext=1&amp;list=PL0B4419C64B1603EE"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 Id="rId4" Type="http://schemas.openxmlformats.org/officeDocument/2006/relationships/image" Target="../media/image41.jpeg"/></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2954655"/>
          </a:xfrm>
          <a:prstGeom prst="rect">
            <a:avLst/>
          </a:prstGeom>
          <a:noFill/>
        </p:spPr>
        <p:txBody>
          <a:bodyPr wrap="square" rtlCol="0">
            <a:spAutoFit/>
          </a:bodyPr>
          <a:lstStyle/>
          <a:p>
            <a:pPr algn="r"/>
            <a:endParaRPr lang="en-GB" sz="2800" b="1" dirty="0" smtClean="0"/>
          </a:p>
          <a:p>
            <a:pPr algn="r"/>
            <a:r>
              <a:rPr lang="en-GB" sz="2800" b="1" dirty="0" smtClean="0"/>
              <a:t>HPAR4002</a:t>
            </a:r>
          </a:p>
          <a:p>
            <a:pPr algn="r"/>
            <a:r>
              <a:rPr lang="en-GB" sz="2800" b="1" i="1" dirty="0" smtClean="0"/>
              <a:t>introduction to archaeology</a:t>
            </a:r>
          </a:p>
          <a:p>
            <a:pPr algn="r"/>
            <a:endParaRPr lang="en-GB" sz="2800" b="1" dirty="0" smtClean="0"/>
          </a:p>
          <a:p>
            <a:pPr algn="r"/>
            <a:r>
              <a:rPr lang="en-GB" sz="2800" b="1" dirty="0" smtClean="0"/>
              <a:t>archaeology and </a:t>
            </a:r>
            <a:r>
              <a:rPr lang="en-GB" sz="2800" b="1" dirty="0" smtClean="0"/>
              <a:t>politics</a:t>
            </a:r>
          </a:p>
          <a:p>
            <a:pPr algn="r"/>
            <a:r>
              <a:rPr lang="en-GB" sz="2800" b="1" dirty="0" smtClean="0"/>
              <a:t>people and place</a:t>
            </a:r>
            <a:endParaRPr lang="en-GB" sz="2800" b="1" dirty="0" smtClean="0"/>
          </a:p>
          <a:p>
            <a:r>
              <a:rPr lang="en-GB" dirty="0" smtClean="0"/>
              <a:t>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5509200"/>
          </a:xfrm>
          <a:prstGeom prst="rect">
            <a:avLst/>
          </a:prstGeom>
          <a:noFill/>
        </p:spPr>
        <p:txBody>
          <a:bodyPr wrap="square" rtlCol="0">
            <a:spAutoFit/>
          </a:bodyPr>
          <a:lstStyle/>
          <a:p>
            <a:pPr algn="r"/>
            <a:r>
              <a:rPr lang="en-GB" sz="2800" b="1" dirty="0" smtClean="0"/>
              <a:t>archaeology and politics</a:t>
            </a:r>
            <a:endParaRPr lang="en-GB" sz="2800" dirty="0" smtClean="0"/>
          </a:p>
          <a:p>
            <a:r>
              <a:rPr lang="en-GB" dirty="0" smtClean="0"/>
              <a:t> </a:t>
            </a:r>
          </a:p>
          <a:p>
            <a:endParaRPr lang="en-GB" dirty="0" smtClean="0"/>
          </a:p>
          <a:p>
            <a:endParaRPr lang="en-GB" dirty="0" smtClean="0"/>
          </a:p>
          <a:p>
            <a:endParaRPr lang="en-GB" dirty="0" smtClean="0"/>
          </a:p>
          <a:p>
            <a:r>
              <a:rPr lang="en-GB" dirty="0" smtClean="0"/>
              <a:t>Politics and archaeology may appear at first sight to make strange bedfellows</a:t>
            </a:r>
          </a:p>
          <a:p>
            <a:endParaRPr lang="en-GB" dirty="0" smtClean="0"/>
          </a:p>
          <a:p>
            <a:endParaRPr lang="en-GB" dirty="0" smtClean="0"/>
          </a:p>
          <a:p>
            <a:r>
              <a:rPr lang="en-GB" dirty="0" smtClean="0"/>
              <a:t>as we will see in later lecture decisions about ‘writing’ in archaeology have political dimensions, but the politics of archaeology have much broader and, sometimes, extremely serious dimensions</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.......................REMEMBER:</a:t>
            </a:r>
          </a:p>
          <a:p>
            <a:r>
              <a:rPr lang="en-GB" dirty="0" smtClean="0"/>
              <a: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093428"/>
          </a:xfrm>
          <a:prstGeom prst="rect">
            <a:avLst/>
          </a:prstGeom>
          <a:noFill/>
        </p:spPr>
        <p:txBody>
          <a:bodyPr wrap="square" rtlCol="0">
            <a:spAutoFit/>
          </a:bodyPr>
          <a:lstStyle/>
          <a:p>
            <a:pPr algn="ctr"/>
            <a:endParaRPr lang="en-GB" sz="2800" b="1" dirty="0" smtClean="0"/>
          </a:p>
          <a:p>
            <a:pPr algn="ctr"/>
            <a:endParaRPr lang="en-GB" sz="2800" b="1" dirty="0" smtClean="0"/>
          </a:p>
          <a:p>
            <a:pPr algn="ctr"/>
            <a:endParaRPr lang="en-GB" sz="2800" b="1" dirty="0" smtClean="0"/>
          </a:p>
          <a:p>
            <a:pPr algn="ctr"/>
            <a:endParaRPr lang="en-GB" sz="2800" b="1" dirty="0" smtClean="0"/>
          </a:p>
          <a:p>
            <a:pPr algn="ctr"/>
            <a:r>
              <a:rPr lang="en-GB" sz="2800" b="1" dirty="0" smtClean="0"/>
              <a:t>all relations of power are political</a:t>
            </a:r>
          </a:p>
          <a:p>
            <a:pPr algn="ctr"/>
            <a:endParaRPr lang="en-GB" sz="2800" b="1" dirty="0" smtClean="0"/>
          </a:p>
          <a:p>
            <a:pPr algn="ctr"/>
            <a:endParaRPr lang="en-GB" sz="2800" b="1" dirty="0" smtClean="0"/>
          </a:p>
          <a:p>
            <a:pPr algn="ctr"/>
            <a:r>
              <a:rPr lang="en-GB" sz="2800" b="1" dirty="0" smtClean="0"/>
              <a:t>all actions are political</a:t>
            </a: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370427"/>
          </a:xfrm>
          <a:prstGeom prst="rect">
            <a:avLst/>
          </a:prstGeom>
          <a:noFill/>
        </p:spPr>
        <p:txBody>
          <a:bodyPr wrap="square" rtlCol="0">
            <a:spAutoFit/>
          </a:bodyPr>
          <a:lstStyle/>
          <a:p>
            <a:pPr algn="ctr"/>
            <a:endParaRPr lang="en-GB" sz="2800" b="1" dirty="0" smtClean="0"/>
          </a:p>
          <a:p>
            <a:pPr algn="ctr"/>
            <a:endParaRPr lang="en-GB" sz="2800" b="1" dirty="0" smtClean="0"/>
          </a:p>
          <a:p>
            <a:pPr algn="ctr"/>
            <a:endParaRPr lang="en-GB" sz="2800" b="1" dirty="0" smtClean="0"/>
          </a:p>
          <a:p>
            <a:pPr algn="ctr"/>
            <a:r>
              <a:rPr lang="en-GB" sz="2800" b="1" dirty="0" smtClean="0"/>
              <a:t>archaeologists interpret the past in the present</a:t>
            </a:r>
          </a:p>
          <a:p>
            <a:pPr algn="ctr"/>
            <a:endParaRPr lang="en-GB" sz="2800" b="1" dirty="0" smtClean="0"/>
          </a:p>
          <a:p>
            <a:pPr algn="ctr"/>
            <a:endParaRPr lang="en-GB" sz="2800" b="1" dirty="0" smtClean="0"/>
          </a:p>
          <a:p>
            <a:pPr algn="ctr"/>
            <a:r>
              <a:rPr lang="en-GB" sz="2800" b="1" dirty="0" smtClean="0"/>
              <a:t>the need to make explicit  biases that will affect interpretation </a:t>
            </a:r>
          </a:p>
          <a:p>
            <a:endParaRPr lang="en-GB" dirty="0" smtClean="0"/>
          </a:p>
          <a:p>
            <a:r>
              <a:rPr lang="en-GB" dirty="0" smtClean="0"/>
              <a:t>(This may take the form of autobiographical notes, but it is more common to explicate personal issues in works of synthesis)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929190" y="642918"/>
            <a:ext cx="3857652" cy="5909310"/>
          </a:xfrm>
          <a:prstGeom prst="rect">
            <a:avLst/>
          </a:prstGeom>
          <a:noFill/>
        </p:spPr>
        <p:txBody>
          <a:bodyPr wrap="square" rtlCol="0">
            <a:spAutoFit/>
          </a:bodyPr>
          <a:lstStyle/>
          <a:p>
            <a:r>
              <a:rPr lang="en-GB" dirty="0" smtClean="0"/>
              <a:t>Francis Pryor’s work on Seahenge (2001) provides a narrative account that not only offers an overview of the prehistoric archaeology of the Fenlands of eastern England, but also an autobiographical approach.  </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This book also contains a short account of the political issues surrounding the excavation of the site of Seahenge</a:t>
            </a:r>
          </a:p>
          <a:p>
            <a:r>
              <a:rPr lang="en-GB" dirty="0" smtClean="0"/>
              <a:t> </a:t>
            </a:r>
          </a:p>
        </p:txBody>
      </p:sp>
      <p:pic>
        <p:nvPicPr>
          <p:cNvPr id="3" name="Picture 2" descr="seahenge.jpg"/>
          <p:cNvPicPr>
            <a:picLocks noChangeAspect="1"/>
          </p:cNvPicPr>
          <p:nvPr/>
        </p:nvPicPr>
        <p:blipFill>
          <a:blip r:embed="rId2"/>
          <a:stretch>
            <a:fillRect/>
          </a:stretch>
        </p:blipFill>
        <p:spPr>
          <a:xfrm>
            <a:off x="0" y="0"/>
            <a:ext cx="4467497" cy="6858000"/>
          </a:xfrm>
          <a:prstGeom prst="rect">
            <a:avLst/>
          </a:prstGeom>
        </p:spPr>
      </p:pic>
      <p:pic>
        <p:nvPicPr>
          <p:cNvPr id="4" name="Picture 3" descr="2008wickenby_22.jpg"/>
          <p:cNvPicPr>
            <a:picLocks noChangeAspect="1"/>
          </p:cNvPicPr>
          <p:nvPr/>
        </p:nvPicPr>
        <p:blipFill>
          <a:blip r:embed="rId3"/>
          <a:stretch>
            <a:fillRect/>
          </a:stretch>
        </p:blipFill>
        <p:spPr>
          <a:xfrm>
            <a:off x="4929190" y="2571744"/>
            <a:ext cx="3810000" cy="254317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628" y="642918"/>
            <a:ext cx="3786214" cy="4955203"/>
          </a:xfrm>
          <a:prstGeom prst="rect">
            <a:avLst/>
          </a:prstGeom>
          <a:noFill/>
        </p:spPr>
        <p:txBody>
          <a:bodyPr wrap="square" rtlCol="0">
            <a:spAutoFit/>
          </a:bodyPr>
          <a:lstStyle/>
          <a:p>
            <a:r>
              <a:rPr lang="en-GB" sz="2800" dirty="0" smtClean="0"/>
              <a:t>Seahenge</a:t>
            </a:r>
            <a:r>
              <a:rPr lang="en-GB" dirty="0" smtClean="0"/>
              <a:t> </a:t>
            </a:r>
          </a:p>
          <a:p>
            <a:r>
              <a:rPr lang="en-GB" dirty="0" smtClean="0"/>
              <a:t>as the site was dubbed by journalists, was a circle of fifty-five timber posts with a central inverted tree trunk eroding out of the tidal zone at Holme-next-the-Sea on the Norfolk coast of eastern England </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dendrochronology confirmed a date in the Early Bronze Age of 2050 BCE (Before Common Era).  </a:t>
            </a:r>
          </a:p>
          <a:p>
            <a:endParaRPr lang="en-GB" dirty="0" smtClean="0"/>
          </a:p>
        </p:txBody>
      </p:sp>
      <p:pic>
        <p:nvPicPr>
          <p:cNvPr id="3" name="Picture 2" descr="seahenge5.jpg"/>
          <p:cNvPicPr>
            <a:picLocks noChangeAspect="1"/>
          </p:cNvPicPr>
          <p:nvPr/>
        </p:nvPicPr>
        <p:blipFill>
          <a:blip r:embed="rId2"/>
          <a:stretch>
            <a:fillRect/>
          </a:stretch>
        </p:blipFill>
        <p:spPr>
          <a:xfrm>
            <a:off x="-1" y="0"/>
            <a:ext cx="4572001" cy="68580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929190" y="642918"/>
            <a:ext cx="3857652" cy="5909310"/>
          </a:xfrm>
          <a:prstGeom prst="rect">
            <a:avLst/>
          </a:prstGeom>
          <a:noFill/>
        </p:spPr>
        <p:txBody>
          <a:bodyPr wrap="square" rtlCol="0">
            <a:spAutoFit/>
          </a:bodyPr>
          <a:lstStyle/>
          <a:p>
            <a:r>
              <a:rPr lang="en-GB" dirty="0" smtClean="0"/>
              <a:t>In 1999 English Heritage decided that the site should be excavated prior to damage by further erosion and the Norfolk Archaeological Unit was contracted to conduct the excavation.  </a:t>
            </a:r>
          </a:p>
          <a:p>
            <a:endParaRPr lang="en-GB" dirty="0" smtClean="0"/>
          </a:p>
          <a:p>
            <a:endParaRPr lang="en-GB" dirty="0" smtClean="0"/>
          </a:p>
          <a:p>
            <a:endParaRPr lang="en-GB" dirty="0" smtClean="0"/>
          </a:p>
          <a:p>
            <a:endParaRPr lang="en-GB" dirty="0" smtClean="0"/>
          </a:p>
          <a:p>
            <a:endParaRPr lang="en-GB" dirty="0" smtClean="0"/>
          </a:p>
          <a:p>
            <a:r>
              <a:rPr lang="en-GB" dirty="0" smtClean="0"/>
              <a:t>media coverage was slow to develop at first, but prior to the excavation it became widespread and not only attracted the interest of Channel 4’s </a:t>
            </a:r>
            <a:r>
              <a:rPr lang="en-GB" i="1" dirty="0" smtClean="0"/>
              <a:t>Time Team</a:t>
            </a:r>
            <a:r>
              <a:rPr lang="en-GB" dirty="0" smtClean="0"/>
              <a:t>…….. </a:t>
            </a:r>
          </a:p>
          <a:p>
            <a:endParaRPr lang="en-GB" dirty="0" smtClean="0"/>
          </a:p>
          <a:p>
            <a:endParaRPr lang="en-GB" dirty="0" smtClean="0"/>
          </a:p>
          <a:p>
            <a:r>
              <a:rPr lang="en-GB" dirty="0" smtClean="0"/>
              <a:t>	……but two sets of interest groups who objected to the excavation of the site.</a:t>
            </a:r>
          </a:p>
          <a:p>
            <a:endParaRPr lang="en-GB" dirty="0" smtClean="0"/>
          </a:p>
        </p:txBody>
      </p:sp>
      <p:pic>
        <p:nvPicPr>
          <p:cNvPr id="3" name="Picture 2" descr="imagesCAIB3UFA.jpg"/>
          <p:cNvPicPr>
            <a:picLocks noChangeAspect="1"/>
          </p:cNvPicPr>
          <p:nvPr/>
        </p:nvPicPr>
        <p:blipFill>
          <a:blip r:embed="rId2"/>
          <a:stretch>
            <a:fillRect/>
          </a:stretch>
        </p:blipFill>
        <p:spPr>
          <a:xfrm>
            <a:off x="0" y="3214686"/>
            <a:ext cx="4864012" cy="3643314"/>
          </a:xfrm>
          <a:prstGeom prst="rect">
            <a:avLst/>
          </a:prstGeom>
        </p:spPr>
      </p:pic>
      <p:pic>
        <p:nvPicPr>
          <p:cNvPr id="4" name="Picture 3" descr="2300800596_1f741cd33f.jpg"/>
          <p:cNvPicPr>
            <a:picLocks noChangeAspect="1"/>
          </p:cNvPicPr>
          <p:nvPr/>
        </p:nvPicPr>
        <p:blipFill>
          <a:blip r:embed="rId3"/>
          <a:stretch>
            <a:fillRect/>
          </a:stretch>
        </p:blipFill>
        <p:spPr>
          <a:xfrm>
            <a:off x="785786" y="357166"/>
            <a:ext cx="3500430" cy="2450301"/>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286380" y="642918"/>
            <a:ext cx="3500462" cy="4801314"/>
          </a:xfrm>
          <a:prstGeom prst="rect">
            <a:avLst/>
          </a:prstGeom>
          <a:noFill/>
        </p:spPr>
        <p:txBody>
          <a:bodyPr wrap="square" rtlCol="0">
            <a:spAutoFit/>
          </a:bodyPr>
          <a:lstStyle/>
          <a:p>
            <a:r>
              <a:rPr lang="en-GB" dirty="0" smtClean="0"/>
              <a:t>the first group consisted of self-styled ‘Druids’, Pagans and New Agers.  </a:t>
            </a:r>
          </a:p>
          <a:p>
            <a:endParaRPr lang="en-GB" dirty="0" smtClean="0"/>
          </a:p>
          <a:p>
            <a:r>
              <a:rPr lang="en-GB" dirty="0" smtClean="0"/>
              <a:t>the Druids and Pagans were negotiated with and work was stopped to allow ceremonies to be performed </a:t>
            </a:r>
          </a:p>
          <a:p>
            <a:endParaRPr lang="en-GB" dirty="0" smtClean="0"/>
          </a:p>
          <a:p>
            <a:r>
              <a:rPr lang="en-GB" dirty="0" smtClean="0"/>
              <a:t>.......but the New Agers were travellers who were difficult to pin down and were very savvy in making their presence felt when representatives of the media were present.  </a:t>
            </a:r>
          </a:p>
          <a:p>
            <a:endParaRPr lang="en-GB" dirty="0" smtClean="0"/>
          </a:p>
          <a:p>
            <a:endParaRPr lang="en-GB" dirty="0" smtClean="0"/>
          </a:p>
        </p:txBody>
      </p:sp>
      <p:pic>
        <p:nvPicPr>
          <p:cNvPr id="3" name="Picture 2" descr="seahenge2b.jpg"/>
          <p:cNvPicPr>
            <a:picLocks noChangeAspect="1"/>
          </p:cNvPicPr>
          <p:nvPr/>
        </p:nvPicPr>
        <p:blipFill>
          <a:blip r:embed="rId2"/>
          <a:stretch>
            <a:fillRect/>
          </a:stretch>
        </p:blipFill>
        <p:spPr>
          <a:xfrm>
            <a:off x="0" y="5312252"/>
            <a:ext cx="9144000" cy="1545748"/>
          </a:xfrm>
          <a:prstGeom prst="rect">
            <a:avLst/>
          </a:prstGeom>
        </p:spPr>
      </p:pic>
      <p:pic>
        <p:nvPicPr>
          <p:cNvPr id="6" name="Picture 5" descr="seahengerr.jpg"/>
          <p:cNvPicPr>
            <a:picLocks noChangeAspect="1"/>
          </p:cNvPicPr>
          <p:nvPr/>
        </p:nvPicPr>
        <p:blipFill>
          <a:blip r:embed="rId3"/>
          <a:stretch>
            <a:fillRect/>
          </a:stretch>
        </p:blipFill>
        <p:spPr>
          <a:xfrm>
            <a:off x="857224" y="1214422"/>
            <a:ext cx="3810000" cy="342900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72066" y="571480"/>
            <a:ext cx="3714776" cy="3693319"/>
          </a:xfrm>
          <a:prstGeom prst="rect">
            <a:avLst/>
          </a:prstGeom>
          <a:noFill/>
        </p:spPr>
        <p:txBody>
          <a:bodyPr wrap="square" rtlCol="0">
            <a:spAutoFit/>
          </a:bodyPr>
          <a:lstStyle/>
          <a:p>
            <a:r>
              <a:rPr lang="en-GB" dirty="0" smtClean="0"/>
              <a:t>the day selected for lifting the central trunk was postponed when New Agers occupied the site and could not be removed</a:t>
            </a:r>
          </a:p>
          <a:p>
            <a:endParaRPr lang="en-GB" dirty="0" smtClean="0"/>
          </a:p>
          <a:p>
            <a:r>
              <a:rPr lang="en-GB" dirty="0" smtClean="0"/>
              <a:t>the following day with police assistance the trunk was hoisted and taken away.  </a:t>
            </a:r>
          </a:p>
          <a:p>
            <a:endParaRPr lang="en-GB" dirty="0" smtClean="0"/>
          </a:p>
          <a:p>
            <a:r>
              <a:rPr lang="en-GB" dirty="0" smtClean="0"/>
              <a:t>the New Agers argued that the excavation was nothing less than the desecration of a sacred shrine.</a:t>
            </a:r>
          </a:p>
          <a:p>
            <a:r>
              <a:rPr lang="en-GB" dirty="0" smtClean="0"/>
              <a:t> </a:t>
            </a:r>
            <a:endParaRPr lang="en-GB" dirty="0"/>
          </a:p>
        </p:txBody>
      </p:sp>
      <p:pic>
        <p:nvPicPr>
          <p:cNvPr id="3" name="Picture 2" descr="seahenge3b.jpg"/>
          <p:cNvPicPr>
            <a:picLocks noChangeAspect="1"/>
          </p:cNvPicPr>
          <p:nvPr/>
        </p:nvPicPr>
        <p:blipFill>
          <a:blip r:embed="rId2"/>
          <a:stretch>
            <a:fillRect/>
          </a:stretch>
        </p:blipFill>
        <p:spPr>
          <a:xfrm>
            <a:off x="0" y="4377155"/>
            <a:ext cx="9144000" cy="2480845"/>
          </a:xfrm>
          <a:prstGeom prst="rect">
            <a:avLst/>
          </a:prstGeom>
        </p:spPr>
      </p:pic>
      <p:pic>
        <p:nvPicPr>
          <p:cNvPr id="4" name="Picture 3" descr="seahenge_confront.jpg"/>
          <p:cNvPicPr>
            <a:picLocks noChangeAspect="1"/>
          </p:cNvPicPr>
          <p:nvPr/>
        </p:nvPicPr>
        <p:blipFill>
          <a:blip r:embed="rId3"/>
          <a:stretch>
            <a:fillRect/>
          </a:stretch>
        </p:blipFill>
        <p:spPr>
          <a:xfrm>
            <a:off x="1428728" y="428604"/>
            <a:ext cx="2786082" cy="3869558"/>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43438" y="642918"/>
            <a:ext cx="4143404" cy="6186309"/>
          </a:xfrm>
          <a:prstGeom prst="rect">
            <a:avLst/>
          </a:prstGeom>
          <a:noFill/>
        </p:spPr>
        <p:txBody>
          <a:bodyPr wrap="square" rtlCol="0">
            <a:spAutoFit/>
          </a:bodyPr>
          <a:lstStyle/>
          <a:p>
            <a:r>
              <a:rPr lang="en-GB" dirty="0" smtClean="0"/>
              <a:t>the second group was a loose conglomeration of locals who either believed that the sea and erosion was not a threat to the site and therefore it should be left where it was, and may indeed attract tourists to the area.  </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others were worried that the timbers would be removed from northwest Norfolk and taken to a place where they did not belong, that is, 50 kilometres away in Cambridgeshire in the first instance.</a:t>
            </a:r>
          </a:p>
          <a:p>
            <a:r>
              <a:rPr lang="en-GB" dirty="0" smtClean="0"/>
              <a:t> </a:t>
            </a:r>
          </a:p>
        </p:txBody>
      </p:sp>
      <p:pic>
        <p:nvPicPr>
          <p:cNvPr id="3" name="Picture 2" descr="2148825499_21dd615658_o.jpg"/>
          <p:cNvPicPr>
            <a:picLocks noChangeAspect="1"/>
          </p:cNvPicPr>
          <p:nvPr/>
        </p:nvPicPr>
        <p:blipFill>
          <a:blip r:embed="rId2"/>
          <a:stretch>
            <a:fillRect/>
          </a:stretch>
        </p:blipFill>
        <p:spPr>
          <a:xfrm>
            <a:off x="-1" y="0"/>
            <a:ext cx="4500563" cy="6858000"/>
          </a:xfrm>
          <a:prstGeom prst="rect">
            <a:avLst/>
          </a:prstGeom>
        </p:spPr>
      </p:pic>
      <p:pic>
        <p:nvPicPr>
          <p:cNvPr id="4" name="Picture 3" descr="1.jpg"/>
          <p:cNvPicPr>
            <a:picLocks noChangeAspect="1"/>
          </p:cNvPicPr>
          <p:nvPr/>
        </p:nvPicPr>
        <p:blipFill>
          <a:blip r:embed="rId3"/>
          <a:stretch>
            <a:fillRect/>
          </a:stretch>
        </p:blipFill>
        <p:spPr>
          <a:xfrm>
            <a:off x="4572000" y="2571744"/>
            <a:ext cx="3937000" cy="219710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801314"/>
          </a:xfrm>
          <a:prstGeom prst="rect">
            <a:avLst/>
          </a:prstGeom>
          <a:noFill/>
        </p:spPr>
        <p:txBody>
          <a:bodyPr wrap="square" rtlCol="0">
            <a:spAutoFit/>
          </a:bodyPr>
          <a:lstStyle/>
          <a:p>
            <a:r>
              <a:rPr lang="en-GB" dirty="0" smtClean="0"/>
              <a:t> </a:t>
            </a:r>
          </a:p>
          <a:p>
            <a:r>
              <a:rPr lang="en-GB" dirty="0" smtClean="0"/>
              <a:t>the concerns of local people, who can have a great deal of pride in the archaeology of their locale, is not completely unheard of elsewhere.  </a:t>
            </a:r>
          </a:p>
          <a:p>
            <a:endParaRPr lang="en-GB" dirty="0" smtClean="0"/>
          </a:p>
          <a:p>
            <a:endParaRPr lang="en-GB" dirty="0" smtClean="0"/>
          </a:p>
          <a:p>
            <a:r>
              <a:rPr lang="en-GB" dirty="0" smtClean="0"/>
              <a:t>such protests are quite rare unless the archaeological excavations are in advance of unpopular development (road building etc) where the archaeology can be useful for NIMBY (not in my backyard) protests.  </a:t>
            </a:r>
          </a:p>
          <a:p>
            <a:endParaRPr lang="en-GB" dirty="0" smtClean="0"/>
          </a:p>
          <a:p>
            <a:endParaRPr lang="en-GB" dirty="0" smtClean="0"/>
          </a:p>
          <a:p>
            <a:endParaRPr lang="en-GB" dirty="0" smtClean="0"/>
          </a:p>
          <a:p>
            <a:endParaRPr lang="en-GB" dirty="0" smtClean="0"/>
          </a:p>
          <a:p>
            <a:endParaRPr lang="en-GB" dirty="0" smtClean="0"/>
          </a:p>
          <a:p>
            <a:r>
              <a:rPr lang="en-GB" dirty="0" smtClean="0"/>
              <a:t>the concerns regarding desecration of a sacred place, however, was very unusual in British archaeology, this is not the case for other parts of the World and such concerns are being taken far more seriously in the UK than had previously been the case.</a:t>
            </a:r>
          </a:p>
          <a:p>
            <a:r>
              <a:rPr lang="en-GB" dirty="0" smtClean="0"/>
              <a:t> </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43504" y="642918"/>
            <a:ext cx="3643338" cy="2308324"/>
          </a:xfrm>
          <a:prstGeom prst="rect">
            <a:avLst/>
          </a:prstGeom>
          <a:noFill/>
        </p:spPr>
        <p:txBody>
          <a:bodyPr wrap="square" rtlCol="0">
            <a:spAutoFit/>
          </a:bodyPr>
          <a:lstStyle/>
          <a:p>
            <a:r>
              <a:rPr lang="en-GB" dirty="0" smtClean="0"/>
              <a:t>across the world archaeologists have been embroiled in political issues that have generally involved confrontations between practitioners and Indigenous people in settler or colonial situations, particularly in North America and Australia.  </a:t>
            </a:r>
          </a:p>
        </p:txBody>
      </p:sp>
      <p:pic>
        <p:nvPicPr>
          <p:cNvPr id="3" name="Picture 2" descr="r476764_2408092.jpg"/>
          <p:cNvPicPr>
            <a:picLocks noChangeAspect="1"/>
          </p:cNvPicPr>
          <p:nvPr/>
        </p:nvPicPr>
        <p:blipFill>
          <a:blip r:embed="rId2"/>
          <a:stretch>
            <a:fillRect/>
          </a:stretch>
        </p:blipFill>
        <p:spPr>
          <a:xfrm>
            <a:off x="0" y="3284337"/>
            <a:ext cx="4929190" cy="3573663"/>
          </a:xfrm>
          <a:prstGeom prst="rect">
            <a:avLst/>
          </a:prstGeom>
        </p:spPr>
      </p:pic>
      <p:pic>
        <p:nvPicPr>
          <p:cNvPr id="4" name="Picture 3" descr="expulsion_disguised_as_archaeology.jpg"/>
          <p:cNvPicPr>
            <a:picLocks noChangeAspect="1"/>
          </p:cNvPicPr>
          <p:nvPr/>
        </p:nvPicPr>
        <p:blipFill>
          <a:blip r:embed="rId3" cstate="print"/>
          <a:stretch>
            <a:fillRect/>
          </a:stretch>
        </p:blipFill>
        <p:spPr>
          <a:xfrm>
            <a:off x="0" y="0"/>
            <a:ext cx="4890265" cy="3214686"/>
          </a:xfrm>
          <a:prstGeom prst="rect">
            <a:avLst/>
          </a:prstGeom>
        </p:spPr>
      </p:pic>
      <p:pic>
        <p:nvPicPr>
          <p:cNvPr id="6" name="Picture 5" descr="hpim2713.jpg"/>
          <p:cNvPicPr>
            <a:picLocks noChangeAspect="1"/>
          </p:cNvPicPr>
          <p:nvPr/>
        </p:nvPicPr>
        <p:blipFill>
          <a:blip r:embed="rId4" cstate="print"/>
          <a:stretch>
            <a:fillRect/>
          </a:stretch>
        </p:blipFill>
        <p:spPr>
          <a:xfrm>
            <a:off x="5000628" y="3214685"/>
            <a:ext cx="4083214" cy="3643315"/>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aartje Baartmann 1810">
            <a:hlinkClick r:id="rId2"/>
          </p:cNvPr>
          <p:cNvPicPr>
            <a:picLocks noChangeAspect="1" noChangeArrowheads="1"/>
          </p:cNvPicPr>
          <p:nvPr/>
        </p:nvPicPr>
        <p:blipFill>
          <a:blip r:embed="rId3"/>
          <a:srcRect/>
          <a:stretch>
            <a:fillRect/>
          </a:stretch>
        </p:blipFill>
        <p:spPr bwMode="auto">
          <a:xfrm>
            <a:off x="0" y="0"/>
            <a:ext cx="5191125" cy="6858000"/>
          </a:xfrm>
          <a:prstGeom prst="rect">
            <a:avLst/>
          </a:prstGeom>
          <a:noFill/>
        </p:spPr>
      </p:pic>
      <p:sp>
        <p:nvSpPr>
          <p:cNvPr id="17415" name="Rectangle 7"/>
          <p:cNvSpPr>
            <a:spLocks noChangeArrowheads="1"/>
          </p:cNvSpPr>
          <p:nvPr/>
        </p:nvSpPr>
        <p:spPr bwMode="auto">
          <a:xfrm>
            <a:off x="5219700" y="476250"/>
            <a:ext cx="3924300" cy="2862322"/>
          </a:xfrm>
          <a:prstGeom prst="rect">
            <a:avLst/>
          </a:prstGeom>
          <a:noFill/>
          <a:ln w="9525">
            <a:noFill/>
            <a:miter lim="800000"/>
            <a:headEnd/>
            <a:tailEnd/>
          </a:ln>
          <a:effectLst/>
        </p:spPr>
        <p:txBody>
          <a:bodyPr>
            <a:spAutoFit/>
          </a:bodyPr>
          <a:lstStyle/>
          <a:p>
            <a:r>
              <a:rPr lang="en-US" b="1" dirty="0" err="1">
                <a:latin typeface="Arial" pitchFamily="34" charset="0"/>
                <a:cs typeface="Arial" pitchFamily="34" charset="0"/>
              </a:rPr>
              <a:t>Saartjie</a:t>
            </a:r>
            <a:r>
              <a:rPr lang="en-US" b="1" dirty="0">
                <a:latin typeface="Arial" pitchFamily="34" charset="0"/>
                <a:cs typeface="Arial" pitchFamily="34" charset="0"/>
              </a:rPr>
              <a:t> </a:t>
            </a:r>
            <a:r>
              <a:rPr lang="en-US" b="1" dirty="0" err="1">
                <a:latin typeface="Arial" pitchFamily="34" charset="0"/>
                <a:cs typeface="Arial" pitchFamily="34" charset="0"/>
              </a:rPr>
              <a:t>Baartman</a:t>
            </a:r>
            <a:r>
              <a:rPr lang="en-US" dirty="0">
                <a:latin typeface="Arial" pitchFamily="34" charset="0"/>
                <a:cs typeface="Arial" pitchFamily="34" charset="0"/>
              </a:rPr>
              <a:t> </a:t>
            </a: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r>
              <a:rPr lang="en-US" dirty="0" smtClean="0">
                <a:latin typeface="Arial" pitchFamily="34" charset="0"/>
                <a:cs typeface="Arial" pitchFamily="34" charset="0"/>
              </a:rPr>
              <a:t>Born c.1789 </a:t>
            </a:r>
            <a:endParaRPr lang="en-US" dirty="0">
              <a:latin typeface="Arial" pitchFamily="34" charset="0"/>
              <a:cs typeface="Arial" pitchFamily="34" charset="0"/>
            </a:endParaRPr>
          </a:p>
          <a:p>
            <a:endParaRPr lang="en-US" dirty="0" smtClean="0">
              <a:latin typeface="Arial" pitchFamily="34" charset="0"/>
              <a:cs typeface="Arial" pitchFamily="34" charset="0"/>
            </a:endParaRPr>
          </a:p>
          <a:p>
            <a:r>
              <a:rPr lang="en-US" dirty="0" err="1" smtClean="0">
                <a:latin typeface="Arial" pitchFamily="34" charset="0"/>
                <a:cs typeface="Arial" pitchFamily="34" charset="0"/>
              </a:rPr>
              <a:t>Griqua</a:t>
            </a:r>
            <a:r>
              <a:rPr lang="en-US" dirty="0" smtClean="0">
                <a:latin typeface="Arial" pitchFamily="34" charset="0"/>
                <a:cs typeface="Arial" pitchFamily="34" charset="0"/>
              </a:rPr>
              <a:t> </a:t>
            </a:r>
            <a:r>
              <a:rPr lang="en-US" dirty="0">
                <a:latin typeface="Arial" pitchFamily="34" charset="0"/>
                <a:cs typeface="Arial" pitchFamily="34" charset="0"/>
              </a:rPr>
              <a:t>tribe of the eastern Cape, </a:t>
            </a:r>
            <a:endParaRPr lang="en-US" dirty="0" smtClean="0">
              <a:latin typeface="Arial" pitchFamily="34" charset="0"/>
              <a:cs typeface="Arial" pitchFamily="34" charset="0"/>
            </a:endParaRPr>
          </a:p>
          <a:p>
            <a:r>
              <a:rPr lang="en-US" dirty="0" smtClean="0">
                <a:latin typeface="Arial" pitchFamily="34" charset="0"/>
                <a:cs typeface="Arial" pitchFamily="34" charset="0"/>
              </a:rPr>
              <a:t>a </a:t>
            </a:r>
            <a:r>
              <a:rPr lang="en-US" dirty="0">
                <a:latin typeface="Arial" pitchFamily="34" charset="0"/>
                <a:cs typeface="Arial" pitchFamily="34" charset="0"/>
              </a:rPr>
              <a:t>subgroup of the </a:t>
            </a:r>
            <a:r>
              <a:rPr lang="en-US" dirty="0" err="1">
                <a:latin typeface="Arial" pitchFamily="34" charset="0"/>
                <a:cs typeface="Arial" pitchFamily="34" charset="0"/>
              </a:rPr>
              <a:t>Khoisan</a:t>
            </a:r>
            <a:r>
              <a:rPr lang="en-US" dirty="0">
                <a:latin typeface="Arial" pitchFamily="34" charset="0"/>
                <a:cs typeface="Arial" pitchFamily="34" charset="0"/>
              </a:rPr>
              <a:t> people</a:t>
            </a:r>
          </a:p>
          <a:p>
            <a:r>
              <a:rPr lang="en-GB" dirty="0">
                <a:latin typeface="Arial" pitchFamily="34" charset="0"/>
                <a:cs typeface="Arial" pitchFamily="34" charset="0"/>
              </a:rPr>
              <a:t>(‘</a:t>
            </a:r>
            <a:r>
              <a:rPr lang="en-GB" dirty="0" err="1">
                <a:latin typeface="Arial" pitchFamily="34" charset="0"/>
                <a:cs typeface="Arial" pitchFamily="34" charset="0"/>
              </a:rPr>
              <a:t>Hottentot</a:t>
            </a:r>
            <a:r>
              <a:rPr lang="en-GB" dirty="0">
                <a:latin typeface="Arial" pitchFamily="34" charset="0"/>
                <a:cs typeface="Arial" pitchFamily="34" charset="0"/>
              </a:rPr>
              <a:t>’)</a:t>
            </a:r>
          </a:p>
          <a:p>
            <a:endParaRPr lang="en-GB" dirty="0">
              <a:latin typeface="Arial" pitchFamily="34" charset="0"/>
              <a:cs typeface="Arial" pitchFamily="34" charset="0"/>
            </a:endParaRPr>
          </a:p>
          <a:p>
            <a:r>
              <a:rPr lang="en-GB" dirty="0">
                <a:latin typeface="Arial" pitchFamily="34" charset="0"/>
                <a:cs typeface="Arial" pitchFamily="34" charset="0"/>
              </a:rPr>
              <a:t>c</a:t>
            </a:r>
            <a:r>
              <a:rPr lang="en-GB" dirty="0" smtClean="0">
                <a:latin typeface="Arial" pitchFamily="34" charset="0"/>
                <a:cs typeface="Arial" pitchFamily="34" charset="0"/>
              </a:rPr>
              <a:t>aptured </a:t>
            </a:r>
            <a:r>
              <a:rPr lang="en-GB" dirty="0">
                <a:latin typeface="Arial" pitchFamily="34" charset="0"/>
                <a:cs typeface="Arial" pitchFamily="34" charset="0"/>
              </a:rPr>
              <a:t>1810 </a:t>
            </a:r>
            <a:r>
              <a:rPr lang="en-GB" dirty="0" smtClean="0">
                <a:latin typeface="Arial" pitchFamily="34" charset="0"/>
                <a:cs typeface="Arial" pitchFamily="34" charset="0"/>
              </a:rPr>
              <a:t>- died </a:t>
            </a:r>
            <a:r>
              <a:rPr lang="en-GB" dirty="0">
                <a:latin typeface="Arial" pitchFamily="34" charset="0"/>
                <a:cs typeface="Arial" pitchFamily="34" charset="0"/>
              </a:rPr>
              <a:t>1815</a:t>
            </a:r>
            <a:endParaRPr lang="en-US" dirty="0">
              <a:latin typeface="Arial" pitchFamily="34" charset="0"/>
              <a:cs typeface="Arial" pitchFamily="34" charset="0"/>
            </a:endParaRPr>
          </a:p>
        </p:txBody>
      </p:sp>
    </p:spTree>
    <p:extLst>
      <p:ext uri="{BB962C8B-B14F-4D97-AF65-F5344CB8AC3E}">
        <p14:creationId xmlns:p14="http://schemas.microsoft.com/office/powerpoint/2010/main" val="38380045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9" name="Picture 5" descr="1880sbluebustlemb1"/>
          <p:cNvPicPr>
            <a:picLocks noChangeAspect="1" noChangeArrowheads="1"/>
          </p:cNvPicPr>
          <p:nvPr/>
        </p:nvPicPr>
        <p:blipFill>
          <a:blip r:embed="rId2"/>
          <a:srcRect/>
          <a:stretch>
            <a:fillRect/>
          </a:stretch>
        </p:blipFill>
        <p:spPr bwMode="auto">
          <a:xfrm>
            <a:off x="0" y="836613"/>
            <a:ext cx="2852738" cy="5256212"/>
          </a:xfrm>
          <a:prstGeom prst="rect">
            <a:avLst/>
          </a:prstGeom>
          <a:noFill/>
        </p:spPr>
      </p:pic>
      <p:pic>
        <p:nvPicPr>
          <p:cNvPr id="52230" name="Picture 6" descr="queen1"/>
          <p:cNvPicPr>
            <a:picLocks noChangeAspect="1" noChangeArrowheads="1"/>
          </p:cNvPicPr>
          <p:nvPr/>
        </p:nvPicPr>
        <p:blipFill>
          <a:blip r:embed="rId3"/>
          <a:srcRect/>
          <a:stretch>
            <a:fillRect/>
          </a:stretch>
        </p:blipFill>
        <p:spPr bwMode="auto">
          <a:xfrm>
            <a:off x="2916238" y="836613"/>
            <a:ext cx="2940050" cy="5256212"/>
          </a:xfrm>
          <a:prstGeom prst="rect">
            <a:avLst/>
          </a:prstGeom>
          <a:noFill/>
        </p:spPr>
      </p:pic>
      <p:pic>
        <p:nvPicPr>
          <p:cNvPr id="52231" name="Picture 7" descr="l33269945288_1633"/>
          <p:cNvPicPr>
            <a:picLocks noChangeAspect="1" noChangeArrowheads="1"/>
          </p:cNvPicPr>
          <p:nvPr/>
        </p:nvPicPr>
        <p:blipFill>
          <a:blip r:embed="rId4"/>
          <a:srcRect/>
          <a:stretch>
            <a:fillRect/>
          </a:stretch>
        </p:blipFill>
        <p:spPr bwMode="auto">
          <a:xfrm>
            <a:off x="5902325" y="836613"/>
            <a:ext cx="3241675" cy="5256212"/>
          </a:xfrm>
          <a:prstGeom prst="rect">
            <a:avLst/>
          </a:prstGeom>
          <a:noFill/>
        </p:spPr>
      </p:pic>
    </p:spTree>
    <p:extLst>
      <p:ext uri="{BB962C8B-B14F-4D97-AF65-F5344CB8AC3E}">
        <p14:creationId xmlns:p14="http://schemas.microsoft.com/office/powerpoint/2010/main" val="16269722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Saartje Baartmann"/>
          <p:cNvPicPr>
            <a:picLocks noChangeAspect="1" noChangeArrowheads="1"/>
          </p:cNvPicPr>
          <p:nvPr/>
        </p:nvPicPr>
        <p:blipFill>
          <a:blip r:embed="rId2"/>
          <a:srcRect/>
          <a:stretch>
            <a:fillRect/>
          </a:stretch>
        </p:blipFill>
        <p:spPr bwMode="auto">
          <a:xfrm>
            <a:off x="0" y="0"/>
            <a:ext cx="4716463" cy="3582988"/>
          </a:xfrm>
          <a:prstGeom prst="rect">
            <a:avLst/>
          </a:prstGeom>
          <a:noFill/>
        </p:spPr>
      </p:pic>
      <p:pic>
        <p:nvPicPr>
          <p:cNvPr id="55299" name="Picture 3" descr="Saartje Baartmann Port Elizabeth 9Aug2002 Thabo Mbeki"/>
          <p:cNvPicPr>
            <a:picLocks noChangeAspect="1" noChangeArrowheads="1"/>
          </p:cNvPicPr>
          <p:nvPr/>
        </p:nvPicPr>
        <p:blipFill>
          <a:blip r:embed="rId3"/>
          <a:srcRect/>
          <a:stretch>
            <a:fillRect/>
          </a:stretch>
        </p:blipFill>
        <p:spPr bwMode="auto">
          <a:xfrm>
            <a:off x="0" y="3713163"/>
            <a:ext cx="4716463" cy="3144837"/>
          </a:xfrm>
          <a:prstGeom prst="rect">
            <a:avLst/>
          </a:prstGeom>
          <a:noFill/>
        </p:spPr>
      </p:pic>
      <p:pic>
        <p:nvPicPr>
          <p:cNvPr id="55300" name="Picture 4" descr="Saartje Baartmann 1"/>
          <p:cNvPicPr>
            <a:picLocks noChangeAspect="1" noChangeArrowheads="1"/>
          </p:cNvPicPr>
          <p:nvPr/>
        </p:nvPicPr>
        <p:blipFill>
          <a:blip r:embed="rId4"/>
          <a:srcRect/>
          <a:stretch>
            <a:fillRect/>
          </a:stretch>
        </p:blipFill>
        <p:spPr bwMode="auto">
          <a:xfrm>
            <a:off x="4859338" y="0"/>
            <a:ext cx="2438400" cy="3644900"/>
          </a:xfrm>
          <a:prstGeom prst="rect">
            <a:avLst/>
          </a:prstGeom>
          <a:noFill/>
        </p:spPr>
      </p:pic>
      <p:sp>
        <p:nvSpPr>
          <p:cNvPr id="55301" name="Rectangle 5"/>
          <p:cNvSpPr>
            <a:spLocks noChangeArrowheads="1"/>
          </p:cNvSpPr>
          <p:nvPr/>
        </p:nvSpPr>
        <p:spPr bwMode="auto">
          <a:xfrm>
            <a:off x="4747061" y="4077072"/>
            <a:ext cx="3384550" cy="2031325"/>
          </a:xfrm>
          <a:prstGeom prst="rect">
            <a:avLst/>
          </a:prstGeom>
          <a:noFill/>
          <a:ln w="9525">
            <a:noFill/>
            <a:miter lim="800000"/>
            <a:headEnd/>
            <a:tailEnd/>
          </a:ln>
          <a:effectLst/>
        </p:spPr>
        <p:txBody>
          <a:bodyPr>
            <a:spAutoFit/>
          </a:bodyPr>
          <a:lstStyle/>
          <a:p>
            <a:r>
              <a:rPr lang="en-US" b="1" dirty="0" err="1">
                <a:latin typeface="Arial" panose="020B0604020202020204" pitchFamily="34" charset="0"/>
                <a:cs typeface="Arial" panose="020B0604020202020204" pitchFamily="34" charset="0"/>
              </a:rPr>
              <a:t>Saartje</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Baartmann</a:t>
            </a:r>
            <a:r>
              <a:rPr lang="en-US" dirty="0">
                <a:latin typeface="Arial" panose="020B0604020202020204" pitchFamily="34" charset="0"/>
                <a:cs typeface="Arial" panose="020B0604020202020204" pitchFamily="34" charset="0"/>
              </a:rPr>
              <a:t> </a:t>
            </a:r>
          </a:p>
          <a:p>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Port </a:t>
            </a:r>
            <a:r>
              <a:rPr lang="en-US" dirty="0">
                <a:latin typeface="Arial" panose="020B0604020202020204" pitchFamily="34" charset="0"/>
                <a:cs typeface="Arial" panose="020B0604020202020204" pitchFamily="34" charset="0"/>
              </a:rPr>
              <a:t>Elizabeth </a:t>
            </a:r>
          </a:p>
          <a:p>
            <a:r>
              <a:rPr lang="en-US" dirty="0">
                <a:latin typeface="Arial" panose="020B0604020202020204" pitchFamily="34" charset="0"/>
                <a:cs typeface="Arial" panose="020B0604020202020204" pitchFamily="34" charset="0"/>
              </a:rPr>
              <a:t>9</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August 2002 </a:t>
            </a:r>
          </a:p>
          <a:p>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Funeral </a:t>
            </a:r>
            <a:r>
              <a:rPr lang="en-US" dirty="0">
                <a:latin typeface="Arial" panose="020B0604020202020204" pitchFamily="34" charset="0"/>
                <a:cs typeface="Arial" panose="020B0604020202020204" pitchFamily="34" charset="0"/>
              </a:rPr>
              <a:t>attended by </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Thabo </a:t>
            </a:r>
            <a:r>
              <a:rPr lang="en-US" dirty="0">
                <a:latin typeface="Arial" panose="020B0604020202020204" pitchFamily="34" charset="0"/>
                <a:cs typeface="Arial" panose="020B0604020202020204" pitchFamily="34" charset="0"/>
              </a:rPr>
              <a:t>Mbeki</a:t>
            </a:r>
          </a:p>
        </p:txBody>
      </p:sp>
      <p:pic>
        <p:nvPicPr>
          <p:cNvPr id="55303" name="Picture 7" descr="saartjie5"/>
          <p:cNvPicPr>
            <a:picLocks noChangeAspect="1" noChangeArrowheads="1"/>
          </p:cNvPicPr>
          <p:nvPr/>
        </p:nvPicPr>
        <p:blipFill>
          <a:blip r:embed="rId5"/>
          <a:srcRect/>
          <a:stretch>
            <a:fillRect/>
          </a:stretch>
        </p:blipFill>
        <p:spPr bwMode="auto">
          <a:xfrm>
            <a:off x="7723188" y="0"/>
            <a:ext cx="1420812" cy="3644900"/>
          </a:xfrm>
          <a:prstGeom prst="rect">
            <a:avLst/>
          </a:prstGeom>
          <a:noFill/>
        </p:spPr>
      </p:pic>
      <p:pic>
        <p:nvPicPr>
          <p:cNvPr id="7" name="Picture 6" descr="Saartjie Baartman Grave 2.jpg"/>
          <p:cNvPicPr>
            <a:picLocks noChangeAspect="1"/>
          </p:cNvPicPr>
          <p:nvPr/>
        </p:nvPicPr>
        <p:blipFill>
          <a:blip r:embed="rId6"/>
          <a:stretch>
            <a:fillRect/>
          </a:stretch>
        </p:blipFill>
        <p:spPr>
          <a:xfrm>
            <a:off x="7081543" y="3714752"/>
            <a:ext cx="2062457" cy="1547810"/>
          </a:xfrm>
          <a:prstGeom prst="rect">
            <a:avLst/>
          </a:prstGeom>
        </p:spPr>
      </p:pic>
      <p:pic>
        <p:nvPicPr>
          <p:cNvPr id="8" name="Picture 7" descr="Saartjie Baartman Grave.jpg"/>
          <p:cNvPicPr>
            <a:picLocks noChangeAspect="1"/>
          </p:cNvPicPr>
          <p:nvPr/>
        </p:nvPicPr>
        <p:blipFill>
          <a:blip r:embed="rId7" cstate="print"/>
          <a:stretch>
            <a:fillRect/>
          </a:stretch>
        </p:blipFill>
        <p:spPr>
          <a:xfrm>
            <a:off x="7072330" y="5304247"/>
            <a:ext cx="2071670" cy="1553753"/>
          </a:xfrm>
          <a:prstGeom prst="rect">
            <a:avLst/>
          </a:prstGeom>
        </p:spPr>
      </p:pic>
    </p:spTree>
    <p:extLst>
      <p:ext uri="{BB962C8B-B14F-4D97-AF65-F5344CB8AC3E}">
        <p14:creationId xmlns:p14="http://schemas.microsoft.com/office/powerpoint/2010/main" val="17079341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43504" y="642918"/>
            <a:ext cx="3643338" cy="5078313"/>
          </a:xfrm>
          <a:prstGeom prst="rect">
            <a:avLst/>
          </a:prstGeom>
          <a:noFill/>
        </p:spPr>
        <p:txBody>
          <a:bodyPr wrap="square" rtlCol="0">
            <a:spAutoFit/>
          </a:bodyPr>
          <a:lstStyle/>
          <a:p>
            <a:r>
              <a:rPr lang="en-GB" dirty="0" smtClean="0"/>
              <a:t>much of the concern has been related to the excavation of human remains and / or their deposition in museums.  </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indigenous people have often quite different concerns about the disturbance of the remains of what they perceive as the remains of their ancestors compared to the information available from such remains through physical anthropological studies.  </a:t>
            </a:r>
          </a:p>
        </p:txBody>
      </p:sp>
      <p:pic>
        <p:nvPicPr>
          <p:cNvPr id="7" name="Picture 6" descr="0,1020,883290,00.jpg"/>
          <p:cNvPicPr>
            <a:picLocks noChangeAspect="1"/>
          </p:cNvPicPr>
          <p:nvPr/>
        </p:nvPicPr>
        <p:blipFill>
          <a:blip r:embed="rId2"/>
          <a:stretch>
            <a:fillRect/>
          </a:stretch>
        </p:blipFill>
        <p:spPr>
          <a:xfrm>
            <a:off x="0" y="0"/>
            <a:ext cx="4890896" cy="3714752"/>
          </a:xfrm>
          <a:prstGeom prst="rect">
            <a:avLst/>
          </a:prstGeom>
        </p:spPr>
      </p:pic>
      <p:pic>
        <p:nvPicPr>
          <p:cNvPr id="8" name="Picture 7" descr="09cnd-venus_1.jpg"/>
          <p:cNvPicPr>
            <a:picLocks noChangeAspect="1"/>
          </p:cNvPicPr>
          <p:nvPr/>
        </p:nvPicPr>
        <p:blipFill>
          <a:blip r:embed="rId3"/>
          <a:stretch>
            <a:fillRect/>
          </a:stretch>
        </p:blipFill>
        <p:spPr>
          <a:xfrm>
            <a:off x="0" y="3750925"/>
            <a:ext cx="4929190" cy="3107075"/>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851920" y="476672"/>
            <a:ext cx="5112568" cy="5909310"/>
          </a:xfrm>
          <a:prstGeom prst="rect">
            <a:avLst/>
          </a:prstGeom>
          <a:noFill/>
        </p:spPr>
        <p:txBody>
          <a:bodyPr wrap="square" rtlCol="0">
            <a:spAutoFit/>
          </a:bodyPr>
          <a:lstStyle/>
          <a:p>
            <a:r>
              <a:rPr lang="en-GB" dirty="0" smtClean="0"/>
              <a:t>John </a:t>
            </a:r>
            <a:r>
              <a:rPr lang="en-GB" dirty="0" err="1" smtClean="0"/>
              <a:t>Mulvaney</a:t>
            </a:r>
            <a:r>
              <a:rPr lang="en-GB" dirty="0" smtClean="0"/>
              <a:t> (1925-2016), </a:t>
            </a:r>
            <a:r>
              <a:rPr lang="en-GB" i="1" dirty="0" smtClean="0"/>
              <a:t>‘the father of Australian archaeology’</a:t>
            </a:r>
            <a:r>
              <a:rPr lang="en-GB" dirty="0" smtClean="0"/>
              <a:t>,  argued that the repatriation of human remains from the site of Kow Swamp in south-eastern Australia to local Aboriginal custodians for reburial was a loss to science.  </a:t>
            </a:r>
          </a:p>
          <a:p>
            <a:endParaRPr lang="en-GB" dirty="0" smtClean="0"/>
          </a:p>
          <a:p>
            <a:r>
              <a:rPr lang="en-GB" dirty="0" smtClean="0"/>
              <a:t>the remains dated to the Late Pleistocene (15,000 - 10,000 years ago, the archaeology goes back further) </a:t>
            </a:r>
          </a:p>
          <a:p>
            <a:endParaRPr lang="en-GB" dirty="0" smtClean="0"/>
          </a:p>
          <a:p>
            <a:r>
              <a:rPr lang="en-GB" dirty="0" smtClean="0"/>
              <a:t>no direct ancestral relationship could be claimed by the present day Aboriginal community in the area.  </a:t>
            </a:r>
          </a:p>
          <a:p>
            <a:endParaRPr lang="en-GB" dirty="0" smtClean="0"/>
          </a:p>
          <a:p>
            <a:r>
              <a:rPr lang="en-GB" dirty="0" smtClean="0"/>
              <a:t>the rarity of human remains of this date were of universal importance to science that transcended political concerns at the local level. </a:t>
            </a:r>
          </a:p>
          <a:p>
            <a:endParaRPr lang="en-GB" dirty="0" smtClean="0"/>
          </a:p>
          <a:p>
            <a:r>
              <a:rPr lang="en-GB" dirty="0" smtClean="0"/>
              <a:t>Mulvaney’s view is one that is not shared by most Australian archaeologists, the majority of whom are of European ancestry, who work closely in consultation with Aboriginal communities in conducting archaeological work on their land.</a:t>
            </a:r>
          </a:p>
        </p:txBody>
      </p:sp>
      <p:pic>
        <p:nvPicPr>
          <p:cNvPr id="3" name="Picture 2" descr="centre_2ef_rs.jpg"/>
          <p:cNvPicPr>
            <a:picLocks noChangeAspect="1"/>
          </p:cNvPicPr>
          <p:nvPr/>
        </p:nvPicPr>
        <p:blipFill>
          <a:blip r:embed="rId2"/>
          <a:stretch>
            <a:fillRect/>
          </a:stretch>
        </p:blipFill>
        <p:spPr>
          <a:xfrm>
            <a:off x="251520" y="117693"/>
            <a:ext cx="3186068" cy="4572008"/>
          </a:xfrm>
          <a:prstGeom prst="rect">
            <a:avLst/>
          </a:prstGeom>
        </p:spPr>
      </p:pic>
      <p:pic>
        <p:nvPicPr>
          <p:cNvPr id="2" name="Picture 1"/>
          <p:cNvPicPr>
            <a:picLocks noChangeAspect="1"/>
          </p:cNvPicPr>
          <p:nvPr/>
        </p:nvPicPr>
        <p:blipFill>
          <a:blip r:embed="rId3"/>
          <a:stretch>
            <a:fillRect/>
          </a:stretch>
        </p:blipFill>
        <p:spPr>
          <a:xfrm>
            <a:off x="280876" y="4864630"/>
            <a:ext cx="3053902" cy="2027982"/>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34" y="2000240"/>
            <a:ext cx="8215370" cy="2092881"/>
          </a:xfrm>
          <a:prstGeom prst="rect">
            <a:avLst/>
          </a:prstGeom>
          <a:noFill/>
        </p:spPr>
        <p:txBody>
          <a:bodyPr wrap="square" rtlCol="0">
            <a:spAutoFit/>
          </a:bodyPr>
          <a:lstStyle/>
          <a:p>
            <a:pPr algn="ctr"/>
            <a:r>
              <a:rPr lang="en-GB" sz="2800" dirty="0" smtClean="0"/>
              <a:t>The Institute of Field Archaeology (IFA) </a:t>
            </a:r>
          </a:p>
          <a:p>
            <a:pPr algn="ctr"/>
            <a:r>
              <a:rPr lang="en-GB" sz="2800" dirty="0" smtClean="0"/>
              <a:t>contends that </a:t>
            </a:r>
          </a:p>
          <a:p>
            <a:pPr algn="ctr"/>
            <a:r>
              <a:rPr lang="en-GB" sz="2800" dirty="0" smtClean="0"/>
              <a:t>some c.5000 people in Britain are employed in an archaeology-related position (‘Profiling the Profession’)</a:t>
            </a:r>
          </a:p>
          <a:p>
            <a:pPr algn="ctr"/>
            <a:endParaRPr lang="en-GB" dirty="0" smtClean="0"/>
          </a:p>
        </p:txBody>
      </p:sp>
      <p:pic>
        <p:nvPicPr>
          <p:cNvPr id="3" name="Picture 2" descr="images.jpg"/>
          <p:cNvPicPr>
            <a:picLocks noChangeAspect="1"/>
          </p:cNvPicPr>
          <p:nvPr/>
        </p:nvPicPr>
        <p:blipFill>
          <a:blip r:embed="rId2"/>
          <a:stretch>
            <a:fillRect/>
          </a:stretch>
        </p:blipFill>
        <p:spPr>
          <a:xfrm>
            <a:off x="3357554" y="4000504"/>
            <a:ext cx="2390425" cy="1428760"/>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4893647"/>
          </a:xfrm>
          <a:prstGeom prst="rect">
            <a:avLst/>
          </a:prstGeom>
          <a:noFill/>
        </p:spPr>
        <p:txBody>
          <a:bodyPr wrap="square" rtlCol="0">
            <a:spAutoFit/>
          </a:bodyPr>
          <a:lstStyle/>
          <a:p>
            <a:r>
              <a:rPr lang="en-GB" dirty="0" smtClean="0"/>
              <a:t>according to John Collis : </a:t>
            </a:r>
          </a:p>
          <a:p>
            <a:endParaRPr lang="en-GB" dirty="0" smtClean="0"/>
          </a:p>
          <a:p>
            <a:r>
              <a:rPr lang="en-GB" sz="2800" dirty="0" smtClean="0"/>
              <a:t>of the 1000 students that graduate with an archaeology degree each year from UK institutions</a:t>
            </a:r>
          </a:p>
          <a:p>
            <a:endParaRPr lang="en-GB" sz="2800" dirty="0" smtClean="0"/>
          </a:p>
          <a:p>
            <a:r>
              <a:rPr lang="en-GB" sz="2800" dirty="0" smtClean="0"/>
              <a:t>only c.160 plan to enter archaeology as a profession.  </a:t>
            </a:r>
          </a:p>
          <a:p>
            <a:endParaRPr lang="en-GB" sz="2800" dirty="0" smtClean="0"/>
          </a:p>
          <a:p>
            <a:endParaRPr lang="en-GB" sz="2800" dirty="0" smtClean="0"/>
          </a:p>
          <a:p>
            <a:endParaRPr lang="en-GB" dirty="0" smtClean="0"/>
          </a:p>
          <a:p>
            <a:endParaRPr lang="en-GB" dirty="0" smtClean="0"/>
          </a:p>
          <a:p>
            <a:endParaRPr lang="en-GB" dirty="0" smtClean="0"/>
          </a:p>
          <a:p>
            <a:r>
              <a:rPr lang="en-GB" dirty="0" smtClean="0"/>
              <a:t>the majority of the others have enjoyed their archaeology degrees as providing an interesting way of gaining many skills attractive in many areas of the workplace.</a:t>
            </a:r>
          </a:p>
          <a:p>
            <a:r>
              <a:rPr lang="en-GB" dirty="0" smtClean="0"/>
              <a:t> </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5909310"/>
          </a:xfrm>
          <a:prstGeom prst="rect">
            <a:avLst/>
          </a:prstGeom>
          <a:noFill/>
        </p:spPr>
        <p:txBody>
          <a:bodyPr wrap="square" rtlCol="0">
            <a:spAutoFit/>
          </a:bodyPr>
          <a:lstStyle/>
          <a:p>
            <a:r>
              <a:rPr lang="en-GB" dirty="0" smtClean="0"/>
              <a:t>the workplace for archaeology in the UK may be in either the public or private sectors.  </a:t>
            </a:r>
          </a:p>
          <a:p>
            <a:endParaRPr lang="en-GB" dirty="0" smtClean="0"/>
          </a:p>
          <a:p>
            <a:r>
              <a:rPr lang="en-GB" dirty="0" smtClean="0"/>
              <a:t>archaeologists can be found in all levels of education, most notably in the university sector, in local government, museums or national bodies, such as, English Heritage, Historic Scotland or Cadw in Wales.  </a:t>
            </a:r>
          </a:p>
          <a:p>
            <a:endParaRPr lang="en-GB" dirty="0" smtClean="0"/>
          </a:p>
          <a:p>
            <a:endParaRPr lang="en-GB" dirty="0" smtClean="0"/>
          </a:p>
          <a:p>
            <a:r>
              <a:rPr lang="en-GB" dirty="0" smtClean="0"/>
              <a:t>in the private sector many archaeologists are employed in commercial companies that tender for projects, often ahead of developments.  </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in whatever position the individual archaeologist is found, there will always be political concerns at a variety of levels.</a:t>
            </a:r>
          </a:p>
        </p:txBody>
      </p:sp>
      <p:pic>
        <p:nvPicPr>
          <p:cNvPr id="3" name="Picture 2" descr="17B-185-1.jpg"/>
          <p:cNvPicPr>
            <a:picLocks noChangeAspect="1"/>
          </p:cNvPicPr>
          <p:nvPr/>
        </p:nvPicPr>
        <p:blipFill>
          <a:blip r:embed="rId2"/>
          <a:stretch>
            <a:fillRect/>
          </a:stretch>
        </p:blipFill>
        <p:spPr>
          <a:xfrm>
            <a:off x="2428860" y="3309923"/>
            <a:ext cx="3714776" cy="2476518"/>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1472" y="642918"/>
            <a:ext cx="8215370" cy="6186309"/>
          </a:xfrm>
          <a:prstGeom prst="rect">
            <a:avLst/>
          </a:prstGeom>
          <a:noFill/>
        </p:spPr>
        <p:txBody>
          <a:bodyPr wrap="square" rtlCol="0">
            <a:spAutoFit/>
          </a:bodyPr>
          <a:lstStyle/>
          <a:p>
            <a:r>
              <a:rPr lang="en-GB" dirty="0" smtClean="0"/>
              <a:t>concerns have previously been expressed about the hierarchical nature of archaeological organisations: </a:t>
            </a:r>
          </a:p>
          <a:p>
            <a:endParaRPr lang="en-GB" dirty="0" smtClean="0"/>
          </a:p>
          <a:p>
            <a:r>
              <a:rPr lang="en-GB" dirty="0" smtClean="0"/>
              <a:t>	who does the work but who gets the credit</a:t>
            </a:r>
          </a:p>
          <a:p>
            <a:r>
              <a:rPr lang="en-GB" dirty="0" smtClean="0"/>
              <a:t>		 working conditions of field archaeologists </a:t>
            </a:r>
          </a:p>
          <a:p>
            <a:r>
              <a:rPr lang="en-GB" dirty="0" smtClean="0"/>
              <a:t>			lack of representation.  </a:t>
            </a:r>
          </a:p>
          <a:p>
            <a:endParaRPr lang="en-GB" dirty="0" smtClean="0"/>
          </a:p>
          <a:p>
            <a:r>
              <a:rPr lang="en-GB" dirty="0" smtClean="0"/>
              <a:t>much of the work available to recent graduates in archaeology is in the area of excavation and these tend to be short-term contracts that last for the duration of a particular site.  </a:t>
            </a:r>
          </a:p>
          <a:p>
            <a:endParaRPr lang="en-GB" dirty="0" smtClean="0"/>
          </a:p>
          <a:p>
            <a:r>
              <a:rPr lang="en-GB" dirty="0" smtClean="0"/>
              <a:t>on-site conditions have been through recent Health and Safety legislation, but issues of job security and pay are still regarded as falling well below those of other professions.  These concerns are often raised in the </a:t>
            </a:r>
            <a:r>
              <a:rPr lang="en-GB" i="1" dirty="0" smtClean="0"/>
              <a:t>The Digger (BAJR)</a:t>
            </a:r>
            <a:r>
              <a:rPr lang="en-GB" dirty="0" smtClean="0"/>
              <a:t>, a grass roots publication for field archaeologists </a:t>
            </a:r>
          </a:p>
          <a:p>
            <a:endParaRPr lang="en-GB" dirty="0" smtClean="0"/>
          </a:p>
          <a:p>
            <a:r>
              <a:rPr lang="en-GB" dirty="0" smtClean="0"/>
              <a:t>a report by the All-Party Parliamentary Archaeology Group (APPAG) has called for these issues to be addressed with some urgency </a:t>
            </a:r>
          </a:p>
          <a:p>
            <a:endParaRPr lang="en-GB" dirty="0" smtClean="0"/>
          </a:p>
          <a:p>
            <a:r>
              <a:rPr lang="en-GB" dirty="0" smtClean="0"/>
              <a:t>the presence of the APPAG report indicates that archaeology in the UK is of concern to politicians involved in capital ‘P’ politics also.</a:t>
            </a:r>
          </a:p>
          <a:p>
            <a:r>
              <a:rPr lang="en-GB" dirty="0" smtClean="0"/>
              <a:t>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5429256" y="1071546"/>
            <a:ext cx="3368230" cy="830997"/>
          </a:xfrm>
          <a:prstGeom prst="rect">
            <a:avLst/>
          </a:prstGeom>
          <a:noFill/>
        </p:spPr>
        <p:txBody>
          <a:bodyPr wrap="none" rtlCol="0">
            <a:spAutoFit/>
          </a:bodyPr>
          <a:lstStyle/>
          <a:p>
            <a:r>
              <a:rPr lang="en-GB" sz="4800" b="1" i="1" dirty="0" smtClean="0">
                <a:solidFill>
                  <a:schemeClr val="bg1">
                    <a:lumMod val="85000"/>
                  </a:schemeClr>
                </a:solidFill>
                <a:latin typeface="Arial" pitchFamily="34" charset="0"/>
                <a:cs typeface="Arial" pitchFamily="34" charset="0"/>
              </a:rPr>
              <a:t>ZEITGEIST</a:t>
            </a:r>
            <a:endParaRPr lang="en-GB" sz="4800" b="1" i="1" dirty="0">
              <a:solidFill>
                <a:schemeClr val="bg1">
                  <a:lumMod val="85000"/>
                </a:schemeClr>
              </a:solidFill>
              <a:latin typeface="Arial" pitchFamily="34" charset="0"/>
              <a:cs typeface="Arial" pitchFamily="34" charset="0"/>
            </a:endParaRPr>
          </a:p>
        </p:txBody>
      </p:sp>
      <p:pic>
        <p:nvPicPr>
          <p:cNvPr id="2050" name="Picture 2" descr="archaeologist 01"/>
          <p:cNvPicPr>
            <a:picLocks noChangeAspect="1" noChangeArrowheads="1"/>
          </p:cNvPicPr>
          <p:nvPr/>
        </p:nvPicPr>
        <p:blipFill>
          <a:blip r:embed="rId2"/>
          <a:srcRect/>
          <a:stretch>
            <a:fillRect/>
          </a:stretch>
        </p:blipFill>
        <p:spPr bwMode="auto">
          <a:xfrm>
            <a:off x="0" y="381000"/>
            <a:ext cx="5541963" cy="6477000"/>
          </a:xfrm>
          <a:prstGeom prst="rect">
            <a:avLst/>
          </a:prstGeom>
          <a:noFill/>
          <a:ln w="9525">
            <a:noFill/>
            <a:miter lim="800000"/>
            <a:headEnd/>
            <a:tailEnd/>
          </a:ln>
        </p:spPr>
      </p:pic>
      <p:sp>
        <p:nvSpPr>
          <p:cNvPr id="5" name="TextBox 4"/>
          <p:cNvSpPr txBox="1"/>
          <p:nvPr/>
        </p:nvSpPr>
        <p:spPr>
          <a:xfrm>
            <a:off x="5000628" y="714356"/>
            <a:ext cx="3368230" cy="830997"/>
          </a:xfrm>
          <a:prstGeom prst="rect">
            <a:avLst/>
          </a:prstGeom>
          <a:noFill/>
        </p:spPr>
        <p:txBody>
          <a:bodyPr wrap="none" rtlCol="0">
            <a:spAutoFit/>
          </a:bodyPr>
          <a:lstStyle/>
          <a:p>
            <a:r>
              <a:rPr lang="en-GB" sz="4800" b="1" i="1" dirty="0" smtClean="0">
                <a:solidFill>
                  <a:schemeClr val="bg1">
                    <a:lumMod val="65000"/>
                  </a:schemeClr>
                </a:solidFill>
                <a:latin typeface="Arial" pitchFamily="34" charset="0"/>
                <a:cs typeface="Arial" pitchFamily="34" charset="0"/>
              </a:rPr>
              <a:t>ZEITGEIST</a:t>
            </a:r>
            <a:endParaRPr lang="en-GB" sz="4800" b="1" i="1" dirty="0">
              <a:solidFill>
                <a:schemeClr val="bg1">
                  <a:lumMod val="65000"/>
                </a:schemeClr>
              </a:solidFill>
              <a:latin typeface="Arial" pitchFamily="34" charset="0"/>
              <a:cs typeface="Arial" pitchFamily="34" charset="0"/>
            </a:endParaRPr>
          </a:p>
        </p:txBody>
      </p:sp>
      <p:sp>
        <p:nvSpPr>
          <p:cNvPr id="12" name="TextBox 11"/>
          <p:cNvSpPr txBox="1"/>
          <p:nvPr/>
        </p:nvSpPr>
        <p:spPr>
          <a:xfrm>
            <a:off x="4643438" y="357166"/>
            <a:ext cx="3368230" cy="830997"/>
          </a:xfrm>
          <a:prstGeom prst="rect">
            <a:avLst/>
          </a:prstGeom>
          <a:noFill/>
        </p:spPr>
        <p:txBody>
          <a:bodyPr wrap="none" rtlCol="0">
            <a:spAutoFit/>
          </a:bodyPr>
          <a:lstStyle/>
          <a:p>
            <a:r>
              <a:rPr lang="en-GB" sz="4800" b="1" i="1" dirty="0" smtClean="0">
                <a:latin typeface="Arial" pitchFamily="34" charset="0"/>
                <a:cs typeface="Arial" pitchFamily="34" charset="0"/>
              </a:rPr>
              <a:t>ZEITGEIST</a:t>
            </a:r>
            <a:endParaRPr lang="en-GB" sz="4800" b="1" i="1" dirty="0">
              <a:latin typeface="Arial" pitchFamily="34" charset="0"/>
              <a:cs typeface="Arial" pitchFamily="34" charset="0"/>
            </a:endParaRPr>
          </a:p>
        </p:txBody>
      </p:sp>
    </p:spTree>
    <p:extLst>
      <p:ext uri="{BB962C8B-B14F-4D97-AF65-F5344CB8AC3E}">
        <p14:creationId xmlns:p14="http://schemas.microsoft.com/office/powerpoint/2010/main" val="14056395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heeler_rxdek8b.jpg"/>
          <p:cNvPicPr>
            <a:picLocks noChangeAspect="1"/>
          </p:cNvPicPr>
          <p:nvPr/>
        </p:nvPicPr>
        <p:blipFill>
          <a:blip r:embed="rId2"/>
          <a:stretch>
            <a:fillRect/>
          </a:stretch>
        </p:blipFill>
        <p:spPr>
          <a:xfrm>
            <a:off x="0" y="0"/>
            <a:ext cx="9143999" cy="6858000"/>
          </a:xfrm>
          <a:prstGeom prst="rect">
            <a:avLst/>
          </a:prstGeom>
        </p:spPr>
      </p:pic>
      <p:sp>
        <p:nvSpPr>
          <p:cNvPr id="3" name="TextBox 2"/>
          <p:cNvSpPr txBox="1"/>
          <p:nvPr/>
        </p:nvSpPr>
        <p:spPr>
          <a:xfrm>
            <a:off x="500034" y="785794"/>
            <a:ext cx="4643470" cy="1446550"/>
          </a:xfrm>
          <a:prstGeom prst="rect">
            <a:avLst/>
          </a:prstGeom>
          <a:noFill/>
        </p:spPr>
        <p:txBody>
          <a:bodyPr wrap="square" rtlCol="0">
            <a:spAutoFit/>
          </a:bodyPr>
          <a:lstStyle/>
          <a:p>
            <a:r>
              <a:rPr lang="en-GB" sz="4400" b="1" dirty="0" smtClean="0">
                <a:solidFill>
                  <a:srgbClr val="FFFF00"/>
                </a:solidFill>
                <a:latin typeface="Arial" pitchFamily="34" charset="0"/>
                <a:cs typeface="Arial" pitchFamily="34" charset="0"/>
              </a:rPr>
              <a:t>“archaeology is destructive”</a:t>
            </a:r>
            <a:endParaRPr lang="en-GB" sz="4400" b="1" dirty="0">
              <a:solidFill>
                <a:srgbClr val="FFFF00"/>
              </a:solidFill>
              <a:latin typeface="Arial" pitchFamily="34" charset="0"/>
              <a:cs typeface="Arial" pitchFamily="34" charset="0"/>
            </a:endParaRPr>
          </a:p>
        </p:txBody>
      </p:sp>
      <p:sp>
        <p:nvSpPr>
          <p:cNvPr id="4" name="TextBox 3"/>
          <p:cNvSpPr txBox="1"/>
          <p:nvPr/>
        </p:nvSpPr>
        <p:spPr>
          <a:xfrm>
            <a:off x="428596" y="3214686"/>
            <a:ext cx="4963025" cy="1200329"/>
          </a:xfrm>
          <a:prstGeom prst="rect">
            <a:avLst/>
          </a:prstGeom>
          <a:noFill/>
        </p:spPr>
        <p:txBody>
          <a:bodyPr wrap="none" rtlCol="0">
            <a:spAutoFit/>
          </a:bodyPr>
          <a:lstStyle/>
          <a:p>
            <a:r>
              <a:rPr lang="en-GB" b="1" i="1" dirty="0" smtClean="0">
                <a:solidFill>
                  <a:schemeClr val="bg1"/>
                </a:solidFill>
                <a:latin typeface="Arial" pitchFamily="34" charset="0"/>
                <a:cs typeface="Arial" pitchFamily="34" charset="0"/>
              </a:rPr>
              <a:t>Sir</a:t>
            </a:r>
            <a:r>
              <a:rPr lang="en-GB" b="1" dirty="0" smtClean="0">
                <a:solidFill>
                  <a:schemeClr val="bg1"/>
                </a:solidFill>
                <a:latin typeface="Arial" pitchFamily="34" charset="0"/>
                <a:cs typeface="Arial" pitchFamily="34" charset="0"/>
              </a:rPr>
              <a:t> Mortimer Wheeler </a:t>
            </a:r>
          </a:p>
          <a:p>
            <a:r>
              <a:rPr lang="en-GB" b="1" dirty="0" smtClean="0">
                <a:solidFill>
                  <a:schemeClr val="bg1"/>
                </a:solidFill>
                <a:latin typeface="Arial" pitchFamily="34" charset="0"/>
                <a:cs typeface="Arial" pitchFamily="34" charset="0"/>
              </a:rPr>
              <a:t>1954 </a:t>
            </a:r>
            <a:r>
              <a:rPr lang="en-GB" b="1" i="1" dirty="0" smtClean="0">
                <a:solidFill>
                  <a:schemeClr val="bg1"/>
                </a:solidFill>
                <a:latin typeface="Arial" pitchFamily="34" charset="0"/>
                <a:cs typeface="Arial" pitchFamily="34" charset="0"/>
              </a:rPr>
              <a:t>Archaeology from the earth</a:t>
            </a:r>
          </a:p>
          <a:p>
            <a:endParaRPr lang="en-GB" dirty="0"/>
          </a:p>
        </p:txBody>
      </p:sp>
    </p:spTree>
    <p:extLst>
      <p:ext uri="{BB962C8B-B14F-4D97-AF65-F5344CB8AC3E}">
        <p14:creationId xmlns:p14="http://schemas.microsoft.com/office/powerpoint/2010/main" val="41128008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105551_1.jpg"/>
          <p:cNvPicPr>
            <a:picLocks noChangeAspect="1"/>
          </p:cNvPicPr>
          <p:nvPr/>
        </p:nvPicPr>
        <p:blipFill>
          <a:blip r:embed="rId2">
            <a:lum bright="62000" contrast="-71000"/>
          </a:blip>
          <a:stretch>
            <a:fillRect/>
          </a:stretch>
        </p:blipFill>
        <p:spPr>
          <a:xfrm>
            <a:off x="0" y="-8021"/>
            <a:ext cx="9144000" cy="6866021"/>
          </a:xfrm>
          <a:prstGeom prst="rect">
            <a:avLst/>
          </a:prstGeom>
        </p:spPr>
      </p:pic>
      <p:sp>
        <p:nvSpPr>
          <p:cNvPr id="2" name="TextBox 1"/>
          <p:cNvSpPr txBox="1"/>
          <p:nvPr/>
        </p:nvSpPr>
        <p:spPr>
          <a:xfrm>
            <a:off x="6429388" y="2285992"/>
            <a:ext cx="2714612" cy="2800767"/>
          </a:xfrm>
          <a:prstGeom prst="rect">
            <a:avLst/>
          </a:prstGeom>
          <a:noFill/>
        </p:spPr>
        <p:txBody>
          <a:bodyPr wrap="square" rtlCol="0">
            <a:spAutoFit/>
          </a:bodyPr>
          <a:lstStyle/>
          <a:p>
            <a:r>
              <a:rPr lang="en-GB" sz="4400" b="1" dirty="0" smtClean="0">
                <a:solidFill>
                  <a:srgbClr val="FFFF00"/>
                </a:solidFill>
                <a:latin typeface="Arial" pitchFamily="34" charset="0"/>
                <a:cs typeface="Arial" pitchFamily="34" charset="0"/>
              </a:rPr>
              <a:t>“You’ve never had it so good”</a:t>
            </a:r>
            <a:endParaRPr lang="en-GB" sz="4400" b="1" dirty="0">
              <a:solidFill>
                <a:srgbClr val="FFFF00"/>
              </a:solidFill>
              <a:latin typeface="Arial" pitchFamily="34" charset="0"/>
              <a:cs typeface="Arial" pitchFamily="34" charset="0"/>
            </a:endParaRPr>
          </a:p>
        </p:txBody>
      </p:sp>
      <p:sp>
        <p:nvSpPr>
          <p:cNvPr id="5" name="TextBox 4"/>
          <p:cNvSpPr txBox="1"/>
          <p:nvPr/>
        </p:nvSpPr>
        <p:spPr>
          <a:xfrm>
            <a:off x="214282" y="214290"/>
            <a:ext cx="3291286" cy="1477328"/>
          </a:xfrm>
          <a:prstGeom prst="rect">
            <a:avLst/>
          </a:prstGeom>
          <a:noFill/>
        </p:spPr>
        <p:txBody>
          <a:bodyPr wrap="none" rtlCol="0">
            <a:spAutoFit/>
          </a:bodyPr>
          <a:lstStyle/>
          <a:p>
            <a:r>
              <a:rPr lang="en-GB" sz="1800" b="1" dirty="0" smtClean="0">
                <a:latin typeface="Arial" pitchFamily="34" charset="0"/>
                <a:cs typeface="Arial" pitchFamily="34" charset="0"/>
              </a:rPr>
              <a:t>TECHNOLOGY</a:t>
            </a:r>
          </a:p>
          <a:p>
            <a:pPr>
              <a:buFont typeface="Arial" pitchFamily="34" charset="0"/>
              <a:buChar char="•"/>
            </a:pPr>
            <a:r>
              <a:rPr lang="en-GB" sz="1800" dirty="0" smtClean="0">
                <a:latin typeface="Arial" pitchFamily="34" charset="0"/>
                <a:cs typeface="Arial" pitchFamily="34" charset="0"/>
              </a:rPr>
              <a:t>  data capture / manipulation</a:t>
            </a: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storage / access</a:t>
            </a: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reconstruction / visualisation</a:t>
            </a:r>
          </a:p>
          <a:p>
            <a:pPr>
              <a:buFont typeface="Arial" pitchFamily="34" charset="0"/>
              <a:buChar char="•"/>
            </a:pPr>
            <a:r>
              <a:rPr lang="en-GB" sz="1800" dirty="0" smtClean="0">
                <a:latin typeface="Arial" pitchFamily="34" charset="0"/>
                <a:cs typeface="Arial" pitchFamily="34" charset="0"/>
              </a:rPr>
              <a:t>  remote sensing / LIDAR</a:t>
            </a:r>
            <a:endParaRPr lang="en-GB" sz="1800" dirty="0">
              <a:latin typeface="Arial" pitchFamily="34" charset="0"/>
              <a:cs typeface="Arial" pitchFamily="34" charset="0"/>
            </a:endParaRPr>
          </a:p>
        </p:txBody>
      </p:sp>
      <p:sp>
        <p:nvSpPr>
          <p:cNvPr id="6" name="TextBox 5"/>
          <p:cNvSpPr txBox="1"/>
          <p:nvPr/>
        </p:nvSpPr>
        <p:spPr>
          <a:xfrm>
            <a:off x="2857488" y="1928802"/>
            <a:ext cx="1688283" cy="1200329"/>
          </a:xfrm>
          <a:prstGeom prst="rect">
            <a:avLst/>
          </a:prstGeom>
          <a:noFill/>
        </p:spPr>
        <p:txBody>
          <a:bodyPr wrap="none" rtlCol="0">
            <a:spAutoFit/>
          </a:bodyPr>
          <a:lstStyle/>
          <a:p>
            <a:r>
              <a:rPr lang="en-GB" sz="1800" b="1" dirty="0" smtClean="0">
                <a:latin typeface="Arial" pitchFamily="34" charset="0"/>
                <a:cs typeface="Arial" pitchFamily="34" charset="0"/>
              </a:rPr>
              <a:t>COMMUNITY</a:t>
            </a:r>
            <a:endParaRPr lang="en-GB" sz="1800" dirty="0" smtClean="0">
              <a:latin typeface="Arial" pitchFamily="34" charset="0"/>
              <a:cs typeface="Arial" pitchFamily="34" charset="0"/>
            </a:endParaRP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ownership</a:t>
            </a: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Identity</a:t>
            </a: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regeneration</a:t>
            </a:r>
          </a:p>
        </p:txBody>
      </p:sp>
      <p:sp>
        <p:nvSpPr>
          <p:cNvPr id="7" name="TextBox 6"/>
          <p:cNvSpPr txBox="1"/>
          <p:nvPr/>
        </p:nvSpPr>
        <p:spPr>
          <a:xfrm>
            <a:off x="4357686" y="3643314"/>
            <a:ext cx="2005742" cy="1200329"/>
          </a:xfrm>
          <a:prstGeom prst="rect">
            <a:avLst/>
          </a:prstGeom>
          <a:noFill/>
        </p:spPr>
        <p:txBody>
          <a:bodyPr wrap="none" rtlCol="0">
            <a:spAutoFit/>
          </a:bodyPr>
          <a:lstStyle/>
          <a:p>
            <a:r>
              <a:rPr lang="en-GB" sz="1800" b="1" dirty="0" smtClean="0">
                <a:latin typeface="Arial" pitchFamily="34" charset="0"/>
                <a:cs typeface="Arial" pitchFamily="34" charset="0"/>
              </a:rPr>
              <a:t>CONSERVATION</a:t>
            </a:r>
            <a:endParaRPr lang="en-GB" sz="1800" dirty="0" smtClean="0">
              <a:latin typeface="Arial" pitchFamily="34" charset="0"/>
              <a:cs typeface="Arial" pitchFamily="34" charset="0"/>
            </a:endParaRP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value</a:t>
            </a: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material</a:t>
            </a:r>
          </a:p>
          <a:p>
            <a:pPr>
              <a:buFont typeface="Arial" pitchFamily="34" charset="0"/>
              <a:buChar char="•"/>
            </a:pPr>
            <a:r>
              <a:rPr lang="en-GB" sz="1800" dirty="0" smtClean="0">
                <a:latin typeface="Arial" pitchFamily="34" charset="0"/>
                <a:cs typeface="Arial" pitchFamily="34" charset="0"/>
              </a:rPr>
              <a:t>  management</a:t>
            </a:r>
            <a:endParaRPr lang="en-GB" sz="1800" dirty="0">
              <a:latin typeface="Arial" pitchFamily="34" charset="0"/>
              <a:cs typeface="Arial" pitchFamily="34" charset="0"/>
            </a:endParaRPr>
          </a:p>
        </p:txBody>
      </p:sp>
      <p:sp>
        <p:nvSpPr>
          <p:cNvPr id="8" name="TextBox 7"/>
          <p:cNvSpPr txBox="1"/>
          <p:nvPr/>
        </p:nvSpPr>
        <p:spPr>
          <a:xfrm>
            <a:off x="6572264" y="5357826"/>
            <a:ext cx="2180918" cy="1200329"/>
          </a:xfrm>
          <a:prstGeom prst="rect">
            <a:avLst/>
          </a:prstGeom>
          <a:noFill/>
        </p:spPr>
        <p:txBody>
          <a:bodyPr wrap="none" rtlCol="0">
            <a:spAutoFit/>
          </a:bodyPr>
          <a:lstStyle/>
          <a:p>
            <a:r>
              <a:rPr lang="en-GB" sz="1800" b="1" dirty="0" smtClean="0">
                <a:latin typeface="Arial" pitchFamily="34" charset="0"/>
                <a:cs typeface="Arial" pitchFamily="34" charset="0"/>
              </a:rPr>
              <a:t>COMMUNICATION</a:t>
            </a:r>
            <a:endParaRPr lang="en-GB" sz="1800" dirty="0" smtClean="0">
              <a:latin typeface="Arial" pitchFamily="34" charset="0"/>
              <a:cs typeface="Arial" pitchFamily="34" charset="0"/>
            </a:endParaRP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social media</a:t>
            </a:r>
          </a:p>
          <a:p>
            <a:pPr>
              <a:buFont typeface="Arial" pitchFamily="34" charset="0"/>
              <a:buChar char="•"/>
            </a:pPr>
            <a:r>
              <a:rPr lang="en-GB" sz="1800" dirty="0">
                <a:latin typeface="Arial" pitchFamily="34" charset="0"/>
                <a:cs typeface="Arial" pitchFamily="34" charset="0"/>
              </a:rPr>
              <a:t> </a:t>
            </a:r>
            <a:r>
              <a:rPr lang="en-GB" sz="1800" dirty="0" smtClean="0">
                <a:latin typeface="Arial" pitchFamily="34" charset="0"/>
                <a:cs typeface="Arial" pitchFamily="34" charset="0"/>
              </a:rPr>
              <a:t> audience</a:t>
            </a:r>
          </a:p>
          <a:p>
            <a:pPr>
              <a:buFont typeface="Arial" pitchFamily="34" charset="0"/>
              <a:buChar char="•"/>
            </a:pPr>
            <a:r>
              <a:rPr lang="en-GB" sz="1800" dirty="0" smtClean="0">
                <a:latin typeface="Arial" pitchFamily="34" charset="0"/>
                <a:cs typeface="Arial" pitchFamily="34" charset="0"/>
              </a:rPr>
              <a:t>  multi-</a:t>
            </a:r>
            <a:r>
              <a:rPr lang="en-GB" sz="1800" dirty="0" err="1" smtClean="0">
                <a:latin typeface="Arial" pitchFamily="34" charset="0"/>
                <a:cs typeface="Arial" pitchFamily="34" charset="0"/>
              </a:rPr>
              <a:t>vocality</a:t>
            </a:r>
            <a:endParaRPr lang="en-GB" sz="1800" dirty="0" smtClean="0">
              <a:latin typeface="Arial" pitchFamily="34" charset="0"/>
              <a:cs typeface="Arial" pitchFamily="34" charset="0"/>
            </a:endParaRPr>
          </a:p>
        </p:txBody>
      </p:sp>
      <p:sp>
        <p:nvSpPr>
          <p:cNvPr id="10" name="Oval 9"/>
          <p:cNvSpPr/>
          <p:nvPr/>
        </p:nvSpPr>
        <p:spPr bwMode="auto">
          <a:xfrm>
            <a:off x="785786" y="285728"/>
            <a:ext cx="1571636" cy="1571636"/>
          </a:xfrm>
          <a:prstGeom prst="ellipse">
            <a:avLst/>
          </a:prstGeom>
          <a:solidFill>
            <a:srgbClr val="FF0000">
              <a:alpha val="17000"/>
            </a:srgb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a:endParaRPr>
          </a:p>
        </p:txBody>
      </p:sp>
    </p:spTree>
    <p:extLst>
      <p:ext uri="{BB962C8B-B14F-4D97-AF65-F5344CB8AC3E}">
        <p14:creationId xmlns:p14="http://schemas.microsoft.com/office/powerpoint/2010/main" val="39735333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rchaeologist 01"/>
          <p:cNvPicPr>
            <a:picLocks noChangeAspect="1" noChangeArrowheads="1"/>
          </p:cNvPicPr>
          <p:nvPr/>
        </p:nvPicPr>
        <p:blipFill>
          <a:blip r:embed="rId2">
            <a:lum bright="73000" contrast="-70000"/>
          </a:blip>
          <a:srcRect/>
          <a:stretch>
            <a:fillRect/>
          </a:stretch>
        </p:blipFill>
        <p:spPr bwMode="auto">
          <a:xfrm>
            <a:off x="0" y="381000"/>
            <a:ext cx="5541963" cy="6477000"/>
          </a:xfrm>
          <a:prstGeom prst="rect">
            <a:avLst/>
          </a:prstGeom>
          <a:noFill/>
          <a:ln w="9525">
            <a:noFill/>
            <a:miter lim="800000"/>
            <a:headEnd/>
            <a:tailEnd/>
          </a:ln>
        </p:spPr>
      </p:pic>
      <p:sp>
        <p:nvSpPr>
          <p:cNvPr id="3" name="TextBox 2"/>
          <p:cNvSpPr txBox="1"/>
          <p:nvPr/>
        </p:nvSpPr>
        <p:spPr>
          <a:xfrm>
            <a:off x="5643570" y="285728"/>
            <a:ext cx="3185487" cy="6186309"/>
          </a:xfrm>
          <a:prstGeom prst="rect">
            <a:avLst/>
          </a:prstGeom>
          <a:noFill/>
        </p:spPr>
        <p:txBody>
          <a:bodyPr wrap="none" rtlCol="0">
            <a:spAutoFit/>
          </a:bodyPr>
          <a:lstStyle/>
          <a:p>
            <a:r>
              <a:rPr lang="en-GB" sz="3600" b="1" dirty="0" smtClean="0">
                <a:solidFill>
                  <a:schemeClr val="bg2">
                    <a:lumMod val="50000"/>
                  </a:schemeClr>
                </a:solidFill>
                <a:latin typeface="Arial" pitchFamily="34" charset="0"/>
                <a:cs typeface="Arial" pitchFamily="34" charset="0"/>
              </a:rPr>
              <a:t>Conflict</a:t>
            </a:r>
          </a:p>
          <a:p>
            <a:endParaRPr lang="en-GB" sz="3600" b="1" dirty="0">
              <a:solidFill>
                <a:schemeClr val="bg2">
                  <a:lumMod val="50000"/>
                </a:schemeClr>
              </a:solidFill>
              <a:latin typeface="Arial" pitchFamily="34" charset="0"/>
              <a:cs typeface="Arial" pitchFamily="34" charset="0"/>
            </a:endParaRPr>
          </a:p>
          <a:p>
            <a:r>
              <a:rPr lang="en-GB" sz="3600" b="1" dirty="0" smtClean="0">
                <a:solidFill>
                  <a:schemeClr val="bg2">
                    <a:lumMod val="50000"/>
                  </a:schemeClr>
                </a:solidFill>
                <a:latin typeface="Arial" pitchFamily="34" charset="0"/>
                <a:cs typeface="Arial" pitchFamily="34" charset="0"/>
              </a:rPr>
              <a:t>Environment</a:t>
            </a:r>
          </a:p>
          <a:p>
            <a:endParaRPr lang="en-GB" sz="3600" b="1" dirty="0">
              <a:solidFill>
                <a:schemeClr val="bg2">
                  <a:lumMod val="50000"/>
                </a:schemeClr>
              </a:solidFill>
              <a:latin typeface="Arial" pitchFamily="34" charset="0"/>
              <a:cs typeface="Arial" pitchFamily="34" charset="0"/>
            </a:endParaRPr>
          </a:p>
          <a:p>
            <a:r>
              <a:rPr lang="en-GB" sz="3600" b="1" dirty="0" smtClean="0">
                <a:solidFill>
                  <a:schemeClr val="bg2">
                    <a:lumMod val="50000"/>
                  </a:schemeClr>
                </a:solidFill>
                <a:latin typeface="Arial" pitchFamily="34" charset="0"/>
                <a:cs typeface="Arial" pitchFamily="34" charset="0"/>
              </a:rPr>
              <a:t>Identity</a:t>
            </a:r>
          </a:p>
          <a:p>
            <a:endParaRPr lang="en-GB" sz="3600" b="1" dirty="0">
              <a:solidFill>
                <a:schemeClr val="bg2">
                  <a:lumMod val="50000"/>
                </a:schemeClr>
              </a:solidFill>
              <a:latin typeface="Arial" pitchFamily="34" charset="0"/>
              <a:cs typeface="Arial" pitchFamily="34" charset="0"/>
            </a:endParaRPr>
          </a:p>
          <a:p>
            <a:r>
              <a:rPr lang="en-GB" sz="3600" b="1" dirty="0" smtClean="0">
                <a:solidFill>
                  <a:schemeClr val="bg2">
                    <a:lumMod val="50000"/>
                  </a:schemeClr>
                </a:solidFill>
                <a:latin typeface="Arial" pitchFamily="34" charset="0"/>
                <a:cs typeface="Arial" pitchFamily="34" charset="0"/>
              </a:rPr>
              <a:t>Globalisation</a:t>
            </a:r>
          </a:p>
          <a:p>
            <a:endParaRPr lang="en-GB" sz="3600" b="1" dirty="0" smtClean="0">
              <a:solidFill>
                <a:schemeClr val="bg2">
                  <a:lumMod val="50000"/>
                </a:schemeClr>
              </a:solidFill>
              <a:latin typeface="Arial" pitchFamily="34" charset="0"/>
              <a:cs typeface="Arial" pitchFamily="34" charset="0"/>
            </a:endParaRPr>
          </a:p>
          <a:p>
            <a:r>
              <a:rPr lang="en-GB" sz="3600" b="1" dirty="0" smtClean="0">
                <a:solidFill>
                  <a:schemeClr val="bg2">
                    <a:lumMod val="50000"/>
                  </a:schemeClr>
                </a:solidFill>
                <a:latin typeface="Arial" pitchFamily="34" charset="0"/>
                <a:cs typeface="Arial" pitchFamily="34" charset="0"/>
              </a:rPr>
              <a:t>Resource</a:t>
            </a:r>
          </a:p>
          <a:p>
            <a:endParaRPr lang="en-GB" sz="3600" b="1" dirty="0" smtClean="0">
              <a:solidFill>
                <a:schemeClr val="bg2">
                  <a:lumMod val="50000"/>
                </a:schemeClr>
              </a:solidFill>
              <a:latin typeface="Arial" pitchFamily="34" charset="0"/>
              <a:cs typeface="Arial" pitchFamily="34" charset="0"/>
            </a:endParaRPr>
          </a:p>
          <a:p>
            <a:r>
              <a:rPr lang="en-GB" sz="3600" b="1" dirty="0" smtClean="0">
                <a:solidFill>
                  <a:schemeClr val="bg2">
                    <a:lumMod val="50000"/>
                  </a:schemeClr>
                </a:solidFill>
                <a:latin typeface="Arial" pitchFamily="34" charset="0"/>
                <a:cs typeface="Arial" pitchFamily="34" charset="0"/>
              </a:rPr>
              <a:t>Sustainability</a:t>
            </a:r>
            <a:endParaRPr lang="en-GB" sz="3600" dirty="0">
              <a:solidFill>
                <a:schemeClr val="bg2">
                  <a:lumMod val="50000"/>
                </a:schemeClr>
              </a:solidFill>
              <a:latin typeface="Arial" pitchFamily="34" charset="0"/>
              <a:cs typeface="Arial" pitchFamily="34" charset="0"/>
            </a:endParaRPr>
          </a:p>
        </p:txBody>
      </p:sp>
    </p:spTree>
    <p:extLst>
      <p:ext uri="{BB962C8B-B14F-4D97-AF65-F5344CB8AC3E}">
        <p14:creationId xmlns:p14="http://schemas.microsoft.com/office/powerpoint/2010/main" val="35366811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estruction_of_Buddhas_March_21_2001.jpg"/>
          <p:cNvPicPr>
            <a:picLocks noChangeAspect="1"/>
          </p:cNvPicPr>
          <p:nvPr/>
        </p:nvPicPr>
        <p:blipFill>
          <a:blip r:embed="rId2"/>
          <a:stretch>
            <a:fillRect/>
          </a:stretch>
        </p:blipFill>
        <p:spPr>
          <a:xfrm>
            <a:off x="0" y="-1"/>
            <a:ext cx="9144000" cy="6879091"/>
          </a:xfrm>
          <a:prstGeom prst="rect">
            <a:avLst/>
          </a:prstGeom>
        </p:spPr>
      </p:pic>
      <p:sp>
        <p:nvSpPr>
          <p:cNvPr id="3" name="TextBox 2"/>
          <p:cNvSpPr txBox="1"/>
          <p:nvPr/>
        </p:nvSpPr>
        <p:spPr>
          <a:xfrm>
            <a:off x="179512" y="6021288"/>
            <a:ext cx="5778954" cy="461665"/>
          </a:xfrm>
          <a:prstGeom prst="rect">
            <a:avLst/>
          </a:prstGeom>
          <a:noFill/>
        </p:spPr>
        <p:txBody>
          <a:bodyPr wrap="none" rtlCol="0">
            <a:spAutoFit/>
          </a:bodyPr>
          <a:lstStyle/>
          <a:p>
            <a:r>
              <a:rPr lang="en-GB" b="1" dirty="0" smtClean="0">
                <a:latin typeface="Arial" pitchFamily="34" charset="0"/>
                <a:cs typeface="Arial" pitchFamily="34" charset="0"/>
              </a:rPr>
              <a:t>March 21</a:t>
            </a:r>
            <a:r>
              <a:rPr lang="en-GB" b="1" baseline="30000" dirty="0" smtClean="0">
                <a:latin typeface="Arial" pitchFamily="34" charset="0"/>
                <a:cs typeface="Arial" pitchFamily="34" charset="0"/>
              </a:rPr>
              <a:t>st</a:t>
            </a:r>
            <a:r>
              <a:rPr lang="en-GB" b="1" dirty="0" smtClean="0">
                <a:latin typeface="Arial" pitchFamily="34" charset="0"/>
                <a:cs typeface="Arial" pitchFamily="34" charset="0"/>
              </a:rPr>
              <a:t> 2001  </a:t>
            </a:r>
            <a:r>
              <a:rPr lang="en-GB" b="1" dirty="0" err="1" smtClean="0">
                <a:latin typeface="Arial" pitchFamily="34" charset="0"/>
                <a:cs typeface="Arial" pitchFamily="34" charset="0"/>
              </a:rPr>
              <a:t>Bamyan</a:t>
            </a:r>
            <a:r>
              <a:rPr lang="en-GB" b="1" dirty="0" smtClean="0">
                <a:latin typeface="Arial" pitchFamily="34" charset="0"/>
                <a:cs typeface="Arial" pitchFamily="34" charset="0"/>
              </a:rPr>
              <a:t>, Afghanistan</a:t>
            </a:r>
            <a:endParaRPr lang="en-GB" b="1" dirty="0">
              <a:latin typeface="Arial" pitchFamily="34" charset="0"/>
              <a:cs typeface="Arial" pitchFamily="34" charset="0"/>
            </a:endParaRPr>
          </a:p>
        </p:txBody>
      </p:sp>
    </p:spTree>
    <p:extLst>
      <p:ext uri="{BB962C8B-B14F-4D97-AF65-F5344CB8AC3E}">
        <p14:creationId xmlns:p14="http://schemas.microsoft.com/office/powerpoint/2010/main" val="7946492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logram-Buddha-statues-2.jpg"/>
          <p:cNvPicPr>
            <a:picLocks noChangeAspect="1"/>
          </p:cNvPicPr>
          <p:nvPr/>
        </p:nvPicPr>
        <p:blipFill>
          <a:blip r:embed="rId2"/>
          <a:stretch>
            <a:fillRect/>
          </a:stretch>
        </p:blipFill>
        <p:spPr>
          <a:xfrm>
            <a:off x="0" y="0"/>
            <a:ext cx="9144000" cy="6858000"/>
          </a:xfrm>
          <a:prstGeom prst="rect">
            <a:avLst/>
          </a:prstGeom>
        </p:spPr>
      </p:pic>
      <p:sp>
        <p:nvSpPr>
          <p:cNvPr id="4" name="TextBox 3"/>
          <p:cNvSpPr txBox="1"/>
          <p:nvPr/>
        </p:nvSpPr>
        <p:spPr>
          <a:xfrm>
            <a:off x="4714876" y="428604"/>
            <a:ext cx="4110421" cy="1200329"/>
          </a:xfrm>
          <a:prstGeom prst="rect">
            <a:avLst/>
          </a:prstGeom>
          <a:noFill/>
        </p:spPr>
        <p:txBody>
          <a:bodyPr wrap="none" rtlCol="0">
            <a:spAutoFit/>
          </a:bodyPr>
          <a:lstStyle/>
          <a:p>
            <a:pPr algn="r"/>
            <a:r>
              <a:rPr lang="en-GB" b="1" dirty="0" err="1" smtClean="0">
                <a:solidFill>
                  <a:schemeClr val="bg1"/>
                </a:solidFill>
              </a:rPr>
              <a:t>Xinyu</a:t>
            </a:r>
            <a:r>
              <a:rPr lang="en-GB" b="1" dirty="0" smtClean="0">
                <a:solidFill>
                  <a:schemeClr val="bg1"/>
                </a:solidFill>
              </a:rPr>
              <a:t> Zhang &amp; Hong Liang</a:t>
            </a:r>
          </a:p>
          <a:p>
            <a:pPr algn="r"/>
            <a:r>
              <a:rPr lang="en-GB" b="1" dirty="0" smtClean="0">
                <a:solidFill>
                  <a:schemeClr val="bg1"/>
                </a:solidFill>
              </a:rPr>
              <a:t>3D laser projection</a:t>
            </a:r>
          </a:p>
          <a:p>
            <a:pPr algn="r"/>
            <a:r>
              <a:rPr lang="en-GB" b="1" dirty="0" smtClean="0">
                <a:solidFill>
                  <a:schemeClr val="bg1"/>
                </a:solidFill>
              </a:rPr>
              <a:t>7</a:t>
            </a:r>
            <a:r>
              <a:rPr lang="en-GB" b="1" baseline="30000" dirty="0" smtClean="0">
                <a:solidFill>
                  <a:schemeClr val="bg1"/>
                </a:solidFill>
              </a:rPr>
              <a:t>th</a:t>
            </a:r>
            <a:r>
              <a:rPr lang="en-GB" b="1" dirty="0" smtClean="0">
                <a:solidFill>
                  <a:schemeClr val="bg1"/>
                </a:solidFill>
              </a:rPr>
              <a:t> June 2015 </a:t>
            </a:r>
          </a:p>
        </p:txBody>
      </p:sp>
    </p:spTree>
    <p:extLst>
      <p:ext uri="{BB962C8B-B14F-4D97-AF65-F5344CB8AC3E}">
        <p14:creationId xmlns:p14="http://schemas.microsoft.com/office/powerpoint/2010/main" val="28286616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P_isis_kab_150515_4x3_992.jpg"/>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920695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435537993destruction%20of%20historical%20monuments%20in%20iraq.jpg"/>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18791532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lmyra.jpg"/>
          <p:cNvPicPr>
            <a:picLocks noChangeAspect="1"/>
          </p:cNvPicPr>
          <p:nvPr/>
        </p:nvPicPr>
        <p:blipFill>
          <a:blip r:embed="rId2"/>
          <a:stretch>
            <a:fillRect/>
          </a:stretch>
        </p:blipFill>
        <p:spPr>
          <a:xfrm>
            <a:off x="0" y="0"/>
            <a:ext cx="9139700" cy="6858000"/>
          </a:xfrm>
          <a:prstGeom prst="rect">
            <a:avLst/>
          </a:prstGeom>
        </p:spPr>
      </p:pic>
    </p:spTree>
    <p:extLst>
      <p:ext uri="{BB962C8B-B14F-4D97-AF65-F5344CB8AC3E}">
        <p14:creationId xmlns:p14="http://schemas.microsoft.com/office/powerpoint/2010/main" val="10782717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eru-archaeology-drone-superJumbo.jpg"/>
          <p:cNvPicPr>
            <a:picLocks noChangeAspect="1"/>
          </p:cNvPicPr>
          <p:nvPr/>
        </p:nvPicPr>
        <p:blipFill>
          <a:blip r:embed="rId2" cstate="print">
            <a:lum bright="10000" contrast="17000"/>
          </a:blip>
          <a:stretch>
            <a:fillRect/>
          </a:stretch>
        </p:blipFill>
        <p:spPr>
          <a:xfrm>
            <a:off x="-73716" y="0"/>
            <a:ext cx="9217716" cy="6858000"/>
          </a:xfrm>
          <a:prstGeom prst="rect">
            <a:avLst/>
          </a:prstGeom>
        </p:spPr>
      </p:pic>
    </p:spTree>
    <p:extLst>
      <p:ext uri="{BB962C8B-B14F-4D97-AF65-F5344CB8AC3E}">
        <p14:creationId xmlns:p14="http://schemas.microsoft.com/office/powerpoint/2010/main" val="10091793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_1.jpg"/>
          <p:cNvPicPr>
            <a:picLocks noChangeAspect="1"/>
          </p:cNvPicPr>
          <p:nvPr/>
        </p:nvPicPr>
        <p:blipFill>
          <a:blip r:embed="rId2"/>
          <a:stretch>
            <a:fillRect/>
          </a:stretch>
        </p:blipFill>
        <p:spPr>
          <a:xfrm>
            <a:off x="5572132" y="142852"/>
            <a:ext cx="3253372" cy="3281786"/>
          </a:xfrm>
          <a:prstGeom prst="rect">
            <a:avLst/>
          </a:prstGeom>
        </p:spPr>
      </p:pic>
      <p:pic>
        <p:nvPicPr>
          <p:cNvPr id="4" name="Picture 3" descr="UCL.jpg"/>
          <p:cNvPicPr>
            <a:picLocks noChangeAspect="1"/>
          </p:cNvPicPr>
          <p:nvPr/>
        </p:nvPicPr>
        <p:blipFill>
          <a:blip r:embed="rId3"/>
          <a:stretch>
            <a:fillRect/>
          </a:stretch>
        </p:blipFill>
        <p:spPr>
          <a:xfrm>
            <a:off x="0" y="-1"/>
            <a:ext cx="4857752" cy="6872119"/>
          </a:xfrm>
          <a:prstGeom prst="rect">
            <a:avLst/>
          </a:prstGeom>
        </p:spPr>
      </p:pic>
      <p:pic>
        <p:nvPicPr>
          <p:cNvPr id="5" name="Picture 4" descr="Operation-Nightingale.jpg"/>
          <p:cNvPicPr>
            <a:picLocks noChangeAspect="1"/>
          </p:cNvPicPr>
          <p:nvPr/>
        </p:nvPicPr>
        <p:blipFill>
          <a:blip r:embed="rId4" cstate="print"/>
          <a:stretch>
            <a:fillRect/>
          </a:stretch>
        </p:blipFill>
        <p:spPr>
          <a:xfrm>
            <a:off x="5049527" y="3786190"/>
            <a:ext cx="4094473" cy="3062666"/>
          </a:xfrm>
          <a:prstGeom prst="rect">
            <a:avLst/>
          </a:prstGeom>
        </p:spPr>
      </p:pic>
    </p:spTree>
    <p:extLst>
      <p:ext uri="{BB962C8B-B14F-4D97-AF65-F5344CB8AC3E}">
        <p14:creationId xmlns:p14="http://schemas.microsoft.com/office/powerpoint/2010/main" val="628326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5ddac895abf7d1bd6d13434dfd6f1ed.jpg"/>
          <p:cNvPicPr>
            <a:picLocks noChangeAspect="1"/>
          </p:cNvPicPr>
          <p:nvPr/>
        </p:nvPicPr>
        <p:blipFill>
          <a:blip r:embed="rId2">
            <a:lum contrast="22000"/>
          </a:blip>
          <a:stretch>
            <a:fillRect/>
          </a:stretch>
        </p:blipFill>
        <p:spPr>
          <a:xfrm>
            <a:off x="1996825" y="0"/>
            <a:ext cx="5150349" cy="6858000"/>
          </a:xfrm>
          <a:prstGeom prst="rect">
            <a:avLst/>
          </a:prstGeom>
        </p:spPr>
      </p:pic>
      <p:sp>
        <p:nvSpPr>
          <p:cNvPr id="3" name="TextBox 2"/>
          <p:cNvSpPr txBox="1"/>
          <p:nvPr/>
        </p:nvSpPr>
        <p:spPr>
          <a:xfrm>
            <a:off x="107504" y="116632"/>
            <a:ext cx="8715435" cy="5940088"/>
          </a:xfrm>
          <a:prstGeom prst="rect">
            <a:avLst/>
          </a:prstGeom>
          <a:noFill/>
        </p:spPr>
        <p:txBody>
          <a:bodyPr wrap="square" rtlCol="0">
            <a:spAutoFit/>
          </a:bodyPr>
          <a:lstStyle/>
          <a:p>
            <a:endParaRPr lang="en-GB" sz="2000" b="1" dirty="0" smtClean="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  museums / libraries / archives cuts / closures</a:t>
            </a:r>
          </a:p>
          <a:p>
            <a:pPr>
              <a:buFont typeface="Arial" pitchFamily="34" charset="0"/>
              <a:buChar char="•"/>
            </a:pPr>
            <a:endParaRPr lang="en-GB" sz="2000" b="1" dirty="0" smtClean="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  planning legislation  threatened  (brown-field / green-field)  </a:t>
            </a:r>
          </a:p>
          <a:p>
            <a:r>
              <a:rPr lang="en-GB" sz="2000" b="1" dirty="0" smtClean="0">
                <a:solidFill>
                  <a:schemeClr val="bg1"/>
                </a:solidFill>
                <a:latin typeface="Arial" pitchFamily="34" charset="0"/>
                <a:cs typeface="Arial" pitchFamily="34" charset="0"/>
              </a:rPr>
              <a:t>    (</a:t>
            </a:r>
            <a:r>
              <a:rPr lang="en-GB" sz="2000" b="1" dirty="0" err="1" smtClean="0">
                <a:solidFill>
                  <a:schemeClr val="bg1"/>
                </a:solidFill>
                <a:latin typeface="Arial" pitchFamily="34" charset="0"/>
                <a:cs typeface="Arial" pitchFamily="34" charset="0"/>
              </a:rPr>
              <a:t>Oswestry</a:t>
            </a:r>
            <a:r>
              <a:rPr lang="en-GB" sz="2000" b="1" dirty="0" smtClean="0">
                <a:solidFill>
                  <a:schemeClr val="bg1"/>
                </a:solidFill>
                <a:latin typeface="Arial" pitchFamily="34" charset="0"/>
                <a:cs typeface="Arial" pitchFamily="34" charset="0"/>
              </a:rPr>
              <a:t> / HS2)</a:t>
            </a:r>
          </a:p>
          <a:p>
            <a:pPr>
              <a:buFont typeface="Arial" pitchFamily="34" charset="0"/>
              <a:buChar char="•"/>
            </a:pPr>
            <a:endParaRPr lang="en-GB" sz="2000" b="1" dirty="0" smtClean="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  education structures redefined  </a:t>
            </a:r>
          </a:p>
          <a:p>
            <a:r>
              <a:rPr lang="en-GB" sz="2000" b="1" dirty="0" smtClean="0">
                <a:solidFill>
                  <a:schemeClr val="bg1"/>
                </a:solidFill>
                <a:latin typeface="Arial" pitchFamily="34" charset="0"/>
                <a:cs typeface="Arial" pitchFamily="34" charset="0"/>
              </a:rPr>
              <a:t>    (A-level provision / university provision – Bangor / REF)</a:t>
            </a:r>
          </a:p>
          <a:p>
            <a:pPr>
              <a:buFont typeface="Arial" pitchFamily="34" charset="0"/>
              <a:buChar char="•"/>
            </a:pPr>
            <a:endParaRPr lang="en-GB" sz="2000" b="1" dirty="0" smtClean="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  ‘rationalisation’ of Government / QUANGO bodies : </a:t>
            </a:r>
          </a:p>
          <a:p>
            <a:r>
              <a:rPr lang="en-GB" sz="2000" b="1" dirty="0" smtClean="0">
                <a:solidFill>
                  <a:schemeClr val="bg1"/>
                </a:solidFill>
                <a:latin typeface="Arial" pitchFamily="34" charset="0"/>
                <a:cs typeface="Arial" pitchFamily="34" charset="0"/>
              </a:rPr>
              <a:t>    (Royal Commissions / CADW / English Heritage)</a:t>
            </a:r>
          </a:p>
          <a:p>
            <a:pPr>
              <a:buFont typeface="Arial" pitchFamily="34" charset="0"/>
              <a:buChar char="•"/>
            </a:pPr>
            <a:endParaRPr lang="en-GB" sz="2000" b="1" dirty="0" smtClean="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  competitive tendering  </a:t>
            </a:r>
          </a:p>
          <a:p>
            <a:r>
              <a:rPr lang="en-GB" sz="2000" b="1" dirty="0" smtClean="0">
                <a:solidFill>
                  <a:schemeClr val="bg1"/>
                </a:solidFill>
                <a:latin typeface="Arial" pitchFamily="34" charset="0"/>
                <a:cs typeface="Arial" pitchFamily="34" charset="0"/>
              </a:rPr>
              <a:t>   (1990s PPGs / redefining Arch Trusts / loss of local / regional  </a:t>
            </a:r>
          </a:p>
          <a:p>
            <a:r>
              <a:rPr lang="en-GB" sz="2000" b="1" dirty="0" smtClean="0">
                <a:solidFill>
                  <a:schemeClr val="bg1"/>
                </a:solidFill>
                <a:latin typeface="Arial" pitchFamily="34" charset="0"/>
                <a:cs typeface="Arial" pitchFamily="34" charset="0"/>
              </a:rPr>
              <a:t>    expertise) </a:t>
            </a:r>
          </a:p>
          <a:p>
            <a:pPr>
              <a:buFont typeface="Arial" pitchFamily="34" charset="0"/>
              <a:buChar char="•"/>
            </a:pPr>
            <a:endParaRPr lang="en-GB" sz="2000" b="1" dirty="0" smtClean="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  funding at the mercy of lottery  (HLF)</a:t>
            </a:r>
          </a:p>
          <a:p>
            <a:pPr>
              <a:buFont typeface="Arial" pitchFamily="34" charset="0"/>
              <a:buChar char="•"/>
            </a:pPr>
            <a:endParaRPr lang="en-GB" sz="2000" b="1" dirty="0">
              <a:solidFill>
                <a:schemeClr val="bg1"/>
              </a:solidFill>
              <a:latin typeface="Arial" pitchFamily="34" charset="0"/>
              <a:cs typeface="Arial" pitchFamily="34" charset="0"/>
            </a:endParaRPr>
          </a:p>
          <a:p>
            <a:pPr>
              <a:buFont typeface="Arial" pitchFamily="34" charset="0"/>
              <a:buChar char="•"/>
            </a:pPr>
            <a:r>
              <a:rPr lang="en-GB" sz="2000" b="1" dirty="0" smtClean="0">
                <a:solidFill>
                  <a:schemeClr val="bg1"/>
                </a:solidFill>
                <a:latin typeface="Arial" pitchFamily="34" charset="0"/>
                <a:cs typeface="Arial" pitchFamily="34" charset="0"/>
              </a:rPr>
              <a:t>archaeology operates in </a:t>
            </a:r>
            <a:r>
              <a:rPr lang="en-GB" sz="2000" b="1" dirty="0">
                <a:solidFill>
                  <a:schemeClr val="bg1"/>
                </a:solidFill>
                <a:latin typeface="Arial" pitchFamily="34" charset="0"/>
                <a:cs typeface="Arial" pitchFamily="34" charset="0"/>
              </a:rPr>
              <a:t>a world of </a:t>
            </a:r>
            <a:r>
              <a:rPr lang="en-GB" sz="2000" b="1" i="1" dirty="0">
                <a:solidFill>
                  <a:srgbClr val="FFFF66"/>
                </a:solidFill>
                <a:latin typeface="Arial" pitchFamily="34" charset="0"/>
                <a:cs typeface="Arial" pitchFamily="34" charset="0"/>
              </a:rPr>
              <a:t>‘post-truths’ </a:t>
            </a:r>
            <a:r>
              <a:rPr lang="en-GB" sz="2000" b="1" dirty="0">
                <a:solidFill>
                  <a:schemeClr val="bg1"/>
                </a:solidFill>
                <a:latin typeface="Arial" pitchFamily="34" charset="0"/>
                <a:cs typeface="Arial" pitchFamily="34" charset="0"/>
              </a:rPr>
              <a:t>and </a:t>
            </a:r>
            <a:r>
              <a:rPr lang="en-GB" sz="2000" b="1" i="1" dirty="0">
                <a:solidFill>
                  <a:srgbClr val="FFFF99"/>
                </a:solidFill>
                <a:latin typeface="Arial" pitchFamily="34" charset="0"/>
                <a:cs typeface="Arial" pitchFamily="34" charset="0"/>
              </a:rPr>
              <a:t>‘alt-facts</a:t>
            </a:r>
            <a:r>
              <a:rPr lang="en-GB" sz="2000" b="1" i="1" dirty="0" smtClean="0">
                <a:solidFill>
                  <a:srgbClr val="FFFF99"/>
                </a:solidFill>
                <a:latin typeface="Arial" pitchFamily="34" charset="0"/>
                <a:cs typeface="Arial" pitchFamily="34" charset="0"/>
              </a:rPr>
              <a:t>’</a:t>
            </a:r>
            <a:endParaRPr lang="en-GB" sz="2000" b="1" dirty="0" smtClean="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34970429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484</TotalTime>
  <Words>1073</Words>
  <Application>Microsoft Office PowerPoint</Application>
  <PresentationFormat>On-screen Show (4:3)</PresentationFormat>
  <Paragraphs>249</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Ros Coard</cp:lastModifiedBy>
  <cp:revision>31</cp:revision>
  <cp:lastPrinted>2019-09-30T11:09:53Z</cp:lastPrinted>
  <dcterms:created xsi:type="dcterms:W3CDTF">2010-12-09T00:55:18Z</dcterms:created>
  <dcterms:modified xsi:type="dcterms:W3CDTF">2019-10-01T16:20:59Z</dcterms:modified>
</cp:coreProperties>
</file>