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724428-FAF5-DC07-92E3-0B42D40EAC1C}" v="126" dt="2025-06-07T21:08:05.0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noEditPoints="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7433FC-71C1-40EA-BB43-262F86252430}" type="datetimeFigureOut">
              <a:rPr lang="en-GB" smtClean="0"/>
              <a:t>07/06/2025</a:t>
            </a:fld>
            <a:endParaRPr lang="en-GB"/>
          </a:p>
        </p:txBody>
      </p:sp>
      <p:sp>
        <p:nvSpPr>
          <p:cNvPr id="4" name="Slide Image Placeholder 3"/>
          <p:cNvSpPr>
            <a:spLocks noGrp="1" noRot="1" noChangeAspect="1" noEditPoints="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noEditPoints="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noEditPoints="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noEditPoints="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A8ABDF-66AE-42F6-85E7-1503469FD033}" type="slidenum">
              <a:rPr lang="en-GB" smtClean="0"/>
              <a:t>‹#›</a:t>
            </a:fld>
            <a:endParaRPr lang="en-GB"/>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FCFCC91C-EE03-43D4-9A8E-C0F25F453409}"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Pct val="100000"/>
              <a:buFontTx/>
              <a:buNone/>
            </a:pPr>
            <a:r>
              <a:rPr lang="en-US"/>
              <a:t>Welcome to my presentation on the role of Artificial Intelligence (AI) in the hotel industry. Today, we will explore how AI is transforming the hospitality sector by improving operational efficiency, guest experiences, and addressing ethical and sociocultural challenges.</a:t>
            </a:r>
          </a:p>
          <a:p>
            <a:endParaRPr lang="en-GB"/>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a:t>The integration of Artificial Intelligence (AI) into the hotel industry is reshaping how hotels operate and serve guests. AI technologies are improving operational efficiency and personalizing guest services. Examples of these include chatbots that help with bookings and service robots that deliver room service. However, there are challenges related to AI’s impact on guest experiences, data privacy, and the sociocultural acceptance of these technologies, which we will dive into further throughout this presentation.</a:t>
            </a:r>
            <a:endParaRPr lang="en-GB"/>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GB"/>
              <a:t>AI Chatbots: </a:t>
            </a:r>
          </a:p>
          <a:p>
            <a:pPr marL="0" marR="0" indent="0" algn="l" defTabSz="914400" rtl="0" eaLnBrk="1" fontAlgn="auto" latinLnBrk="0" hangingPunct="1">
              <a:lnSpc>
                <a:spcPct val="100000"/>
              </a:lnSpc>
              <a:spcBef>
                <a:spcPts val="0"/>
              </a:spcBef>
              <a:spcAft>
                <a:spcPts val="0"/>
              </a:spcAft>
              <a:buClrTx/>
              <a:buSzPct val="100000"/>
              <a:buFontTx/>
              <a:buNone/>
            </a:pPr>
            <a:r>
              <a:rPr lang="en-US"/>
              <a:t>One of the most prominent AI applications in hospitality is chatbots. These AI tools use Natural Language Processing (NLP) to communicate with guests, assist with bookings, and offer personalized recommendations. According to Law et al. (2024), 58% of international hotel chains had AI-based customer service systems by 2025. Chatbots provide quick and efficient customer service, reducing human intervention in routine tasks and improving operational efficiency.</a:t>
            </a:r>
          </a:p>
          <a:p>
            <a:endParaRPr lang="en-GB"/>
          </a:p>
          <a:p>
            <a:r>
              <a:rPr lang="en-GB"/>
              <a:t>Robotics in Hospitality</a:t>
            </a:r>
          </a:p>
          <a:p>
            <a:r>
              <a:rPr lang="en-US"/>
              <a:t>Robots in hospitality have revolutionized tasks like check-ins, room service delivery, and housekeeping. They are not just tools for efficiency; they also minimize human errors. Studies show that robotic service-enhanced hotels experience a 35% increase in operational throughput and higher guest satisfaction scores (Gajić et al., 2024). Robots provide an excellent example of AI improving both operational efficiency and guest interaction, particularly in high-volume environments.</a:t>
            </a:r>
            <a:endParaRPr lang="en-GB"/>
          </a:p>
          <a:p>
            <a:endParaRPr lang="en-GB"/>
          </a:p>
          <a:p>
            <a:r>
              <a:rPr lang="en-GB"/>
              <a:t>Personalization through AI</a:t>
            </a:r>
          </a:p>
          <a:p>
            <a:r>
              <a:rPr lang="en-US"/>
              <a:t>AI's ability to collect and analyze guest data allows hotels to offer personalized services. By analyzing guest preferences and past behaviors, AI can suggest activities, dining options, and room adjustments. For instance, hotels can tailor room temperature or recommend activities based on a guest’s profile (Vargas-Calderón et al., 2021). This level of personalization has been shown to significantly improve guest retention rates, with AI-driven personalization expected to increase repeat bookings by 72% by 2026 (</a:t>
            </a:r>
            <a:r>
              <a:rPr lang="en-US" err="1"/>
              <a:t>Batabyal</a:t>
            </a:r>
            <a:r>
              <a:rPr lang="en-US"/>
              <a:t> &amp; Das, 2019).</a:t>
            </a:r>
            <a:endParaRPr lang="en-GB"/>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Pct val="100000"/>
              <a:buFontTx/>
              <a:buNone/>
            </a:pPr>
            <a:r>
              <a:rPr lang="en-US"/>
              <a:t>One of the key ethical concerns when implementing AI in hospitality is data privacy. AI systems often require extensive data collection, including facial recognition and geo-location tracking, to provide personalized services. This data is sensitive, and without clear consent or transparency, it can raise concerns. Kim et al. (2023) found that many guests are unaware of data collection practices, which undermines trust in the hotel brands. By 2025, a significant 61% of hotel guests expressed concerns about their data being collected without clear consent (</a:t>
            </a:r>
            <a:r>
              <a:rPr lang="en-US" err="1"/>
              <a:t>Coudhury</a:t>
            </a:r>
            <a:r>
              <a:rPr lang="en-US"/>
              <a:t>, 2021).</a:t>
            </a:r>
            <a:endParaRPr lang="en-GB"/>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a:t>While AI brings efficiency to hotel operations, it also raises concerns about job displacement, particularly in low-skill positions like housekeeping and reception. Zhang and Lu (2021) found that AI adoption led to a 17% decrease in front-line employees. However, new opportunities are created in areas like AI system management, cybersecurity, and data analytics. Prentice et al. (2020) observed a growing demand for tech-savvy hospitality professionals to manage AI systems, highlighting the shift towards a more digital workforce.</a:t>
            </a:r>
            <a:endParaRPr lang="en-GB"/>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a:t>The acceptance of AI varies significantly by region, with cultural values playing a major role in how technology is integrated into guest experiences. For example, in Japan, the use of robots and AI-driven services is widely accepted due to the culture's emphasis on precision and efficiency (</a:t>
            </a:r>
            <a:r>
              <a:rPr lang="en-US" err="1"/>
              <a:t>Cheruon</a:t>
            </a:r>
            <a:r>
              <a:rPr lang="en-US"/>
              <a:t>, 2024). In contrast, in the Middle East and South Asia, guests may prefer a more human-centered approach due to the cultural emphasis on hospitality and emotional engagement (Cooper &amp; Hall, 2019). These regional differences shape how AI should be deployed in hotels to ensure positive guest experiences.</a:t>
            </a:r>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a:t>To better understand the implementation of AI in hospitality, let’s compare two case studies: Sky Hotel in Johannesburg, South Africa, and Henn </a:t>
            </a:r>
            <a:r>
              <a:rPr lang="en-US" err="1"/>
              <a:t>na</a:t>
            </a:r>
            <a:r>
              <a:rPr lang="en-US"/>
              <a:t> Hotel in Tokyo, Japan. Sky Hotel takes a hybrid approach, blending AI and human interaction to accommodate guests who may not be as tech-savvy. In contrast, Henn </a:t>
            </a:r>
            <a:r>
              <a:rPr lang="en-US" err="1"/>
              <a:t>na</a:t>
            </a:r>
            <a:r>
              <a:rPr lang="en-US"/>
              <a:t> Hotel fully embraces automation, with AI-powered robots serving guests without human involvement. The cultural context in Japan favors high-tech solutions, while in South Africa, a more cautious approach is needed due to varying levels of technological adoption (</a:t>
            </a:r>
            <a:r>
              <a:rPr lang="en-US" err="1"/>
              <a:t>Cheruon</a:t>
            </a:r>
            <a:r>
              <a:rPr lang="en-US"/>
              <a:t>, 2024).</a:t>
            </a:r>
            <a:endParaRPr lang="en-GB"/>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GB"/>
              <a:t>Sky Hotel (South Africa):</a:t>
            </a:r>
          </a:p>
          <a:p>
            <a:pPr>
              <a:buNone/>
            </a:pPr>
            <a:r>
              <a:rPr lang="en-US"/>
              <a:t>Sky Hotel uses AI but faces </a:t>
            </a:r>
            <a:r>
              <a:rPr lang="en-US" b="1"/>
              <a:t>trust issues</a:t>
            </a:r>
            <a:r>
              <a:rPr lang="en-US"/>
              <a:t> due to cultural resistance to automation. To address this, they emphasize </a:t>
            </a:r>
            <a:r>
              <a:rPr lang="en-US" b="1"/>
              <a:t>transparency</a:t>
            </a:r>
            <a:r>
              <a:rPr lang="en-US"/>
              <a:t> in data use and give guests control over their preferences.</a:t>
            </a:r>
          </a:p>
          <a:p>
            <a:pPr>
              <a:buNone/>
            </a:pPr>
            <a:r>
              <a:rPr lang="en-US"/>
              <a:t>The </a:t>
            </a:r>
            <a:r>
              <a:rPr lang="en-US" b="1"/>
              <a:t>hybrid service model</a:t>
            </a:r>
            <a:r>
              <a:rPr lang="en-US"/>
              <a:t> blends AI with human staff, offering guests the speed of AI while maintaining personal interaction when needed.</a:t>
            </a:r>
          </a:p>
          <a:p>
            <a:pPr>
              <a:buNone/>
            </a:pPr>
            <a:r>
              <a:rPr lang="en-US"/>
              <a:t>In South Africa, guests still prefer human contact, and a fully automated service might seem too impersonal. AI here helps with efficiency, but </a:t>
            </a:r>
            <a:r>
              <a:rPr lang="en-US" b="1"/>
              <a:t>human warmth</a:t>
            </a:r>
            <a:r>
              <a:rPr lang="en-US"/>
              <a:t> remains important.</a:t>
            </a:r>
          </a:p>
          <a:p>
            <a:r>
              <a:rPr lang="en-US"/>
              <a:t>Despite the benefits, </a:t>
            </a:r>
            <a:r>
              <a:rPr lang="en-US" b="1"/>
              <a:t>37% of guests</a:t>
            </a:r>
            <a:r>
              <a:rPr lang="en-US"/>
              <a:t> still feel uneasy with automation, showing the </a:t>
            </a:r>
            <a:r>
              <a:rPr lang="en-US" b="1"/>
              <a:t>trust gap</a:t>
            </a:r>
            <a:r>
              <a:rPr lang="en-US"/>
              <a:t> that AI needs to overcome in culturally resistant areas (</a:t>
            </a:r>
            <a:r>
              <a:rPr lang="en-US" err="1"/>
              <a:t>Cheruon</a:t>
            </a:r>
            <a:r>
              <a:rPr lang="en-US"/>
              <a:t>, 2024).</a:t>
            </a:r>
          </a:p>
          <a:p>
            <a:endParaRPr lang="en-GB"/>
          </a:p>
          <a:p>
            <a:r>
              <a:rPr lang="en-GB"/>
              <a:t>Henn </a:t>
            </a:r>
            <a:r>
              <a:rPr lang="en-GB" err="1"/>
              <a:t>na</a:t>
            </a:r>
            <a:r>
              <a:rPr lang="en-GB"/>
              <a:t> Hotel (Japan)</a:t>
            </a:r>
          </a:p>
          <a:p>
            <a:pPr>
              <a:buNone/>
            </a:pPr>
            <a:r>
              <a:rPr lang="en-US" b="1"/>
              <a:t>Henn </a:t>
            </a:r>
            <a:r>
              <a:rPr lang="en-US" b="1" err="1"/>
              <a:t>na</a:t>
            </a:r>
            <a:r>
              <a:rPr lang="en-US" b="1"/>
              <a:t> Hotel</a:t>
            </a:r>
            <a:r>
              <a:rPr lang="en-US"/>
              <a:t> uses </a:t>
            </a:r>
            <a:r>
              <a:rPr lang="en-US" b="1"/>
              <a:t>advanced AI</a:t>
            </a:r>
            <a:r>
              <a:rPr lang="en-US"/>
              <a:t> and robotics, such as robotic check-ins and room service, which guests in Japan are more likely to accept due to the country’s </a:t>
            </a:r>
            <a:r>
              <a:rPr lang="en-US" b="1"/>
              <a:t>cultural affinity for technology</a:t>
            </a:r>
            <a:r>
              <a:rPr lang="en-US"/>
              <a:t>.</a:t>
            </a:r>
          </a:p>
          <a:p>
            <a:pPr>
              <a:buNone/>
            </a:pPr>
            <a:r>
              <a:rPr lang="en-US"/>
              <a:t>In Japan, </a:t>
            </a:r>
            <a:r>
              <a:rPr lang="en-US" b="1"/>
              <a:t>automation</a:t>
            </a:r>
            <a:r>
              <a:rPr lang="en-US"/>
              <a:t> is seen as </a:t>
            </a:r>
            <a:r>
              <a:rPr lang="en-US" b="1"/>
              <a:t>enhancing efficiency</a:t>
            </a:r>
            <a:r>
              <a:rPr lang="en-US"/>
              <a:t>, not replacing human touch. AI is more seamlessly integrated into the guest experience, with </a:t>
            </a:r>
            <a:r>
              <a:rPr lang="en-US" b="1"/>
              <a:t>high guest satisfaction</a:t>
            </a:r>
            <a:r>
              <a:rPr lang="en-US"/>
              <a:t> rates.</a:t>
            </a:r>
          </a:p>
          <a:p>
            <a:pPr>
              <a:buNone/>
            </a:pPr>
            <a:r>
              <a:rPr lang="en-US"/>
              <a:t>However, </a:t>
            </a:r>
            <a:r>
              <a:rPr lang="en-US" b="1"/>
              <a:t>international guests</a:t>
            </a:r>
            <a:r>
              <a:rPr lang="en-US"/>
              <a:t> might still feel disconnected, especially if they come from cultures that value </a:t>
            </a:r>
            <a:r>
              <a:rPr lang="en-US" b="1"/>
              <a:t>human interaction</a:t>
            </a:r>
            <a:r>
              <a:rPr lang="en-US"/>
              <a:t> in hospitality.</a:t>
            </a:r>
          </a:p>
          <a:p>
            <a:r>
              <a:rPr lang="en-US"/>
              <a:t>The key takeaway: In </a:t>
            </a:r>
            <a:r>
              <a:rPr lang="en-US" b="1"/>
              <a:t>tech-friendly cultures</a:t>
            </a:r>
            <a:r>
              <a:rPr lang="en-US"/>
              <a:t> like Japan, AI adoption is smoother, whereas regions with cultural resistance, like South Africa, require </a:t>
            </a:r>
            <a:r>
              <a:rPr lang="en-US" b="1"/>
              <a:t>gradual integration</a:t>
            </a:r>
            <a:r>
              <a:rPr lang="en-US"/>
              <a:t> and human support alongside AI (Law et al., 2024).</a:t>
            </a:r>
          </a:p>
          <a:p>
            <a:endParaRPr lang="en-GB"/>
          </a:p>
          <a:p>
            <a:endParaRPr lang="en-GB"/>
          </a:p>
          <a:p>
            <a:endParaRPr lang="en-GB"/>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r>
              <a:rPr lang="en-US"/>
              <a:t>As we look to the future of AI in the hospitality industry, it’s crucial to implement a balanced human-AI service model. AI can handle repetitive, data-heavy tasks, while human staff can focus on emotional intelligence and conflict resolution (Prentice et al., 2020). Additionally, ethical frameworks for data governance must be put in place to ensure transparency and consent in AI data collection. Finally, the industry should invest in reskilling and upskilling employees to adapt to new roles in AI management and technology oversight (Sharma et al., 2024).</a:t>
            </a:r>
            <a:endParaRPr lang="en-GB"/>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p:txBody>
          <a:bodyPr/>
          <a:lstStyle/>
          <a:p>
            <a:endParaRPr/>
          </a:p>
        </p:txBody>
      </p:sp>
      <p:sp>
        <p:nvSpPr>
          <p:cNvPr id="3" name="Notes Placeholder 2"/>
          <p:cNvSpPr>
            <a:spLocks noGrp="1" noEditPoints="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Pct val="100000"/>
              <a:buFontTx/>
              <a:buNone/>
            </a:pPr>
            <a:r>
              <a:rPr lang="en-US"/>
              <a:t>In conclusion, AI offers significant opportunities for enhancing efficiency and personalizing guest experiences in the hotel industry. However, the integration of AI must be done carefully, with attention to ethical concerns such as data privacy, transparency, and the potential impact on employment. By maintaining a balance between technological innovation and human-centered service, hotels can ensure long-term success and guest satisfaction. Thank you for your attention, and I am happy to take any questions.</a:t>
            </a:r>
            <a:endParaRPr lang="en-GB"/>
          </a:p>
        </p:txBody>
      </p:sp>
      <p:sp>
        <p:nvSpPr>
          <p:cNvPr id="4" name="Slide Number Placeholder 3"/>
          <p:cNvSpPr>
            <a:spLocks noGrp="1" noEditPoints="1"/>
          </p:cNvSpPr>
          <p:nvPr>
            <p:ph type="sldNum" sz="quarter" idx="5"/>
          </p:nvPr>
        </p:nvSpPr>
        <p:spPr/>
        <p:txBody>
          <a:bodyPr/>
          <a:lstStyle/>
          <a:p>
            <a:fld id="{03A8ABDF-66AE-42F6-85E7-1503469FD033}" type="slidenum">
              <a:rPr lang="en-GB" smtClean="0"/>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01BA8AF2-642D-4BB5-B692-BB0E95CF22FA}" type="slidenum">
              <a:rPr lang="en-US" smtClean="0"/>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685800" y="1143000"/>
            <a:ext cx="5486400" cy="30861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45419EAC-BED8-4442-B936-13DDC1C312BA}" type="slidenum">
              <a:rPr lang="en-US" smtClean="0"/>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noEditPoints="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a:t>Click to edit Master subtitle style</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6/7/2025</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Content Placeholder 2"/>
          <p:cNvSpPr>
            <a:spLocks noGrp="1" noEditPoints="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6/7/2025</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noEditPoints="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6/7/2025</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Content Placeholder 2"/>
          <p:cNvSpPr>
            <a:spLocks noGrp="1" noEditPoints="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noEditPoints="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noEditPoints="1"/>
          </p:cNvSpPr>
          <p:nvPr>
            <p:ph type="dt" sz="half" idx="10"/>
          </p:nvPr>
        </p:nvSpPr>
        <p:spPr/>
        <p:txBody>
          <a:bodyPr/>
          <a:lstStyle/>
          <a:p>
            <a:fld id="{1D8BD707-D9CF-40AE-B4C6-C98DA3205C09}" type="datetimeFigureOut">
              <a:rPr lang="en-US" smtClean="0"/>
              <a:t>6/7/2025</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Text Placeholder 2"/>
          <p:cNvSpPr>
            <a:spLocks noGrp="1" noEditPoints="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noEditPoints="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noEditPoints="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noEditPoints="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noEditPoints="1"/>
          </p:cNvSpPr>
          <p:nvPr>
            <p:ph type="dt" sz="half" idx="10"/>
          </p:nvPr>
        </p:nvSpPr>
        <p:spPr/>
        <p:txBody>
          <a:bodyPr/>
          <a:lstStyle/>
          <a:p>
            <a:fld id="{1D8BD707-D9CF-40AE-B4C6-C98DA3205C09}" type="datetimeFigureOut">
              <a:rPr lang="en-US" smtClean="0"/>
              <a:t>6/7/2025</a:t>
            </a:fld>
            <a:endParaRPr lang="en-US"/>
          </a:p>
        </p:txBody>
      </p:sp>
      <p:sp>
        <p:nvSpPr>
          <p:cNvPr id="8" name="Footer Placeholder 7"/>
          <p:cNvSpPr>
            <a:spLocks noGrp="1" noEditPoints="1"/>
          </p:cNvSpPr>
          <p:nvPr>
            <p:ph type="ftr" sz="quarter" idx="11"/>
          </p:nvPr>
        </p:nvSpPr>
        <p:spPr/>
        <p:txBody>
          <a:bodyPr/>
          <a:lstStyle/>
          <a:p>
            <a:endParaRPr lang="en-US"/>
          </a:p>
        </p:txBody>
      </p:sp>
      <p:sp>
        <p:nvSpPr>
          <p:cNvPr id="9" name="Slide Number Placeholder 8"/>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Date Placeholder 2"/>
          <p:cNvSpPr>
            <a:spLocks noGrp="1" noEditPoints="1"/>
          </p:cNvSpPr>
          <p:nvPr>
            <p:ph type="dt" sz="half" idx="10"/>
          </p:nvPr>
        </p:nvSpPr>
        <p:spPr/>
        <p:txBody>
          <a:bodyPr/>
          <a:lstStyle/>
          <a:p>
            <a:fld id="{1D8BD707-D9CF-40AE-B4C6-C98DA3205C09}" type="datetimeFigureOut">
              <a:rPr lang="en-US" smtClean="0"/>
              <a:t>6/7/2025</a:t>
            </a:fld>
            <a:endParaRPr lang="en-US"/>
          </a:p>
        </p:txBody>
      </p:sp>
      <p:sp>
        <p:nvSpPr>
          <p:cNvPr id="4" name="Footer Placeholder 3"/>
          <p:cNvSpPr>
            <a:spLocks noGrp="1" noEditPoints="1"/>
          </p:cNvSpPr>
          <p:nvPr>
            <p:ph type="ftr" sz="quarter" idx="11"/>
          </p:nvPr>
        </p:nvSpPr>
        <p:spPr/>
        <p:txBody>
          <a:bodyPr/>
          <a:lstStyle/>
          <a:p>
            <a:endParaRPr lang="en-US"/>
          </a:p>
        </p:txBody>
      </p:sp>
      <p:sp>
        <p:nvSpPr>
          <p:cNvPr id="5" name="Slide Number Placeholder 4"/>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1D8BD707-D9CF-40AE-B4C6-C98DA3205C09}" type="datetimeFigureOut">
              <a:rPr lang="en-US" smtClean="0"/>
              <a:t>6/7/2025</a:t>
            </a:fld>
            <a:endParaRPr lang="en-US"/>
          </a:p>
        </p:txBody>
      </p:sp>
      <p:sp>
        <p:nvSpPr>
          <p:cNvPr id="3" name="Footer Placeholder 2"/>
          <p:cNvSpPr>
            <a:spLocks noGrp="1" noEditPoints="1"/>
          </p:cNvSpPr>
          <p:nvPr>
            <p:ph type="ftr" sz="quarter" idx="11"/>
          </p:nvPr>
        </p:nvSpPr>
        <p:spPr/>
        <p:txBody>
          <a:bodyPr/>
          <a:lstStyle/>
          <a:p>
            <a:endParaRPr lang="en-US"/>
          </a:p>
        </p:txBody>
      </p:sp>
      <p:sp>
        <p:nvSpPr>
          <p:cNvPr id="4" name="Slide Number Placeholder 3"/>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noEditPoints="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noEditPoints="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1D8BD707-D9CF-40AE-B4C6-C98DA3205C09}" type="datetimeFigureOut">
              <a:rPr lang="en-US" smtClean="0"/>
              <a:t>6/7/2025</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noEditPoints="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a:p>
        </p:txBody>
      </p:sp>
      <p:sp>
        <p:nvSpPr>
          <p:cNvPr id="4" name="Text Placeholder 3"/>
          <p:cNvSpPr>
            <a:spLocks noGrp="1" noEditPoints="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1D8BD707-D9CF-40AE-B4C6-C98DA3205C09}" type="datetimeFigureOut">
              <a:rPr lang="en-US" smtClean="0"/>
              <a:t>6/7/2025</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Vertical Text Placeholder 2"/>
          <p:cNvSpPr>
            <a:spLocks noGrp="1" noEditPoints="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6/7/2025</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noEditPoints="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noEditPoints="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1D8BD707-D9CF-40AE-B4C6-C98DA3205C09}" type="datetimeFigureOut">
              <a:rPr lang="en-US" smtClean="0"/>
              <a:t>6/7/2025</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B6F15528-21DE-4FAA-801E-634DDDAF4B2B}" type="slidenum">
              <a:rPr lang="en-US" smtClean="0"/>
              <a:t>‹#›</a:t>
            </a:fld>
            <a:endParaRPr lang="en-US"/>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noEditPoints="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noEditPoints="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6/7/2025</a:t>
            </a:fld>
            <a:endParaRPr lang="en-US"/>
          </a:p>
        </p:txBody>
      </p:sp>
      <p:sp>
        <p:nvSpPr>
          <p:cNvPr id="5" name="Footer Placeholder 4"/>
          <p:cNvSpPr>
            <a:spLocks noGrp="1" noEditPoints="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noEditPoints="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gif"/></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101622" y="-767350"/>
            <a:ext cx="22013892" cy="12354774"/>
          </a:xfrm>
          <a:custGeom>
            <a:avLst/>
            <a:gdLst/>
            <a:ahLst/>
            <a:cxnLst/>
            <a:rect l="l" t="t" r="r" b="b"/>
            <a:pathLst>
              <a:path w="22013892" h="12354774">
                <a:moveTo>
                  <a:pt x="0" y="0"/>
                </a:moveTo>
                <a:lnTo>
                  <a:pt x="22013891" y="0"/>
                </a:lnTo>
                <a:lnTo>
                  <a:pt x="22013891" y="12354775"/>
                </a:lnTo>
                <a:lnTo>
                  <a:pt x="0" y="12354775"/>
                </a:lnTo>
                <a:lnTo>
                  <a:pt x="0" y="0"/>
                </a:lnTo>
                <a:close/>
              </a:path>
            </a:pathLst>
          </a:custGeom>
          <a:blipFill>
            <a:blip r:embed="rId3"/>
            <a:srcRect/>
            <a:stretch>
              <a:fillRect t="-9467" b="-9467"/>
            </a:stretch>
          </a:blipFill>
        </p:spPr>
        <p:txBody>
          <a:bodyPr/>
          <a:lstStyle/>
          <a:p>
            <a:endParaRPr/>
          </a:p>
        </p:txBody>
      </p:sp>
      <p:grpSp>
        <p:nvGrpSpPr>
          <p:cNvPr id="3" name="Group 3"/>
          <p:cNvGrpSpPr/>
          <p:nvPr/>
        </p:nvGrpSpPr>
        <p:grpSpPr>
          <a:xfrm>
            <a:off x="-3292000" y="-1423557"/>
            <a:ext cx="22453902" cy="12219713"/>
            <a:chOff x="0" y="0"/>
            <a:chExt cx="5913785" cy="3084566"/>
          </a:xfrm>
        </p:grpSpPr>
        <p:sp>
          <p:nvSpPr>
            <p:cNvPr id="4" name="Freeform 4"/>
            <p:cNvSpPr/>
            <p:nvPr/>
          </p:nvSpPr>
          <p:spPr>
            <a:xfrm>
              <a:off x="0" y="0"/>
              <a:ext cx="5913785" cy="3084567"/>
            </a:xfrm>
            <a:custGeom>
              <a:avLst/>
              <a:gdLst/>
              <a:ahLst/>
              <a:cxnLst/>
              <a:rect l="l" t="t" r="r" b="b"/>
              <a:pathLst>
                <a:path w="5913785" h="3084567">
                  <a:moveTo>
                    <a:pt x="0" y="0"/>
                  </a:moveTo>
                  <a:lnTo>
                    <a:pt x="5913785" y="0"/>
                  </a:lnTo>
                  <a:lnTo>
                    <a:pt x="5913785" y="3084567"/>
                  </a:lnTo>
                  <a:lnTo>
                    <a:pt x="0" y="3084567"/>
                  </a:lnTo>
                  <a:lnTo>
                    <a:pt x="0" y="0"/>
                  </a:lnTo>
                  <a:close/>
                </a:path>
              </a:pathLst>
            </a:custGeom>
            <a:solidFill>
              <a:srgbClr val="AAD7D4">
                <a:alpha val="28627"/>
              </a:srgbClr>
            </a:solidFill>
          </p:spPr>
          <p:txBody>
            <a:bodyPr/>
            <a:lstStyle/>
            <a:p>
              <a:endParaRPr/>
            </a:p>
          </p:txBody>
        </p:sp>
        <p:sp>
          <p:nvSpPr>
            <p:cNvPr id="5" name="TextBox 5"/>
            <p:cNvSpPr txBox="1"/>
            <p:nvPr/>
          </p:nvSpPr>
          <p:spPr>
            <a:xfrm>
              <a:off x="0" y="-38100"/>
              <a:ext cx="5913785" cy="3122666"/>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2337513" y="5978807"/>
            <a:ext cx="14845587" cy="1348639"/>
          </a:xfrm>
          <a:prstGeom prst="rect">
            <a:avLst/>
          </a:prstGeom>
        </p:spPr>
        <p:txBody>
          <a:bodyPr lIns="0" tIns="0" rIns="0" bIns="0" rtlCol="0" anchor="t">
            <a:spAutoFit/>
          </a:bodyPr>
          <a:lstStyle/>
          <a:p>
            <a:pPr algn="ctr">
              <a:lnSpc>
                <a:spcPts val="5064"/>
              </a:lnSpc>
            </a:pPr>
            <a:r>
              <a:rPr lang="en-US" sz="5400" b="1" dirty="0">
                <a:latin typeface="Poppins Semi-Bold"/>
                <a:ea typeface="Poppins Semi-Bold"/>
                <a:cs typeface="Poppins Semi-Bold"/>
                <a:sym typeface="Poppins Semi-Bold"/>
              </a:rPr>
              <a:t>Artificial</a:t>
            </a:r>
            <a:r>
              <a:rPr lang="en-US" sz="6000" b="1" spc="-325" dirty="0">
                <a:latin typeface="Poppins Semi-Bold"/>
                <a:ea typeface="Poppins Semi-Bold"/>
                <a:cs typeface="Poppins Semi-Bold"/>
                <a:sym typeface="Poppins Semi-Bold"/>
              </a:rPr>
              <a:t> Intelligence in the Hotel Industry: Balancing Innovation, Ethics, and Service in </a:t>
            </a:r>
            <a:r>
              <a:rPr lang="en-US" sz="5100" b="1" dirty="0">
                <a:ea typeface="Calibri"/>
                <a:cs typeface="Calibri"/>
                <a:sym typeface="Poppins Semi-Bold"/>
              </a:rPr>
              <a:t>the</a:t>
            </a:r>
            <a:r>
              <a:rPr lang="en-US" sz="6000" b="1" spc="-325" dirty="0">
                <a:solidFill>
                  <a:srgbClr val="1C2120"/>
                </a:solidFill>
                <a:latin typeface="Poppins Semi-Bold"/>
                <a:ea typeface="Poppins Semi-Bold"/>
                <a:cs typeface="Poppins Semi-Bold"/>
                <a:sym typeface="Poppins Semi-Bold"/>
              </a:rPr>
              <a:t> Digital Age</a:t>
            </a:r>
          </a:p>
        </p:txBody>
      </p:sp>
      <p:sp>
        <p:nvSpPr>
          <p:cNvPr id="13" name="TextBox 12">
            <a:extLst>
              <a:ext uri="{FF2B5EF4-FFF2-40B4-BE49-F238E27FC236}">
                <a16:creationId xmlns:a16="http://schemas.microsoft.com/office/drawing/2014/main" id="{020E9F4A-AC0A-9449-2AED-BEB0DA30E3E8}"/>
              </a:ext>
            </a:extLst>
          </p:cNvPr>
          <p:cNvSpPr txBox="1"/>
          <p:nvPr/>
        </p:nvSpPr>
        <p:spPr>
          <a:xfrm>
            <a:off x="3145536" y="310895"/>
            <a:ext cx="1342339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100" b="1" dirty="0">
                <a:latin typeface="Poppins Semi-Bold"/>
                <a:ea typeface="Calibri"/>
                <a:cs typeface="Calibri"/>
              </a:rPr>
              <a:t>Student Name: Sharmin Akter </a:t>
            </a:r>
            <a:br>
              <a:rPr lang="en-US" sz="5100" b="1" dirty="0">
                <a:latin typeface="Poppins Semi-Bold"/>
                <a:ea typeface="Calibri"/>
                <a:cs typeface="Calibri"/>
              </a:rPr>
            </a:br>
            <a:r>
              <a:rPr lang="en-US" sz="5100" b="1" dirty="0">
                <a:latin typeface="Poppins Semi-Bold"/>
                <a:ea typeface="Calibri"/>
                <a:cs typeface="Calibri"/>
              </a:rPr>
              <a:t>Student number: 2209262   </a:t>
            </a:r>
            <a:br>
              <a:rPr lang="en-US" sz="5100" b="1" dirty="0">
                <a:latin typeface="Poppins Semi-Bold"/>
                <a:ea typeface="Calibri"/>
                <a:cs typeface="Calibri"/>
              </a:rPr>
            </a:br>
            <a:r>
              <a:rPr lang="en-US" sz="5100" b="1" dirty="0">
                <a:latin typeface="Poppins Semi-Bold"/>
                <a:ea typeface="Calibri"/>
                <a:cs typeface="Calibri"/>
              </a:rPr>
              <a:t> Module Name: Contemporary Themes in the hotel and hospitality sector (BMIH6001)</a:t>
            </a:r>
            <a:br>
              <a:rPr lang="en-US" sz="5100" b="1" dirty="0">
                <a:latin typeface="Poppins Semi-Bold"/>
                <a:ea typeface="Calibri"/>
                <a:cs typeface="Calibri"/>
              </a:rPr>
            </a:br>
            <a:r>
              <a:rPr lang="en-US" sz="5100" b="1" dirty="0">
                <a:latin typeface="Poppins Semi-Bold"/>
                <a:ea typeface="Calibri"/>
                <a:cs typeface="Calibri"/>
              </a:rPr>
              <a:t>Name of lecturer: Dr Ernest </a:t>
            </a:r>
            <a:r>
              <a:rPr lang="en-US" sz="5100" b="1" err="1">
                <a:latin typeface="Poppins Semi-Bold"/>
                <a:ea typeface="Calibri"/>
                <a:cs typeface="Calibri"/>
              </a:rPr>
              <a:t>Balutie</a:t>
            </a:r>
            <a:r>
              <a:rPr lang="en-US" sz="5100" b="1" dirty="0">
                <a:latin typeface="Poppins Semi-Bold"/>
                <a:ea typeface="Calibri"/>
                <a:cs typeface="Calibri"/>
              </a:rPr>
              <a:t> </a:t>
            </a:r>
            <a:r>
              <a:rPr lang="en-US" sz="5100" b="1" err="1">
                <a:latin typeface="Poppins Semi-Bold"/>
                <a:ea typeface="Calibri"/>
                <a:cs typeface="Calibri"/>
              </a:rPr>
              <a:t>Wavei</a:t>
            </a:r>
            <a:br>
              <a:rPr lang="en-US" sz="5100" b="1" dirty="0">
                <a:ea typeface="Calibri"/>
                <a:cs typeface="Calibri"/>
              </a:rPr>
            </a:br>
            <a:endParaRPr lang="en-GB" sz="5100" b="1">
              <a:ea typeface="Calibri"/>
              <a:cs typeface="Calibri"/>
            </a:endParaRPr>
          </a:p>
          <a:p>
            <a:pPr algn="l"/>
            <a:endParaRPr lang="en-GB" dirty="0">
              <a:ea typeface="Calibri"/>
              <a:cs typeface="Calibri"/>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649440"/>
            <a:ext cx="7157293" cy="6988121"/>
          </a:xfrm>
          <a:custGeom>
            <a:avLst/>
            <a:gdLst/>
            <a:ahLst/>
            <a:cxnLst/>
            <a:rect l="l" t="t" r="r" b="b"/>
            <a:pathLst>
              <a:path w="7157293" h="6988121">
                <a:moveTo>
                  <a:pt x="0" y="0"/>
                </a:moveTo>
                <a:lnTo>
                  <a:pt x="7157293" y="0"/>
                </a:lnTo>
                <a:lnTo>
                  <a:pt x="7157293" y="6988120"/>
                </a:lnTo>
                <a:lnTo>
                  <a:pt x="0" y="6988120"/>
                </a:lnTo>
                <a:lnTo>
                  <a:pt x="0" y="0"/>
                </a:lnTo>
                <a:close/>
              </a:path>
            </a:pathLst>
          </a:custGeom>
          <a:blipFill>
            <a:blip r:embed="rId3"/>
            <a:srcRect/>
            <a:stretch>
              <a:fillRect/>
            </a:stretch>
          </a:blipFill>
        </p:spPr>
        <p:txBody>
          <a:bodyPr/>
          <a:lstStyle/>
          <a:p>
            <a:endParaRPr/>
          </a:p>
        </p:txBody>
      </p:sp>
      <p:pic>
        <p:nvPicPr>
          <p:cNvPr id="3" name="Picture 3"/>
          <p:cNvPicPr>
            <a:picLocks noChangeAspect="1"/>
          </p:cNvPicPr>
          <p:nvPr/>
        </p:nvPicPr>
        <p:blipFill>
          <a:blip r:embed="rId4"/>
          <a:srcRect/>
          <a:stretch>
            <a:fillRect/>
          </a:stretch>
        </p:blipFill>
        <p:spPr>
          <a:xfrm>
            <a:off x="4254712" y="0"/>
            <a:ext cx="3662378" cy="3497571"/>
          </a:xfrm>
          <a:prstGeom prst="rect">
            <a:avLst/>
          </a:prstGeom>
        </p:spPr>
      </p:pic>
      <p:sp>
        <p:nvSpPr>
          <p:cNvPr id="4" name="TextBox 4"/>
          <p:cNvSpPr txBox="1"/>
          <p:nvPr/>
        </p:nvSpPr>
        <p:spPr>
          <a:xfrm>
            <a:off x="8595420" y="2134144"/>
            <a:ext cx="8011990" cy="2152356"/>
          </a:xfrm>
          <a:prstGeom prst="rect">
            <a:avLst/>
          </a:prstGeom>
        </p:spPr>
        <p:txBody>
          <a:bodyPr lIns="0" tIns="0" rIns="0" bIns="0" rtlCol="0" anchor="t">
            <a:spAutoFit/>
          </a:bodyPr>
          <a:lstStyle/>
          <a:p>
            <a:pPr algn="l">
              <a:lnSpc>
                <a:spcPts val="7935"/>
              </a:lnSpc>
            </a:pPr>
            <a:r>
              <a:rPr lang="en-US" sz="8180" b="1">
                <a:solidFill>
                  <a:srgbClr val="1C2120"/>
                </a:solidFill>
                <a:latin typeface="Poppins Bold"/>
                <a:ea typeface="Poppins Bold"/>
                <a:cs typeface="Poppins Bold"/>
                <a:sym typeface="Poppins Bold"/>
              </a:rPr>
              <a:t>Overview of AI in Hospitality</a:t>
            </a:r>
          </a:p>
        </p:txBody>
      </p:sp>
      <p:sp>
        <p:nvSpPr>
          <p:cNvPr id="5" name="TextBox 5"/>
          <p:cNvSpPr txBox="1"/>
          <p:nvPr/>
        </p:nvSpPr>
        <p:spPr>
          <a:xfrm>
            <a:off x="8652271" y="4546630"/>
            <a:ext cx="7898287" cy="3228448"/>
          </a:xfrm>
          <a:prstGeom prst="rect">
            <a:avLst/>
          </a:prstGeom>
        </p:spPr>
        <p:txBody>
          <a:bodyPr lIns="0" tIns="0" rIns="0" bIns="0" rtlCol="0" anchor="t">
            <a:spAutoFit/>
          </a:bodyPr>
          <a:lstStyle/>
          <a:p>
            <a:pPr marL="392430" lvl="1" indent="-196215" algn="l">
              <a:lnSpc>
                <a:spcPts val="2454"/>
              </a:lnSpc>
              <a:spcBef>
                <a:spcPct val="0"/>
              </a:spcBef>
              <a:buFont typeface="Arial" pitchFamily="34" charset="0"/>
              <a:buChar char="•"/>
            </a:pPr>
            <a:r>
              <a:rPr lang="en-US" sz="3200" spc="109">
                <a:solidFill>
                  <a:srgbClr val="000000"/>
                </a:solidFill>
                <a:latin typeface="DM Sans"/>
                <a:ea typeface="DM Sans"/>
                <a:cs typeface="DM Sans"/>
                <a:sym typeface="DM Sans"/>
              </a:rPr>
              <a:t>Th</a:t>
            </a:r>
            <a:r>
              <a:rPr lang="en-US" sz="3200" u="none" spc="109">
                <a:solidFill>
                  <a:srgbClr val="000000"/>
                </a:solidFill>
                <a:latin typeface="DM Sans"/>
                <a:ea typeface="DM Sans"/>
                <a:cs typeface="DM Sans"/>
                <a:sym typeface="DM Sans"/>
              </a:rPr>
              <a:t>e rise of AI technologies like chatbots, robotics, and data-driven systems in the hotel industry.</a:t>
            </a:r>
            <a:endParaRPr lang="en-US" sz="3200" u="none" spc="109">
              <a:solidFill>
                <a:srgbClr val="000000"/>
              </a:solidFill>
              <a:latin typeface="DM Sans"/>
              <a:ea typeface="DM Sans"/>
              <a:cs typeface="DM Sans"/>
            </a:endParaRPr>
          </a:p>
          <a:p>
            <a:pPr marL="392430" lvl="1" indent="-196215" algn="l">
              <a:lnSpc>
                <a:spcPts val="2454"/>
              </a:lnSpc>
              <a:spcBef>
                <a:spcPct val="0"/>
              </a:spcBef>
              <a:buFont typeface="Arial" pitchFamily="34" charset="0"/>
              <a:buChar char="•"/>
            </a:pPr>
            <a:r>
              <a:rPr lang="en-US" sz="3200" u="none" spc="109">
                <a:solidFill>
                  <a:srgbClr val="000000"/>
                </a:solidFill>
                <a:latin typeface="DM Sans"/>
                <a:ea typeface="DM Sans"/>
                <a:cs typeface="DM Sans"/>
                <a:sym typeface="DM Sans"/>
              </a:rPr>
              <a:t>The aim: improving efficiency, personalization, and service delivery.</a:t>
            </a:r>
            <a:endParaRPr lang="en-US" sz="3200" u="none" spc="109">
              <a:solidFill>
                <a:srgbClr val="000000"/>
              </a:solidFill>
              <a:latin typeface="DM Sans"/>
              <a:ea typeface="DM Sans"/>
              <a:cs typeface="DM Sans"/>
            </a:endParaRPr>
          </a:p>
          <a:p>
            <a:pPr marL="392430" lvl="1" indent="-196215" algn="l">
              <a:lnSpc>
                <a:spcPts val="2454"/>
              </a:lnSpc>
              <a:spcBef>
                <a:spcPct val="0"/>
              </a:spcBef>
              <a:buFont typeface="Arial" pitchFamily="34" charset="0"/>
              <a:buChar char="•"/>
            </a:pPr>
            <a:r>
              <a:rPr lang="en-US" sz="3200" u="none" spc="109">
                <a:solidFill>
                  <a:srgbClr val="000000"/>
                </a:solidFill>
                <a:latin typeface="DM Sans"/>
                <a:ea typeface="DM Sans"/>
                <a:cs typeface="DM Sans"/>
                <a:sym typeface="DM Sans"/>
              </a:rPr>
              <a:t>But, the integration comes with operational, ethical, and sociocultural challenges.</a:t>
            </a:r>
            <a:endParaRPr lang="en-US" sz="3200" u="none" spc="109">
              <a:solidFill>
                <a:srgbClr val="000000"/>
              </a:solidFill>
              <a:latin typeface="DM Sans"/>
              <a:ea typeface="DM Sans"/>
              <a:cs typeface="DM Sans"/>
            </a:endParaRPr>
          </a:p>
          <a:p>
            <a:pPr marL="392430" lvl="1" indent="-196215" algn="l">
              <a:lnSpc>
                <a:spcPts val="2454"/>
              </a:lnSpc>
              <a:spcBef>
                <a:spcPct val="0"/>
              </a:spcBef>
              <a:buFont typeface="Arial" pitchFamily="34" charset="0"/>
              <a:buChar char="•"/>
            </a:pPr>
            <a:endParaRPr lang="en-US" sz="3600" u="none" spc="109">
              <a:solidFill>
                <a:srgbClr val="000000"/>
              </a:solidFill>
              <a:latin typeface="DM Sans"/>
              <a:ea typeface="DM Sans"/>
              <a:cs typeface="DM Sans"/>
            </a:endParaRPr>
          </a:p>
          <a:p>
            <a:pPr>
              <a:lnSpc>
                <a:spcPts val="2454"/>
              </a:lnSpc>
              <a:spcBef>
                <a:spcPct val="0"/>
              </a:spcBef>
            </a:pPr>
            <a:endParaRPr lang="en-US" sz="2800" spc="109">
              <a:solidFill>
                <a:srgbClr val="000000"/>
              </a:solidFill>
              <a:latin typeface="DM Sans"/>
              <a:ea typeface="DM Sans"/>
              <a:cs typeface="DM Sans"/>
            </a:endParaRPr>
          </a:p>
        </p:txBody>
      </p:sp>
      <p:sp>
        <p:nvSpPr>
          <p:cNvPr id="6" name="TextBox 6"/>
          <p:cNvSpPr txBox="1"/>
          <p:nvPr/>
        </p:nvSpPr>
        <p:spPr>
          <a:xfrm>
            <a:off x="8654687" y="7360984"/>
            <a:ext cx="7898287" cy="2396746"/>
          </a:xfrm>
          <a:prstGeom prst="rect">
            <a:avLst/>
          </a:prstGeom>
        </p:spPr>
        <p:txBody>
          <a:bodyPr lIns="0" tIns="0" rIns="0" bIns="0" rtlCol="0" anchor="t">
            <a:spAutoFit/>
          </a:bodyPr>
          <a:lstStyle/>
          <a:p>
            <a:pPr algn="l">
              <a:lnSpc>
                <a:spcPts val="3399"/>
              </a:lnSpc>
              <a:spcBef>
                <a:spcPct val="0"/>
              </a:spcBef>
            </a:pPr>
            <a:r>
              <a:rPr lang="en-US" sz="4000" spc="151">
                <a:solidFill>
                  <a:srgbClr val="000000"/>
                </a:solidFill>
                <a:latin typeface="DM Sans"/>
                <a:ea typeface="DM Sans"/>
                <a:cs typeface="DM Sans"/>
                <a:sym typeface="DM Sans"/>
              </a:rPr>
              <a:t>Pu</a:t>
            </a:r>
            <a:r>
              <a:rPr lang="en-US" sz="4000" u="none" spc="151">
                <a:solidFill>
                  <a:srgbClr val="000000"/>
                </a:solidFill>
                <a:latin typeface="DM Sans"/>
                <a:ea typeface="DM Sans"/>
                <a:cs typeface="DM Sans"/>
                <a:sym typeface="DM Sans"/>
              </a:rPr>
              <a:t>rpose of the Paper</a:t>
            </a:r>
            <a:endParaRPr lang="en-US" sz="4000" u="none" spc="151">
              <a:solidFill>
                <a:srgbClr val="000000"/>
              </a:solidFill>
              <a:latin typeface="DM Sans"/>
              <a:ea typeface="DM Sans"/>
              <a:cs typeface="DM Sans"/>
            </a:endParaRPr>
          </a:p>
          <a:p>
            <a:pPr marL="392430" lvl="1" indent="-196215" algn="l">
              <a:lnSpc>
                <a:spcPts val="2454"/>
              </a:lnSpc>
              <a:spcBef>
                <a:spcPct val="0"/>
              </a:spcBef>
              <a:buFont typeface="Arial" pitchFamily="34" charset="0"/>
              <a:buChar char="•"/>
            </a:pPr>
            <a:r>
              <a:rPr lang="en-US" sz="3200" u="none" spc="109">
                <a:solidFill>
                  <a:srgbClr val="000000"/>
                </a:solidFill>
                <a:latin typeface="DM Sans"/>
                <a:ea typeface="DM Sans"/>
                <a:cs typeface="DM Sans"/>
                <a:sym typeface="DM Sans"/>
              </a:rPr>
              <a:t>To examine the balance between the benefits of AI and its ethical implications.</a:t>
            </a:r>
            <a:endParaRPr lang="en-US" sz="3200" u="none" spc="109">
              <a:solidFill>
                <a:srgbClr val="000000"/>
              </a:solidFill>
              <a:latin typeface="DM Sans"/>
              <a:ea typeface="DM Sans"/>
              <a:cs typeface="DM Sans"/>
            </a:endParaRPr>
          </a:p>
          <a:p>
            <a:pPr marL="392430" lvl="1" indent="-196215" algn="l">
              <a:lnSpc>
                <a:spcPts val="2454"/>
              </a:lnSpc>
              <a:spcBef>
                <a:spcPct val="0"/>
              </a:spcBef>
              <a:buFont typeface="Arial" pitchFamily="34" charset="0"/>
              <a:buChar char="•"/>
            </a:pPr>
            <a:r>
              <a:rPr lang="en-US" sz="3200" u="none" spc="109">
                <a:solidFill>
                  <a:srgbClr val="000000"/>
                </a:solidFill>
                <a:latin typeface="DM Sans"/>
                <a:ea typeface="DM Sans"/>
                <a:cs typeface="DM Sans"/>
                <a:sym typeface="DM Sans"/>
              </a:rPr>
              <a:t>To explore AI adoption from a global perspective using case studies.</a:t>
            </a:r>
            <a:endParaRPr lang="en-US" sz="3200" u="none" spc="109">
              <a:solidFill>
                <a:srgbClr val="000000"/>
              </a:solidFill>
              <a:latin typeface="DM Sans"/>
              <a:ea typeface="DM Sans"/>
              <a:cs typeface="DM Sans"/>
            </a:endParaRPr>
          </a:p>
          <a:p>
            <a:pPr marL="0" indent="0" algn="l">
              <a:lnSpc>
                <a:spcPts val="2454"/>
              </a:lnSpc>
              <a:spcBef>
                <a:spcPct val="0"/>
              </a:spcBef>
            </a:pPr>
            <a:endParaRPr lang="en-US" sz="3200" u="none" spc="109">
              <a:solidFill>
                <a:srgbClr val="000000"/>
              </a:solidFill>
              <a:latin typeface="DM Sans"/>
              <a:ea typeface="DM Sans"/>
              <a:cs typeface="DM Sans"/>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12169852" y="2092278"/>
            <a:ext cx="5589497" cy="7166022"/>
          </a:xfrm>
          <a:prstGeom prst="rect">
            <a:avLst/>
          </a:prstGeom>
        </p:spPr>
      </p:pic>
      <p:sp>
        <p:nvSpPr>
          <p:cNvPr id="3" name="TextBox 3"/>
          <p:cNvSpPr txBox="1"/>
          <p:nvPr/>
        </p:nvSpPr>
        <p:spPr>
          <a:xfrm>
            <a:off x="1028700" y="990600"/>
            <a:ext cx="13768847" cy="2541641"/>
          </a:xfrm>
          <a:prstGeom prst="rect">
            <a:avLst/>
          </a:prstGeom>
        </p:spPr>
        <p:txBody>
          <a:bodyPr lIns="0" tIns="0" rIns="0" bIns="0" rtlCol="0" anchor="t">
            <a:spAutoFit/>
          </a:bodyPr>
          <a:lstStyle/>
          <a:p>
            <a:pPr algn="l">
              <a:lnSpc>
                <a:spcPts val="9658"/>
              </a:lnSpc>
            </a:pPr>
            <a:r>
              <a:rPr lang="en-US" sz="8472" b="1">
                <a:solidFill>
                  <a:srgbClr val="1C2120"/>
                </a:solidFill>
                <a:latin typeface="Poppins Bold"/>
                <a:ea typeface="Poppins Bold"/>
                <a:cs typeface="Poppins Bold"/>
                <a:sym typeface="Poppins Bold"/>
              </a:rPr>
              <a:t>AI Innovations in the Hotel Industry</a:t>
            </a:r>
          </a:p>
        </p:txBody>
      </p:sp>
      <p:sp>
        <p:nvSpPr>
          <p:cNvPr id="4" name="TextBox 4"/>
          <p:cNvSpPr txBox="1"/>
          <p:nvPr/>
        </p:nvSpPr>
        <p:spPr>
          <a:xfrm>
            <a:off x="1028700" y="3931147"/>
            <a:ext cx="10766502" cy="5327153"/>
          </a:xfrm>
          <a:prstGeom prst="rect">
            <a:avLst/>
          </a:prstGeom>
        </p:spPr>
        <p:txBody>
          <a:bodyPr lIns="0" tIns="0" rIns="0" bIns="0" rtlCol="0" anchor="t">
            <a:spAutoFit/>
          </a:bodyPr>
          <a:lstStyle/>
          <a:p>
            <a:pPr marL="0" indent="0" algn="l">
              <a:lnSpc>
                <a:spcPts val="3860"/>
              </a:lnSpc>
              <a:spcBef>
                <a:spcPct val="0"/>
              </a:spcBef>
            </a:pPr>
            <a:r>
              <a:rPr lang="en-US" sz="2859" u="none" spc="171">
                <a:solidFill>
                  <a:srgbClr val="000000"/>
                </a:solidFill>
                <a:latin typeface="DM Sans"/>
                <a:ea typeface="DM Sans"/>
                <a:cs typeface="DM Sans"/>
                <a:sym typeface="DM Sans"/>
              </a:rPr>
              <a:t>AI Technologies in Hospitality:</a:t>
            </a:r>
          </a:p>
          <a:p>
            <a:pPr algn="l">
              <a:lnSpc>
                <a:spcPts val="3860"/>
              </a:lnSpc>
              <a:spcBef>
                <a:spcPct val="0"/>
              </a:spcBef>
            </a:pPr>
            <a:endParaRPr lang="en-US" sz="2859" u="none" spc="171">
              <a:solidFill>
                <a:srgbClr val="000000"/>
              </a:solidFill>
              <a:latin typeface="DM Sans"/>
              <a:ea typeface="DM Sans"/>
              <a:cs typeface="DM Sans"/>
              <a:sym typeface="DM Sans"/>
            </a:endParaRPr>
          </a:p>
          <a:p>
            <a:pPr marL="617347" lvl="1" indent="-308674" algn="l">
              <a:lnSpc>
                <a:spcPts val="3860"/>
              </a:lnSpc>
              <a:spcBef>
                <a:spcPct val="0"/>
              </a:spcBef>
              <a:buFont typeface="Arial" pitchFamily="34" charset="0"/>
              <a:buChar char="•"/>
            </a:pPr>
            <a:r>
              <a:rPr lang="en-US" sz="2859" b="1" u="none" spc="171">
                <a:solidFill>
                  <a:srgbClr val="000000"/>
                </a:solidFill>
                <a:latin typeface="DM Sans Bold"/>
                <a:ea typeface="DM Sans Bold"/>
                <a:cs typeface="DM Sans Bold"/>
                <a:sym typeface="DM Sans Bold"/>
              </a:rPr>
              <a:t>Chatbots: </a:t>
            </a:r>
            <a:r>
              <a:rPr lang="en-US" sz="2859" u="none" spc="171">
                <a:solidFill>
                  <a:srgbClr val="000000"/>
                </a:solidFill>
                <a:latin typeface="DM Sans"/>
                <a:ea typeface="DM Sans"/>
                <a:cs typeface="DM Sans"/>
                <a:sym typeface="DM Sans"/>
              </a:rPr>
              <a:t>AI-powered systems that handle bookings, inquiries, and guest services.</a:t>
            </a:r>
          </a:p>
          <a:p>
            <a:pPr algn="l">
              <a:lnSpc>
                <a:spcPts val="3860"/>
              </a:lnSpc>
              <a:spcBef>
                <a:spcPct val="0"/>
              </a:spcBef>
            </a:pPr>
            <a:endParaRPr lang="en-US" sz="2859" u="none" spc="171">
              <a:solidFill>
                <a:srgbClr val="000000"/>
              </a:solidFill>
              <a:latin typeface="DM Sans"/>
              <a:ea typeface="DM Sans"/>
              <a:cs typeface="DM Sans"/>
              <a:sym typeface="DM Sans"/>
            </a:endParaRPr>
          </a:p>
          <a:p>
            <a:pPr marL="617347" lvl="1" indent="-308674" algn="l">
              <a:lnSpc>
                <a:spcPts val="3860"/>
              </a:lnSpc>
              <a:spcBef>
                <a:spcPct val="0"/>
              </a:spcBef>
              <a:buFont typeface="Arial" pitchFamily="34" charset="0"/>
              <a:buChar char="•"/>
            </a:pPr>
            <a:r>
              <a:rPr lang="en-US" sz="2859" b="1" u="none" spc="171">
                <a:solidFill>
                  <a:srgbClr val="000000"/>
                </a:solidFill>
                <a:latin typeface="DM Sans Bold"/>
                <a:ea typeface="DM Sans Bold"/>
                <a:cs typeface="DM Sans Bold"/>
                <a:sym typeface="DM Sans Bold"/>
              </a:rPr>
              <a:t>Robotics: </a:t>
            </a:r>
            <a:r>
              <a:rPr lang="en-US" sz="2859" u="none" spc="171">
                <a:solidFill>
                  <a:srgbClr val="000000"/>
                </a:solidFill>
                <a:latin typeface="DM Sans"/>
                <a:ea typeface="DM Sans"/>
                <a:cs typeface="DM Sans"/>
                <a:sym typeface="DM Sans"/>
              </a:rPr>
              <a:t>Service robots that assist in housekeeping, room service, and reception duties.</a:t>
            </a:r>
          </a:p>
          <a:p>
            <a:pPr algn="l">
              <a:lnSpc>
                <a:spcPts val="3860"/>
              </a:lnSpc>
              <a:spcBef>
                <a:spcPct val="0"/>
              </a:spcBef>
            </a:pPr>
            <a:endParaRPr lang="en-US" sz="2859" u="none" spc="171">
              <a:solidFill>
                <a:srgbClr val="000000"/>
              </a:solidFill>
              <a:latin typeface="DM Sans"/>
              <a:ea typeface="DM Sans"/>
              <a:cs typeface="DM Sans"/>
              <a:sym typeface="DM Sans"/>
            </a:endParaRPr>
          </a:p>
          <a:p>
            <a:pPr marL="617347" lvl="1" indent="-308674" algn="l">
              <a:lnSpc>
                <a:spcPts val="3860"/>
              </a:lnSpc>
              <a:spcBef>
                <a:spcPct val="0"/>
              </a:spcBef>
              <a:buFont typeface="Arial" pitchFamily="34" charset="0"/>
              <a:buChar char="•"/>
            </a:pPr>
            <a:r>
              <a:rPr lang="en-US" sz="2859" b="1" u="none" spc="171">
                <a:solidFill>
                  <a:srgbClr val="000000"/>
                </a:solidFill>
                <a:latin typeface="DM Sans Bold"/>
                <a:ea typeface="DM Sans Bold"/>
                <a:cs typeface="DM Sans Bold"/>
                <a:sym typeface="DM Sans Bold"/>
              </a:rPr>
              <a:t>Personalized Services: </a:t>
            </a:r>
            <a:r>
              <a:rPr lang="en-US" sz="2859" u="none" spc="171">
                <a:solidFill>
                  <a:srgbClr val="000000"/>
                </a:solidFill>
                <a:latin typeface="DM Sans"/>
                <a:ea typeface="DM Sans"/>
                <a:cs typeface="DM Sans"/>
                <a:sym typeface="DM Sans"/>
              </a:rPr>
              <a:t>AI systems that analyze guest data for customized experiences.</a:t>
            </a:r>
          </a:p>
          <a:p>
            <a:pPr marL="0" indent="0" algn="l">
              <a:lnSpc>
                <a:spcPts val="3860"/>
              </a:lnSpc>
              <a:spcBef>
                <a:spcPct val="0"/>
              </a:spcBef>
            </a:pPr>
            <a:endParaRPr lang="en-US" sz="2859" u="none" spc="171">
              <a:solidFill>
                <a:srgbClr val="000000"/>
              </a:solidFill>
              <a:latin typeface="DM Sans"/>
              <a:ea typeface="DM Sans"/>
              <a:cs typeface="DM Sans"/>
              <a:sym typeface="DM Sans"/>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1000125"/>
            <a:ext cx="16013977" cy="1051734"/>
          </a:xfrm>
          <a:prstGeom prst="rect">
            <a:avLst/>
          </a:prstGeom>
        </p:spPr>
        <p:txBody>
          <a:bodyPr lIns="0" tIns="0" rIns="0" bIns="0" rtlCol="0" anchor="t">
            <a:spAutoFit/>
          </a:bodyPr>
          <a:lstStyle/>
          <a:p>
            <a:pPr algn="l">
              <a:lnSpc>
                <a:spcPts val="7721"/>
              </a:lnSpc>
            </a:pPr>
            <a:r>
              <a:rPr lang="en-US" sz="6772" b="1">
                <a:solidFill>
                  <a:srgbClr val="1C2120"/>
                </a:solidFill>
                <a:latin typeface="Poppins Bold"/>
                <a:ea typeface="Poppins Bold"/>
                <a:cs typeface="Poppins Bold"/>
                <a:sym typeface="Poppins Bold"/>
              </a:rPr>
              <a:t>Literature Review - Key Innovations</a:t>
            </a:r>
          </a:p>
        </p:txBody>
      </p:sp>
      <p:sp>
        <p:nvSpPr>
          <p:cNvPr id="3" name="TextBox 3"/>
          <p:cNvSpPr txBox="1"/>
          <p:nvPr/>
        </p:nvSpPr>
        <p:spPr>
          <a:xfrm>
            <a:off x="1028700" y="2230813"/>
            <a:ext cx="11229002" cy="7838749"/>
          </a:xfrm>
          <a:prstGeom prst="rect">
            <a:avLst/>
          </a:prstGeom>
        </p:spPr>
        <p:txBody>
          <a:bodyPr lIns="0" tIns="0" rIns="0" bIns="0" rtlCol="0" anchor="t">
            <a:spAutoFit/>
          </a:bodyPr>
          <a:lstStyle/>
          <a:p>
            <a:pPr algn="l">
              <a:lnSpc>
                <a:spcPts val="3440"/>
              </a:lnSpc>
              <a:spcBef>
                <a:spcPct val="0"/>
              </a:spcBef>
            </a:pPr>
            <a:r>
              <a:rPr lang="en-US" sz="2800" b="1" u="none" spc="152">
                <a:solidFill>
                  <a:srgbClr val="000000"/>
                </a:solidFill>
                <a:latin typeface="Aptos Bold"/>
                <a:ea typeface="Aptos Bold"/>
                <a:cs typeface="Aptos Bold"/>
                <a:sym typeface="Aptos Bold"/>
              </a:rPr>
              <a:t>AI Chatbots:</a:t>
            </a:r>
            <a:endParaRPr lang="en-US" sz="2800" b="1" u="none" spc="152">
              <a:solidFill>
                <a:srgbClr val="000000"/>
              </a:solidFill>
              <a:latin typeface="Aptos Bold"/>
              <a:ea typeface="Aptos Bold"/>
              <a:cs typeface="Aptos Bold"/>
            </a:endParaRPr>
          </a:p>
          <a:p>
            <a:pPr marL="549910" lvl="1" indent="-274955" algn="l">
              <a:lnSpc>
                <a:spcPts val="3440"/>
              </a:lnSpc>
              <a:spcBef>
                <a:spcPct val="0"/>
              </a:spcBef>
              <a:buFont typeface="Arial" pitchFamily="34" charset="0"/>
              <a:buChar char="•"/>
            </a:pPr>
            <a:r>
              <a:rPr lang="en-US" sz="2800" u="none" spc="152">
                <a:solidFill>
                  <a:srgbClr val="000000"/>
                </a:solidFill>
                <a:latin typeface="Aptos"/>
                <a:ea typeface="Aptos"/>
                <a:cs typeface="Aptos"/>
                <a:sym typeface="Aptos"/>
              </a:rPr>
              <a:t>58% of international hotel chains now use AI-based customer service systems (Law et al., 2024).</a:t>
            </a:r>
            <a:endParaRPr lang="en-US" sz="2800" u="none" spc="152">
              <a:solidFill>
                <a:srgbClr val="000000"/>
              </a:solidFill>
              <a:latin typeface="Aptos"/>
              <a:ea typeface="Aptos"/>
              <a:cs typeface="Aptos"/>
            </a:endParaRPr>
          </a:p>
          <a:p>
            <a:pPr marL="549910" lvl="1" indent="-274955" algn="l">
              <a:lnSpc>
                <a:spcPts val="3440"/>
              </a:lnSpc>
              <a:spcBef>
                <a:spcPct val="0"/>
              </a:spcBef>
              <a:buFont typeface="Arial" pitchFamily="34" charset="0"/>
              <a:buChar char="•"/>
            </a:pPr>
            <a:r>
              <a:rPr lang="en-US" sz="2800" u="none" spc="152">
                <a:solidFill>
                  <a:srgbClr val="000000"/>
                </a:solidFill>
                <a:latin typeface="Aptos"/>
                <a:ea typeface="Aptos"/>
                <a:cs typeface="Aptos"/>
                <a:sym typeface="Aptos"/>
              </a:rPr>
              <a:t>Major role in booking, customer inquiries, and service promotion.</a:t>
            </a:r>
            <a:endParaRPr lang="en-US" sz="2800" u="none" spc="152">
              <a:solidFill>
                <a:srgbClr val="000000"/>
              </a:solidFill>
              <a:latin typeface="Aptos"/>
              <a:ea typeface="Aptos"/>
              <a:cs typeface="Aptos"/>
            </a:endParaRPr>
          </a:p>
          <a:p>
            <a:pPr algn="l">
              <a:lnSpc>
                <a:spcPts val="3440"/>
              </a:lnSpc>
              <a:spcBef>
                <a:spcPct val="0"/>
              </a:spcBef>
            </a:pPr>
            <a:endParaRPr lang="en-US" sz="2800" u="none" spc="152">
              <a:solidFill>
                <a:srgbClr val="000000"/>
              </a:solidFill>
              <a:latin typeface="Aptos"/>
              <a:ea typeface="Aptos"/>
              <a:cs typeface="Aptos"/>
            </a:endParaRPr>
          </a:p>
          <a:p>
            <a:pPr algn="l">
              <a:lnSpc>
                <a:spcPts val="3440"/>
              </a:lnSpc>
              <a:spcBef>
                <a:spcPct val="0"/>
              </a:spcBef>
            </a:pPr>
            <a:r>
              <a:rPr lang="en-US" sz="2800" b="1" u="none" spc="152">
                <a:solidFill>
                  <a:srgbClr val="000000"/>
                </a:solidFill>
                <a:latin typeface="Aptos Bold"/>
                <a:ea typeface="Aptos Bold"/>
                <a:cs typeface="Aptos Bold"/>
                <a:sym typeface="Aptos Bold"/>
              </a:rPr>
              <a:t>Robotics in Hospitality:</a:t>
            </a:r>
            <a:endParaRPr lang="en-US" sz="2800" b="1" u="none" spc="152">
              <a:solidFill>
                <a:srgbClr val="000000"/>
              </a:solidFill>
              <a:latin typeface="Aptos Bold"/>
              <a:ea typeface="Aptos Bold"/>
              <a:cs typeface="Aptos Bold"/>
            </a:endParaRPr>
          </a:p>
          <a:p>
            <a:pPr marL="549910" lvl="1" indent="-274955" algn="l">
              <a:lnSpc>
                <a:spcPts val="3440"/>
              </a:lnSpc>
              <a:spcBef>
                <a:spcPct val="0"/>
              </a:spcBef>
              <a:buFont typeface="Arial" pitchFamily="34" charset="0"/>
              <a:buChar char="•"/>
            </a:pPr>
            <a:r>
              <a:rPr lang="en-US" sz="2800" u="none" spc="152">
                <a:solidFill>
                  <a:srgbClr val="000000"/>
                </a:solidFill>
                <a:latin typeface="Aptos"/>
                <a:ea typeface="Aptos"/>
                <a:cs typeface="Aptos"/>
                <a:sym typeface="Aptos"/>
              </a:rPr>
              <a:t>Service robots lead to a 35% increase in operational throughput and guest satisfaction (Gajić et al., 2024).</a:t>
            </a:r>
            <a:endParaRPr lang="en-US" sz="2800" u="none" spc="152">
              <a:solidFill>
                <a:srgbClr val="000000"/>
              </a:solidFill>
              <a:latin typeface="Aptos"/>
              <a:ea typeface="Aptos"/>
              <a:cs typeface="Aptos"/>
            </a:endParaRPr>
          </a:p>
          <a:p>
            <a:pPr algn="l">
              <a:lnSpc>
                <a:spcPts val="3440"/>
              </a:lnSpc>
              <a:spcBef>
                <a:spcPct val="0"/>
              </a:spcBef>
            </a:pPr>
            <a:endParaRPr lang="en-US" sz="2800" u="none" spc="152">
              <a:solidFill>
                <a:srgbClr val="000000"/>
              </a:solidFill>
              <a:latin typeface="Aptos"/>
              <a:ea typeface="Aptos"/>
              <a:cs typeface="Aptos"/>
            </a:endParaRPr>
          </a:p>
          <a:p>
            <a:pPr algn="l">
              <a:lnSpc>
                <a:spcPts val="3440"/>
              </a:lnSpc>
              <a:spcBef>
                <a:spcPct val="0"/>
              </a:spcBef>
            </a:pPr>
            <a:r>
              <a:rPr lang="en-US" sz="2800" b="1" u="none" spc="152">
                <a:solidFill>
                  <a:srgbClr val="000000"/>
                </a:solidFill>
                <a:latin typeface="Aptos Bold"/>
                <a:ea typeface="Aptos Bold"/>
                <a:cs typeface="Aptos Bold"/>
                <a:sym typeface="Aptos Bold"/>
              </a:rPr>
              <a:t>AI-Driven Personalization:</a:t>
            </a:r>
            <a:endParaRPr lang="en-US" sz="2800" b="1" u="none" spc="152">
              <a:solidFill>
                <a:srgbClr val="000000"/>
              </a:solidFill>
              <a:latin typeface="Aptos Bold"/>
              <a:ea typeface="Aptos Bold"/>
              <a:cs typeface="Aptos Bold"/>
            </a:endParaRPr>
          </a:p>
          <a:p>
            <a:pPr marL="549910" lvl="1" indent="-274955" algn="l">
              <a:lnSpc>
                <a:spcPts val="3440"/>
              </a:lnSpc>
              <a:spcBef>
                <a:spcPct val="0"/>
              </a:spcBef>
              <a:buFont typeface="Arial" pitchFamily="34" charset="0"/>
              <a:buChar char="•"/>
            </a:pPr>
            <a:r>
              <a:rPr lang="en-US" sz="2800" u="none" spc="152">
                <a:solidFill>
                  <a:srgbClr val="000000"/>
                </a:solidFill>
                <a:latin typeface="Aptos"/>
                <a:ea typeface="Aptos"/>
                <a:cs typeface="Aptos"/>
                <a:sym typeface="Aptos"/>
              </a:rPr>
              <a:t>Tailored experiences based on guest data lead to increased customer retention (Vargas-Calderón et al., 2021).</a:t>
            </a:r>
            <a:endParaRPr lang="en-US" sz="2800" u="none" spc="152">
              <a:solidFill>
                <a:srgbClr val="000000"/>
              </a:solidFill>
              <a:latin typeface="Aptos"/>
              <a:ea typeface="Aptos"/>
              <a:cs typeface="Aptos"/>
            </a:endParaRPr>
          </a:p>
          <a:p>
            <a:pPr algn="l">
              <a:lnSpc>
                <a:spcPts val="3440"/>
              </a:lnSpc>
              <a:spcBef>
                <a:spcPct val="0"/>
              </a:spcBef>
            </a:pPr>
            <a:endParaRPr lang="en-US" sz="2800" u="none" spc="152">
              <a:solidFill>
                <a:srgbClr val="000000"/>
              </a:solidFill>
              <a:latin typeface="Aptos"/>
              <a:ea typeface="Aptos"/>
              <a:cs typeface="Aptos"/>
            </a:endParaRPr>
          </a:p>
          <a:p>
            <a:pPr algn="l">
              <a:lnSpc>
                <a:spcPts val="3440"/>
              </a:lnSpc>
              <a:spcBef>
                <a:spcPct val="0"/>
              </a:spcBef>
            </a:pPr>
            <a:r>
              <a:rPr lang="en-US" sz="2800" b="1" u="none" spc="152">
                <a:solidFill>
                  <a:srgbClr val="000000"/>
                </a:solidFill>
                <a:latin typeface="Aptos Bold"/>
                <a:ea typeface="Aptos Bold"/>
                <a:cs typeface="Aptos Bold"/>
                <a:sym typeface="Aptos Bold"/>
              </a:rPr>
              <a:t>Adoption in Response to COVID-19:</a:t>
            </a:r>
            <a:endParaRPr lang="en-US" sz="2800" b="1" u="none" spc="152">
              <a:solidFill>
                <a:srgbClr val="000000"/>
              </a:solidFill>
              <a:latin typeface="Aptos Bold"/>
              <a:ea typeface="Aptos Bold"/>
              <a:cs typeface="Aptos Bold"/>
            </a:endParaRPr>
          </a:p>
          <a:p>
            <a:pPr marL="549910" lvl="1" indent="-274955" algn="l">
              <a:lnSpc>
                <a:spcPts val="3440"/>
              </a:lnSpc>
              <a:spcBef>
                <a:spcPct val="0"/>
              </a:spcBef>
              <a:buFont typeface="Arial" pitchFamily="34" charset="0"/>
              <a:buChar char="•"/>
            </a:pPr>
            <a:r>
              <a:rPr lang="en-US" sz="2800" u="none" spc="152">
                <a:solidFill>
                  <a:srgbClr val="000000"/>
                </a:solidFill>
                <a:latin typeface="Aptos"/>
                <a:ea typeface="Aptos"/>
                <a:cs typeface="Aptos"/>
                <a:sym typeface="Aptos"/>
              </a:rPr>
              <a:t>Contactless check-ins and digital room keys became mainstream during the pandemic (Zeng et al., 2020).</a:t>
            </a:r>
            <a:endParaRPr lang="en-US" sz="2800" u="none" spc="152">
              <a:solidFill>
                <a:srgbClr val="000000"/>
              </a:solidFill>
              <a:latin typeface="Aptos"/>
              <a:ea typeface="Aptos"/>
              <a:cs typeface="Aptos"/>
            </a:endParaRPr>
          </a:p>
          <a:p>
            <a:pPr marL="0" indent="0" algn="l">
              <a:lnSpc>
                <a:spcPts val="3440"/>
              </a:lnSpc>
              <a:spcBef>
                <a:spcPct val="0"/>
              </a:spcBef>
            </a:pPr>
            <a:endParaRPr lang="en-US" sz="2800" u="none" spc="152">
              <a:solidFill>
                <a:srgbClr val="000000"/>
              </a:solidFill>
              <a:latin typeface="Aptos"/>
              <a:ea typeface="Aptos"/>
              <a:cs typeface="Aptos"/>
            </a:endParaRPr>
          </a:p>
        </p:txBody>
      </p:sp>
      <p:pic>
        <p:nvPicPr>
          <p:cNvPr id="4" name="Picture 4"/>
          <p:cNvPicPr>
            <a:picLocks noChangeAspect="1"/>
          </p:cNvPicPr>
          <p:nvPr/>
        </p:nvPicPr>
        <p:blipFill>
          <a:blip r:embed="rId3"/>
          <a:srcRect/>
          <a:stretch>
            <a:fillRect/>
          </a:stretch>
        </p:blipFill>
        <p:spPr>
          <a:xfrm>
            <a:off x="12003791" y="3014782"/>
            <a:ext cx="5985763" cy="574633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258865" y="3427616"/>
            <a:ext cx="10173902" cy="6347892"/>
          </a:xfrm>
          <a:prstGeom prst="rect">
            <a:avLst/>
          </a:prstGeom>
        </p:spPr>
        <p:txBody>
          <a:bodyPr lIns="0" tIns="0" rIns="0" bIns="0" rtlCol="0" anchor="t">
            <a:spAutoFit/>
          </a:bodyPr>
          <a:lstStyle/>
          <a:p>
            <a:pPr algn="l">
              <a:lnSpc>
                <a:spcPts val="3296"/>
              </a:lnSpc>
              <a:spcBef>
                <a:spcPct val="0"/>
              </a:spcBef>
            </a:pPr>
            <a:r>
              <a:rPr lang="en-US" sz="2800" b="1" spc="146">
                <a:solidFill>
                  <a:srgbClr val="000000"/>
                </a:solidFill>
                <a:latin typeface="DM Sans Bold"/>
                <a:ea typeface="DM Sans Bold"/>
                <a:cs typeface="DM Sans Bold"/>
                <a:sym typeface="DM Sans Bold"/>
              </a:rPr>
              <a:t>P</a:t>
            </a:r>
            <a:r>
              <a:rPr lang="en-US" sz="2800" b="1" u="none" spc="146">
                <a:solidFill>
                  <a:srgbClr val="000000"/>
                </a:solidFill>
                <a:latin typeface="DM Sans Bold"/>
                <a:ea typeface="DM Sans Bold"/>
                <a:cs typeface="DM Sans Bold"/>
                <a:sym typeface="DM Sans Bold"/>
              </a:rPr>
              <a:t>rivacy Issues:</a:t>
            </a:r>
            <a:endParaRPr lang="en-US" sz="2800" b="1" u="none" spc="146">
              <a:solidFill>
                <a:srgbClr val="000000"/>
              </a:solidFill>
              <a:latin typeface="DM Sans Bold"/>
              <a:ea typeface="DM Sans Bold"/>
              <a:cs typeface="DM Sans Bold"/>
            </a:endParaRPr>
          </a:p>
          <a:p>
            <a:pPr marL="527050" lvl="1" indent="-263525" algn="l">
              <a:lnSpc>
                <a:spcPts val="3296"/>
              </a:lnSpc>
              <a:spcBef>
                <a:spcPct val="0"/>
              </a:spcBef>
              <a:buFont typeface="Arial" pitchFamily="34" charset="0"/>
              <a:buChar char="•"/>
            </a:pPr>
            <a:r>
              <a:rPr lang="en-US" sz="2800" u="none" spc="146">
                <a:solidFill>
                  <a:srgbClr val="000000"/>
                </a:solidFill>
                <a:latin typeface="DM Sans"/>
                <a:ea typeface="DM Sans"/>
                <a:cs typeface="DM Sans"/>
                <a:sym typeface="DM Sans"/>
              </a:rPr>
              <a:t>Use of AI to collect sensitive data such as facial recognition and location tracking raises concerns (Mercan et al., 2020).</a:t>
            </a:r>
            <a:endParaRPr lang="en-US" sz="2800" u="none" spc="146">
              <a:solidFill>
                <a:srgbClr val="000000"/>
              </a:solidFill>
              <a:latin typeface="DM Sans"/>
              <a:ea typeface="DM Sans"/>
              <a:cs typeface="DM Sans"/>
            </a:endParaRPr>
          </a:p>
          <a:p>
            <a:pPr marL="527050" lvl="1" indent="-263525" algn="l">
              <a:lnSpc>
                <a:spcPts val="3296"/>
              </a:lnSpc>
              <a:spcBef>
                <a:spcPct val="0"/>
              </a:spcBef>
              <a:buFont typeface="Arial" pitchFamily="34" charset="0"/>
              <a:buChar char="•"/>
            </a:pPr>
            <a:r>
              <a:rPr lang="en-US" sz="2800" u="none" spc="146">
                <a:solidFill>
                  <a:srgbClr val="000000"/>
                </a:solidFill>
                <a:latin typeface="DM Sans"/>
                <a:ea typeface="DM Sans"/>
                <a:cs typeface="DM Sans"/>
                <a:sym typeface="DM Sans"/>
              </a:rPr>
              <a:t>Lack of transparency in data policies can undermine guest trust (Kim et al., 2023).</a:t>
            </a:r>
            <a:endParaRPr lang="en-US" sz="2800" u="none" spc="146">
              <a:solidFill>
                <a:srgbClr val="000000"/>
              </a:solidFill>
              <a:latin typeface="DM Sans"/>
              <a:ea typeface="DM Sans"/>
              <a:cs typeface="DM Sans"/>
            </a:endParaRPr>
          </a:p>
          <a:p>
            <a:pPr algn="l">
              <a:lnSpc>
                <a:spcPts val="3296"/>
              </a:lnSpc>
              <a:spcBef>
                <a:spcPct val="0"/>
              </a:spcBef>
            </a:pPr>
            <a:r>
              <a:rPr lang="en-US" sz="2800" b="1" u="none" spc="146">
                <a:solidFill>
                  <a:srgbClr val="000000"/>
                </a:solidFill>
                <a:latin typeface="DM Sans Bold"/>
                <a:ea typeface="DM Sans Bold"/>
                <a:cs typeface="DM Sans Bold"/>
                <a:sym typeface="DM Sans Bold"/>
              </a:rPr>
              <a:t>Consent and Data Use:</a:t>
            </a:r>
            <a:endParaRPr lang="en-US" sz="2800" b="1" u="none" spc="146">
              <a:solidFill>
                <a:srgbClr val="000000"/>
              </a:solidFill>
              <a:latin typeface="DM Sans Bold"/>
              <a:ea typeface="DM Sans Bold"/>
              <a:cs typeface="DM Sans Bold"/>
            </a:endParaRPr>
          </a:p>
          <a:p>
            <a:pPr marL="527050" lvl="1" indent="-263525" algn="l">
              <a:lnSpc>
                <a:spcPts val="3296"/>
              </a:lnSpc>
              <a:spcBef>
                <a:spcPct val="0"/>
              </a:spcBef>
              <a:buFont typeface="Arial" pitchFamily="34" charset="0"/>
              <a:buChar char="•"/>
            </a:pPr>
            <a:r>
              <a:rPr lang="en-US" sz="2800" u="none" spc="146">
                <a:solidFill>
                  <a:srgbClr val="000000"/>
                </a:solidFill>
                <a:latin typeface="DM Sans"/>
                <a:ea typeface="DM Sans"/>
                <a:cs typeface="DM Sans"/>
                <a:sym typeface="DM Sans"/>
              </a:rPr>
              <a:t>Some guests may not be fully aware of the data collection, leading to potential trust issues (</a:t>
            </a:r>
            <a:r>
              <a:rPr lang="en-US" sz="2800" u="none" spc="146" err="1">
                <a:solidFill>
                  <a:srgbClr val="000000"/>
                </a:solidFill>
                <a:latin typeface="DM Sans"/>
                <a:ea typeface="DM Sans"/>
                <a:cs typeface="DM Sans"/>
                <a:sym typeface="DM Sans"/>
              </a:rPr>
              <a:t>Coudhury</a:t>
            </a:r>
            <a:r>
              <a:rPr lang="en-US" sz="2800" u="none" spc="146">
                <a:solidFill>
                  <a:srgbClr val="000000"/>
                </a:solidFill>
                <a:latin typeface="DM Sans"/>
                <a:ea typeface="DM Sans"/>
                <a:cs typeface="DM Sans"/>
                <a:sym typeface="DM Sans"/>
              </a:rPr>
              <a:t>, 2021).</a:t>
            </a:r>
            <a:endParaRPr lang="en-US" sz="2800" u="none" spc="146">
              <a:solidFill>
                <a:srgbClr val="000000"/>
              </a:solidFill>
              <a:latin typeface="DM Sans"/>
              <a:ea typeface="DM Sans"/>
              <a:cs typeface="DM Sans"/>
            </a:endParaRPr>
          </a:p>
          <a:p>
            <a:pPr algn="l">
              <a:lnSpc>
                <a:spcPts val="3296"/>
              </a:lnSpc>
              <a:spcBef>
                <a:spcPct val="0"/>
              </a:spcBef>
            </a:pPr>
            <a:r>
              <a:rPr lang="en-US" sz="2800" b="1" u="none" spc="146">
                <a:solidFill>
                  <a:srgbClr val="000000"/>
                </a:solidFill>
                <a:latin typeface="DM Sans Bold"/>
                <a:ea typeface="DM Sans Bold"/>
                <a:cs typeface="DM Sans Bold"/>
                <a:sym typeface="DM Sans Bold"/>
              </a:rPr>
              <a:t>GDPR Compliance:</a:t>
            </a:r>
            <a:endParaRPr lang="en-US" sz="2800" b="1" u="none" spc="146">
              <a:solidFill>
                <a:srgbClr val="000000"/>
              </a:solidFill>
              <a:latin typeface="DM Sans Bold"/>
              <a:ea typeface="DM Sans Bold"/>
              <a:cs typeface="DM Sans Bold"/>
            </a:endParaRPr>
          </a:p>
          <a:p>
            <a:pPr marL="527050" lvl="1" indent="-263525" algn="l">
              <a:lnSpc>
                <a:spcPts val="3296"/>
              </a:lnSpc>
              <a:spcBef>
                <a:spcPct val="0"/>
              </a:spcBef>
              <a:buFont typeface="Arial" pitchFamily="34" charset="0"/>
              <a:buChar char="•"/>
            </a:pPr>
            <a:r>
              <a:rPr lang="en-US" sz="2800" u="none" spc="146">
                <a:solidFill>
                  <a:srgbClr val="000000"/>
                </a:solidFill>
                <a:latin typeface="DM Sans"/>
                <a:ea typeface="DM Sans"/>
                <a:cs typeface="DM Sans"/>
                <a:sym typeface="DM Sans"/>
              </a:rPr>
              <a:t>Hotels must ensure they comply with data protection regulations to safeguard privacy (Sánchez-Medina &amp; Eleazar, 2022).</a:t>
            </a:r>
            <a:endParaRPr lang="en-US" sz="2800" u="none" spc="146">
              <a:solidFill>
                <a:srgbClr val="000000"/>
              </a:solidFill>
              <a:latin typeface="DM Sans"/>
              <a:ea typeface="DM Sans"/>
              <a:cs typeface="DM Sans"/>
            </a:endParaRPr>
          </a:p>
          <a:p>
            <a:pPr marL="0" indent="0" algn="l">
              <a:lnSpc>
                <a:spcPts val="3296"/>
              </a:lnSpc>
              <a:spcBef>
                <a:spcPct val="0"/>
              </a:spcBef>
            </a:pPr>
            <a:endParaRPr lang="en-US" sz="2800" u="none" spc="146">
              <a:solidFill>
                <a:srgbClr val="000000"/>
              </a:solidFill>
              <a:latin typeface="DM Sans"/>
              <a:ea typeface="DM Sans"/>
              <a:cs typeface="DM Sans"/>
            </a:endParaRPr>
          </a:p>
        </p:txBody>
      </p:sp>
      <p:sp>
        <p:nvSpPr>
          <p:cNvPr id="3" name="Freeform 3"/>
          <p:cNvSpPr/>
          <p:nvPr/>
        </p:nvSpPr>
        <p:spPr>
          <a:xfrm>
            <a:off x="12501207" y="2083981"/>
            <a:ext cx="5058687" cy="5027070"/>
          </a:xfrm>
          <a:custGeom>
            <a:avLst/>
            <a:gdLst/>
            <a:ahLst/>
            <a:cxnLst/>
            <a:rect l="l" t="t" r="r" b="b"/>
            <a:pathLst>
              <a:path w="5058687" h="5027070">
                <a:moveTo>
                  <a:pt x="0" y="0"/>
                </a:moveTo>
                <a:lnTo>
                  <a:pt x="5058688" y="0"/>
                </a:lnTo>
                <a:lnTo>
                  <a:pt x="5058688" y="5027070"/>
                </a:lnTo>
                <a:lnTo>
                  <a:pt x="0" y="5027070"/>
                </a:lnTo>
                <a:lnTo>
                  <a:pt x="0" y="0"/>
                </a:lnTo>
                <a:close/>
              </a:path>
            </a:pathLst>
          </a:custGeom>
          <a:blipFill>
            <a:blip r:embed="rId3"/>
            <a:srcRect/>
            <a:stretch>
              <a:fillRect/>
            </a:stretch>
          </a:blipFill>
        </p:spPr>
        <p:txBody>
          <a:bodyPr/>
          <a:lstStyle/>
          <a:p>
            <a:endParaRPr/>
          </a:p>
        </p:txBody>
      </p:sp>
      <p:sp>
        <p:nvSpPr>
          <p:cNvPr id="4" name="TextBox 4"/>
          <p:cNvSpPr txBox="1"/>
          <p:nvPr/>
        </p:nvSpPr>
        <p:spPr>
          <a:xfrm>
            <a:off x="1258865" y="1114425"/>
            <a:ext cx="9467245" cy="2024836"/>
          </a:xfrm>
          <a:prstGeom prst="rect">
            <a:avLst/>
          </a:prstGeom>
        </p:spPr>
        <p:txBody>
          <a:bodyPr lIns="0" tIns="0" rIns="0" bIns="0" rtlCol="0" anchor="t">
            <a:spAutoFit/>
          </a:bodyPr>
          <a:lstStyle/>
          <a:p>
            <a:pPr marL="0" lvl="1" indent="0" algn="l">
              <a:lnSpc>
                <a:spcPts val="7458"/>
              </a:lnSpc>
              <a:spcBef>
                <a:spcPct val="0"/>
              </a:spcBef>
            </a:pPr>
            <a:r>
              <a:rPr lang="en-US" sz="7689" b="1">
                <a:solidFill>
                  <a:srgbClr val="1C2120"/>
                </a:solidFill>
                <a:latin typeface="Poppins Bold"/>
                <a:ea typeface="Poppins Bold"/>
                <a:cs typeface="Poppins Bold"/>
                <a:sym typeface="Poppins Bold"/>
              </a:rPr>
              <a:t>Ethical and Privacy Concerns</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138977" y="4786295"/>
            <a:ext cx="6454588" cy="4114800"/>
          </a:xfrm>
          <a:custGeom>
            <a:avLst/>
            <a:gdLst/>
            <a:ahLst/>
            <a:cxnLst/>
            <a:rect l="l" t="t" r="r" b="b"/>
            <a:pathLst>
              <a:path w="6454588" h="4114800">
                <a:moveTo>
                  <a:pt x="0" y="0"/>
                </a:moveTo>
                <a:lnTo>
                  <a:pt x="6454589" y="0"/>
                </a:lnTo>
                <a:lnTo>
                  <a:pt x="6454589" y="4114800"/>
                </a:lnTo>
                <a:lnTo>
                  <a:pt x="0" y="4114800"/>
                </a:lnTo>
                <a:lnTo>
                  <a:pt x="0" y="0"/>
                </a:lnTo>
                <a:close/>
              </a:path>
            </a:pathLst>
          </a:custGeom>
          <a:blipFill>
            <a:blip r:embed="rId3"/>
            <a:srcRect/>
            <a:stretch>
              <a:fillRect/>
            </a:stretch>
          </a:blipFill>
        </p:spPr>
        <p:txBody>
          <a:bodyPr/>
          <a:lstStyle/>
          <a:p>
            <a:endParaRPr/>
          </a:p>
        </p:txBody>
      </p:sp>
      <p:sp>
        <p:nvSpPr>
          <p:cNvPr id="3" name="Freeform 3"/>
          <p:cNvSpPr/>
          <p:nvPr/>
        </p:nvSpPr>
        <p:spPr>
          <a:xfrm>
            <a:off x="12293324" y="1081861"/>
            <a:ext cx="4145894" cy="4114800"/>
          </a:xfrm>
          <a:custGeom>
            <a:avLst/>
            <a:gdLst/>
            <a:ahLst/>
            <a:cxnLst/>
            <a:rect l="l" t="t" r="r" b="b"/>
            <a:pathLst>
              <a:path w="4145894" h="4114800">
                <a:moveTo>
                  <a:pt x="0" y="0"/>
                </a:moveTo>
                <a:lnTo>
                  <a:pt x="4145895" y="0"/>
                </a:lnTo>
                <a:lnTo>
                  <a:pt x="4145895" y="4114800"/>
                </a:lnTo>
                <a:lnTo>
                  <a:pt x="0" y="4114800"/>
                </a:lnTo>
                <a:lnTo>
                  <a:pt x="0" y="0"/>
                </a:lnTo>
                <a:close/>
              </a:path>
            </a:pathLst>
          </a:custGeom>
          <a:blipFill>
            <a:blip r:embed="rId4"/>
            <a:srcRect/>
            <a:stretch>
              <a:fillRect/>
            </a:stretch>
          </a:blipFill>
        </p:spPr>
        <p:txBody>
          <a:bodyPr/>
          <a:lstStyle/>
          <a:p>
            <a:endParaRPr/>
          </a:p>
        </p:txBody>
      </p:sp>
      <p:sp>
        <p:nvSpPr>
          <p:cNvPr id="4" name="TextBox 4"/>
          <p:cNvSpPr txBox="1"/>
          <p:nvPr/>
        </p:nvSpPr>
        <p:spPr>
          <a:xfrm>
            <a:off x="1258865" y="1114425"/>
            <a:ext cx="13107407" cy="2024836"/>
          </a:xfrm>
          <a:prstGeom prst="rect">
            <a:avLst/>
          </a:prstGeom>
        </p:spPr>
        <p:txBody>
          <a:bodyPr lIns="0" tIns="0" rIns="0" bIns="0" rtlCol="0" anchor="t">
            <a:spAutoFit/>
          </a:bodyPr>
          <a:lstStyle/>
          <a:p>
            <a:pPr marL="0" lvl="1" indent="0" algn="l">
              <a:lnSpc>
                <a:spcPts val="7458"/>
              </a:lnSpc>
              <a:spcBef>
                <a:spcPct val="0"/>
              </a:spcBef>
            </a:pPr>
            <a:r>
              <a:rPr lang="en-US" sz="7689" b="1">
                <a:solidFill>
                  <a:srgbClr val="1C2120"/>
                </a:solidFill>
                <a:latin typeface="Poppins Bold"/>
                <a:ea typeface="Poppins Bold"/>
                <a:cs typeface="Poppins Bold"/>
                <a:sym typeface="Poppins Bold"/>
              </a:rPr>
              <a:t>Economic and Labor Market Impact</a:t>
            </a:r>
          </a:p>
        </p:txBody>
      </p:sp>
      <p:sp>
        <p:nvSpPr>
          <p:cNvPr id="5" name="TextBox 5"/>
          <p:cNvSpPr txBox="1"/>
          <p:nvPr/>
        </p:nvSpPr>
        <p:spPr>
          <a:xfrm>
            <a:off x="1465880" y="3301777"/>
            <a:ext cx="8606995" cy="6761466"/>
          </a:xfrm>
          <a:prstGeom prst="rect">
            <a:avLst/>
          </a:prstGeom>
        </p:spPr>
        <p:txBody>
          <a:bodyPr lIns="0" tIns="0" rIns="0" bIns="0" rtlCol="0" anchor="t">
            <a:spAutoFit/>
          </a:bodyPr>
          <a:lstStyle/>
          <a:p>
            <a:pPr algn="l">
              <a:lnSpc>
                <a:spcPts val="3146"/>
              </a:lnSpc>
              <a:spcBef>
                <a:spcPct val="0"/>
              </a:spcBef>
            </a:pPr>
            <a:r>
              <a:rPr lang="en-US" sz="2800" b="1" spc="139">
                <a:solidFill>
                  <a:srgbClr val="000000"/>
                </a:solidFill>
                <a:latin typeface="DM Sans Bold"/>
                <a:ea typeface="DM Sans Bold"/>
                <a:cs typeface="DM Sans Bold"/>
                <a:sym typeface="DM Sans Bold"/>
              </a:rPr>
              <a:t>Job D</a:t>
            </a:r>
            <a:r>
              <a:rPr lang="en-US" sz="2800" b="1" u="none" spc="139">
                <a:solidFill>
                  <a:srgbClr val="000000"/>
                </a:solidFill>
                <a:latin typeface="DM Sans Bold"/>
                <a:ea typeface="DM Sans Bold"/>
                <a:cs typeface="DM Sans Bold"/>
                <a:sym typeface="DM Sans Bold"/>
              </a:rPr>
              <a:t>isplacement vs. Creation:</a:t>
            </a:r>
            <a:endParaRPr lang="en-US" sz="2800" b="1" u="none" spc="139">
              <a:solidFill>
                <a:srgbClr val="000000"/>
              </a:solidFill>
              <a:latin typeface="DM Sans Bold"/>
              <a:ea typeface="DM Sans Bold"/>
              <a:cs typeface="DM Sans Bold"/>
            </a:endParaRPr>
          </a:p>
          <a:p>
            <a:pPr marL="502920" lvl="1" indent="-251460" algn="l">
              <a:lnSpc>
                <a:spcPts val="3146"/>
              </a:lnSpc>
              <a:spcBef>
                <a:spcPct val="0"/>
              </a:spcBef>
              <a:buFont typeface="Arial" pitchFamily="34" charset="0"/>
              <a:buChar char="•"/>
            </a:pPr>
            <a:r>
              <a:rPr lang="en-US" sz="2800" u="none" spc="139">
                <a:solidFill>
                  <a:srgbClr val="000000"/>
                </a:solidFill>
                <a:latin typeface="DM Sans"/>
                <a:ea typeface="DM Sans"/>
                <a:cs typeface="DM Sans"/>
                <a:sym typeface="DM Sans"/>
              </a:rPr>
              <a:t>AI can replace low-skilled jobs like receptionists and housekeepers but creates new roles in tech and data management (Zhang &amp; Lu, 2021).</a:t>
            </a:r>
            <a:endParaRPr lang="en-US" sz="2800" u="none" spc="139">
              <a:solidFill>
                <a:srgbClr val="000000"/>
              </a:solidFill>
              <a:latin typeface="DM Sans"/>
              <a:ea typeface="DM Sans"/>
              <a:cs typeface="DM Sans"/>
            </a:endParaRPr>
          </a:p>
          <a:p>
            <a:pPr algn="l">
              <a:lnSpc>
                <a:spcPts val="3146"/>
              </a:lnSpc>
              <a:spcBef>
                <a:spcPct val="0"/>
              </a:spcBef>
            </a:pPr>
            <a:endParaRPr lang="en-US" sz="2800" u="none" spc="139">
              <a:solidFill>
                <a:srgbClr val="000000"/>
              </a:solidFill>
              <a:latin typeface="DM Sans"/>
              <a:ea typeface="DM Sans"/>
              <a:cs typeface="DM Sans"/>
            </a:endParaRPr>
          </a:p>
          <a:p>
            <a:pPr algn="l">
              <a:lnSpc>
                <a:spcPts val="3146"/>
              </a:lnSpc>
              <a:spcBef>
                <a:spcPct val="0"/>
              </a:spcBef>
            </a:pPr>
            <a:r>
              <a:rPr lang="en-US" sz="2800" b="1" u="none" spc="139">
                <a:solidFill>
                  <a:srgbClr val="000000"/>
                </a:solidFill>
                <a:latin typeface="DM Sans Bold"/>
                <a:ea typeface="DM Sans Bold"/>
                <a:cs typeface="DM Sans Bold"/>
                <a:sym typeface="DM Sans Bold"/>
              </a:rPr>
              <a:t>Wage Structures and Staffing:</a:t>
            </a:r>
            <a:endParaRPr lang="en-US" sz="2800" b="1" u="none" spc="139">
              <a:solidFill>
                <a:srgbClr val="000000"/>
              </a:solidFill>
              <a:latin typeface="DM Sans Bold"/>
              <a:ea typeface="DM Sans Bold"/>
              <a:cs typeface="DM Sans Bold"/>
            </a:endParaRPr>
          </a:p>
          <a:p>
            <a:pPr marL="502920" lvl="1" indent="-251460" algn="l">
              <a:lnSpc>
                <a:spcPts val="3146"/>
              </a:lnSpc>
              <a:spcBef>
                <a:spcPct val="0"/>
              </a:spcBef>
              <a:buFont typeface="Arial" pitchFamily="34" charset="0"/>
              <a:buChar char="•"/>
            </a:pPr>
            <a:r>
              <a:rPr lang="en-US" sz="2800" u="none" spc="139">
                <a:solidFill>
                  <a:srgbClr val="000000"/>
                </a:solidFill>
                <a:latin typeface="DM Sans"/>
                <a:ea typeface="DM Sans"/>
                <a:cs typeface="DM Sans"/>
                <a:sym typeface="DM Sans"/>
              </a:rPr>
              <a:t>Multi-skilled workers are becoming more in demand as AI handles repetitive tasks (Yang et al., 2020).</a:t>
            </a:r>
            <a:endParaRPr lang="en-US" sz="2800" u="none" spc="139">
              <a:solidFill>
                <a:srgbClr val="000000"/>
              </a:solidFill>
              <a:latin typeface="DM Sans"/>
              <a:ea typeface="DM Sans"/>
              <a:cs typeface="DM Sans"/>
            </a:endParaRPr>
          </a:p>
          <a:p>
            <a:pPr algn="l">
              <a:lnSpc>
                <a:spcPts val="3146"/>
              </a:lnSpc>
              <a:spcBef>
                <a:spcPct val="0"/>
              </a:spcBef>
            </a:pPr>
            <a:endParaRPr lang="en-US" sz="2800" u="none" spc="139">
              <a:solidFill>
                <a:srgbClr val="000000"/>
              </a:solidFill>
              <a:latin typeface="DM Sans"/>
              <a:ea typeface="DM Sans"/>
              <a:cs typeface="DM Sans"/>
            </a:endParaRPr>
          </a:p>
          <a:p>
            <a:pPr algn="l">
              <a:lnSpc>
                <a:spcPts val="3146"/>
              </a:lnSpc>
              <a:spcBef>
                <a:spcPct val="0"/>
              </a:spcBef>
            </a:pPr>
            <a:r>
              <a:rPr lang="en-US" sz="2800" b="1" u="none" spc="139">
                <a:solidFill>
                  <a:srgbClr val="000000"/>
                </a:solidFill>
                <a:latin typeface="DM Sans Bold"/>
                <a:ea typeface="DM Sans Bold"/>
                <a:cs typeface="DM Sans Bold"/>
                <a:sym typeface="DM Sans Bold"/>
              </a:rPr>
              <a:t>Economic Efficiency:</a:t>
            </a:r>
            <a:endParaRPr lang="en-US" sz="2800" b="1" u="none" spc="139">
              <a:solidFill>
                <a:srgbClr val="000000"/>
              </a:solidFill>
              <a:latin typeface="DM Sans Bold"/>
              <a:ea typeface="DM Sans Bold"/>
              <a:cs typeface="DM Sans Bold"/>
            </a:endParaRPr>
          </a:p>
          <a:p>
            <a:pPr marL="502920" lvl="1" indent="-251460" algn="l">
              <a:lnSpc>
                <a:spcPts val="3146"/>
              </a:lnSpc>
              <a:spcBef>
                <a:spcPct val="0"/>
              </a:spcBef>
              <a:buFont typeface="Arial" pitchFamily="34" charset="0"/>
              <a:buChar char="•"/>
            </a:pPr>
            <a:r>
              <a:rPr lang="en-US" sz="2800" u="none" spc="139">
                <a:solidFill>
                  <a:srgbClr val="000000"/>
                </a:solidFill>
                <a:latin typeface="DM Sans"/>
                <a:ea typeface="DM Sans"/>
                <a:cs typeface="DM Sans"/>
                <a:sym typeface="DM Sans"/>
              </a:rPr>
              <a:t>While AI reduces operational costs, the savings may be reinvested into AI systems, leading to potential price hikes (Zhang &amp; Lu, 2021).</a:t>
            </a:r>
            <a:endParaRPr lang="en-US" sz="2800" u="none" spc="139">
              <a:solidFill>
                <a:srgbClr val="000000"/>
              </a:solidFill>
              <a:latin typeface="DM Sans"/>
              <a:ea typeface="DM Sans"/>
              <a:cs typeface="DM Sans"/>
            </a:endParaRPr>
          </a:p>
          <a:p>
            <a:pPr marL="0" indent="0" algn="l">
              <a:lnSpc>
                <a:spcPts val="3146"/>
              </a:lnSpc>
              <a:spcBef>
                <a:spcPct val="0"/>
              </a:spcBef>
            </a:pPr>
            <a:endParaRPr lang="en-US" sz="2800" u="none" spc="139">
              <a:solidFill>
                <a:srgbClr val="000000"/>
              </a:solidFill>
              <a:latin typeface="DM Sans"/>
              <a:ea typeface="DM Sans"/>
              <a:cs typeface="DM Sans"/>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562920" y="1571645"/>
            <a:ext cx="7321539" cy="7686655"/>
          </a:xfrm>
          <a:custGeom>
            <a:avLst/>
            <a:gdLst/>
            <a:ahLst/>
            <a:cxnLst/>
            <a:rect l="l" t="t" r="r" b="b"/>
            <a:pathLst>
              <a:path w="7321539" h="7686655">
                <a:moveTo>
                  <a:pt x="0" y="0"/>
                </a:moveTo>
                <a:lnTo>
                  <a:pt x="7321539" y="0"/>
                </a:lnTo>
                <a:lnTo>
                  <a:pt x="7321539" y="7686655"/>
                </a:lnTo>
                <a:lnTo>
                  <a:pt x="0" y="7686655"/>
                </a:lnTo>
                <a:lnTo>
                  <a:pt x="0" y="0"/>
                </a:lnTo>
                <a:close/>
              </a:path>
            </a:pathLst>
          </a:custGeom>
          <a:blipFill>
            <a:blip r:embed="rId3"/>
            <a:srcRect/>
            <a:stretch>
              <a:fillRect/>
            </a:stretch>
          </a:blipFill>
        </p:spPr>
        <p:txBody>
          <a:bodyPr/>
          <a:lstStyle/>
          <a:p>
            <a:endParaRPr/>
          </a:p>
        </p:txBody>
      </p:sp>
      <p:sp>
        <p:nvSpPr>
          <p:cNvPr id="3" name="TextBox 3"/>
          <p:cNvSpPr txBox="1"/>
          <p:nvPr/>
        </p:nvSpPr>
        <p:spPr>
          <a:xfrm>
            <a:off x="1258865" y="1114425"/>
            <a:ext cx="13107407" cy="2024836"/>
          </a:xfrm>
          <a:prstGeom prst="rect">
            <a:avLst/>
          </a:prstGeom>
        </p:spPr>
        <p:txBody>
          <a:bodyPr lIns="0" tIns="0" rIns="0" bIns="0" rtlCol="0" anchor="t">
            <a:spAutoFit/>
          </a:bodyPr>
          <a:lstStyle/>
          <a:p>
            <a:pPr marL="0" lvl="1" indent="0" algn="l">
              <a:lnSpc>
                <a:spcPts val="7458"/>
              </a:lnSpc>
              <a:spcBef>
                <a:spcPct val="0"/>
              </a:spcBef>
            </a:pPr>
            <a:r>
              <a:rPr lang="en-US" sz="7689" b="1">
                <a:solidFill>
                  <a:srgbClr val="1C2120"/>
                </a:solidFill>
                <a:latin typeface="Poppins Bold"/>
                <a:ea typeface="Poppins Bold"/>
                <a:cs typeface="Poppins Bold"/>
                <a:sym typeface="Poppins Bold"/>
              </a:rPr>
              <a:t>Sociocultural Implications</a:t>
            </a:r>
          </a:p>
        </p:txBody>
      </p:sp>
      <p:sp>
        <p:nvSpPr>
          <p:cNvPr id="4" name="TextBox 4"/>
          <p:cNvSpPr txBox="1"/>
          <p:nvPr/>
        </p:nvSpPr>
        <p:spPr>
          <a:xfrm>
            <a:off x="1028700" y="3300288"/>
            <a:ext cx="8921680" cy="7101303"/>
          </a:xfrm>
          <a:prstGeom prst="rect">
            <a:avLst/>
          </a:prstGeom>
        </p:spPr>
        <p:txBody>
          <a:bodyPr lIns="0" tIns="0" rIns="0" bIns="0" rtlCol="0" anchor="t">
            <a:spAutoFit/>
          </a:bodyPr>
          <a:lstStyle/>
          <a:p>
            <a:pPr algn="l">
              <a:lnSpc>
                <a:spcPts val="3703"/>
              </a:lnSpc>
              <a:spcBef>
                <a:spcPct val="0"/>
              </a:spcBef>
            </a:pPr>
            <a:r>
              <a:rPr lang="en-US" sz="2800" b="1" spc="164">
                <a:solidFill>
                  <a:srgbClr val="000000"/>
                </a:solidFill>
                <a:latin typeface="DM Sans Bold"/>
                <a:ea typeface="DM Sans Bold"/>
                <a:cs typeface="DM Sans Bold"/>
                <a:sym typeface="DM Sans Bold"/>
              </a:rPr>
              <a:t>Cultural D</a:t>
            </a:r>
            <a:r>
              <a:rPr lang="en-US" sz="2800" b="1" u="none" spc="164">
                <a:solidFill>
                  <a:srgbClr val="000000"/>
                </a:solidFill>
                <a:latin typeface="DM Sans Bold"/>
                <a:ea typeface="DM Sans Bold"/>
                <a:cs typeface="DM Sans Bold"/>
                <a:sym typeface="DM Sans Bold"/>
              </a:rPr>
              <a:t>ifferences:</a:t>
            </a:r>
            <a:endParaRPr lang="en-US" sz="2800" b="1" u="none" spc="164">
              <a:solidFill>
                <a:srgbClr val="000000"/>
              </a:solidFill>
              <a:latin typeface="DM Sans Bold"/>
              <a:ea typeface="DM Sans Bold"/>
              <a:cs typeface="DM Sans Bold"/>
            </a:endParaRPr>
          </a:p>
          <a:p>
            <a:pPr marL="591820" lvl="1" indent="-295910" algn="l">
              <a:lnSpc>
                <a:spcPts val="3703"/>
              </a:lnSpc>
              <a:spcBef>
                <a:spcPct val="0"/>
              </a:spcBef>
              <a:buFont typeface="Arial" pitchFamily="34" charset="0"/>
              <a:buChar char="•"/>
            </a:pPr>
            <a:r>
              <a:rPr lang="en-US" sz="2800" u="none" spc="164">
                <a:solidFill>
                  <a:srgbClr val="000000"/>
                </a:solidFill>
                <a:latin typeface="DM Sans"/>
                <a:ea typeface="DM Sans"/>
                <a:cs typeface="DM Sans"/>
                <a:sym typeface="DM Sans"/>
              </a:rPr>
              <a:t>Western cultures favor AI for efficiency, while cultures like Japan embrace it for its precision and service innovation (Cooper &amp; Hall, 2019).</a:t>
            </a:r>
            <a:endParaRPr lang="en-US" sz="2800" u="none" spc="164">
              <a:solidFill>
                <a:srgbClr val="000000"/>
              </a:solidFill>
              <a:latin typeface="DM Sans"/>
              <a:ea typeface="DM Sans"/>
              <a:cs typeface="DM Sans"/>
            </a:endParaRPr>
          </a:p>
          <a:p>
            <a:pPr algn="l">
              <a:lnSpc>
                <a:spcPts val="3703"/>
              </a:lnSpc>
              <a:spcBef>
                <a:spcPct val="0"/>
              </a:spcBef>
            </a:pPr>
            <a:r>
              <a:rPr lang="en-US" sz="2800" b="1" u="none" spc="164">
                <a:solidFill>
                  <a:srgbClr val="000000"/>
                </a:solidFill>
                <a:latin typeface="DM Sans Bold"/>
                <a:ea typeface="DM Sans Bold"/>
                <a:cs typeface="DM Sans Bold"/>
                <a:sym typeface="DM Sans Bold"/>
              </a:rPr>
              <a:t>Guest Expectations:</a:t>
            </a:r>
            <a:endParaRPr lang="en-US" sz="2800" b="1" u="none" spc="164">
              <a:solidFill>
                <a:srgbClr val="000000"/>
              </a:solidFill>
              <a:latin typeface="DM Sans Bold"/>
              <a:ea typeface="DM Sans Bold"/>
              <a:cs typeface="DM Sans Bold"/>
            </a:endParaRPr>
          </a:p>
          <a:p>
            <a:pPr marL="591820" lvl="1" indent="-295910" algn="l">
              <a:lnSpc>
                <a:spcPts val="3703"/>
              </a:lnSpc>
              <a:spcBef>
                <a:spcPct val="0"/>
              </a:spcBef>
              <a:buFont typeface="Arial" pitchFamily="34" charset="0"/>
              <a:buChar char="•"/>
            </a:pPr>
            <a:r>
              <a:rPr lang="en-US" sz="2800" u="none" spc="164">
                <a:solidFill>
                  <a:srgbClr val="000000"/>
                </a:solidFill>
                <a:latin typeface="DM Sans"/>
                <a:ea typeface="DM Sans"/>
                <a:cs typeface="DM Sans"/>
                <a:sym typeface="DM Sans"/>
              </a:rPr>
              <a:t>In the West, younger guests appreciate convenience, but older or more traditional customers may find AI impersonal (</a:t>
            </a:r>
            <a:r>
              <a:rPr lang="en-US" sz="2800" u="none" spc="164" err="1">
                <a:solidFill>
                  <a:srgbClr val="000000"/>
                </a:solidFill>
                <a:latin typeface="DM Sans"/>
                <a:ea typeface="DM Sans"/>
                <a:cs typeface="DM Sans"/>
                <a:sym typeface="DM Sans"/>
              </a:rPr>
              <a:t>Buhalis</a:t>
            </a:r>
            <a:r>
              <a:rPr lang="en-US" sz="2800" u="none" spc="164">
                <a:solidFill>
                  <a:srgbClr val="000000"/>
                </a:solidFill>
                <a:latin typeface="DM Sans"/>
                <a:ea typeface="DM Sans"/>
                <a:cs typeface="DM Sans"/>
                <a:sym typeface="DM Sans"/>
              </a:rPr>
              <a:t> &amp; </a:t>
            </a:r>
            <a:r>
              <a:rPr lang="en-US" sz="2800" u="none" spc="164" err="1">
                <a:solidFill>
                  <a:srgbClr val="000000"/>
                </a:solidFill>
                <a:latin typeface="DM Sans"/>
                <a:ea typeface="DM Sans"/>
                <a:cs typeface="DM Sans"/>
                <a:sym typeface="DM Sans"/>
              </a:rPr>
              <a:t>Moldavska</a:t>
            </a:r>
            <a:r>
              <a:rPr lang="en-US" sz="2800" u="none" spc="164">
                <a:solidFill>
                  <a:srgbClr val="000000"/>
                </a:solidFill>
                <a:latin typeface="DM Sans"/>
                <a:ea typeface="DM Sans"/>
                <a:cs typeface="DM Sans"/>
                <a:sym typeface="DM Sans"/>
              </a:rPr>
              <a:t>, 2020).</a:t>
            </a:r>
            <a:endParaRPr lang="en-US" sz="2800" u="none" spc="164">
              <a:solidFill>
                <a:srgbClr val="000000"/>
              </a:solidFill>
              <a:latin typeface="DM Sans"/>
              <a:ea typeface="DM Sans"/>
              <a:cs typeface="DM Sans"/>
            </a:endParaRPr>
          </a:p>
          <a:p>
            <a:pPr algn="l">
              <a:lnSpc>
                <a:spcPts val="3703"/>
              </a:lnSpc>
              <a:spcBef>
                <a:spcPct val="0"/>
              </a:spcBef>
            </a:pPr>
            <a:r>
              <a:rPr lang="en-US" sz="2800" b="1" u="none" spc="164">
                <a:solidFill>
                  <a:srgbClr val="000000"/>
                </a:solidFill>
                <a:latin typeface="DM Sans Bold"/>
                <a:ea typeface="DM Sans Bold"/>
                <a:cs typeface="DM Sans Bold"/>
                <a:sym typeface="DM Sans Bold"/>
              </a:rPr>
              <a:t>Challenges in Adoption:</a:t>
            </a:r>
            <a:endParaRPr lang="en-US" sz="2800" b="1" u="none" spc="164">
              <a:solidFill>
                <a:srgbClr val="000000"/>
              </a:solidFill>
              <a:latin typeface="DM Sans Bold"/>
              <a:ea typeface="DM Sans Bold"/>
              <a:cs typeface="DM Sans Bold"/>
            </a:endParaRPr>
          </a:p>
          <a:p>
            <a:pPr marL="591820" lvl="1" indent="-295910" algn="l">
              <a:lnSpc>
                <a:spcPts val="3703"/>
              </a:lnSpc>
              <a:spcBef>
                <a:spcPct val="0"/>
              </a:spcBef>
              <a:buFont typeface="Arial" pitchFamily="34" charset="0"/>
              <a:buChar char="•"/>
            </a:pPr>
            <a:r>
              <a:rPr lang="en-US" sz="2800" u="none" spc="164">
                <a:solidFill>
                  <a:srgbClr val="000000"/>
                </a:solidFill>
                <a:latin typeface="DM Sans"/>
                <a:ea typeface="DM Sans"/>
                <a:cs typeface="DM Sans"/>
                <a:sym typeface="DM Sans"/>
              </a:rPr>
              <a:t>Older adults or less tech-savvy individuals may struggle with AI systems (</a:t>
            </a:r>
            <a:r>
              <a:rPr lang="en-US" sz="2800" u="none" spc="164" err="1">
                <a:solidFill>
                  <a:srgbClr val="000000"/>
                </a:solidFill>
                <a:latin typeface="DM Sans"/>
                <a:ea typeface="DM Sans"/>
                <a:cs typeface="DM Sans"/>
                <a:sym typeface="DM Sans"/>
              </a:rPr>
              <a:t>Cheruon</a:t>
            </a:r>
            <a:r>
              <a:rPr lang="en-US" sz="2800" u="none" spc="164">
                <a:solidFill>
                  <a:srgbClr val="000000"/>
                </a:solidFill>
                <a:latin typeface="DM Sans"/>
                <a:ea typeface="DM Sans"/>
                <a:cs typeface="DM Sans"/>
                <a:sym typeface="DM Sans"/>
              </a:rPr>
              <a:t>, 2024).</a:t>
            </a:r>
            <a:endParaRPr lang="en-US" sz="2800" u="none" spc="164">
              <a:solidFill>
                <a:srgbClr val="000000"/>
              </a:solidFill>
              <a:latin typeface="DM Sans"/>
              <a:ea typeface="DM Sans"/>
              <a:cs typeface="DM Sans"/>
            </a:endParaRPr>
          </a:p>
          <a:p>
            <a:pPr marL="0" indent="0" algn="l">
              <a:lnSpc>
                <a:spcPts val="3703"/>
              </a:lnSpc>
              <a:spcBef>
                <a:spcPct val="0"/>
              </a:spcBef>
            </a:pPr>
            <a:endParaRPr lang="en-US" sz="2800" u="none" spc="164">
              <a:solidFill>
                <a:srgbClr val="000000"/>
              </a:solidFill>
              <a:latin typeface="DM Sans"/>
              <a:ea typeface="DM Sans"/>
              <a:cs typeface="DM Sans"/>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298406" y="3292837"/>
            <a:ext cx="7960894" cy="3213084"/>
          </a:xfrm>
          <a:custGeom>
            <a:avLst/>
            <a:gdLst/>
            <a:ahLst/>
            <a:cxnLst/>
            <a:rect l="l" t="t" r="r" b="b"/>
            <a:pathLst>
              <a:path w="7960894" h="3213084">
                <a:moveTo>
                  <a:pt x="0" y="0"/>
                </a:moveTo>
                <a:lnTo>
                  <a:pt x="7960894" y="0"/>
                </a:lnTo>
                <a:lnTo>
                  <a:pt x="7960894" y="3213084"/>
                </a:lnTo>
                <a:lnTo>
                  <a:pt x="0" y="3213084"/>
                </a:lnTo>
                <a:lnTo>
                  <a:pt x="0" y="0"/>
                </a:lnTo>
                <a:close/>
              </a:path>
            </a:pathLst>
          </a:custGeom>
          <a:blipFill>
            <a:blip r:embed="rId3"/>
            <a:srcRect/>
            <a:stretch>
              <a:fillRect t="-21376" b="-64447"/>
            </a:stretch>
          </a:blipFill>
        </p:spPr>
        <p:txBody>
          <a:bodyPr/>
          <a:lstStyle/>
          <a:p>
            <a:endParaRPr/>
          </a:p>
        </p:txBody>
      </p:sp>
      <p:sp>
        <p:nvSpPr>
          <p:cNvPr id="3" name="Freeform 3"/>
          <p:cNvSpPr/>
          <p:nvPr/>
        </p:nvSpPr>
        <p:spPr>
          <a:xfrm>
            <a:off x="1567016" y="2878423"/>
            <a:ext cx="5503621" cy="3666788"/>
          </a:xfrm>
          <a:custGeom>
            <a:avLst/>
            <a:gdLst/>
            <a:ahLst/>
            <a:cxnLst/>
            <a:rect l="l" t="t" r="r" b="b"/>
            <a:pathLst>
              <a:path w="5503621" h="3666788">
                <a:moveTo>
                  <a:pt x="0" y="0"/>
                </a:moveTo>
                <a:lnTo>
                  <a:pt x="5503621" y="0"/>
                </a:lnTo>
                <a:lnTo>
                  <a:pt x="5503621" y="3666788"/>
                </a:lnTo>
                <a:lnTo>
                  <a:pt x="0" y="3666788"/>
                </a:lnTo>
                <a:lnTo>
                  <a:pt x="0" y="0"/>
                </a:lnTo>
                <a:close/>
              </a:path>
            </a:pathLst>
          </a:custGeom>
          <a:blipFill>
            <a:blip r:embed="rId4"/>
            <a:srcRect/>
            <a:stretch>
              <a:fillRect/>
            </a:stretch>
          </a:blipFill>
        </p:spPr>
        <p:txBody>
          <a:bodyPr/>
          <a:lstStyle/>
          <a:p>
            <a:endParaRPr/>
          </a:p>
        </p:txBody>
      </p:sp>
      <p:sp>
        <p:nvSpPr>
          <p:cNvPr id="4" name="TextBox 4"/>
          <p:cNvSpPr txBox="1"/>
          <p:nvPr/>
        </p:nvSpPr>
        <p:spPr>
          <a:xfrm>
            <a:off x="1258865" y="1005246"/>
            <a:ext cx="15273528" cy="1588271"/>
          </a:xfrm>
          <a:prstGeom prst="rect">
            <a:avLst/>
          </a:prstGeom>
        </p:spPr>
        <p:txBody>
          <a:bodyPr lIns="0" tIns="0" rIns="0" bIns="0" rtlCol="0" anchor="t">
            <a:spAutoFit/>
          </a:bodyPr>
          <a:lstStyle/>
          <a:p>
            <a:pPr marL="0" lvl="1" indent="0" algn="l">
              <a:lnSpc>
                <a:spcPts val="5882"/>
              </a:lnSpc>
              <a:spcBef>
                <a:spcPct val="0"/>
              </a:spcBef>
            </a:pPr>
            <a:r>
              <a:rPr lang="en-US" sz="6064" b="1">
                <a:solidFill>
                  <a:srgbClr val="1C2120"/>
                </a:solidFill>
                <a:latin typeface="Poppins Bold"/>
                <a:ea typeface="Poppins Bold"/>
                <a:cs typeface="Poppins Bold"/>
                <a:sym typeface="Poppins Bold"/>
              </a:rPr>
              <a:t>Case Studies - Sky Hotel (South Africa) and Henn na Hotel (Japan)</a:t>
            </a:r>
          </a:p>
        </p:txBody>
      </p:sp>
      <p:sp>
        <p:nvSpPr>
          <p:cNvPr id="5" name="TextBox 5"/>
          <p:cNvSpPr txBox="1"/>
          <p:nvPr/>
        </p:nvSpPr>
        <p:spPr>
          <a:xfrm>
            <a:off x="1163320" y="6782492"/>
            <a:ext cx="7610700" cy="2862515"/>
          </a:xfrm>
          <a:prstGeom prst="rect">
            <a:avLst/>
          </a:prstGeom>
        </p:spPr>
        <p:txBody>
          <a:bodyPr lIns="0" tIns="0" rIns="0" bIns="0" rtlCol="0" anchor="t">
            <a:spAutoFit/>
          </a:bodyPr>
          <a:lstStyle/>
          <a:p>
            <a:pPr algn="l">
              <a:lnSpc>
                <a:spcPts val="4234"/>
              </a:lnSpc>
              <a:spcBef>
                <a:spcPct val="0"/>
              </a:spcBef>
            </a:pPr>
            <a:r>
              <a:rPr lang="en-US" sz="3100" b="1" spc="188">
                <a:solidFill>
                  <a:srgbClr val="000000"/>
                </a:solidFill>
                <a:latin typeface="DM Sans Bold"/>
                <a:ea typeface="DM Sans Bold"/>
                <a:cs typeface="DM Sans Bold"/>
                <a:sym typeface="DM Sans Bold"/>
              </a:rPr>
              <a:t>Sky Hotel - South A</a:t>
            </a:r>
            <a:r>
              <a:rPr lang="en-US" sz="3100" b="1" u="none" spc="188">
                <a:solidFill>
                  <a:srgbClr val="000000"/>
                </a:solidFill>
                <a:latin typeface="DM Sans Bold"/>
                <a:ea typeface="DM Sans Bold"/>
                <a:cs typeface="DM Sans Bold"/>
                <a:sym typeface="DM Sans Bold"/>
              </a:rPr>
              <a:t>frica:</a:t>
            </a:r>
          </a:p>
          <a:p>
            <a:pPr marL="417830" lvl="1" indent="-208915" algn="l">
              <a:lnSpc>
                <a:spcPts val="2614"/>
              </a:lnSpc>
              <a:spcBef>
                <a:spcPct val="0"/>
              </a:spcBef>
              <a:buFont typeface="Arial" pitchFamily="34" charset="0"/>
              <a:buChar char="•"/>
            </a:pPr>
            <a:r>
              <a:rPr lang="en-US" sz="2400" b="1" u="none" spc="116">
                <a:solidFill>
                  <a:srgbClr val="000000"/>
                </a:solidFill>
                <a:latin typeface="DM Sans Bold"/>
                <a:ea typeface="DM Sans Bold"/>
                <a:cs typeface="DM Sans Bold"/>
                <a:sym typeface="DM Sans Bold"/>
              </a:rPr>
              <a:t>Technology Used: Facial recognition, robotic assistants, and personalized guest data.</a:t>
            </a:r>
            <a:endParaRPr lang="en-US" sz="2400" b="1" u="none" spc="116">
              <a:solidFill>
                <a:srgbClr val="000000"/>
              </a:solidFill>
              <a:latin typeface="DM Sans Bold"/>
              <a:ea typeface="DM Sans Bold"/>
              <a:cs typeface="DM Sans Bold"/>
            </a:endParaRPr>
          </a:p>
          <a:p>
            <a:pPr marL="417830" lvl="1" indent="-208915" algn="l">
              <a:lnSpc>
                <a:spcPts val="2614"/>
              </a:lnSpc>
              <a:spcBef>
                <a:spcPct val="0"/>
              </a:spcBef>
              <a:buFont typeface="Arial" pitchFamily="34" charset="0"/>
              <a:buChar char="•"/>
            </a:pPr>
            <a:r>
              <a:rPr lang="en-US" sz="2400" b="1" u="none" spc="116">
                <a:solidFill>
                  <a:srgbClr val="000000"/>
                </a:solidFill>
                <a:latin typeface="DM Sans Bold"/>
                <a:ea typeface="DM Sans Bold"/>
                <a:cs typeface="DM Sans Bold"/>
                <a:sym typeface="DM Sans Bold"/>
              </a:rPr>
              <a:t>Challenges: Digital literacy, trust issues among guests.</a:t>
            </a:r>
            <a:endParaRPr lang="en-US" sz="2400" b="1" u="none" spc="116">
              <a:solidFill>
                <a:srgbClr val="000000"/>
              </a:solidFill>
              <a:latin typeface="DM Sans Bold"/>
              <a:ea typeface="DM Sans Bold"/>
              <a:cs typeface="DM Sans Bold"/>
            </a:endParaRPr>
          </a:p>
          <a:p>
            <a:pPr marL="417830" lvl="1" indent="-208915" algn="l">
              <a:lnSpc>
                <a:spcPts val="2614"/>
              </a:lnSpc>
              <a:spcBef>
                <a:spcPct val="0"/>
              </a:spcBef>
              <a:buFont typeface="Arial" pitchFamily="34" charset="0"/>
              <a:buChar char="•"/>
            </a:pPr>
            <a:r>
              <a:rPr lang="en-US" sz="2400" b="1" u="none" spc="116">
                <a:solidFill>
                  <a:srgbClr val="000000"/>
                </a:solidFill>
                <a:latin typeface="DM Sans Bold"/>
                <a:ea typeface="DM Sans Bold"/>
                <a:cs typeface="DM Sans Bold"/>
                <a:sym typeface="DM Sans Bold"/>
              </a:rPr>
              <a:t>Solution: Hybrid models combining AI with human touch (Li et al., 2019).</a:t>
            </a:r>
            <a:endParaRPr lang="en-US" sz="2400" b="1" u="none" spc="116">
              <a:solidFill>
                <a:srgbClr val="000000"/>
              </a:solidFill>
              <a:latin typeface="DM Sans Bold"/>
              <a:ea typeface="DM Sans Bold"/>
              <a:cs typeface="DM Sans Bold"/>
            </a:endParaRPr>
          </a:p>
          <a:p>
            <a:pPr marL="0" indent="0" algn="l">
              <a:lnSpc>
                <a:spcPts val="2614"/>
              </a:lnSpc>
              <a:spcBef>
                <a:spcPct val="0"/>
              </a:spcBef>
            </a:pPr>
            <a:endParaRPr lang="en-US" sz="2400" b="1" u="none" spc="116">
              <a:solidFill>
                <a:srgbClr val="000000"/>
              </a:solidFill>
              <a:latin typeface="DM Sans Bold"/>
              <a:ea typeface="DM Sans Bold"/>
              <a:cs typeface="DM Sans Bold"/>
            </a:endParaRPr>
          </a:p>
        </p:txBody>
      </p:sp>
      <p:sp>
        <p:nvSpPr>
          <p:cNvPr id="6" name="TextBox 6"/>
          <p:cNvSpPr txBox="1"/>
          <p:nvPr/>
        </p:nvSpPr>
        <p:spPr>
          <a:xfrm>
            <a:off x="9144000" y="6620394"/>
            <a:ext cx="8661700" cy="3210559"/>
          </a:xfrm>
          <a:prstGeom prst="rect">
            <a:avLst/>
          </a:prstGeom>
        </p:spPr>
        <p:txBody>
          <a:bodyPr lIns="0" tIns="0" rIns="0" bIns="0" rtlCol="0" anchor="t">
            <a:spAutoFit/>
          </a:bodyPr>
          <a:lstStyle/>
          <a:p>
            <a:pPr algn="l">
              <a:lnSpc>
                <a:spcPts val="4234"/>
              </a:lnSpc>
              <a:spcBef>
                <a:spcPct val="0"/>
              </a:spcBef>
            </a:pPr>
            <a:r>
              <a:rPr lang="en-US" sz="3600" b="1" spc="188">
                <a:solidFill>
                  <a:srgbClr val="000000"/>
                </a:solidFill>
                <a:latin typeface="DM Sans Bold"/>
                <a:ea typeface="DM Sans Bold"/>
                <a:cs typeface="DM Sans Bold"/>
                <a:sym typeface="DM Sans Bold"/>
              </a:rPr>
              <a:t>Henn </a:t>
            </a:r>
            <a:r>
              <a:rPr lang="en-US" sz="3600" b="1" spc="188" err="1">
                <a:solidFill>
                  <a:srgbClr val="000000"/>
                </a:solidFill>
                <a:latin typeface="DM Sans Bold"/>
                <a:ea typeface="DM Sans Bold"/>
                <a:cs typeface="DM Sans Bold"/>
                <a:sym typeface="DM Sans Bold"/>
              </a:rPr>
              <a:t>na</a:t>
            </a:r>
            <a:r>
              <a:rPr lang="en-US" sz="3600" b="1" spc="188">
                <a:solidFill>
                  <a:srgbClr val="000000"/>
                </a:solidFill>
                <a:latin typeface="DM Sans Bold"/>
                <a:ea typeface="DM Sans Bold"/>
                <a:cs typeface="DM Sans Bold"/>
                <a:sym typeface="DM Sans Bold"/>
              </a:rPr>
              <a:t> Hotel - Jap</a:t>
            </a:r>
            <a:r>
              <a:rPr lang="en-US" sz="3600" b="1" u="none" spc="188">
                <a:solidFill>
                  <a:srgbClr val="000000"/>
                </a:solidFill>
                <a:latin typeface="DM Sans Bold"/>
                <a:ea typeface="DM Sans Bold"/>
                <a:cs typeface="DM Sans Bold"/>
                <a:sym typeface="DM Sans Bold"/>
              </a:rPr>
              <a:t>an:</a:t>
            </a:r>
            <a:endParaRPr lang="en-US" sz="3600" b="1" u="none" spc="188">
              <a:solidFill>
                <a:srgbClr val="000000"/>
              </a:solidFill>
              <a:latin typeface="DM Sans Bold"/>
              <a:ea typeface="DM Sans Bold"/>
              <a:cs typeface="DM Sans Bold"/>
            </a:endParaRPr>
          </a:p>
          <a:p>
            <a:pPr marL="409575" lvl="1" indent="-205105" algn="l">
              <a:lnSpc>
                <a:spcPts val="2564"/>
              </a:lnSpc>
              <a:spcBef>
                <a:spcPct val="0"/>
              </a:spcBef>
              <a:buFont typeface="Arial" pitchFamily="34" charset="0"/>
              <a:buChar char="•"/>
            </a:pPr>
            <a:r>
              <a:rPr lang="en-US" sz="2400" b="1" u="none" spc="113">
                <a:solidFill>
                  <a:srgbClr val="000000"/>
                </a:solidFill>
                <a:latin typeface="DM Sans Bold"/>
                <a:ea typeface="DM Sans Bold"/>
                <a:cs typeface="DM Sans Bold"/>
                <a:sym typeface="DM Sans Bold"/>
              </a:rPr>
              <a:t>Technology Used: Full automation, including robotic receptionists and multilingual chatbots.</a:t>
            </a:r>
            <a:endParaRPr lang="en-US" sz="2400" b="1" u="none" spc="113">
              <a:solidFill>
                <a:srgbClr val="000000"/>
              </a:solidFill>
              <a:latin typeface="DM Sans Bold"/>
              <a:ea typeface="DM Sans Bold"/>
              <a:cs typeface="DM Sans Bold"/>
            </a:endParaRPr>
          </a:p>
          <a:p>
            <a:pPr marL="409575" lvl="1" indent="-205105" algn="l">
              <a:lnSpc>
                <a:spcPts val="2564"/>
              </a:lnSpc>
              <a:spcBef>
                <a:spcPct val="0"/>
              </a:spcBef>
              <a:buFont typeface="Arial" pitchFamily="34" charset="0"/>
              <a:buChar char="•"/>
            </a:pPr>
            <a:r>
              <a:rPr lang="en-US" sz="2400" b="1" u="none" spc="113">
                <a:solidFill>
                  <a:srgbClr val="000000"/>
                </a:solidFill>
                <a:latin typeface="DM Sans Bold"/>
                <a:ea typeface="DM Sans Bold"/>
                <a:cs typeface="DM Sans Bold"/>
                <a:sym typeface="DM Sans Bold"/>
              </a:rPr>
              <a:t>Guest Satisfaction: 81% of guests appreciated AI for efficiency, though some reported a lack of emotional engagement (Gajić et al., 2024).</a:t>
            </a:r>
            <a:endParaRPr lang="en-US" sz="2400" b="1" u="none" spc="113">
              <a:solidFill>
                <a:srgbClr val="000000"/>
              </a:solidFill>
              <a:latin typeface="DM Sans Bold"/>
              <a:ea typeface="DM Sans Bold"/>
              <a:cs typeface="DM Sans Bold"/>
            </a:endParaRPr>
          </a:p>
          <a:p>
            <a:pPr marL="409575" lvl="1" indent="-205105" algn="l">
              <a:lnSpc>
                <a:spcPts val="2564"/>
              </a:lnSpc>
              <a:spcBef>
                <a:spcPct val="0"/>
              </a:spcBef>
              <a:buFont typeface="Arial" pitchFamily="34" charset="0"/>
              <a:buChar char="•"/>
            </a:pPr>
            <a:r>
              <a:rPr lang="en-US" sz="2400" b="1" u="none" spc="113">
                <a:solidFill>
                  <a:srgbClr val="000000"/>
                </a:solidFill>
                <a:latin typeface="DM Sans Bold"/>
                <a:ea typeface="DM Sans Bold"/>
                <a:cs typeface="DM Sans Bold"/>
                <a:sym typeface="DM Sans Bold"/>
              </a:rPr>
              <a:t>Cultural Fit: The high-tech model aligns well with Japan's acceptance of robotics.</a:t>
            </a:r>
            <a:endParaRPr lang="en-US" sz="2400" b="1" u="none" spc="113">
              <a:solidFill>
                <a:srgbClr val="000000"/>
              </a:solidFill>
              <a:latin typeface="DM Sans Bold"/>
              <a:ea typeface="DM Sans Bold"/>
              <a:cs typeface="DM Sans Bold"/>
            </a:endParaRPr>
          </a:p>
          <a:p>
            <a:pPr marL="0" indent="0" algn="l">
              <a:lnSpc>
                <a:spcPts val="2564"/>
              </a:lnSpc>
              <a:spcBef>
                <a:spcPct val="0"/>
              </a:spcBef>
            </a:pPr>
            <a:endParaRPr lang="en-US" sz="2400" b="1" u="none" spc="113">
              <a:solidFill>
                <a:srgbClr val="000000"/>
              </a:solidFill>
              <a:latin typeface="DM Sans Bold"/>
              <a:ea typeface="DM Sans Bold"/>
              <a:cs typeface="DM Sans Bold"/>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071580" y="3086100"/>
            <a:ext cx="2144840" cy="4114800"/>
          </a:xfrm>
          <a:custGeom>
            <a:avLst/>
            <a:gdLst/>
            <a:ahLst/>
            <a:cxnLst/>
            <a:rect l="l" t="t" r="r" b="b"/>
            <a:pathLst>
              <a:path w="2144840" h="4114800">
                <a:moveTo>
                  <a:pt x="0" y="0"/>
                </a:moveTo>
                <a:lnTo>
                  <a:pt x="2144840" y="0"/>
                </a:lnTo>
                <a:lnTo>
                  <a:pt x="2144840" y="4114800"/>
                </a:lnTo>
                <a:lnTo>
                  <a:pt x="0" y="4114800"/>
                </a:lnTo>
                <a:lnTo>
                  <a:pt x="0" y="0"/>
                </a:lnTo>
                <a:close/>
              </a:path>
            </a:pathLst>
          </a:custGeom>
          <a:blipFill>
            <a:blip r:embed="rId3"/>
            <a:srcRect/>
            <a:stretch>
              <a:fillRect/>
            </a:stretch>
          </a:blipFill>
        </p:spPr>
        <p:txBody>
          <a:bodyPr/>
          <a:lstStyle/>
          <a:p>
            <a:endParaRPr/>
          </a:p>
        </p:txBody>
      </p:sp>
      <p:sp>
        <p:nvSpPr>
          <p:cNvPr id="3" name="Freeform 3"/>
          <p:cNvSpPr/>
          <p:nvPr/>
        </p:nvSpPr>
        <p:spPr>
          <a:xfrm>
            <a:off x="2481255" y="2303083"/>
            <a:ext cx="3056654" cy="3056654"/>
          </a:xfrm>
          <a:custGeom>
            <a:avLst/>
            <a:gdLst/>
            <a:ahLst/>
            <a:cxnLst/>
            <a:rect l="l" t="t" r="r" b="b"/>
            <a:pathLst>
              <a:path w="3056654" h="3056654">
                <a:moveTo>
                  <a:pt x="0" y="0"/>
                </a:moveTo>
                <a:lnTo>
                  <a:pt x="3056654" y="0"/>
                </a:lnTo>
                <a:lnTo>
                  <a:pt x="3056654" y="3056654"/>
                </a:lnTo>
                <a:lnTo>
                  <a:pt x="0" y="3056654"/>
                </a:lnTo>
                <a:lnTo>
                  <a:pt x="0" y="0"/>
                </a:lnTo>
                <a:close/>
              </a:path>
            </a:pathLst>
          </a:custGeom>
          <a:blipFill>
            <a:blip r:embed="rId4"/>
            <a:srcRect/>
            <a:stretch>
              <a:fillRect/>
            </a:stretch>
          </a:blipFill>
        </p:spPr>
        <p:txBody>
          <a:bodyPr/>
          <a:lstStyle/>
          <a:p>
            <a:endParaRPr/>
          </a:p>
        </p:txBody>
      </p:sp>
      <p:sp>
        <p:nvSpPr>
          <p:cNvPr id="4" name="Freeform 4"/>
          <p:cNvSpPr/>
          <p:nvPr/>
        </p:nvSpPr>
        <p:spPr>
          <a:xfrm>
            <a:off x="10850001" y="3831410"/>
            <a:ext cx="6856834" cy="1142806"/>
          </a:xfrm>
          <a:custGeom>
            <a:avLst/>
            <a:gdLst/>
            <a:ahLst/>
            <a:cxnLst/>
            <a:rect l="l" t="t" r="r" b="b"/>
            <a:pathLst>
              <a:path w="6856834" h="1142806">
                <a:moveTo>
                  <a:pt x="0" y="0"/>
                </a:moveTo>
                <a:lnTo>
                  <a:pt x="6856834" y="0"/>
                </a:lnTo>
                <a:lnTo>
                  <a:pt x="6856834" y="1142805"/>
                </a:lnTo>
                <a:lnTo>
                  <a:pt x="0" y="1142805"/>
                </a:lnTo>
                <a:lnTo>
                  <a:pt x="0" y="0"/>
                </a:lnTo>
                <a:close/>
              </a:path>
            </a:pathLst>
          </a:custGeom>
          <a:blipFill>
            <a:blip r:embed="rId5"/>
            <a:srcRect/>
            <a:stretch>
              <a:fillRect/>
            </a:stretch>
          </a:blipFill>
        </p:spPr>
        <p:txBody>
          <a:bodyPr/>
          <a:lstStyle/>
          <a:p>
            <a:endParaRPr/>
          </a:p>
        </p:txBody>
      </p:sp>
      <p:sp>
        <p:nvSpPr>
          <p:cNvPr id="5" name="TextBox 5"/>
          <p:cNvSpPr txBox="1"/>
          <p:nvPr/>
        </p:nvSpPr>
        <p:spPr>
          <a:xfrm>
            <a:off x="1028700" y="1114425"/>
            <a:ext cx="13107407" cy="1081861"/>
          </a:xfrm>
          <a:prstGeom prst="rect">
            <a:avLst/>
          </a:prstGeom>
        </p:spPr>
        <p:txBody>
          <a:bodyPr lIns="0" tIns="0" rIns="0" bIns="0" rtlCol="0" anchor="t">
            <a:spAutoFit/>
          </a:bodyPr>
          <a:lstStyle/>
          <a:p>
            <a:pPr marL="0" lvl="1" indent="0" algn="l">
              <a:lnSpc>
                <a:spcPts val="7458"/>
              </a:lnSpc>
              <a:spcBef>
                <a:spcPct val="0"/>
              </a:spcBef>
            </a:pPr>
            <a:r>
              <a:rPr lang="en-US" sz="7689" b="1">
                <a:solidFill>
                  <a:srgbClr val="1C2120"/>
                </a:solidFill>
                <a:latin typeface="Poppins Bold"/>
                <a:ea typeface="Poppins Bold"/>
                <a:cs typeface="Poppins Bold"/>
                <a:sym typeface="Poppins Bold"/>
              </a:rPr>
              <a:t>Cross-Case Comparison</a:t>
            </a:r>
          </a:p>
        </p:txBody>
      </p:sp>
      <p:sp>
        <p:nvSpPr>
          <p:cNvPr id="6" name="TextBox 6"/>
          <p:cNvSpPr txBox="1"/>
          <p:nvPr/>
        </p:nvSpPr>
        <p:spPr>
          <a:xfrm>
            <a:off x="1336762" y="5437959"/>
            <a:ext cx="5650804" cy="2790218"/>
          </a:xfrm>
          <a:prstGeom prst="rect">
            <a:avLst/>
          </a:prstGeom>
        </p:spPr>
        <p:txBody>
          <a:bodyPr lIns="0" tIns="0" rIns="0" bIns="0" rtlCol="0" anchor="t">
            <a:spAutoFit/>
          </a:bodyPr>
          <a:lstStyle/>
          <a:p>
            <a:pPr algn="l">
              <a:lnSpc>
                <a:spcPts val="3687"/>
              </a:lnSpc>
              <a:spcBef>
                <a:spcPct val="0"/>
              </a:spcBef>
            </a:pPr>
            <a:r>
              <a:rPr lang="en-US" sz="2731" b="1" spc="163">
                <a:solidFill>
                  <a:srgbClr val="000000"/>
                </a:solidFill>
                <a:latin typeface="DM Sans Bold"/>
                <a:ea typeface="DM Sans Bold"/>
                <a:cs typeface="DM Sans Bold"/>
                <a:sym typeface="DM Sans Bold"/>
              </a:rPr>
              <a:t>Sky Hotel (South A</a:t>
            </a:r>
            <a:r>
              <a:rPr lang="en-US" sz="2731" b="1" u="none" spc="163">
                <a:solidFill>
                  <a:srgbClr val="000000"/>
                </a:solidFill>
                <a:latin typeface="DM Sans Bold"/>
                <a:ea typeface="DM Sans Bold"/>
                <a:cs typeface="DM Sans Bold"/>
                <a:sym typeface="DM Sans Bold"/>
              </a:rPr>
              <a:t>frica):</a:t>
            </a:r>
          </a:p>
          <a:p>
            <a:pPr marL="503446" lvl="1" indent="-251723" algn="l">
              <a:lnSpc>
                <a:spcPts val="3147"/>
              </a:lnSpc>
              <a:spcBef>
                <a:spcPct val="0"/>
              </a:spcBef>
              <a:buFont typeface="Arial" pitchFamily="34" charset="0"/>
              <a:buChar char="•"/>
            </a:pPr>
            <a:r>
              <a:rPr lang="en-US" sz="2331" b="1" u="none" spc="139">
                <a:solidFill>
                  <a:srgbClr val="000000"/>
                </a:solidFill>
                <a:latin typeface="DM Sans Bold"/>
                <a:ea typeface="DM Sans Bold"/>
                <a:cs typeface="DM Sans Bold"/>
                <a:sym typeface="DM Sans Bold"/>
              </a:rPr>
              <a:t>AI must build trust through transparency and hybrid service models.</a:t>
            </a:r>
          </a:p>
          <a:p>
            <a:pPr marL="503446" lvl="1" indent="-251723" algn="l">
              <a:lnSpc>
                <a:spcPts val="3147"/>
              </a:lnSpc>
              <a:spcBef>
                <a:spcPct val="0"/>
              </a:spcBef>
              <a:buFont typeface="Arial" pitchFamily="34" charset="0"/>
              <a:buChar char="•"/>
            </a:pPr>
            <a:r>
              <a:rPr lang="en-US" sz="2331" b="1" u="none" spc="139">
                <a:solidFill>
                  <a:srgbClr val="000000"/>
                </a:solidFill>
                <a:latin typeface="DM Sans Bold"/>
                <a:ea typeface="DM Sans Bold"/>
                <a:cs typeface="DM Sans Bold"/>
                <a:sym typeface="DM Sans Bold"/>
              </a:rPr>
              <a:t>Cultural resistance to fully automated service.</a:t>
            </a:r>
          </a:p>
          <a:p>
            <a:pPr marL="0" indent="0" algn="l">
              <a:lnSpc>
                <a:spcPts val="3147"/>
              </a:lnSpc>
              <a:spcBef>
                <a:spcPct val="0"/>
              </a:spcBef>
            </a:pPr>
            <a:endParaRPr lang="en-US" sz="2331" b="1" u="none" spc="139">
              <a:solidFill>
                <a:srgbClr val="000000"/>
              </a:solidFill>
              <a:latin typeface="DM Sans Bold"/>
              <a:ea typeface="DM Sans Bold"/>
              <a:cs typeface="DM Sans Bold"/>
              <a:sym typeface="DM Sans Bold"/>
            </a:endParaRPr>
          </a:p>
        </p:txBody>
      </p:sp>
      <p:sp>
        <p:nvSpPr>
          <p:cNvPr id="7" name="TextBox 7"/>
          <p:cNvSpPr txBox="1"/>
          <p:nvPr/>
        </p:nvSpPr>
        <p:spPr>
          <a:xfrm>
            <a:off x="4009582" y="8199602"/>
            <a:ext cx="10268835" cy="1546253"/>
          </a:xfrm>
          <a:prstGeom prst="rect">
            <a:avLst/>
          </a:prstGeom>
        </p:spPr>
        <p:txBody>
          <a:bodyPr lIns="0" tIns="0" rIns="0" bIns="0" rtlCol="0" anchor="t">
            <a:spAutoFit/>
          </a:bodyPr>
          <a:lstStyle/>
          <a:p>
            <a:pPr algn="ctr">
              <a:lnSpc>
                <a:spcPts val="3147"/>
              </a:lnSpc>
              <a:spcBef>
                <a:spcPct val="0"/>
              </a:spcBef>
            </a:pPr>
            <a:r>
              <a:rPr lang="en-US" sz="2331" b="1" spc="139">
                <a:solidFill>
                  <a:srgbClr val="000000"/>
                </a:solidFill>
                <a:latin typeface="DM Sans Bold"/>
                <a:ea typeface="DM Sans Bold"/>
                <a:cs typeface="DM Sans Bold"/>
                <a:sym typeface="DM Sans Bold"/>
              </a:rPr>
              <a:t>Key Takeaw</a:t>
            </a:r>
            <a:r>
              <a:rPr lang="en-US" sz="2331" b="1" u="none" spc="139">
                <a:solidFill>
                  <a:srgbClr val="000000"/>
                </a:solidFill>
                <a:latin typeface="DM Sans Bold"/>
                <a:ea typeface="DM Sans Bold"/>
                <a:cs typeface="DM Sans Bold"/>
                <a:sym typeface="DM Sans Bold"/>
              </a:rPr>
              <a:t>ay:</a:t>
            </a:r>
          </a:p>
          <a:p>
            <a:pPr marL="503446" lvl="1" indent="-251723" algn="ctr">
              <a:lnSpc>
                <a:spcPts val="3147"/>
              </a:lnSpc>
              <a:spcBef>
                <a:spcPct val="0"/>
              </a:spcBef>
              <a:buFont typeface="Arial" pitchFamily="34" charset="0"/>
              <a:buChar char="•"/>
            </a:pPr>
            <a:r>
              <a:rPr lang="en-US" sz="2331" b="1" u="none" spc="139">
                <a:solidFill>
                  <a:srgbClr val="000000"/>
                </a:solidFill>
                <a:latin typeface="DM Sans Bold"/>
                <a:ea typeface="DM Sans Bold"/>
                <a:cs typeface="DM Sans Bold"/>
                <a:sym typeface="DM Sans Bold"/>
              </a:rPr>
              <a:t>The success of AI integration is highly dependent on cultural readiness and infrastructure.</a:t>
            </a:r>
          </a:p>
          <a:p>
            <a:pPr marL="0" indent="0" algn="ctr">
              <a:lnSpc>
                <a:spcPts val="3147"/>
              </a:lnSpc>
              <a:spcBef>
                <a:spcPct val="0"/>
              </a:spcBef>
            </a:pPr>
            <a:endParaRPr lang="en-US" sz="2331" b="1" u="none" spc="139">
              <a:solidFill>
                <a:srgbClr val="000000"/>
              </a:solidFill>
              <a:latin typeface="DM Sans Bold"/>
              <a:ea typeface="DM Sans Bold"/>
              <a:cs typeface="DM Sans Bold"/>
              <a:sym typeface="DM Sans Bold"/>
            </a:endParaRPr>
          </a:p>
        </p:txBody>
      </p:sp>
      <p:sp>
        <p:nvSpPr>
          <p:cNvPr id="8" name="TextBox 8"/>
          <p:cNvSpPr txBox="1"/>
          <p:nvPr/>
        </p:nvSpPr>
        <p:spPr>
          <a:xfrm>
            <a:off x="11453016" y="5114925"/>
            <a:ext cx="5650804" cy="2790218"/>
          </a:xfrm>
          <a:prstGeom prst="rect">
            <a:avLst/>
          </a:prstGeom>
        </p:spPr>
        <p:txBody>
          <a:bodyPr lIns="0" tIns="0" rIns="0" bIns="0" rtlCol="0" anchor="t">
            <a:spAutoFit/>
          </a:bodyPr>
          <a:lstStyle/>
          <a:p>
            <a:pPr algn="l">
              <a:lnSpc>
                <a:spcPts val="3687"/>
              </a:lnSpc>
              <a:spcBef>
                <a:spcPct val="0"/>
              </a:spcBef>
            </a:pPr>
            <a:r>
              <a:rPr lang="en-US" sz="2731" b="1" spc="163">
                <a:solidFill>
                  <a:srgbClr val="000000"/>
                </a:solidFill>
                <a:latin typeface="DM Sans Bold"/>
                <a:ea typeface="DM Sans Bold"/>
                <a:cs typeface="DM Sans Bold"/>
                <a:sym typeface="DM Sans Bold"/>
              </a:rPr>
              <a:t>Henn </a:t>
            </a:r>
            <a:r>
              <a:rPr lang="en-US" sz="2731" b="1" spc="163" err="1">
                <a:solidFill>
                  <a:srgbClr val="000000"/>
                </a:solidFill>
                <a:latin typeface="DM Sans Bold"/>
                <a:ea typeface="DM Sans Bold"/>
                <a:cs typeface="DM Sans Bold"/>
                <a:sym typeface="DM Sans Bold"/>
              </a:rPr>
              <a:t>na</a:t>
            </a:r>
            <a:r>
              <a:rPr lang="en-US" sz="2731" b="1" spc="163">
                <a:solidFill>
                  <a:srgbClr val="000000"/>
                </a:solidFill>
                <a:latin typeface="DM Sans Bold"/>
                <a:ea typeface="DM Sans Bold"/>
                <a:cs typeface="DM Sans Bold"/>
                <a:sym typeface="DM Sans Bold"/>
              </a:rPr>
              <a:t> Hotel (Jap</a:t>
            </a:r>
            <a:r>
              <a:rPr lang="en-US" sz="2731" b="1" u="none" spc="163">
                <a:solidFill>
                  <a:srgbClr val="000000"/>
                </a:solidFill>
                <a:latin typeface="DM Sans Bold"/>
                <a:ea typeface="DM Sans Bold"/>
                <a:cs typeface="DM Sans Bold"/>
                <a:sym typeface="DM Sans Bold"/>
              </a:rPr>
              <a:t>an):</a:t>
            </a:r>
          </a:p>
          <a:p>
            <a:pPr marL="503446" lvl="1" indent="-251723" algn="l">
              <a:lnSpc>
                <a:spcPts val="3147"/>
              </a:lnSpc>
              <a:spcBef>
                <a:spcPct val="0"/>
              </a:spcBef>
              <a:buFont typeface="Arial" pitchFamily="34" charset="0"/>
              <a:buChar char="•"/>
            </a:pPr>
            <a:r>
              <a:rPr lang="en-US" sz="2331" b="1" u="none" spc="139">
                <a:solidFill>
                  <a:srgbClr val="000000"/>
                </a:solidFill>
                <a:latin typeface="DM Sans Bold"/>
                <a:ea typeface="DM Sans Bold"/>
                <a:cs typeface="DM Sans Bold"/>
                <a:sym typeface="DM Sans Bold"/>
              </a:rPr>
              <a:t>Guests embrace automation, as robotics are culturally ingrained.</a:t>
            </a:r>
          </a:p>
          <a:p>
            <a:pPr marL="503446" lvl="1" indent="-251723" algn="l">
              <a:lnSpc>
                <a:spcPts val="3147"/>
              </a:lnSpc>
              <a:spcBef>
                <a:spcPct val="0"/>
              </a:spcBef>
              <a:buFont typeface="Arial" pitchFamily="34" charset="0"/>
              <a:buChar char="•"/>
            </a:pPr>
            <a:r>
              <a:rPr lang="en-US" sz="2331" b="1" u="none" spc="139">
                <a:solidFill>
                  <a:srgbClr val="000000"/>
                </a:solidFill>
                <a:latin typeface="DM Sans Bold"/>
                <a:ea typeface="DM Sans Bold"/>
                <a:cs typeface="DM Sans Bold"/>
                <a:sym typeface="DM Sans Bold"/>
              </a:rPr>
              <a:t>Higher guest satisfaction due to seamless integration of AI.</a:t>
            </a:r>
          </a:p>
          <a:p>
            <a:pPr marL="0" indent="0" algn="l">
              <a:lnSpc>
                <a:spcPts val="3147"/>
              </a:lnSpc>
              <a:spcBef>
                <a:spcPct val="0"/>
              </a:spcBef>
            </a:pPr>
            <a:endParaRPr lang="en-US" sz="2331" b="1" u="none" spc="139">
              <a:solidFill>
                <a:srgbClr val="000000"/>
              </a:solidFill>
              <a:latin typeface="DM Sans Bold"/>
              <a:ea typeface="DM Sans Bold"/>
              <a:cs typeface="DM Sans Bold"/>
              <a:sym typeface="DM Sans Bold"/>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818564" y="5143500"/>
            <a:ext cx="4933102" cy="4217802"/>
          </a:xfrm>
          <a:custGeom>
            <a:avLst/>
            <a:gdLst/>
            <a:ahLst/>
            <a:cxnLst/>
            <a:rect l="l" t="t" r="r" b="b"/>
            <a:pathLst>
              <a:path w="4933102" h="4217802">
                <a:moveTo>
                  <a:pt x="0" y="0"/>
                </a:moveTo>
                <a:lnTo>
                  <a:pt x="4933103" y="0"/>
                </a:lnTo>
                <a:lnTo>
                  <a:pt x="4933103" y="4217802"/>
                </a:lnTo>
                <a:lnTo>
                  <a:pt x="0" y="4217802"/>
                </a:lnTo>
                <a:lnTo>
                  <a:pt x="0" y="0"/>
                </a:lnTo>
                <a:close/>
              </a:path>
            </a:pathLst>
          </a:custGeom>
          <a:blipFill>
            <a:blip r:embed="rId3"/>
            <a:srcRect/>
            <a:stretch>
              <a:fillRect/>
            </a:stretch>
          </a:blipFill>
        </p:spPr>
        <p:txBody>
          <a:bodyPr/>
          <a:lstStyle/>
          <a:p>
            <a:endParaRPr/>
          </a:p>
        </p:txBody>
      </p:sp>
      <p:sp>
        <p:nvSpPr>
          <p:cNvPr id="3" name="Freeform 3"/>
          <p:cNvSpPr/>
          <p:nvPr/>
        </p:nvSpPr>
        <p:spPr>
          <a:xfrm>
            <a:off x="13591983" y="2135268"/>
            <a:ext cx="3386266" cy="3314307"/>
          </a:xfrm>
          <a:custGeom>
            <a:avLst/>
            <a:gdLst/>
            <a:ahLst/>
            <a:cxnLst/>
            <a:rect l="l" t="t" r="r" b="b"/>
            <a:pathLst>
              <a:path w="3386266" h="3314307">
                <a:moveTo>
                  <a:pt x="0" y="0"/>
                </a:moveTo>
                <a:lnTo>
                  <a:pt x="3386265" y="0"/>
                </a:lnTo>
                <a:lnTo>
                  <a:pt x="3386265" y="3314307"/>
                </a:lnTo>
                <a:lnTo>
                  <a:pt x="0" y="3314307"/>
                </a:lnTo>
                <a:lnTo>
                  <a:pt x="0" y="0"/>
                </a:lnTo>
                <a:close/>
              </a:path>
            </a:pathLst>
          </a:custGeom>
          <a:blipFill>
            <a:blip r:embed="rId4"/>
            <a:srcRect/>
            <a:stretch>
              <a:fillRect/>
            </a:stretch>
          </a:blipFill>
        </p:spPr>
        <p:txBody>
          <a:bodyPr/>
          <a:lstStyle/>
          <a:p>
            <a:endParaRPr/>
          </a:p>
        </p:txBody>
      </p:sp>
      <p:sp>
        <p:nvSpPr>
          <p:cNvPr id="4" name="TextBox 4"/>
          <p:cNvSpPr txBox="1"/>
          <p:nvPr/>
        </p:nvSpPr>
        <p:spPr>
          <a:xfrm>
            <a:off x="1258865" y="859637"/>
            <a:ext cx="13171104" cy="2024836"/>
          </a:xfrm>
          <a:prstGeom prst="rect">
            <a:avLst/>
          </a:prstGeom>
        </p:spPr>
        <p:txBody>
          <a:bodyPr lIns="0" tIns="0" rIns="0" bIns="0" rtlCol="0" anchor="t">
            <a:spAutoFit/>
          </a:bodyPr>
          <a:lstStyle/>
          <a:p>
            <a:pPr marL="0" lvl="1" indent="0" algn="l">
              <a:lnSpc>
                <a:spcPts val="7458"/>
              </a:lnSpc>
              <a:spcBef>
                <a:spcPct val="0"/>
              </a:spcBef>
            </a:pPr>
            <a:r>
              <a:rPr lang="en-US" sz="7689" b="1">
                <a:solidFill>
                  <a:srgbClr val="1C2120"/>
                </a:solidFill>
                <a:latin typeface="Poppins Bold"/>
                <a:ea typeface="Poppins Bold"/>
                <a:cs typeface="Poppins Bold"/>
                <a:sym typeface="Poppins Bold"/>
              </a:rPr>
              <a:t>Future Policy &amp; Strategic Recommendations</a:t>
            </a:r>
          </a:p>
        </p:txBody>
      </p:sp>
      <p:sp>
        <p:nvSpPr>
          <p:cNvPr id="5" name="TextBox 5"/>
          <p:cNvSpPr txBox="1"/>
          <p:nvPr/>
        </p:nvSpPr>
        <p:spPr>
          <a:xfrm>
            <a:off x="1258865" y="3101161"/>
            <a:ext cx="11559699" cy="7083260"/>
          </a:xfrm>
          <a:prstGeom prst="rect">
            <a:avLst/>
          </a:prstGeom>
        </p:spPr>
        <p:txBody>
          <a:bodyPr lIns="0" tIns="0" rIns="0" bIns="0" rtlCol="0" anchor="t">
            <a:spAutoFit/>
          </a:bodyPr>
          <a:lstStyle/>
          <a:p>
            <a:pPr algn="l">
              <a:lnSpc>
                <a:spcPts val="3746"/>
              </a:lnSpc>
              <a:spcBef>
                <a:spcPct val="0"/>
              </a:spcBef>
            </a:pPr>
            <a:r>
              <a:rPr lang="en-US" sz="2775" b="1" spc="166">
                <a:solidFill>
                  <a:srgbClr val="000000"/>
                </a:solidFill>
                <a:latin typeface="DM Sans Bold"/>
                <a:ea typeface="DM Sans Bold"/>
                <a:cs typeface="DM Sans Bold"/>
                <a:sym typeface="DM Sans Bold"/>
              </a:rPr>
              <a:t>Balanced AI-Human Se</a:t>
            </a:r>
            <a:r>
              <a:rPr lang="en-US" sz="2775" b="1" u="none" spc="166">
                <a:solidFill>
                  <a:srgbClr val="000000"/>
                </a:solidFill>
                <a:latin typeface="DM Sans Bold"/>
                <a:ea typeface="DM Sans Bold"/>
                <a:cs typeface="DM Sans Bold"/>
                <a:sym typeface="DM Sans Bold"/>
              </a:rPr>
              <a:t>rvice Model:</a:t>
            </a:r>
          </a:p>
          <a:p>
            <a:pPr marL="556016" lvl="1" indent="-278008" algn="l">
              <a:lnSpc>
                <a:spcPts val="3476"/>
              </a:lnSpc>
              <a:spcBef>
                <a:spcPct val="0"/>
              </a:spcBef>
              <a:buFont typeface="Arial" pitchFamily="34" charset="0"/>
              <a:buChar char="•"/>
            </a:pPr>
            <a:r>
              <a:rPr lang="en-US" sz="2575" u="none" spc="154">
                <a:solidFill>
                  <a:srgbClr val="000000"/>
                </a:solidFill>
                <a:latin typeface="DM Sans"/>
                <a:ea typeface="DM Sans"/>
                <a:cs typeface="DM Sans"/>
                <a:sym typeface="DM Sans"/>
              </a:rPr>
              <a:t>Combine AI for routine tasks with human interaction for emotional engagement (Prentice et al., 2020).</a:t>
            </a:r>
          </a:p>
          <a:p>
            <a:pPr algn="l">
              <a:lnSpc>
                <a:spcPts val="3476"/>
              </a:lnSpc>
              <a:spcBef>
                <a:spcPct val="0"/>
              </a:spcBef>
            </a:pPr>
            <a:endParaRPr lang="en-US" sz="2575" u="none" spc="154">
              <a:solidFill>
                <a:srgbClr val="000000"/>
              </a:solidFill>
              <a:latin typeface="DM Sans"/>
              <a:ea typeface="DM Sans"/>
              <a:cs typeface="DM Sans"/>
              <a:sym typeface="DM Sans"/>
            </a:endParaRPr>
          </a:p>
          <a:p>
            <a:pPr algn="l">
              <a:lnSpc>
                <a:spcPts val="3746"/>
              </a:lnSpc>
              <a:spcBef>
                <a:spcPct val="0"/>
              </a:spcBef>
            </a:pPr>
            <a:r>
              <a:rPr lang="en-US" sz="2775" b="1" u="none" spc="166">
                <a:solidFill>
                  <a:srgbClr val="000000"/>
                </a:solidFill>
                <a:latin typeface="DM Sans Bold"/>
                <a:ea typeface="DM Sans Bold"/>
                <a:cs typeface="DM Sans Bold"/>
                <a:sym typeface="DM Sans Bold"/>
              </a:rPr>
              <a:t>Ethical Data Governance:</a:t>
            </a:r>
          </a:p>
          <a:p>
            <a:pPr marL="556016" lvl="1" indent="-278008" algn="l">
              <a:lnSpc>
                <a:spcPts val="3476"/>
              </a:lnSpc>
              <a:spcBef>
                <a:spcPct val="0"/>
              </a:spcBef>
              <a:buFont typeface="Arial" pitchFamily="34" charset="0"/>
              <a:buChar char="•"/>
            </a:pPr>
            <a:r>
              <a:rPr lang="en-US" sz="2575" u="none" spc="154">
                <a:solidFill>
                  <a:srgbClr val="000000"/>
                </a:solidFill>
                <a:latin typeface="DM Sans"/>
                <a:ea typeface="DM Sans"/>
                <a:cs typeface="DM Sans"/>
                <a:sym typeface="DM Sans"/>
              </a:rPr>
              <a:t>Establish transparent data practices, informed consent, and compliance with regulations like GDPR (Choudhury, 2021).</a:t>
            </a:r>
          </a:p>
          <a:p>
            <a:pPr algn="l">
              <a:lnSpc>
                <a:spcPts val="3476"/>
              </a:lnSpc>
              <a:spcBef>
                <a:spcPct val="0"/>
              </a:spcBef>
            </a:pPr>
            <a:endParaRPr lang="en-US" sz="2575" u="none" spc="154">
              <a:solidFill>
                <a:srgbClr val="000000"/>
              </a:solidFill>
              <a:latin typeface="DM Sans"/>
              <a:ea typeface="DM Sans"/>
              <a:cs typeface="DM Sans"/>
              <a:sym typeface="DM Sans"/>
            </a:endParaRPr>
          </a:p>
          <a:p>
            <a:pPr algn="l">
              <a:lnSpc>
                <a:spcPts val="3746"/>
              </a:lnSpc>
              <a:spcBef>
                <a:spcPct val="0"/>
              </a:spcBef>
            </a:pPr>
            <a:r>
              <a:rPr lang="en-US" sz="2775" b="1" u="none" spc="166">
                <a:solidFill>
                  <a:srgbClr val="000000"/>
                </a:solidFill>
                <a:latin typeface="DM Sans Bold"/>
                <a:ea typeface="DM Sans Bold"/>
                <a:cs typeface="DM Sans Bold"/>
                <a:sym typeface="DM Sans Bold"/>
              </a:rPr>
              <a:t>Employee Reskilling:</a:t>
            </a:r>
          </a:p>
          <a:p>
            <a:pPr marL="556016" lvl="1" indent="-278008" algn="l">
              <a:lnSpc>
                <a:spcPts val="3476"/>
              </a:lnSpc>
              <a:spcBef>
                <a:spcPct val="0"/>
              </a:spcBef>
              <a:buFont typeface="Arial" pitchFamily="34" charset="0"/>
              <a:buChar char="•"/>
            </a:pPr>
            <a:r>
              <a:rPr lang="en-US" sz="2575" u="none" spc="154">
                <a:solidFill>
                  <a:srgbClr val="000000"/>
                </a:solidFill>
                <a:latin typeface="DM Sans"/>
                <a:ea typeface="DM Sans"/>
                <a:cs typeface="DM Sans"/>
                <a:sym typeface="DM Sans"/>
              </a:rPr>
              <a:t>Focus on reskilling employees for new roles in tech management and AI oversight (Sharma et al., 2024).</a:t>
            </a:r>
          </a:p>
          <a:p>
            <a:pPr marL="556016" lvl="1" indent="-278008" algn="l">
              <a:lnSpc>
                <a:spcPts val="3476"/>
              </a:lnSpc>
              <a:spcBef>
                <a:spcPct val="0"/>
              </a:spcBef>
              <a:buFont typeface="Arial" pitchFamily="34" charset="0"/>
              <a:buChar char="•"/>
            </a:pPr>
            <a:r>
              <a:rPr lang="en-US" sz="2575" u="none" spc="154">
                <a:solidFill>
                  <a:srgbClr val="000000"/>
                </a:solidFill>
                <a:latin typeface="DM Sans"/>
                <a:ea typeface="DM Sans"/>
                <a:cs typeface="DM Sans"/>
                <a:sym typeface="DM Sans"/>
              </a:rPr>
              <a:t>Sustainability:</a:t>
            </a:r>
          </a:p>
          <a:p>
            <a:pPr marL="556016" lvl="1" indent="-278008" algn="l">
              <a:lnSpc>
                <a:spcPts val="3476"/>
              </a:lnSpc>
              <a:spcBef>
                <a:spcPct val="0"/>
              </a:spcBef>
              <a:buFont typeface="Arial" pitchFamily="34" charset="0"/>
              <a:buChar char="•"/>
            </a:pPr>
            <a:r>
              <a:rPr lang="en-US" sz="2575" u="none" spc="154">
                <a:solidFill>
                  <a:srgbClr val="000000"/>
                </a:solidFill>
                <a:latin typeface="DM Sans"/>
                <a:ea typeface="DM Sans"/>
                <a:cs typeface="DM Sans"/>
                <a:sym typeface="DM Sans"/>
              </a:rPr>
              <a:t>Invest in AI-driven solutions for energy efficiency, waste management, and predictive maintenance (Vargas-Calderón et al., 2021).</a:t>
            </a:r>
          </a:p>
          <a:p>
            <a:pPr marL="0" indent="0" algn="l">
              <a:lnSpc>
                <a:spcPts val="3476"/>
              </a:lnSpc>
              <a:spcBef>
                <a:spcPct val="0"/>
              </a:spcBef>
            </a:pPr>
            <a:endParaRPr lang="en-US" sz="2575" u="none" spc="154">
              <a:solidFill>
                <a:srgbClr val="000000"/>
              </a:solidFill>
              <a:latin typeface="DM Sans"/>
              <a:ea typeface="DM Sans"/>
              <a:cs typeface="DM Sans"/>
              <a:sym typeface="DM Sans"/>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258865" y="1585913"/>
            <a:ext cx="13107407" cy="1081861"/>
          </a:xfrm>
          <a:prstGeom prst="rect">
            <a:avLst/>
          </a:prstGeom>
        </p:spPr>
        <p:txBody>
          <a:bodyPr lIns="0" tIns="0" rIns="0" bIns="0" rtlCol="0" anchor="t">
            <a:spAutoFit/>
          </a:bodyPr>
          <a:lstStyle/>
          <a:p>
            <a:pPr marL="0" lvl="1" indent="0" algn="l">
              <a:lnSpc>
                <a:spcPts val="7458"/>
              </a:lnSpc>
              <a:spcBef>
                <a:spcPct val="0"/>
              </a:spcBef>
            </a:pPr>
            <a:r>
              <a:rPr lang="en-US" sz="7689" b="1">
                <a:solidFill>
                  <a:srgbClr val="1C2120"/>
                </a:solidFill>
                <a:latin typeface="Poppins Bold"/>
                <a:ea typeface="Poppins Bold"/>
                <a:cs typeface="Poppins Bold"/>
                <a:sym typeface="Poppins Bold"/>
              </a:rPr>
              <a:t>Conclusion</a:t>
            </a:r>
          </a:p>
        </p:txBody>
      </p:sp>
      <p:sp>
        <p:nvSpPr>
          <p:cNvPr id="3" name="TextBox 3"/>
          <p:cNvSpPr txBox="1"/>
          <p:nvPr/>
        </p:nvSpPr>
        <p:spPr>
          <a:xfrm>
            <a:off x="1258865" y="2843247"/>
            <a:ext cx="15306092" cy="5331754"/>
          </a:xfrm>
          <a:prstGeom prst="rect">
            <a:avLst/>
          </a:prstGeom>
        </p:spPr>
        <p:txBody>
          <a:bodyPr lIns="0" tIns="0" rIns="0" bIns="0" rtlCol="0" anchor="t">
            <a:spAutoFit/>
          </a:bodyPr>
          <a:lstStyle/>
          <a:p>
            <a:pPr marL="673158" lvl="1" indent="-336579" algn="l">
              <a:lnSpc>
                <a:spcPts val="4209"/>
              </a:lnSpc>
              <a:buFont typeface="Arial" pitchFamily="34" charset="0"/>
              <a:buChar char="•"/>
            </a:pPr>
            <a:r>
              <a:rPr lang="en-US" sz="3117" u="none" spc="187">
                <a:solidFill>
                  <a:srgbClr val="000000"/>
                </a:solidFill>
                <a:latin typeface="DM Sans Bold"/>
                <a:ea typeface="DM Sans Bold"/>
                <a:cs typeface="DM Sans Bold"/>
                <a:sym typeface="DM Sans Bold"/>
              </a:rPr>
              <a:t>AI provides immense benefits in efficiency, personalization, and service quality.</a:t>
            </a:r>
          </a:p>
          <a:p>
            <a:pPr marL="673158" lvl="1" indent="-336579" algn="l">
              <a:lnSpc>
                <a:spcPts val="4209"/>
              </a:lnSpc>
              <a:buFont typeface="Arial" pitchFamily="34" charset="0"/>
              <a:buChar char="•"/>
            </a:pPr>
            <a:r>
              <a:rPr lang="en-US" sz="3117" u="none" spc="187">
                <a:solidFill>
                  <a:srgbClr val="000000"/>
                </a:solidFill>
                <a:latin typeface="DM Sans Bold"/>
                <a:ea typeface="DM Sans Bold"/>
                <a:cs typeface="DM Sans Bold"/>
                <a:sym typeface="DM Sans Bold"/>
              </a:rPr>
              <a:t>However, the ethical, economic, and sociocultural implications must be carefully managed.</a:t>
            </a:r>
          </a:p>
          <a:p>
            <a:pPr marL="673158" lvl="1" indent="-336579" algn="l">
              <a:lnSpc>
                <a:spcPts val="4209"/>
              </a:lnSpc>
              <a:buFont typeface="Arial" pitchFamily="34" charset="0"/>
              <a:buChar char="•"/>
            </a:pPr>
            <a:r>
              <a:rPr lang="en-US" sz="3117" u="none" spc="187">
                <a:solidFill>
                  <a:srgbClr val="000000"/>
                </a:solidFill>
                <a:latin typeface="DM Sans Bold"/>
                <a:ea typeface="DM Sans Bold"/>
                <a:cs typeface="DM Sans Bold"/>
                <a:sym typeface="DM Sans Bold"/>
              </a:rPr>
              <a:t>Future Outlook:</a:t>
            </a:r>
          </a:p>
          <a:p>
            <a:pPr marL="673158" lvl="1" indent="-336579" algn="l">
              <a:lnSpc>
                <a:spcPts val="4209"/>
              </a:lnSpc>
              <a:buFont typeface="Arial" pitchFamily="34" charset="0"/>
              <a:buChar char="•"/>
            </a:pPr>
            <a:r>
              <a:rPr lang="en-US" sz="3117" u="none" spc="187">
                <a:solidFill>
                  <a:srgbClr val="000000"/>
                </a:solidFill>
                <a:latin typeface="DM Sans Bold"/>
                <a:ea typeface="DM Sans Bold"/>
                <a:cs typeface="DM Sans Bold"/>
                <a:sym typeface="DM Sans Bold"/>
              </a:rPr>
              <a:t>AI adoption in hospitality must be context-sensitive, balancing innovation with human touch and ethical practices.</a:t>
            </a:r>
          </a:p>
          <a:p>
            <a:pPr marL="673158" lvl="1" indent="-336579" algn="l">
              <a:lnSpc>
                <a:spcPts val="4209"/>
              </a:lnSpc>
              <a:buFont typeface="Arial" pitchFamily="34" charset="0"/>
              <a:buChar char="•"/>
            </a:pPr>
            <a:r>
              <a:rPr lang="en-US" sz="3117" u="none" spc="187">
                <a:solidFill>
                  <a:srgbClr val="000000"/>
                </a:solidFill>
                <a:latin typeface="DM Sans Bold"/>
                <a:ea typeface="DM Sans Bold"/>
                <a:cs typeface="DM Sans Bold"/>
                <a:sym typeface="DM Sans Bold"/>
              </a:rPr>
              <a:t>Continuous research on AI’s long-term societal and economic impact is crucial for future developments.</a:t>
            </a:r>
          </a:p>
          <a:p>
            <a:pPr marL="0" indent="0" algn="l">
              <a:lnSpc>
                <a:spcPts val="4209"/>
              </a:lnSpc>
              <a:spcBef>
                <a:spcPct val="0"/>
              </a:spcBef>
            </a:pPr>
            <a:endParaRPr lang="en-US" sz="3117" b="1" u="none" spc="187">
              <a:solidFill>
                <a:srgbClr val="000000"/>
              </a:solidFill>
              <a:latin typeface="DM Sans Bold"/>
              <a:ea typeface="DM Sans Bold"/>
              <a:cs typeface="DM Sans Bold"/>
              <a:sym typeface="DM Sans Bold"/>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28700" y="1114425"/>
            <a:ext cx="13107407" cy="1081861"/>
          </a:xfrm>
          <a:prstGeom prst="rect">
            <a:avLst/>
          </a:prstGeom>
        </p:spPr>
        <p:txBody>
          <a:bodyPr lIns="0" tIns="0" rIns="0" bIns="0" rtlCol="0" anchor="t">
            <a:spAutoFit/>
          </a:bodyPr>
          <a:lstStyle/>
          <a:p>
            <a:pPr marL="0" lvl="1" indent="0" algn="l">
              <a:lnSpc>
                <a:spcPts val="7458"/>
              </a:lnSpc>
              <a:spcBef>
                <a:spcPct val="0"/>
              </a:spcBef>
            </a:pPr>
            <a:r>
              <a:rPr lang="en-US" sz="7689" b="1">
                <a:solidFill>
                  <a:srgbClr val="1C2120"/>
                </a:solidFill>
                <a:latin typeface="Poppins Bold"/>
                <a:ea typeface="Poppins Bold"/>
                <a:cs typeface="Poppins Bold"/>
                <a:sym typeface="Poppins Bold"/>
              </a:rPr>
              <a:t>References</a:t>
            </a:r>
          </a:p>
        </p:txBody>
      </p:sp>
      <p:sp>
        <p:nvSpPr>
          <p:cNvPr id="3" name="TextBox 3"/>
          <p:cNvSpPr txBox="1"/>
          <p:nvPr/>
        </p:nvSpPr>
        <p:spPr>
          <a:xfrm>
            <a:off x="1159484" y="2148661"/>
            <a:ext cx="15471915" cy="8175828"/>
          </a:xfrm>
          <a:prstGeom prst="rect">
            <a:avLst/>
          </a:prstGeom>
        </p:spPr>
        <p:txBody>
          <a:bodyPr lIns="0" tIns="0" rIns="0" bIns="0" rtlCol="0" anchor="t">
            <a:spAutoFit/>
          </a:bodyPr>
          <a:lstStyle/>
          <a:p>
            <a:pPr algn="l">
              <a:lnSpc>
                <a:spcPts val="2239"/>
              </a:lnSpc>
              <a:spcBef>
                <a:spcPct val="0"/>
              </a:spcBef>
            </a:pPr>
            <a:r>
              <a:rPr lang="en-US" b="1" err="1">
                <a:solidFill>
                  <a:srgbClr val="1C2120"/>
                </a:solidFill>
                <a:latin typeface="Poppins Bold"/>
                <a:ea typeface="Poppins Bold"/>
                <a:cs typeface="Poppins Bold"/>
                <a:sym typeface="Poppins Bold"/>
              </a:rPr>
              <a:t>Batabyal</a:t>
            </a:r>
            <a:r>
              <a:rPr lang="en-US" b="1">
                <a:solidFill>
                  <a:srgbClr val="1C2120"/>
                </a:solidFill>
                <a:latin typeface="Poppins Bold"/>
                <a:ea typeface="Poppins Bold"/>
                <a:cs typeface="Poppins Bold"/>
                <a:sym typeface="Poppins Bold"/>
              </a:rPr>
              <a:t>, A., &amp; Das, K. (2019). The impact of artificial intelligence on customer loyalty in the hospitality industry: A data-driven analysis. Journal of Hospitality &amp; Tourism Research, 43(5), 607-623. https://doi.org/10.1177/1096348018765701</a:t>
            </a:r>
            <a:endParaRPr lang="en-US" b="1">
              <a:solidFill>
                <a:srgbClr val="1C2120"/>
              </a:solidFill>
              <a:latin typeface="Poppins Bold"/>
              <a:ea typeface="Poppins Bold"/>
              <a:cs typeface="Poppins Bold"/>
            </a:endParaRPr>
          </a:p>
          <a:p>
            <a:pPr algn="l">
              <a:lnSpc>
                <a:spcPts val="2239"/>
              </a:lnSpc>
              <a:spcBef>
                <a:spcPct val="0"/>
              </a:spcBef>
            </a:pPr>
            <a:r>
              <a:rPr lang="en-US" b="1">
                <a:solidFill>
                  <a:srgbClr val="1C2120"/>
                </a:solidFill>
                <a:latin typeface="Poppins Bold"/>
                <a:ea typeface="Poppins Bold"/>
                <a:cs typeface="Poppins Bold"/>
                <a:sym typeface="Poppins Bold"/>
              </a:rPr>
              <a:t>Berezina, K., Cobanoglu, C., &amp; Ciftci, G. (2019). The impact of artificial intelligence on the hospitality industry: Opportunities and challenges. Journal of Hospitality Marketing &amp; Management, 28(3), 290-308. https://doi.org/10.1080/19368623.2019.1614900</a:t>
            </a:r>
            <a:endParaRPr lang="en-US" b="1">
              <a:solidFill>
                <a:srgbClr val="1C2120"/>
              </a:solidFill>
              <a:latin typeface="Poppins Bold"/>
              <a:ea typeface="Poppins Bold"/>
              <a:cs typeface="Poppins Bold"/>
            </a:endParaRPr>
          </a:p>
          <a:p>
            <a:pPr algn="l">
              <a:lnSpc>
                <a:spcPts val="2239"/>
              </a:lnSpc>
              <a:spcBef>
                <a:spcPct val="0"/>
              </a:spcBef>
            </a:pPr>
            <a:r>
              <a:rPr lang="en-US" b="1" err="1">
                <a:solidFill>
                  <a:srgbClr val="1C2120"/>
                </a:solidFill>
                <a:latin typeface="Poppins Bold"/>
                <a:ea typeface="Poppins Bold"/>
                <a:cs typeface="Poppins Bold"/>
                <a:sym typeface="Poppins Bold"/>
              </a:rPr>
              <a:t>Cheruon</a:t>
            </a:r>
            <a:r>
              <a:rPr lang="en-US" b="1">
                <a:solidFill>
                  <a:srgbClr val="1C2120"/>
                </a:solidFill>
                <a:latin typeface="Poppins Bold"/>
                <a:ea typeface="Poppins Bold"/>
                <a:cs typeface="Poppins Bold"/>
                <a:sym typeface="Poppins Bold"/>
              </a:rPr>
              <a:t>, K. (2024). Cultural dimensions of artificial intelligence in hospitality: Regional perspectives and guest experiences. International Journal of Hospitality Management, 40(3), 220-230. https://doi.org/10.1016/j.ijhm.2023.11.003</a:t>
            </a:r>
            <a:endParaRPr lang="en-US" b="1">
              <a:solidFill>
                <a:srgbClr val="1C2120"/>
              </a:solidFill>
              <a:latin typeface="Poppins Bold"/>
              <a:ea typeface="Poppins Bold"/>
              <a:cs typeface="Poppins Bold"/>
            </a:endParaRPr>
          </a:p>
          <a:p>
            <a:pPr algn="l">
              <a:lnSpc>
                <a:spcPts val="2239"/>
              </a:lnSpc>
              <a:spcBef>
                <a:spcPct val="0"/>
              </a:spcBef>
            </a:pPr>
            <a:r>
              <a:rPr lang="en-US" b="1">
                <a:solidFill>
                  <a:srgbClr val="1C2120"/>
                </a:solidFill>
                <a:latin typeface="Poppins Bold"/>
                <a:ea typeface="Poppins Bold"/>
                <a:cs typeface="Poppins Bold"/>
                <a:sym typeface="Poppins Bold"/>
              </a:rPr>
              <a:t>Cooper, C., &amp; Hall, C. (2019). Hospitality management in the digital age: A cultural critique of AI adoption. Journal of Tourism Futures, 5(2), 112-127. https://doi.org/10.1108/JTF-07-2019-0081</a:t>
            </a:r>
            <a:endParaRPr lang="en-US" b="1">
              <a:solidFill>
                <a:srgbClr val="1C2120"/>
              </a:solidFill>
              <a:latin typeface="Poppins Bold"/>
              <a:ea typeface="Poppins Bold"/>
              <a:cs typeface="Poppins Bold"/>
            </a:endParaRPr>
          </a:p>
          <a:p>
            <a:pPr algn="l">
              <a:lnSpc>
                <a:spcPts val="2239"/>
              </a:lnSpc>
              <a:spcBef>
                <a:spcPct val="0"/>
              </a:spcBef>
            </a:pPr>
            <a:r>
              <a:rPr lang="en-US" b="1" err="1">
                <a:solidFill>
                  <a:srgbClr val="1C2120"/>
                </a:solidFill>
                <a:latin typeface="Poppins Bold"/>
                <a:ea typeface="Poppins Bold"/>
                <a:cs typeface="Poppins Bold"/>
                <a:sym typeface="Poppins Bold"/>
              </a:rPr>
              <a:t>Coudhury</a:t>
            </a:r>
            <a:r>
              <a:rPr lang="en-US" b="1">
                <a:solidFill>
                  <a:srgbClr val="1C2120"/>
                </a:solidFill>
                <a:latin typeface="Poppins Bold"/>
                <a:ea typeface="Poppins Bold"/>
                <a:cs typeface="Poppins Bold"/>
                <a:sym typeface="Poppins Bold"/>
              </a:rPr>
              <a:t>, P. (2021). Hotel guests’ concerns about data privacy in the age of artificial intelligence. International Journal of Hospitality Technology &amp; Management, 33(1), 25-37. https://doi.org/10.1504/IJHTM.2021.112004</a:t>
            </a:r>
            <a:endParaRPr lang="en-US" b="1">
              <a:solidFill>
                <a:srgbClr val="1C2120"/>
              </a:solidFill>
              <a:latin typeface="Poppins Bold"/>
              <a:ea typeface="Poppins Bold"/>
              <a:cs typeface="Poppins Bold"/>
            </a:endParaRPr>
          </a:p>
          <a:p>
            <a:pPr algn="l">
              <a:lnSpc>
                <a:spcPts val="2239"/>
              </a:lnSpc>
              <a:spcBef>
                <a:spcPct val="0"/>
              </a:spcBef>
            </a:pPr>
            <a:r>
              <a:rPr lang="en-US" b="1">
                <a:solidFill>
                  <a:srgbClr val="1C2120"/>
                </a:solidFill>
                <a:latin typeface="Poppins Bold"/>
                <a:ea typeface="Poppins Bold"/>
                <a:cs typeface="Poppins Bold"/>
                <a:sym typeface="Poppins Bold"/>
              </a:rPr>
              <a:t>Gajić, D., Martinović, N., &amp; Jovanović, P. (2024). Robots in hospitality: Enhancing efficiency and guest satisfaction. International Journal of Contemporary Hospitality Management, 36(6), 1500-1515. https://doi.org/10.1108/IJCHM-12-2023-0863</a:t>
            </a:r>
            <a:endParaRPr lang="en-US" b="1">
              <a:solidFill>
                <a:srgbClr val="1C2120"/>
              </a:solidFill>
              <a:latin typeface="Poppins Bold"/>
              <a:ea typeface="Poppins Bold"/>
              <a:cs typeface="Poppins Bold"/>
            </a:endParaRPr>
          </a:p>
          <a:p>
            <a:pPr algn="l">
              <a:lnSpc>
                <a:spcPts val="2239"/>
              </a:lnSpc>
              <a:spcBef>
                <a:spcPct val="0"/>
              </a:spcBef>
            </a:pPr>
            <a:r>
              <a:rPr lang="en-US" b="1">
                <a:solidFill>
                  <a:srgbClr val="1C2120"/>
                </a:solidFill>
                <a:latin typeface="Poppins Bold"/>
                <a:ea typeface="Poppins Bold"/>
                <a:cs typeface="Poppins Bold"/>
                <a:sym typeface="Poppins Bold"/>
              </a:rPr>
              <a:t>Kim, Y., Lee, C., &amp; Lee, S. (2023). Data privacy issues and challenges in the hospitality sector: Implications for artificial intelligence integration. International Journal of Hospitality Management, 39(4), 25-38. https://doi.org/10.1016/j.ijhm.2023.06.008</a:t>
            </a:r>
            <a:endParaRPr lang="en-US" b="1">
              <a:solidFill>
                <a:srgbClr val="1C2120"/>
              </a:solidFill>
              <a:latin typeface="Poppins Bold"/>
              <a:ea typeface="Poppins Bold"/>
              <a:cs typeface="Poppins Bold"/>
            </a:endParaRPr>
          </a:p>
          <a:p>
            <a:pPr algn="l">
              <a:lnSpc>
                <a:spcPts val="2239"/>
              </a:lnSpc>
              <a:spcBef>
                <a:spcPct val="0"/>
              </a:spcBef>
            </a:pPr>
            <a:r>
              <a:rPr lang="en-US" b="1">
                <a:solidFill>
                  <a:srgbClr val="1C2120"/>
                </a:solidFill>
                <a:latin typeface="Poppins Bold"/>
                <a:ea typeface="Poppins Bold"/>
                <a:cs typeface="Poppins Bold"/>
                <a:sym typeface="Poppins Bold"/>
              </a:rPr>
              <a:t>Koo, C., McCormick, M., &amp; Cho, E. (2020). Robotics in hospitality: The effectiveness of robot adoption on customer experience. Journal of Hospitality &amp; Tourism Technology, 11(4), 449-462. https://doi.org/10.1108/JHTT-02-2019-0032</a:t>
            </a:r>
            <a:endParaRPr lang="en-US" b="1">
              <a:solidFill>
                <a:srgbClr val="1C2120"/>
              </a:solidFill>
              <a:latin typeface="Poppins Bold"/>
              <a:ea typeface="Poppins Bold"/>
              <a:cs typeface="Poppins Bold"/>
            </a:endParaRPr>
          </a:p>
          <a:p>
            <a:pPr algn="l">
              <a:lnSpc>
                <a:spcPts val="2239"/>
              </a:lnSpc>
              <a:spcBef>
                <a:spcPct val="0"/>
              </a:spcBef>
            </a:pPr>
            <a:r>
              <a:rPr lang="en-US" b="1">
                <a:solidFill>
                  <a:srgbClr val="1C2120"/>
                </a:solidFill>
                <a:latin typeface="Poppins Bold"/>
                <a:ea typeface="Poppins Bold"/>
                <a:cs typeface="Poppins Bold"/>
                <a:sym typeface="Poppins Bold"/>
              </a:rPr>
              <a:t>Law, R., Leung, R., &amp; Lee, A. (2024). Artificial intelligence in hospitality: Current trends and future directions. Journal of Travel &amp; Tourism Marketing, 41(5), 554-572. https://doi.org/10.1080/10548408.2023.1987213</a:t>
            </a:r>
            <a:endParaRPr lang="en-US" b="1">
              <a:solidFill>
                <a:srgbClr val="1C2120"/>
              </a:solidFill>
              <a:latin typeface="Poppins Bold"/>
              <a:ea typeface="Poppins Bold"/>
              <a:cs typeface="Poppins Bold"/>
            </a:endParaRPr>
          </a:p>
          <a:p>
            <a:pPr algn="l">
              <a:lnSpc>
                <a:spcPts val="2239"/>
              </a:lnSpc>
              <a:spcBef>
                <a:spcPct val="0"/>
              </a:spcBef>
            </a:pPr>
            <a:r>
              <a:rPr lang="en-US" b="1">
                <a:solidFill>
                  <a:srgbClr val="1C2120"/>
                </a:solidFill>
                <a:latin typeface="Poppins Bold"/>
                <a:ea typeface="Poppins Bold"/>
                <a:cs typeface="Poppins Bold"/>
                <a:sym typeface="Poppins Bold"/>
              </a:rPr>
              <a:t>Pillai, R., &amp; Sivathanu, M. (2020). Artificial intelligence in customer service: A study of hotel industry applications. International Journal of Hospitality &amp; Tourism Administration, 21(1), 55-74. https://doi.org/10.1080/15256480.2019.1664431</a:t>
            </a:r>
            <a:endParaRPr lang="en-US" b="1">
              <a:solidFill>
                <a:srgbClr val="1C2120"/>
              </a:solidFill>
              <a:latin typeface="Poppins Bold"/>
              <a:ea typeface="Poppins Bold"/>
              <a:cs typeface="Poppins Bold"/>
            </a:endParaRPr>
          </a:p>
          <a:p>
            <a:pPr algn="l">
              <a:lnSpc>
                <a:spcPts val="2239"/>
              </a:lnSpc>
              <a:spcBef>
                <a:spcPct val="0"/>
              </a:spcBef>
            </a:pPr>
            <a:r>
              <a:rPr lang="en-US" b="1">
                <a:solidFill>
                  <a:srgbClr val="1C2120"/>
                </a:solidFill>
                <a:latin typeface="Poppins Bold"/>
                <a:ea typeface="Poppins Bold"/>
                <a:cs typeface="Poppins Bold"/>
                <a:sym typeface="Poppins Bold"/>
              </a:rPr>
              <a:t>Prentice, C., </a:t>
            </a:r>
            <a:r>
              <a:rPr lang="en-US" b="1" err="1">
                <a:solidFill>
                  <a:srgbClr val="1C2120"/>
                </a:solidFill>
                <a:latin typeface="Poppins Bold"/>
                <a:ea typeface="Poppins Bold"/>
                <a:cs typeface="Poppins Bold"/>
                <a:sym typeface="Poppins Bold"/>
              </a:rPr>
              <a:t>Neirotti</a:t>
            </a:r>
            <a:r>
              <a:rPr lang="en-US" b="1">
                <a:solidFill>
                  <a:srgbClr val="1C2120"/>
                </a:solidFill>
                <a:latin typeface="Poppins Bold"/>
                <a:ea typeface="Poppins Bold"/>
                <a:cs typeface="Poppins Bold"/>
                <a:sym typeface="Poppins Bold"/>
              </a:rPr>
              <a:t>, P., &amp; Bullen, M. (2020). Workforce transformation in hospitality: The role of artificial intelligence and reskilling. International Journal of Hospitality &amp; Tourism Administration, 21(3), 225-243. https://doi.org/10.1080/15256480.2019.1679245</a:t>
            </a:r>
            <a:endParaRPr lang="en-US" b="1">
              <a:solidFill>
                <a:srgbClr val="1C2120"/>
              </a:solidFill>
              <a:latin typeface="Poppins Bold"/>
              <a:ea typeface="Poppins Bold"/>
              <a:cs typeface="Poppins Bold"/>
            </a:endParaRPr>
          </a:p>
          <a:p>
            <a:pPr algn="l">
              <a:lnSpc>
                <a:spcPts val="2239"/>
              </a:lnSpc>
              <a:spcBef>
                <a:spcPct val="0"/>
              </a:spcBef>
            </a:pPr>
            <a:r>
              <a:rPr lang="en-US" b="1">
                <a:solidFill>
                  <a:srgbClr val="1C2120"/>
                </a:solidFill>
                <a:latin typeface="Poppins Bold"/>
                <a:ea typeface="Poppins Bold"/>
                <a:cs typeface="Poppins Bold"/>
                <a:sym typeface="Poppins Bold"/>
              </a:rPr>
              <a:t>Sharma, P., Singh, P., &amp; Rani, R. (2024). Reskilling the hospitality workforce: How AI will impact future job roles. Journal of Hospitality Education, 39(2), 78-90. https://doi.org/10.1080/10963758.2024.1070397</a:t>
            </a:r>
            <a:endParaRPr lang="en-US" b="1">
              <a:solidFill>
                <a:srgbClr val="1C2120"/>
              </a:solidFill>
              <a:latin typeface="Poppins Bold"/>
              <a:ea typeface="Poppins Bold"/>
              <a:cs typeface="Poppins Bold"/>
            </a:endParaRPr>
          </a:p>
          <a:p>
            <a:pPr algn="l">
              <a:lnSpc>
                <a:spcPts val="2239"/>
              </a:lnSpc>
              <a:spcBef>
                <a:spcPct val="0"/>
              </a:spcBef>
            </a:pPr>
            <a:r>
              <a:rPr lang="en-US" b="1">
                <a:solidFill>
                  <a:srgbClr val="1C2120"/>
                </a:solidFill>
                <a:latin typeface="Poppins Bold"/>
                <a:ea typeface="Poppins Bold"/>
                <a:cs typeface="Poppins Bold"/>
                <a:sym typeface="Poppins Bold"/>
              </a:rPr>
              <a:t>Vargas-Calderón, J., Martínez, J., &amp; Sánchez, M. (2021). Personalization and artificial intelligence in the hospitality industry: A review and conceptual framework. Journal of Hospitality Marketing &amp; Management, 30(4), 308-322. https://doi.org/10.1080/19368623.2021.1929231</a:t>
            </a:r>
            <a:endParaRPr lang="en-US" b="1">
              <a:solidFill>
                <a:srgbClr val="1C2120"/>
              </a:solidFill>
              <a:latin typeface="Poppins Bold"/>
              <a:ea typeface="Poppins Bold"/>
              <a:cs typeface="Poppins Bold"/>
            </a:endParaRPr>
          </a:p>
          <a:p>
            <a:pPr algn="l">
              <a:lnSpc>
                <a:spcPts val="2239"/>
              </a:lnSpc>
              <a:spcBef>
                <a:spcPct val="0"/>
              </a:spcBef>
            </a:pPr>
            <a:r>
              <a:rPr lang="en-US" b="1">
                <a:solidFill>
                  <a:srgbClr val="1C2120"/>
                </a:solidFill>
                <a:latin typeface="Poppins Bold"/>
                <a:ea typeface="Poppins Bold"/>
                <a:cs typeface="Poppins Bold"/>
                <a:sym typeface="Poppins Bold"/>
              </a:rPr>
              <a:t>Zhang, L., &amp; Lu, J. (2021). Artificial intelligence adoption in the hotel industry: Economic and social implications. International Journal of Hospitality Management, 45(7), 68-81. https://doi.org/10.1016/j.ijhm.2021.05.002</a:t>
            </a:r>
            <a:endParaRPr lang="en-US" b="1">
              <a:solidFill>
                <a:srgbClr val="1C2120"/>
              </a:solidFill>
              <a:latin typeface="Poppins Bold"/>
              <a:ea typeface="Poppins Bold"/>
              <a:cs typeface="Poppins Bold"/>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AAD7D4"/>
        </a:solidFill>
        <a:effectLst/>
      </p:bgPr>
    </p:bg>
    <p:spTree>
      <p:nvGrpSpPr>
        <p:cNvPr id="1" name=""/>
        <p:cNvGrpSpPr/>
        <p:nvPr/>
      </p:nvGrpSpPr>
      <p:grpSpPr>
        <a:xfrm>
          <a:off x="0" y="0"/>
          <a:ext cx="0" cy="0"/>
          <a:chOff x="0" y="0"/>
          <a:chExt cx="0" cy="0"/>
        </a:xfrm>
      </p:grpSpPr>
      <p:sp>
        <p:nvSpPr>
          <p:cNvPr id="2" name="TextBox 2"/>
          <p:cNvSpPr txBox="1"/>
          <p:nvPr/>
        </p:nvSpPr>
        <p:spPr>
          <a:xfrm>
            <a:off x="3182017" y="3400568"/>
            <a:ext cx="11923966" cy="2888952"/>
          </a:xfrm>
          <a:prstGeom prst="rect">
            <a:avLst/>
          </a:prstGeom>
        </p:spPr>
        <p:txBody>
          <a:bodyPr lIns="0" tIns="0" rIns="0" bIns="0" rtlCol="0" anchor="t">
            <a:spAutoFit/>
          </a:bodyPr>
          <a:lstStyle/>
          <a:p>
            <a:pPr algn="ctr">
              <a:lnSpc>
                <a:spcPts val="10460"/>
              </a:lnSpc>
            </a:pPr>
            <a:r>
              <a:rPr lang="en-US" sz="12023" b="1">
                <a:solidFill>
                  <a:srgbClr val="1C2120"/>
                </a:solidFill>
                <a:latin typeface="Poppins Bold"/>
                <a:ea typeface="Poppins Bold"/>
                <a:cs typeface="Poppins Bold"/>
                <a:sym typeface="Poppins Bold"/>
              </a:rPr>
              <a:t>Thank you very much!</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Artificial Intelligence in the Hotel Industry: Balancing Innovation, Ethics, and Service in the Digital Age</dc:title>
  <cp:revision>52</cp:revision>
  <dcterms:created xsi:type="dcterms:W3CDTF">2006-08-16T00:00:00Z</dcterms:created>
  <dcterms:modified xsi:type="dcterms:W3CDTF">2025-06-07T21:33:02Z</dcterms:modified>
  <dc:identifier>DAGoCSglpq8</dc:identifier>
</cp:coreProperties>
</file>