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5517" r:id="rId1"/>
  </p:sldMasterIdLst>
  <p:sldIdLst>
    <p:sldId id="258" r:id="rId2"/>
    <p:sldId id="256" r:id="rId3"/>
    <p:sldId id="257"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52"/>
  </p:normalViewPr>
  <p:slideViewPr>
    <p:cSldViewPr snapToGrid="0" snapToObjects="1">
      <p:cViewPr>
        <p:scale>
          <a:sx n="84" d="100"/>
          <a:sy n="84" d="100"/>
        </p:scale>
        <p:origin x="1104" y="3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smtClean="0"/>
              <a:t>Click to edit Master subtitle style</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t>11/2/25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8848934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t>11/2/25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914763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11/2/25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3407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Date Placeholder 4"/>
          <p:cNvSpPr>
            <a:spLocks noGrp="1"/>
          </p:cNvSpPr>
          <p:nvPr>
            <p:ph type="dt" sz="half" idx="10"/>
          </p:nvPr>
        </p:nvSpPr>
        <p:spPr/>
        <p:txBody>
          <a:bodyPr/>
          <a:lstStyle/>
          <a:p>
            <a:fld id="{48A87A34-81AB-432B-8DAE-1953F412C126}" type="datetimeFigureOut">
              <a:rPr lang="en-US" smtClean="0"/>
              <a:t>11/2/25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6747541"/>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7" name="Date Placeholder 6"/>
          <p:cNvSpPr>
            <a:spLocks noGrp="1"/>
          </p:cNvSpPr>
          <p:nvPr>
            <p:ph type="dt" sz="half" idx="10"/>
          </p:nvPr>
        </p:nvSpPr>
        <p:spPr/>
        <p:txBody>
          <a:bodyPr/>
          <a:lstStyle/>
          <a:p>
            <a:fld id="{48A87A34-81AB-432B-8DAE-1953F412C126}" type="datetimeFigureOut">
              <a:rPr lang="en-US" smtClean="0"/>
              <a:t>11/2/25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7200892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Date Placeholder 2"/>
          <p:cNvSpPr>
            <a:spLocks noGrp="1"/>
          </p:cNvSpPr>
          <p:nvPr>
            <p:ph type="dt" sz="half" idx="10"/>
          </p:nvPr>
        </p:nvSpPr>
        <p:spPr/>
        <p:txBody>
          <a:bodyPr/>
          <a:lstStyle/>
          <a:p>
            <a:fld id="{48A87A34-81AB-432B-8DAE-1953F412C126}" type="datetimeFigureOut">
              <a:rPr lang="en-US" smtClean="0"/>
              <a:t>11/2/25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38811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11/2/25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32225252"/>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11/2/25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5611141"/>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11/2/25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55428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t>11/2/25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33144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t>11/2/25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6192771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11/2/25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30904407"/>
      </p:ext>
    </p:extLst>
  </p:cSld>
  <p:clrMap bg1="lt1" tx1="dk1" bg2="lt2" tx2="dk2" accent1="accent1" accent2="accent2" accent3="accent3" accent4="accent4" accent5="accent5" accent6="accent6" hlink="hlink" folHlink="folHlink"/>
  <p:sldLayoutIdLst>
    <p:sldLayoutId id="2147485518" r:id="rId1"/>
    <p:sldLayoutId id="2147485519" r:id="rId2"/>
    <p:sldLayoutId id="2147485520" r:id="rId3"/>
    <p:sldLayoutId id="2147485521" r:id="rId4"/>
    <p:sldLayoutId id="2147485522" r:id="rId5"/>
    <p:sldLayoutId id="2147485523" r:id="rId6"/>
    <p:sldLayoutId id="2147485524" r:id="rId7"/>
    <p:sldLayoutId id="2147485525" r:id="rId8"/>
    <p:sldLayoutId id="2147485526" r:id="rId9"/>
    <p:sldLayoutId id="2147485527" r:id="rId10"/>
    <p:sldLayoutId id="214748552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1" Type="http://schemas.openxmlformats.org/officeDocument/2006/relationships/hyperlink" Target="https://www.gettyimages.co.uk/detail/photo/woman-with-anorexia-royalty-free-image/1465416128" TargetMode="External"/><Relationship Id="rId12" Type="http://schemas.openxmlformats.org/officeDocument/2006/relationships/image" Target="../media/image7.jpeg"/><Relationship Id="rId13" Type="http://schemas.openxmlformats.org/officeDocument/2006/relationships/hyperlink" Target="https://www.gettyimages.co.uk/detail/photo/anorexic-lunch-royalty-free-image/565444563" TargetMode="External"/><Relationship Id="rId14" Type="http://schemas.openxmlformats.org/officeDocument/2006/relationships/image" Target="../media/image8.jpeg"/><Relationship Id="rId15" Type="http://schemas.openxmlformats.org/officeDocument/2006/relationships/hyperlink" Target="https://www.gettyimages.co.uk/detail/photo/red-stethoscope-on-white-plate-royalty-free-image/1144995954" TargetMode="External"/><Relationship Id="rId16" Type="http://schemas.openxmlformats.org/officeDocument/2006/relationships/image" Target="../media/image9.jpeg"/><Relationship Id="rId1" Type="http://schemas.openxmlformats.org/officeDocument/2006/relationships/slideLayout" Target="../slideLayouts/slideLayout1.xml"/><Relationship Id="rId2" Type="http://schemas.openxmlformats.org/officeDocument/2006/relationships/image" Target="../media/image2.png"/><Relationship Id="rId3" Type="http://schemas.openxmlformats.org/officeDocument/2006/relationships/hyperlink" Target="https://www.gettyimages.co.uk/detail/photo/young-woman-pinching-her-waist-royalty-free-image/530019617" TargetMode="External"/><Relationship Id="rId4" Type="http://schemas.openxmlformats.org/officeDocument/2006/relationships/image" Target="../media/image3.jpeg"/><Relationship Id="rId5" Type="http://schemas.openxmlformats.org/officeDocument/2006/relationships/hyperlink" Target="https://www.gettyimages.co.uk/detail/photo/diet-concept-royalty-free-image/1729686991" TargetMode="External"/><Relationship Id="rId6" Type="http://schemas.openxmlformats.org/officeDocument/2006/relationships/image" Target="../media/image4.jpeg"/><Relationship Id="rId7" Type="http://schemas.openxmlformats.org/officeDocument/2006/relationships/hyperlink" Target="https://www.gettyimages.co.uk/detail/photo/anorexic-teenager-royalty-free-image/674954803" TargetMode="External"/><Relationship Id="rId8" Type="http://schemas.openxmlformats.org/officeDocument/2006/relationships/image" Target="../media/image5.jpeg"/><Relationship Id="rId9" Type="http://schemas.openxmlformats.org/officeDocument/2006/relationships/hyperlink" Target="https://www.gettyimages.co.uk/detail/photo/teenage-girl-in-a-counseling-session-royalty-free-image/1325394538" TargetMode="External"/><Relationship Id="rId10"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hyperlink" Target="https://www.gettyimages.co.uk/search/2/image?phrase=anorexia+nervos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884218" y="3726873"/>
            <a:ext cx="4433455" cy="369332"/>
          </a:xfrm>
          <a:prstGeom prst="rect">
            <a:avLst/>
          </a:prstGeom>
          <a:noFill/>
        </p:spPr>
        <p:txBody>
          <a:bodyPr wrap="square" rtlCol="0">
            <a:spAutoFit/>
          </a:bodyPr>
          <a:lstStyle/>
          <a:p>
            <a:endParaRPr lang="en-GB"/>
          </a:p>
        </p:txBody>
      </p:sp>
      <p:pic>
        <p:nvPicPr>
          <p:cNvPr id="1025" name="Picture 6389424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4123" y="0"/>
            <a:ext cx="2832100" cy="1163782"/>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3"/>
          <p:cNvSpPr>
            <a:spLocks noChangeArrowheads="1"/>
          </p:cNvSpPr>
          <p:nvPr/>
        </p:nvSpPr>
        <p:spPr bwMode="auto">
          <a:xfrm flipH="1">
            <a:off x="1269711" y="284736"/>
            <a:ext cx="9460923" cy="62376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pPr lvl="0" algn="ctr" defTabSz="914400" eaLnBrk="0" fontAlgn="base" hangingPunct="0">
              <a:spcBef>
                <a:spcPct val="0"/>
              </a:spcBef>
              <a:spcAft>
                <a:spcPct val="0"/>
              </a:spcAft>
            </a:pPr>
            <a:endParaRPr lang="en-US" altLang="en-US" b="1" dirty="0" smtClean="0">
              <a:latin typeface="Arial" charset="0"/>
              <a:ea typeface="Arial" charset="0"/>
              <a:cs typeface="Arial" charset="0"/>
            </a:endParaRPr>
          </a:p>
          <a:p>
            <a:pPr lvl="0" algn="ctr" defTabSz="914400" eaLnBrk="0" fontAlgn="base" hangingPunct="0">
              <a:spcBef>
                <a:spcPct val="0"/>
              </a:spcBef>
              <a:spcAft>
                <a:spcPct val="0"/>
              </a:spcAft>
            </a:pPr>
            <a:endParaRPr lang="en-US" altLang="en-US" b="1" dirty="0" smtClean="0">
              <a:latin typeface="Arial" charset="0"/>
              <a:ea typeface="Arial" charset="0"/>
              <a:cs typeface="Arial" charset="0"/>
            </a:endParaRPr>
          </a:p>
          <a:p>
            <a:pPr lvl="0" algn="ctr" defTabSz="914400" eaLnBrk="0" fontAlgn="base" hangingPunct="0">
              <a:spcBef>
                <a:spcPct val="0"/>
              </a:spcBef>
              <a:spcAft>
                <a:spcPct val="0"/>
              </a:spcAft>
            </a:pPr>
            <a:endParaRPr lang="en-US" altLang="en-US" b="1" dirty="0">
              <a:latin typeface="Arial" charset="0"/>
              <a:ea typeface="Arial" charset="0"/>
              <a:cs typeface="Arial" charset="0"/>
            </a:endParaRPr>
          </a:p>
          <a:p>
            <a:pPr lvl="0" algn="ctr" defTabSz="914400" eaLnBrk="0" fontAlgn="base" hangingPunct="0">
              <a:spcBef>
                <a:spcPct val="0"/>
              </a:spcBef>
              <a:spcAft>
                <a:spcPct val="0"/>
              </a:spcAft>
            </a:pPr>
            <a:endParaRPr lang="en-US" altLang="en-US" b="1" dirty="0" smtClean="0">
              <a:latin typeface="Arial" charset="0"/>
              <a:ea typeface="Arial" charset="0"/>
              <a:cs typeface="Arial" charset="0"/>
            </a:endParaRPr>
          </a:p>
          <a:p>
            <a:pPr lvl="0" algn="ctr" defTabSz="914400" eaLnBrk="0" fontAlgn="base" hangingPunct="0">
              <a:spcBef>
                <a:spcPct val="0"/>
              </a:spcBef>
              <a:spcAft>
                <a:spcPct val="0"/>
              </a:spcAft>
            </a:pPr>
            <a:endParaRPr lang="en-US" altLang="en-US" b="1" dirty="0">
              <a:latin typeface="Arial" charset="0"/>
              <a:ea typeface="Arial" charset="0"/>
              <a:cs typeface="Arial" charset="0"/>
            </a:endParaRPr>
          </a:p>
          <a:p>
            <a:pPr lvl="0" algn="ctr" defTabSz="914400" eaLnBrk="0" fontAlgn="base" hangingPunct="0">
              <a:spcBef>
                <a:spcPct val="0"/>
              </a:spcBef>
              <a:spcAft>
                <a:spcPct val="0"/>
              </a:spcAft>
            </a:pPr>
            <a:endParaRPr lang="en-US" altLang="en-US" b="1" dirty="0">
              <a:latin typeface="Arial" charset="0"/>
              <a:ea typeface="Arial" charset="0"/>
              <a:cs typeface="Arial" charset="0"/>
            </a:endParaRPr>
          </a:p>
          <a:p>
            <a:pPr lvl="0" algn="ctr" defTabSz="914400" eaLnBrk="0" fontAlgn="base" hangingPunct="0">
              <a:spcBef>
                <a:spcPct val="0"/>
              </a:spcBef>
              <a:spcAft>
                <a:spcPct val="0"/>
              </a:spcAft>
            </a:pPr>
            <a:r>
              <a:rPr lang="en-US" altLang="en-US" b="1" dirty="0" smtClean="0">
                <a:latin typeface="Arial" charset="0"/>
                <a:ea typeface="Arial" charset="0"/>
                <a:cs typeface="Arial" charset="0"/>
              </a:rPr>
              <a:t>Student </a:t>
            </a:r>
            <a:r>
              <a:rPr lang="en-US" altLang="en-US" b="1" dirty="0">
                <a:latin typeface="Arial" charset="0"/>
                <a:ea typeface="Arial" charset="0"/>
                <a:cs typeface="Arial" charset="0"/>
              </a:rPr>
              <a:t>Name: Hana </a:t>
            </a:r>
            <a:r>
              <a:rPr lang="en-US" altLang="en-US" b="1" dirty="0" err="1" smtClean="0">
                <a:latin typeface="Arial" charset="0"/>
                <a:ea typeface="Arial" charset="0"/>
                <a:cs typeface="Arial" charset="0"/>
              </a:rPr>
              <a:t>Kiros</a:t>
            </a:r>
            <a:endParaRPr lang="en-US" altLang="en-US" b="1" dirty="0" smtClean="0">
              <a:latin typeface="Arial" charset="0"/>
              <a:ea typeface="Arial" charset="0"/>
              <a:cs typeface="Arial" charset="0"/>
            </a:endParaRPr>
          </a:p>
          <a:p>
            <a:pPr lvl="0" algn="ctr" defTabSz="914400" eaLnBrk="0" fontAlgn="base" hangingPunct="0">
              <a:spcBef>
                <a:spcPct val="0"/>
              </a:spcBef>
              <a:spcAft>
                <a:spcPct val="0"/>
              </a:spcAft>
            </a:pPr>
            <a:endParaRPr lang="en-US" altLang="en-US" b="1" dirty="0">
              <a:latin typeface="Arial" charset="0"/>
              <a:ea typeface="Arial" charset="0"/>
              <a:cs typeface="Arial" charset="0"/>
            </a:endParaRPr>
          </a:p>
          <a:p>
            <a:pPr lvl="0" algn="ctr" defTabSz="914400" eaLnBrk="0" fontAlgn="base" hangingPunct="0">
              <a:spcBef>
                <a:spcPct val="0"/>
              </a:spcBef>
              <a:spcAft>
                <a:spcPct val="0"/>
              </a:spcAft>
            </a:pPr>
            <a:endParaRPr lang="en-US" altLang="en-US" b="1" dirty="0" smtClean="0">
              <a:latin typeface="Arial" charset="0"/>
              <a:ea typeface="Arial" charset="0"/>
              <a:cs typeface="Arial" charset="0"/>
            </a:endParaRPr>
          </a:p>
          <a:p>
            <a:pPr lvl="0" algn="ctr" defTabSz="914400" eaLnBrk="0" fontAlgn="base" hangingPunct="0">
              <a:spcBef>
                <a:spcPct val="0"/>
              </a:spcBef>
              <a:spcAft>
                <a:spcPct val="0"/>
              </a:spcAft>
            </a:pPr>
            <a:r>
              <a:rPr lang="en-US" altLang="en-US" b="1" dirty="0" smtClean="0">
                <a:latin typeface="Arial" charset="0"/>
                <a:ea typeface="Arial" charset="0"/>
                <a:cs typeface="Arial" charset="0"/>
              </a:rPr>
              <a:t>Student </a:t>
            </a:r>
            <a:r>
              <a:rPr lang="en-US" altLang="en-US" b="1" dirty="0">
                <a:latin typeface="Arial" charset="0"/>
                <a:ea typeface="Arial" charset="0"/>
                <a:cs typeface="Arial" charset="0"/>
              </a:rPr>
              <a:t>Number: </a:t>
            </a:r>
            <a:r>
              <a:rPr lang="en-US" altLang="en-US" b="1" dirty="0" smtClean="0">
                <a:latin typeface="Arial" charset="0"/>
                <a:ea typeface="Arial" charset="0"/>
                <a:cs typeface="Arial" charset="0"/>
              </a:rPr>
              <a:t>2316483</a:t>
            </a:r>
            <a:endParaRPr lang="en-US" altLang="en-US" b="1" dirty="0">
              <a:latin typeface="Arial" charset="0"/>
              <a:ea typeface="Arial" charset="0"/>
              <a:cs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b="1" u="none" strike="noStrike" cap="none" normalizeH="0" baseline="0" dirty="0" smtClean="0">
              <a:ln>
                <a:noFill/>
              </a:ln>
              <a:solidFill>
                <a:schemeClr val="tx1"/>
              </a:solidFill>
              <a:effectLst/>
              <a:latin typeface="Arial" charset="0"/>
              <a:ea typeface="Arial" charset="0"/>
              <a:cs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u="none" strike="noStrike" cap="none" normalizeH="0" baseline="0" dirty="0" smtClean="0">
                <a:ln>
                  <a:noFill/>
                </a:ln>
                <a:solidFill>
                  <a:schemeClr val="tx1"/>
                </a:solidFill>
                <a:effectLst/>
                <a:latin typeface="Arial" charset="0"/>
                <a:ea typeface="Arial" charset="0"/>
                <a:cs typeface="Arial" charset="0"/>
              </a:rPr>
              <a:t>Psychopathological </a:t>
            </a:r>
            <a:r>
              <a:rPr kumimoji="0" lang="en-US" altLang="en-US" b="1" u="none" strike="noStrike" cap="none" normalizeH="0" baseline="0" dirty="0">
                <a:ln>
                  <a:noFill/>
                </a:ln>
                <a:solidFill>
                  <a:schemeClr val="tx1"/>
                </a:solidFill>
                <a:effectLst/>
                <a:latin typeface="Arial" charset="0"/>
                <a:ea typeface="Arial" charset="0"/>
                <a:cs typeface="Arial" charset="0"/>
              </a:rPr>
              <a:t>Classifications and Provisions (BMHP6029_BIRM)</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u="none" strike="noStrike" cap="none" normalizeH="0" baseline="0" dirty="0">
                <a:ln>
                  <a:noFill/>
                </a:ln>
                <a:solidFill>
                  <a:schemeClr val="tx1"/>
                </a:solidFill>
                <a:effectLst/>
                <a:latin typeface="Arial" charset="0"/>
                <a:ea typeface="Arial" charset="0"/>
                <a:cs typeface="Arial" charset="0"/>
              </a:rPr>
              <a:t>Component </a:t>
            </a:r>
            <a:r>
              <a:rPr lang="en-US" altLang="en-US" b="1" dirty="0" smtClean="0">
                <a:latin typeface="Arial" charset="0"/>
                <a:ea typeface="Arial" charset="0"/>
                <a:cs typeface="Arial" charset="0"/>
              </a:rPr>
              <a:t>1</a:t>
            </a: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b="1" dirty="0">
              <a:latin typeface="Arial" charset="0"/>
              <a:ea typeface="Arial" charset="0"/>
              <a:cs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b="1" dirty="0" smtClean="0">
              <a:latin typeface="Arial" charset="0"/>
              <a:ea typeface="Arial" charset="0"/>
              <a:cs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b="1" dirty="0" smtClean="0">
              <a:latin typeface="Arial" charset="0"/>
              <a:ea typeface="Arial" charset="0"/>
              <a:cs typeface="Arial" charset="0"/>
            </a:endParaRPr>
          </a:p>
          <a:p>
            <a:pPr algn="ctr">
              <a:spcAft>
                <a:spcPts val="0"/>
              </a:spcAft>
            </a:pPr>
            <a:r>
              <a:rPr lang="en-GB" b="1" dirty="0">
                <a:solidFill>
                  <a:srgbClr val="333333"/>
                </a:solidFill>
                <a:latin typeface="Arial" charset="0"/>
                <a:ea typeface="Arial" charset="0"/>
                <a:cs typeface="Arial" charset="0"/>
              </a:rPr>
              <a:t>Feeding or eating disorders</a:t>
            </a:r>
            <a:endParaRPr lang="en-GB" b="1" dirty="0">
              <a:latin typeface="Arial" charset="0"/>
              <a:ea typeface="Arial" charset="0"/>
              <a:cs typeface="Arial" charset="0"/>
            </a:endParaRPr>
          </a:p>
          <a:p>
            <a:pPr algn="ctr">
              <a:spcAft>
                <a:spcPts val="225"/>
              </a:spcAft>
            </a:pPr>
            <a:r>
              <a:rPr lang="en-GB" b="1" dirty="0">
                <a:solidFill>
                  <a:srgbClr val="333333"/>
                </a:solidFill>
                <a:latin typeface="Arial" charset="0"/>
                <a:ea typeface="Arial" charset="0"/>
                <a:cs typeface="Arial" charset="0"/>
              </a:rPr>
              <a:t>6B80 Anorexia </a:t>
            </a:r>
            <a:r>
              <a:rPr lang="en-GB" b="1" dirty="0" smtClean="0">
                <a:solidFill>
                  <a:srgbClr val="333333"/>
                </a:solidFill>
                <a:latin typeface="Arial" charset="0"/>
                <a:ea typeface="Arial" charset="0"/>
                <a:cs typeface="Arial" charset="0"/>
              </a:rPr>
              <a:t>Nervosa</a:t>
            </a:r>
          </a:p>
          <a:p>
            <a:pPr algn="ctr">
              <a:spcAft>
                <a:spcPts val="225"/>
              </a:spcAft>
            </a:pPr>
            <a:endParaRPr kumimoji="0" lang="en-US" altLang="en-US" b="1" u="none" strike="noStrike" cap="none" normalizeH="0" baseline="0" dirty="0">
              <a:ln>
                <a:noFill/>
              </a:ln>
              <a:solidFill>
                <a:schemeClr val="tx1"/>
              </a:solidFill>
              <a:effectLst/>
              <a:latin typeface="Arial" charset="0"/>
              <a:ea typeface="Arial" charset="0"/>
              <a:cs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u="none" strike="noStrike" cap="none" normalizeH="0" baseline="0" dirty="0" smtClean="0">
                <a:ln>
                  <a:noFill/>
                </a:ln>
                <a:solidFill>
                  <a:schemeClr val="tx1"/>
                </a:solidFill>
                <a:effectLst/>
                <a:latin typeface="Arial" charset="0"/>
                <a:ea typeface="Arial" charset="0"/>
                <a:cs typeface="Arial" charset="0"/>
              </a:rPr>
              <a:t> </a:t>
            </a:r>
            <a:endParaRPr kumimoji="0" lang="en-US" altLang="en-US" b="1" u="none" strike="noStrike" cap="none" normalizeH="0" baseline="0" dirty="0">
              <a:ln>
                <a:noFill/>
              </a:ln>
              <a:solidFill>
                <a:schemeClr val="tx1"/>
              </a:solidFill>
              <a:effectLst/>
              <a:latin typeface="Arial" charset="0"/>
              <a:ea typeface="Arial" charset="0"/>
              <a:cs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u="none" strike="noStrike" cap="none" normalizeH="0" baseline="0" dirty="0">
                <a:ln>
                  <a:noFill/>
                </a:ln>
                <a:solidFill>
                  <a:schemeClr val="tx1"/>
                </a:solidFill>
                <a:effectLst/>
                <a:latin typeface="Arial" charset="0"/>
                <a:ea typeface="Arial" charset="0"/>
                <a:cs typeface="Arial" charset="0"/>
              </a:rPr>
              <a:t>Lecturer Name: Kennedy </a:t>
            </a:r>
            <a:r>
              <a:rPr kumimoji="0" lang="en-US" altLang="en-US" b="1" u="none" strike="noStrike" cap="none" normalizeH="0" baseline="0" dirty="0" err="1">
                <a:ln>
                  <a:noFill/>
                </a:ln>
                <a:solidFill>
                  <a:schemeClr val="tx1"/>
                </a:solidFill>
                <a:effectLst/>
                <a:latin typeface="Arial" charset="0"/>
                <a:ea typeface="Arial" charset="0"/>
                <a:cs typeface="Arial" charset="0"/>
              </a:rPr>
              <a:t>Obohwemu</a:t>
            </a:r>
            <a:endParaRPr kumimoji="0" lang="en-US" altLang="en-US" b="1" u="none" strike="noStrike" cap="none" normalizeH="0" baseline="0" dirty="0">
              <a:ln>
                <a:noFill/>
              </a:ln>
              <a:solidFill>
                <a:schemeClr val="tx1"/>
              </a:solidFill>
              <a:effectLst/>
              <a:latin typeface="Arial" charset="0"/>
              <a:ea typeface="Arial" charset="0"/>
              <a:cs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charset="0"/>
            </a:endParaRPr>
          </a:p>
        </p:txBody>
      </p:sp>
    </p:spTree>
    <p:extLst>
      <p:ext uri="{BB962C8B-B14F-4D97-AF65-F5344CB8AC3E}">
        <p14:creationId xmlns:p14="http://schemas.microsoft.com/office/powerpoint/2010/main" val="10521293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0"/>
            <a:lum/>
          </a:blip>
          <a:srcRect/>
          <a:tile tx="0" ty="0" sx="87000" sy="100000" flip="none" algn="l"/>
        </a:blipFill>
        <a:effectLst/>
      </p:bgPr>
    </p:bg>
    <p:spTree>
      <p:nvGrpSpPr>
        <p:cNvPr id="1" name=""/>
        <p:cNvGrpSpPr/>
        <p:nvPr/>
      </p:nvGrpSpPr>
      <p:grpSpPr>
        <a:xfrm>
          <a:off x="0" y="0"/>
          <a:ext cx="0" cy="0"/>
          <a:chOff x="0" y="0"/>
          <a:chExt cx="0" cy="0"/>
        </a:xfrm>
      </p:grpSpPr>
      <p:pic>
        <p:nvPicPr>
          <p:cNvPr id="1031" name="Picture 7" descr="oung woman pinching her waist - anorexia stock pictures, royalty-free photos &amp; image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0800000" flipV="1">
            <a:off x="8070038" y="4564905"/>
            <a:ext cx="1604460" cy="1967180"/>
          </a:xfrm>
          <a:prstGeom prst="rect">
            <a:avLst/>
          </a:prstGeom>
          <a:solidFill>
            <a:schemeClr val="accent2">
              <a:alpha val="48000"/>
            </a:schemeClr>
          </a:solidFill>
        </p:spPr>
      </p:pic>
      <p:sp>
        <p:nvSpPr>
          <p:cNvPr id="3" name="Rectangle 2"/>
          <p:cNvSpPr/>
          <p:nvPr/>
        </p:nvSpPr>
        <p:spPr>
          <a:xfrm>
            <a:off x="9674498" y="4557287"/>
            <a:ext cx="2360965" cy="2246769"/>
          </a:xfrm>
          <a:prstGeom prst="rect">
            <a:avLst/>
          </a:prstGeom>
          <a:solidFill>
            <a:schemeClr val="accent2">
              <a:alpha val="0"/>
            </a:schemeClr>
          </a:solidFill>
          <a:effectLst>
            <a:softEdge rad="457200"/>
          </a:effectLst>
        </p:spPr>
        <p:txBody>
          <a:bodyPr wrap="square">
            <a:spAutoFit/>
          </a:bodyPr>
          <a:lstStyle/>
          <a:p>
            <a:pPr algn="ctr">
              <a:spcAft>
                <a:spcPts val="0"/>
              </a:spcAft>
            </a:pPr>
            <a:r>
              <a:rPr lang="en-GB" sz="1000" b="1" u="sng" dirty="0">
                <a:latin typeface="Arial" charset="0"/>
                <a:ea typeface="Arial" charset="0"/>
                <a:cs typeface="Arial" charset="0"/>
              </a:rPr>
              <a:t>Conclusion and Suggestions </a:t>
            </a:r>
            <a:endParaRPr lang="en-GB" sz="1000" u="sng" dirty="0">
              <a:latin typeface="Arial" charset="0"/>
              <a:ea typeface="Arial" charset="0"/>
              <a:cs typeface="Arial" charset="0"/>
            </a:endParaRPr>
          </a:p>
          <a:p>
            <a:pPr marL="171450" indent="-171450" algn="just">
              <a:spcAft>
                <a:spcPts val="0"/>
              </a:spcAft>
              <a:buFont typeface="Arial" charset="0"/>
              <a:buChar char="•"/>
            </a:pPr>
            <a:r>
              <a:rPr lang="en-GB" sz="1000" dirty="0">
                <a:latin typeface="Arial" charset="0"/>
                <a:ea typeface="Arial" charset="0"/>
                <a:cs typeface="Arial" charset="0"/>
              </a:rPr>
              <a:t>Future legislation </a:t>
            </a:r>
            <a:r>
              <a:rPr lang="en-GB" sz="1000" dirty="0" smtClean="0">
                <a:latin typeface="Arial" charset="0"/>
                <a:ea typeface="Arial" charset="0"/>
                <a:cs typeface="Arial" charset="0"/>
              </a:rPr>
              <a:t>should </a:t>
            </a:r>
            <a:r>
              <a:rPr lang="en-GB" sz="1000" dirty="0">
                <a:latin typeface="Arial" charset="0"/>
                <a:ea typeface="Arial" charset="0"/>
                <a:cs typeface="Arial" charset="0"/>
              </a:rPr>
              <a:t>Include gender-inclusive and culturally competent care. </a:t>
            </a:r>
            <a:endParaRPr lang="en-GB" sz="1000" dirty="0" smtClean="0">
              <a:latin typeface="Arial" charset="0"/>
              <a:ea typeface="Arial" charset="0"/>
              <a:cs typeface="Arial" charset="0"/>
            </a:endParaRPr>
          </a:p>
          <a:p>
            <a:pPr marL="171450" indent="-171450" algn="just">
              <a:spcAft>
                <a:spcPts val="0"/>
              </a:spcAft>
              <a:buFont typeface="Arial" charset="0"/>
              <a:buChar char="•"/>
            </a:pPr>
            <a:r>
              <a:rPr lang="en-GB" sz="1000" dirty="0" smtClean="0">
                <a:latin typeface="Arial" charset="0"/>
                <a:ea typeface="Arial" charset="0"/>
                <a:cs typeface="Arial" charset="0"/>
              </a:rPr>
              <a:t>Increase </a:t>
            </a:r>
            <a:r>
              <a:rPr lang="en-GB" sz="1000" dirty="0">
                <a:latin typeface="Arial" charset="0"/>
                <a:ea typeface="Arial" charset="0"/>
                <a:cs typeface="Arial" charset="0"/>
              </a:rPr>
              <a:t>funding of sociocultural and neurobiological research. </a:t>
            </a:r>
            <a:endParaRPr lang="en-GB" sz="1000" dirty="0" smtClean="0">
              <a:latin typeface="Arial" charset="0"/>
              <a:ea typeface="Arial" charset="0"/>
              <a:cs typeface="Arial" charset="0"/>
            </a:endParaRPr>
          </a:p>
          <a:p>
            <a:pPr marL="171450" indent="-171450" algn="just">
              <a:spcAft>
                <a:spcPts val="0"/>
              </a:spcAft>
              <a:buFont typeface="Arial" charset="0"/>
              <a:buChar char="•"/>
            </a:pPr>
            <a:r>
              <a:rPr lang="en-GB" sz="1000" dirty="0" smtClean="0">
                <a:latin typeface="Arial" charset="0"/>
                <a:ea typeface="Arial" charset="0"/>
                <a:cs typeface="Arial" charset="0"/>
              </a:rPr>
              <a:t>Design </a:t>
            </a:r>
            <a:r>
              <a:rPr lang="en-GB" sz="1000" dirty="0">
                <a:latin typeface="Arial" charset="0"/>
                <a:ea typeface="Arial" charset="0"/>
                <a:cs typeface="Arial" charset="0"/>
              </a:rPr>
              <a:t>services to incorporate the lived experience point of view. </a:t>
            </a:r>
            <a:endParaRPr lang="en-GB" sz="1000" dirty="0" smtClean="0">
              <a:latin typeface="Arial" charset="0"/>
              <a:ea typeface="Arial" charset="0"/>
              <a:cs typeface="Arial" charset="0"/>
            </a:endParaRPr>
          </a:p>
          <a:p>
            <a:pPr marL="171450" indent="-171450" algn="just">
              <a:spcAft>
                <a:spcPts val="0"/>
              </a:spcAft>
              <a:buFont typeface="Arial" charset="0"/>
              <a:buChar char="•"/>
            </a:pPr>
            <a:r>
              <a:rPr lang="en-GB" sz="1000" dirty="0" smtClean="0">
                <a:latin typeface="Arial" charset="0"/>
                <a:ea typeface="Arial" charset="0"/>
                <a:cs typeface="Arial" charset="0"/>
              </a:rPr>
              <a:t>Medical </a:t>
            </a:r>
            <a:r>
              <a:rPr lang="en-GB" sz="1000" dirty="0">
                <a:latin typeface="Arial" charset="0"/>
                <a:ea typeface="Arial" charset="0"/>
                <a:cs typeface="Arial" charset="0"/>
              </a:rPr>
              <a:t>and social, political reform is needed to deal with anorexia nervosa; </a:t>
            </a:r>
            <a:endParaRPr lang="en-GB" sz="1000" dirty="0" smtClean="0">
              <a:latin typeface="Arial" charset="0"/>
              <a:ea typeface="Arial" charset="0"/>
              <a:cs typeface="Arial" charset="0"/>
            </a:endParaRPr>
          </a:p>
          <a:p>
            <a:pPr marL="171450" indent="-171450" algn="just">
              <a:spcAft>
                <a:spcPts val="0"/>
              </a:spcAft>
              <a:buFont typeface="Arial" charset="0"/>
              <a:buChar char="•"/>
            </a:pPr>
            <a:r>
              <a:rPr lang="en-GB" sz="1000" dirty="0" smtClean="0">
                <a:latin typeface="Arial" charset="0"/>
                <a:ea typeface="Arial" charset="0"/>
                <a:cs typeface="Arial" charset="0"/>
              </a:rPr>
              <a:t>rehabilitation </a:t>
            </a:r>
            <a:r>
              <a:rPr lang="en-GB" sz="1000" dirty="0">
                <a:latin typeface="Arial" charset="0"/>
                <a:ea typeface="Arial" charset="0"/>
                <a:cs typeface="Arial" charset="0"/>
              </a:rPr>
              <a:t>should be interpreted as both social and cultural besides therapeutic.</a:t>
            </a:r>
            <a:endParaRPr lang="en-GB" sz="1000" dirty="0">
              <a:effectLst/>
              <a:latin typeface="Arial" charset="0"/>
              <a:ea typeface="Arial" charset="0"/>
              <a:cs typeface="Arial" charset="0"/>
            </a:endParaRPr>
          </a:p>
        </p:txBody>
      </p:sp>
      <p:sp>
        <p:nvSpPr>
          <p:cNvPr id="4" name="Rectangle 3"/>
          <p:cNvSpPr/>
          <p:nvPr/>
        </p:nvSpPr>
        <p:spPr>
          <a:xfrm>
            <a:off x="5847684" y="4292052"/>
            <a:ext cx="2064022" cy="2554545"/>
          </a:xfrm>
          <a:prstGeom prst="rect">
            <a:avLst/>
          </a:prstGeom>
          <a:solidFill>
            <a:schemeClr val="accent2">
              <a:alpha val="0"/>
            </a:schemeClr>
          </a:solidFill>
          <a:effectLst>
            <a:softEdge rad="381000"/>
          </a:effectLst>
        </p:spPr>
        <p:txBody>
          <a:bodyPr wrap="square">
            <a:spAutoFit/>
          </a:bodyPr>
          <a:lstStyle/>
          <a:p>
            <a:pPr algn="ctr">
              <a:spcAft>
                <a:spcPts val="0"/>
              </a:spcAft>
            </a:pPr>
            <a:r>
              <a:rPr lang="en-GB" sz="1000" b="1" u="sng" dirty="0">
                <a:latin typeface="Arial" charset="0"/>
                <a:ea typeface="Arial" charset="0"/>
                <a:cs typeface="Arial" charset="0"/>
              </a:rPr>
              <a:t>Critical Assessment </a:t>
            </a:r>
            <a:endParaRPr lang="en-GB" sz="1000" u="sng" dirty="0">
              <a:latin typeface="Arial" charset="0"/>
              <a:ea typeface="Arial" charset="0"/>
              <a:cs typeface="Arial" charset="0"/>
            </a:endParaRPr>
          </a:p>
          <a:p>
            <a:pPr algn="just">
              <a:spcAft>
                <a:spcPts val="0"/>
              </a:spcAft>
            </a:pPr>
            <a:r>
              <a:rPr lang="en-GB" sz="1000" dirty="0">
                <a:latin typeface="Arial" charset="0"/>
                <a:ea typeface="Arial" charset="0"/>
                <a:cs typeface="Arial" charset="0"/>
              </a:rPr>
              <a:t>The medical system and patriarchal authority over treatments were reflected in the past; contemporary approaches are more concerned with autonomy and holistic curing in the patients. Nevertheless, institutional underinvestment, a lack of </a:t>
            </a:r>
            <a:r>
              <a:rPr lang="en-GB" sz="1000" dirty="0" err="1">
                <a:latin typeface="Arial" charset="0"/>
                <a:ea typeface="Arial" charset="0"/>
                <a:cs typeface="Arial" charset="0"/>
              </a:rPr>
              <a:t>intersectionality</a:t>
            </a:r>
            <a:r>
              <a:rPr lang="en-GB" sz="1000" dirty="0">
                <a:latin typeface="Arial" charset="0"/>
                <a:ea typeface="Arial" charset="0"/>
                <a:cs typeface="Arial" charset="0"/>
              </a:rPr>
              <a:t>, and a digital effect are still obstacles. One can interpret the ways in which the harm is reinforced through marginalisation and societal norms through a feminist and culturally aware perspective.</a:t>
            </a:r>
            <a:endParaRPr lang="en-GB" sz="1000" dirty="0">
              <a:effectLst/>
              <a:latin typeface="Arial" charset="0"/>
              <a:ea typeface="Arial" charset="0"/>
              <a:cs typeface="Arial" charset="0"/>
            </a:endParaRPr>
          </a:p>
        </p:txBody>
      </p:sp>
      <p:sp>
        <p:nvSpPr>
          <p:cNvPr id="6" name="Rectangle 5"/>
          <p:cNvSpPr/>
          <p:nvPr/>
        </p:nvSpPr>
        <p:spPr>
          <a:xfrm>
            <a:off x="5616211" y="842688"/>
            <a:ext cx="2548964" cy="2554545"/>
          </a:xfrm>
          <a:prstGeom prst="rect">
            <a:avLst/>
          </a:prstGeom>
          <a:solidFill>
            <a:schemeClr val="accent2">
              <a:alpha val="0"/>
            </a:schemeClr>
          </a:solidFill>
          <a:effectLst>
            <a:softEdge rad="419100"/>
          </a:effectLst>
        </p:spPr>
        <p:txBody>
          <a:bodyPr wrap="square">
            <a:spAutoFit/>
          </a:bodyPr>
          <a:lstStyle/>
          <a:p>
            <a:pPr>
              <a:spcAft>
                <a:spcPts val="0"/>
              </a:spcAft>
            </a:pPr>
            <a:r>
              <a:rPr lang="en-GB" sz="1000" b="1" u="sng" dirty="0">
                <a:latin typeface="Arial" charset="0"/>
                <a:ea typeface="Arial" charset="0"/>
                <a:cs typeface="Arial" charset="0"/>
              </a:rPr>
              <a:t>Political, Cultural, and Social Factors </a:t>
            </a:r>
            <a:endParaRPr lang="en-GB" sz="1000" u="sng" dirty="0">
              <a:latin typeface="Arial" charset="0"/>
              <a:ea typeface="Arial" charset="0"/>
              <a:cs typeface="Arial" charset="0"/>
            </a:endParaRPr>
          </a:p>
          <a:p>
            <a:pPr algn="just">
              <a:spcAft>
                <a:spcPts val="0"/>
              </a:spcAft>
            </a:pPr>
            <a:r>
              <a:rPr lang="en-GB" sz="1000" dirty="0">
                <a:latin typeface="Arial" charset="0"/>
                <a:ea typeface="Arial" charset="0"/>
                <a:cs typeface="Arial" charset="0"/>
              </a:rPr>
              <a:t>Levine and </a:t>
            </a:r>
            <a:r>
              <a:rPr lang="en-GB" sz="1000" dirty="0" err="1">
                <a:latin typeface="Arial" charset="0"/>
                <a:ea typeface="Arial" charset="0"/>
                <a:cs typeface="Arial" charset="0"/>
              </a:rPr>
              <a:t>Murnen</a:t>
            </a:r>
            <a:r>
              <a:rPr lang="en-GB" sz="1000" dirty="0">
                <a:latin typeface="Arial" charset="0"/>
                <a:ea typeface="Arial" charset="0"/>
                <a:cs typeface="Arial" charset="0"/>
              </a:rPr>
              <a:t> (2009) assert that cultural ideals of thinness, which are perpetuated by the media and social media, continue to worsen eating disorders and body dissatisfaction among young women and gender nonconforming </a:t>
            </a:r>
            <a:r>
              <a:rPr lang="en-GB" sz="1000" dirty="0" err="1" smtClean="0">
                <a:latin typeface="Arial" charset="0"/>
                <a:ea typeface="Arial" charset="0"/>
                <a:cs typeface="Arial" charset="0"/>
              </a:rPr>
              <a:t>groups.Socioeconomic</a:t>
            </a:r>
            <a:r>
              <a:rPr lang="en-GB" sz="1000" dirty="0" smtClean="0">
                <a:latin typeface="Arial" charset="0"/>
                <a:ea typeface="Arial" charset="0"/>
                <a:cs typeface="Arial" charset="0"/>
              </a:rPr>
              <a:t> </a:t>
            </a:r>
            <a:r>
              <a:rPr lang="en-GB" sz="1000" dirty="0">
                <a:latin typeface="Arial" charset="0"/>
                <a:ea typeface="Arial" charset="0"/>
                <a:cs typeface="Arial" charset="0"/>
              </a:rPr>
              <a:t>inequalities affect access to specialised care, and often, people cannot seek help because mental illness is stigmatised (Beat, 2023). Despite the fact that geographical discrepancies still remain, political policy frameworks such as the Eating Disorder Access and Waiting Time Standard (NHS England, 2020) aimed at reducing </a:t>
            </a:r>
            <a:r>
              <a:rPr lang="en-GB" sz="1000" dirty="0">
                <a:latin typeface="Times New Roman" charset="0"/>
                <a:ea typeface="Calibri" charset="0"/>
              </a:rPr>
              <a:t>them.</a:t>
            </a:r>
            <a:endParaRPr lang="en-GB" sz="1000" dirty="0">
              <a:effectLst/>
              <a:latin typeface="Times New Roman" charset="0"/>
              <a:ea typeface="Calibri" charset="0"/>
            </a:endParaRPr>
          </a:p>
        </p:txBody>
      </p:sp>
      <p:sp>
        <p:nvSpPr>
          <p:cNvPr id="7" name="Rectangle 6"/>
          <p:cNvSpPr/>
          <p:nvPr/>
        </p:nvSpPr>
        <p:spPr>
          <a:xfrm>
            <a:off x="4946" y="1027560"/>
            <a:ext cx="2645745" cy="2246769"/>
          </a:xfrm>
          <a:prstGeom prst="rect">
            <a:avLst/>
          </a:prstGeom>
          <a:solidFill>
            <a:schemeClr val="accent2">
              <a:alpha val="0"/>
            </a:schemeClr>
          </a:solidFill>
          <a:effectLst>
            <a:softEdge rad="393700"/>
          </a:effectLst>
        </p:spPr>
        <p:txBody>
          <a:bodyPr wrap="square">
            <a:spAutoFit/>
          </a:bodyPr>
          <a:lstStyle/>
          <a:p>
            <a:pPr algn="ctr">
              <a:spcAft>
                <a:spcPts val="0"/>
              </a:spcAft>
            </a:pPr>
            <a:r>
              <a:rPr lang="en-GB" sz="1000" b="1" u="sng" dirty="0">
                <a:latin typeface="Arial" charset="0"/>
                <a:ea typeface="Arial" charset="0"/>
                <a:cs typeface="Arial" charset="0"/>
              </a:rPr>
              <a:t>Overview </a:t>
            </a:r>
            <a:endParaRPr lang="en-GB" sz="1000" u="sng" dirty="0">
              <a:latin typeface="Arial" charset="0"/>
              <a:ea typeface="Arial" charset="0"/>
              <a:cs typeface="Arial" charset="0"/>
            </a:endParaRPr>
          </a:p>
          <a:p>
            <a:pPr algn="just">
              <a:spcAft>
                <a:spcPts val="0"/>
              </a:spcAft>
            </a:pPr>
            <a:r>
              <a:rPr lang="en-GB" sz="1000" dirty="0">
                <a:latin typeface="Arial" charset="0"/>
                <a:ea typeface="Arial" charset="0"/>
                <a:cs typeface="Arial" charset="0"/>
              </a:rPr>
              <a:t>Anorexia nervosa (AN) is classified as a type of eating disorder under code 6B80 in the International Classification of Diseases 11th Revision (ICD-11). It is marked by a distorted view of one's body, an intense fear of gaining weight, and eating very little food (WHO, 2022). The diagnostic features and issues identified by the DSM-5 (APA, 2013) and the ICD-11 are relatively similar, yet the ICD-11 requirements, which are focused on the psychological, behavioural and physiological inadvertencies, are given centre stage in this </a:t>
            </a:r>
            <a:r>
              <a:rPr lang="en-GB" sz="1000" dirty="0">
                <a:latin typeface="Times New Roman" charset="0"/>
                <a:ea typeface="Calibri" charset="0"/>
              </a:rPr>
              <a:t>poster.</a:t>
            </a:r>
            <a:endParaRPr lang="en-GB" sz="1000" dirty="0">
              <a:effectLst/>
              <a:latin typeface="Times New Roman" charset="0"/>
              <a:ea typeface="Calibri" charset="0"/>
            </a:endParaRPr>
          </a:p>
        </p:txBody>
      </p:sp>
      <p:sp>
        <p:nvSpPr>
          <p:cNvPr id="8" name="Rectangle 7"/>
          <p:cNvSpPr/>
          <p:nvPr/>
        </p:nvSpPr>
        <p:spPr>
          <a:xfrm>
            <a:off x="6674" y="4530117"/>
            <a:ext cx="2644017" cy="2092881"/>
          </a:xfrm>
          <a:prstGeom prst="rect">
            <a:avLst/>
          </a:prstGeom>
          <a:solidFill>
            <a:schemeClr val="accent2">
              <a:alpha val="0"/>
            </a:schemeClr>
          </a:solidFill>
          <a:ln>
            <a:solidFill>
              <a:schemeClr val="accent1"/>
            </a:solidFill>
          </a:ln>
          <a:effectLst>
            <a:softEdge rad="508000"/>
          </a:effectLst>
        </p:spPr>
        <p:txBody>
          <a:bodyPr wrap="square">
            <a:spAutoFit/>
          </a:bodyPr>
          <a:lstStyle/>
          <a:p>
            <a:pPr algn="ctr">
              <a:spcAft>
                <a:spcPts val="0"/>
              </a:spcAft>
            </a:pPr>
            <a:r>
              <a:rPr lang="en-GB" sz="1000" b="1" u="sng" dirty="0">
                <a:latin typeface="Arial" charset="0"/>
                <a:ea typeface="Arial" charset="0"/>
                <a:cs typeface="Arial" charset="0"/>
              </a:rPr>
              <a:t>Historical Background</a:t>
            </a:r>
            <a:endParaRPr lang="en-GB" sz="1000" u="sng" dirty="0">
              <a:latin typeface="Arial" charset="0"/>
              <a:ea typeface="Arial" charset="0"/>
              <a:cs typeface="Arial" charset="0"/>
            </a:endParaRPr>
          </a:p>
          <a:p>
            <a:pPr algn="just">
              <a:spcAft>
                <a:spcPts val="0"/>
              </a:spcAft>
            </a:pPr>
            <a:r>
              <a:rPr lang="en-GB" sz="1000" dirty="0">
                <a:latin typeface="Arial" charset="0"/>
                <a:ea typeface="Arial" charset="0"/>
                <a:cs typeface="Arial" charset="0"/>
              </a:rPr>
              <a:t>Early Anorexia Nervosa theories were medically recorded first in the 19th century by Sir William Gull and Ernest-Charles </a:t>
            </a:r>
            <a:r>
              <a:rPr lang="en-GB" sz="1000" dirty="0" err="1">
                <a:latin typeface="Arial" charset="0"/>
                <a:ea typeface="Arial" charset="0"/>
                <a:cs typeface="Arial" charset="0"/>
              </a:rPr>
              <a:t>Lasègue</a:t>
            </a:r>
            <a:r>
              <a:rPr lang="en-GB" sz="1000" dirty="0">
                <a:latin typeface="Arial" charset="0"/>
                <a:ea typeface="Arial" charset="0"/>
                <a:cs typeface="Arial" charset="0"/>
              </a:rPr>
              <a:t>, and embodied patriarchal and moral conceptions and perceived the disorder as hysteria or wilful behaviour in women (</a:t>
            </a:r>
            <a:r>
              <a:rPr lang="en-GB" sz="1000" dirty="0" err="1">
                <a:latin typeface="Arial" charset="0"/>
                <a:ea typeface="Arial" charset="0"/>
                <a:cs typeface="Arial" charset="0"/>
              </a:rPr>
              <a:t>Brumberg</a:t>
            </a:r>
            <a:r>
              <a:rPr lang="en-GB" sz="1000" dirty="0">
                <a:latin typeface="Arial" charset="0"/>
                <a:ea typeface="Arial" charset="0"/>
                <a:cs typeface="Arial" charset="0"/>
              </a:rPr>
              <a:t>, 2000). Forced feeding and seclusion were common in the institutional treatments in early 20 </a:t>
            </a:r>
            <a:r>
              <a:rPr lang="en-GB" sz="1000" dirty="0" err="1">
                <a:latin typeface="Arial" charset="0"/>
                <a:ea typeface="Arial" charset="0"/>
                <a:cs typeface="Arial" charset="0"/>
              </a:rPr>
              <a:t>th</a:t>
            </a:r>
            <a:r>
              <a:rPr lang="en-GB" sz="1000" dirty="0">
                <a:latin typeface="Arial" charset="0"/>
                <a:ea typeface="Arial" charset="0"/>
                <a:cs typeface="Arial" charset="0"/>
              </a:rPr>
              <a:t> century that proved to be uninformed and heavily biased towards gender (</a:t>
            </a:r>
            <a:r>
              <a:rPr lang="en-GB" sz="1000" dirty="0" err="1">
                <a:latin typeface="Arial" charset="0"/>
                <a:ea typeface="Arial" charset="0"/>
                <a:cs typeface="Arial" charset="0"/>
              </a:rPr>
              <a:t>Vandereycken</a:t>
            </a:r>
            <a:r>
              <a:rPr lang="en-GB" sz="1000" dirty="0">
                <a:latin typeface="Arial" charset="0"/>
                <a:ea typeface="Arial" charset="0"/>
                <a:cs typeface="Arial" charset="0"/>
              </a:rPr>
              <a:t>, 2011).</a:t>
            </a:r>
            <a:endParaRPr lang="en-GB" sz="1000" dirty="0">
              <a:effectLst/>
              <a:latin typeface="Arial" charset="0"/>
              <a:ea typeface="Arial" charset="0"/>
              <a:cs typeface="Arial" charset="0"/>
            </a:endParaRPr>
          </a:p>
        </p:txBody>
      </p:sp>
      <p:sp>
        <p:nvSpPr>
          <p:cNvPr id="9" name="Rectangle 8"/>
          <p:cNvSpPr/>
          <p:nvPr/>
        </p:nvSpPr>
        <p:spPr>
          <a:xfrm>
            <a:off x="3313830" y="4230645"/>
            <a:ext cx="2383288" cy="2554545"/>
          </a:xfrm>
          <a:prstGeom prst="rect">
            <a:avLst/>
          </a:prstGeom>
          <a:solidFill>
            <a:schemeClr val="accent2">
              <a:alpha val="0"/>
            </a:schemeClr>
          </a:solidFill>
          <a:effectLst>
            <a:softEdge rad="469900"/>
          </a:effectLst>
        </p:spPr>
        <p:txBody>
          <a:bodyPr wrap="square">
            <a:spAutoFit/>
          </a:bodyPr>
          <a:lstStyle/>
          <a:p>
            <a:pPr algn="ctr">
              <a:spcAft>
                <a:spcPts val="0"/>
              </a:spcAft>
            </a:pPr>
            <a:r>
              <a:rPr lang="en-GB" sz="1000" b="1" u="sng" dirty="0">
                <a:latin typeface="Arial" charset="0"/>
                <a:ea typeface="Arial" charset="0"/>
                <a:cs typeface="Arial" charset="0"/>
              </a:rPr>
              <a:t>Current View and Treatment </a:t>
            </a:r>
          </a:p>
          <a:p>
            <a:pPr algn="just">
              <a:spcAft>
                <a:spcPts val="0"/>
              </a:spcAft>
            </a:pPr>
            <a:r>
              <a:rPr lang="en-GB" sz="1000" dirty="0">
                <a:latin typeface="Arial" charset="0"/>
                <a:ea typeface="Arial" charset="0"/>
                <a:cs typeface="Arial" charset="0"/>
              </a:rPr>
              <a:t>Currently, AN has been recognised as a complex </a:t>
            </a:r>
            <a:r>
              <a:rPr lang="en-GB" sz="1000" dirty="0" err="1">
                <a:latin typeface="Arial" charset="0"/>
                <a:ea typeface="Arial" charset="0"/>
                <a:cs typeface="Arial" charset="0"/>
              </a:rPr>
              <a:t>biopsychosocial</a:t>
            </a:r>
            <a:r>
              <a:rPr lang="en-GB" sz="1000" dirty="0">
                <a:latin typeface="Arial" charset="0"/>
                <a:ea typeface="Arial" charset="0"/>
                <a:cs typeface="Arial" charset="0"/>
              </a:rPr>
              <a:t> condition. Treatment has been replaced by multidisciplinary care that involves family-based therapies, dietary rehabilitation, and psychological therapy (NICE, 2017). </a:t>
            </a:r>
            <a:r>
              <a:rPr lang="en-GB" sz="1000" dirty="0" err="1">
                <a:latin typeface="Arial" charset="0"/>
                <a:ea typeface="Arial" charset="0"/>
                <a:cs typeface="Arial" charset="0"/>
              </a:rPr>
              <a:t>Maudsley</a:t>
            </a:r>
            <a:r>
              <a:rPr lang="en-GB" sz="1000" dirty="0">
                <a:latin typeface="Arial" charset="0"/>
                <a:ea typeface="Arial" charset="0"/>
                <a:cs typeface="Arial" charset="0"/>
              </a:rPr>
              <a:t> Family Therapy and Cognitive Behavioural Therapy-Enhanced (CBT-E) have been considered the best practices. The rates of relapse are up to 30 per cent, and mortality rates remain among the highest of all mental diseases regardless of improvements (Treasure et al., </a:t>
            </a:r>
            <a:r>
              <a:rPr lang="en-GB" sz="1000" dirty="0">
                <a:latin typeface="Times New Roman" charset="0"/>
                <a:ea typeface="Calibri" charset="0"/>
              </a:rPr>
              <a:t>2020).</a:t>
            </a:r>
            <a:endParaRPr lang="en-GB" sz="1000" dirty="0">
              <a:effectLst/>
              <a:latin typeface="Times New Roman" charset="0"/>
              <a:ea typeface="Calibri" charset="0"/>
            </a:endParaRPr>
          </a:p>
        </p:txBody>
      </p:sp>
      <p:sp>
        <p:nvSpPr>
          <p:cNvPr id="10" name="Rectangle 9"/>
          <p:cNvSpPr/>
          <p:nvPr/>
        </p:nvSpPr>
        <p:spPr>
          <a:xfrm>
            <a:off x="2858661" y="56510"/>
            <a:ext cx="5225870" cy="815608"/>
          </a:xfrm>
          <a:prstGeom prst="rect">
            <a:avLst/>
          </a:prstGeom>
          <a:solidFill>
            <a:schemeClr val="accent2">
              <a:alpha val="34000"/>
            </a:schemeClr>
          </a:solidFill>
        </p:spPr>
        <p:txBody>
          <a:bodyPr wrap="square">
            <a:spAutoFit/>
          </a:bodyPr>
          <a:lstStyle/>
          <a:p>
            <a:pPr algn="ctr">
              <a:spcAft>
                <a:spcPts val="0"/>
              </a:spcAft>
            </a:pPr>
            <a:r>
              <a:rPr lang="en-GB" sz="1100" dirty="0">
                <a:solidFill>
                  <a:srgbClr val="333333"/>
                </a:solidFill>
                <a:latin typeface="Helvetica Neue" charset="0"/>
                <a:ea typeface="Times New Roman" charset="0"/>
              </a:rPr>
              <a:t> </a:t>
            </a:r>
            <a:endParaRPr lang="en-GB" sz="1200" b="1" dirty="0">
              <a:latin typeface="Times New Roman" charset="0"/>
              <a:ea typeface="Calibri" charset="0"/>
            </a:endParaRPr>
          </a:p>
          <a:p>
            <a:pPr algn="ctr">
              <a:spcAft>
                <a:spcPts val="0"/>
              </a:spcAft>
            </a:pPr>
            <a:r>
              <a:rPr lang="en-GB" b="1" dirty="0">
                <a:solidFill>
                  <a:srgbClr val="333333"/>
                </a:solidFill>
                <a:latin typeface="Helvetica Neue" charset="0"/>
                <a:ea typeface="Times New Roman" charset="0"/>
              </a:rPr>
              <a:t>Feeding or eating disorders</a:t>
            </a:r>
            <a:endParaRPr lang="en-GB" b="1" dirty="0">
              <a:latin typeface="Times New Roman" charset="0"/>
              <a:ea typeface="Calibri" charset="0"/>
            </a:endParaRPr>
          </a:p>
          <a:p>
            <a:pPr algn="ctr">
              <a:spcAft>
                <a:spcPts val="225"/>
              </a:spcAft>
            </a:pPr>
            <a:r>
              <a:rPr lang="en-GB" b="1" dirty="0">
                <a:solidFill>
                  <a:srgbClr val="333333"/>
                </a:solidFill>
                <a:latin typeface="Helvetica Neue" charset="0"/>
                <a:ea typeface="Times New Roman" charset="0"/>
              </a:rPr>
              <a:t>6B80 Anorexia Nervosa</a:t>
            </a:r>
            <a:endParaRPr lang="en-GB" b="1" dirty="0">
              <a:effectLst/>
              <a:latin typeface="Times New Roman" charset="0"/>
              <a:ea typeface="Calibri" charset="0"/>
            </a:endParaRPr>
          </a:p>
        </p:txBody>
      </p:sp>
      <p:pic>
        <p:nvPicPr>
          <p:cNvPr id="1027" name="Picture 3" descr="iet concept - anorexia stock pictures, royalty-free photos &amp; images">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50691" y="4275373"/>
            <a:ext cx="582231" cy="229048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rexic teenager - anorexia stock pictures, royalty-free photos &amp; images">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28370" y="1935628"/>
            <a:ext cx="3787712" cy="2570621"/>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eenage girl in a counseling session - anorexia stock pictures, royalty-free photos &amp; images">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8039" y="3274329"/>
            <a:ext cx="2455787" cy="116710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oman with anorexia. - anorexia stock pictures, royalty-free photos &amp; images">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822222" y="999829"/>
            <a:ext cx="2717124" cy="314783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norexic lunch - anorexia stock pictures, royalty-free photos &amp; images">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372" y="133004"/>
            <a:ext cx="2736424" cy="916041"/>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ed stethoscope on white plate - anorexia stock pictures, royalty-free photos &amp; images">
            <a:hlinkClick r:id="rId15"/>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564768" y="3220938"/>
            <a:ext cx="2664452" cy="1174297"/>
          </a:xfrm>
          <a:prstGeom prst="rect">
            <a:avLst/>
          </a:prstGeom>
          <a:solidFill>
            <a:schemeClr val="accent2">
              <a:alpha val="49000"/>
            </a:schemeClr>
          </a:solidFill>
        </p:spPr>
      </p:pic>
      <p:sp>
        <p:nvSpPr>
          <p:cNvPr id="16" name="Rectangle 15"/>
          <p:cNvSpPr/>
          <p:nvPr/>
        </p:nvSpPr>
        <p:spPr>
          <a:xfrm>
            <a:off x="8242040" y="133004"/>
            <a:ext cx="3648980" cy="1785104"/>
          </a:xfrm>
          <a:prstGeom prst="rect">
            <a:avLst/>
          </a:prstGeom>
          <a:solidFill>
            <a:schemeClr val="accent2">
              <a:alpha val="0"/>
            </a:schemeClr>
          </a:solidFill>
          <a:ln w="0">
            <a:solidFill>
              <a:schemeClr val="accent1"/>
            </a:solidFill>
          </a:ln>
          <a:effectLst>
            <a:softEdge rad="393700"/>
          </a:effectLst>
        </p:spPr>
        <p:txBody>
          <a:bodyPr wrap="square">
            <a:spAutoFit/>
          </a:bodyPr>
          <a:lstStyle/>
          <a:p>
            <a:pPr algn="ctr"/>
            <a:r>
              <a:rPr lang="en-US" sz="1000" b="1" u="sng" dirty="0" smtClean="0">
                <a:latin typeface="Arial" charset="0"/>
                <a:ea typeface="Arial" charset="0"/>
                <a:cs typeface="Arial" charset="0"/>
              </a:rPr>
              <a:t>Statistics</a:t>
            </a:r>
          </a:p>
          <a:p>
            <a:pPr algn="just"/>
            <a:r>
              <a:rPr lang="en-US" sz="1000" dirty="0" smtClean="0">
                <a:latin typeface="Arial" charset="0"/>
                <a:ea typeface="Arial" charset="0"/>
                <a:cs typeface="Arial" charset="0"/>
              </a:rPr>
              <a:t>Approximately </a:t>
            </a:r>
            <a:r>
              <a:rPr lang="en-US" sz="1000" dirty="0">
                <a:latin typeface="Arial" charset="0"/>
                <a:ea typeface="Arial" charset="0"/>
                <a:cs typeface="Arial" charset="0"/>
              </a:rPr>
              <a:t>1 to 2 per cent of women and 0.3 per cent of men become victims of anorexia nervosa, first presenting itself in the age range of 15-19. It is the deadliest mental health disease in that it has a mortality rate of 510 per cent, with approximately 510 per percent being medical and the remainder being suicide. In the United Kingdom, anorexia nervosa contributes to approximately 10 per cent of eating disorder victims, 1.25 million. It is despite this that less than 40% of patients receive </a:t>
            </a:r>
            <a:r>
              <a:rPr lang="en-US" sz="1000" dirty="0" err="1">
                <a:latin typeface="Arial" charset="0"/>
                <a:ea typeface="Arial" charset="0"/>
                <a:cs typeface="Arial" charset="0"/>
              </a:rPr>
              <a:t>specialised</a:t>
            </a:r>
            <a:r>
              <a:rPr lang="en-US" sz="1000" dirty="0">
                <a:latin typeface="Arial" charset="0"/>
                <a:ea typeface="Arial" charset="0"/>
                <a:cs typeface="Arial" charset="0"/>
              </a:rPr>
              <a:t> care, which means that it has severe gaps in support services and access.</a:t>
            </a:r>
            <a:endParaRPr lang="en-GB" sz="1000" dirty="0">
              <a:latin typeface="Arial" charset="0"/>
              <a:ea typeface="Arial" charset="0"/>
              <a:cs typeface="Arial" charset="0"/>
            </a:endParaRPr>
          </a:p>
        </p:txBody>
      </p:sp>
    </p:spTree>
    <p:extLst>
      <p:ext uri="{BB962C8B-B14F-4D97-AF65-F5344CB8AC3E}">
        <p14:creationId xmlns:p14="http://schemas.microsoft.com/office/powerpoint/2010/main" val="11288684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alphaModFix amt="0"/>
          </a:blip>
          <a:tile tx="0" ty="0" sx="100000" sy="100000" flip="none" algn="tl"/>
        </a:blipFill>
        <a:effectLst/>
      </p:bgPr>
    </p:bg>
    <p:spTree>
      <p:nvGrpSpPr>
        <p:cNvPr id="1" name=""/>
        <p:cNvGrpSpPr/>
        <p:nvPr/>
      </p:nvGrpSpPr>
      <p:grpSpPr>
        <a:xfrm>
          <a:off x="0" y="0"/>
          <a:ext cx="0" cy="0"/>
          <a:chOff x="0" y="0"/>
          <a:chExt cx="0" cy="0"/>
        </a:xfrm>
      </p:grpSpPr>
      <p:sp>
        <p:nvSpPr>
          <p:cNvPr id="4" name="Rectangle 3"/>
          <p:cNvSpPr/>
          <p:nvPr/>
        </p:nvSpPr>
        <p:spPr>
          <a:xfrm>
            <a:off x="371475" y="529174"/>
            <a:ext cx="11301413" cy="6017032"/>
          </a:xfrm>
          <a:prstGeom prst="rect">
            <a:avLst/>
          </a:prstGeom>
        </p:spPr>
        <p:txBody>
          <a:bodyPr wrap="square">
            <a:spAutoFit/>
          </a:bodyPr>
          <a:lstStyle/>
          <a:p>
            <a:pPr algn="ctr">
              <a:spcAft>
                <a:spcPts val="0"/>
              </a:spcAft>
            </a:pPr>
            <a:r>
              <a:rPr lang="en-GB" sz="1100" b="1" dirty="0" smtClean="0">
                <a:latin typeface="Arial" charset="0"/>
                <a:ea typeface="Arial" charset="0"/>
                <a:cs typeface="Arial" charset="0"/>
              </a:rPr>
              <a:t>References</a:t>
            </a:r>
          </a:p>
          <a:p>
            <a:pPr>
              <a:spcAft>
                <a:spcPts val="0"/>
              </a:spcAft>
            </a:pPr>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APA (2013) </a:t>
            </a:r>
            <a:r>
              <a:rPr lang="en-GB" sz="1100" i="1" dirty="0">
                <a:latin typeface="Arial" charset="0"/>
                <a:ea typeface="Arial" charset="0"/>
                <a:cs typeface="Arial" charset="0"/>
              </a:rPr>
              <a:t>Diagnostic and Statistical Manual of Mental Disorders</a:t>
            </a:r>
            <a:r>
              <a:rPr lang="en-GB" sz="1100" dirty="0">
                <a:latin typeface="Arial" charset="0"/>
                <a:ea typeface="Arial" charset="0"/>
                <a:cs typeface="Arial" charset="0"/>
              </a:rPr>
              <a:t> (5th ed.). Washington, DC: APA</a:t>
            </a:r>
            <a:r>
              <a:rPr lang="en-GB" sz="1100" dirty="0" smtClean="0">
                <a:latin typeface="Arial" charset="0"/>
                <a:ea typeface="Arial" charset="0"/>
                <a:cs typeface="Arial" charset="0"/>
              </a:rPr>
              <a:t>.</a:t>
            </a:r>
          </a:p>
          <a:p>
            <a:pPr>
              <a:spcAft>
                <a:spcPts val="0"/>
              </a:spcAft>
            </a:pPr>
            <a:endParaRPr lang="en-GB" sz="1100" dirty="0">
              <a:latin typeface="Arial" charset="0"/>
              <a:ea typeface="Arial" charset="0"/>
              <a:cs typeface="Arial" charset="0"/>
            </a:endParaRPr>
          </a:p>
          <a:p>
            <a:pPr>
              <a:spcAft>
                <a:spcPts val="0"/>
              </a:spcAft>
            </a:pPr>
            <a:endParaRPr lang="en-GB" sz="1100" dirty="0">
              <a:latin typeface="Arial" charset="0"/>
              <a:ea typeface="Arial" charset="0"/>
              <a:cs typeface="Arial" charset="0"/>
            </a:endParaRPr>
          </a:p>
          <a:p>
            <a:pPr>
              <a:spcAft>
                <a:spcPts val="0"/>
              </a:spcAft>
            </a:pPr>
            <a:r>
              <a:rPr lang="en-GB" sz="1100" dirty="0" err="1">
                <a:latin typeface="Arial" charset="0"/>
                <a:ea typeface="Arial" charset="0"/>
                <a:cs typeface="Arial" charset="0"/>
              </a:rPr>
              <a:t>Arcelus</a:t>
            </a:r>
            <a:r>
              <a:rPr lang="en-GB" sz="1100" dirty="0">
                <a:latin typeface="Arial" charset="0"/>
                <a:ea typeface="Arial" charset="0"/>
                <a:cs typeface="Arial" charset="0"/>
              </a:rPr>
              <a:t>, J. et al. (2011) ‘Mortality rates in patients with anorexia nervosa and other eating disorders: A meta-analysis of 36 studies’, </a:t>
            </a:r>
            <a:r>
              <a:rPr lang="en-GB" sz="1100" i="1" dirty="0">
                <a:latin typeface="Arial" charset="0"/>
                <a:ea typeface="Arial" charset="0"/>
                <a:cs typeface="Arial" charset="0"/>
              </a:rPr>
              <a:t>Archives of General Psychiatry</a:t>
            </a:r>
            <a:r>
              <a:rPr lang="en-GB" sz="1100" dirty="0">
                <a:latin typeface="Arial" charset="0"/>
                <a:ea typeface="Arial" charset="0"/>
                <a:cs typeface="Arial" charset="0"/>
              </a:rPr>
              <a:t>, 68(7), pp. 724–731.</a:t>
            </a:r>
            <a:br>
              <a:rPr lang="en-GB" sz="1100" dirty="0">
                <a:latin typeface="Arial" charset="0"/>
                <a:ea typeface="Arial" charset="0"/>
                <a:cs typeface="Arial" charset="0"/>
              </a:rPr>
            </a:br>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Beat (2023) </a:t>
            </a:r>
            <a:r>
              <a:rPr lang="en-GB" sz="1100" i="1" dirty="0">
                <a:latin typeface="Arial" charset="0"/>
                <a:ea typeface="Arial" charset="0"/>
                <a:cs typeface="Arial" charset="0"/>
              </a:rPr>
              <a:t>Eating Disorder Statistics</a:t>
            </a:r>
            <a:r>
              <a:rPr lang="en-GB" sz="1100" dirty="0">
                <a:latin typeface="Arial" charset="0"/>
                <a:ea typeface="Arial" charset="0"/>
                <a:cs typeface="Arial" charset="0"/>
              </a:rPr>
              <a:t>. Beat Eating Disorders</a:t>
            </a:r>
            <a:r>
              <a:rPr lang="en-GB" sz="1100" dirty="0" smtClean="0">
                <a:latin typeface="Arial" charset="0"/>
                <a:ea typeface="Arial" charset="0"/>
                <a:cs typeface="Arial" charset="0"/>
              </a:rPr>
              <a:t>.</a:t>
            </a:r>
          </a:p>
          <a:p>
            <a:pPr>
              <a:spcAft>
                <a:spcPts val="0"/>
              </a:spcAft>
            </a:pPr>
            <a:endParaRPr lang="en-GB" sz="1100" dirty="0" smtClean="0">
              <a:latin typeface="Arial" charset="0"/>
              <a:ea typeface="Arial" charset="0"/>
              <a:cs typeface="Arial" charset="0"/>
            </a:endParaRPr>
          </a:p>
          <a:p>
            <a:pPr>
              <a:spcAft>
                <a:spcPts val="0"/>
              </a:spcAft>
            </a:pPr>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err="1">
                <a:latin typeface="Arial" charset="0"/>
                <a:ea typeface="Arial" charset="0"/>
                <a:cs typeface="Arial" charset="0"/>
              </a:rPr>
              <a:t>Brumberg</a:t>
            </a:r>
            <a:r>
              <a:rPr lang="en-GB" sz="1100" dirty="0">
                <a:latin typeface="Arial" charset="0"/>
                <a:ea typeface="Arial" charset="0"/>
                <a:cs typeface="Arial" charset="0"/>
              </a:rPr>
              <a:t>, J. (2000) </a:t>
            </a:r>
            <a:r>
              <a:rPr lang="en-GB" sz="1100" i="1" dirty="0">
                <a:latin typeface="Arial" charset="0"/>
                <a:ea typeface="Arial" charset="0"/>
                <a:cs typeface="Arial" charset="0"/>
              </a:rPr>
              <a:t>Fasting Girls: The History of Anorexia Nervosa</a:t>
            </a:r>
            <a:r>
              <a:rPr lang="en-GB" sz="1100" dirty="0">
                <a:latin typeface="Arial" charset="0"/>
                <a:ea typeface="Arial" charset="0"/>
                <a:cs typeface="Arial" charset="0"/>
              </a:rPr>
              <a:t>. Harvard University Press</a:t>
            </a:r>
            <a:r>
              <a:rPr lang="en-GB" sz="1100" dirty="0" smtClean="0">
                <a:latin typeface="Arial" charset="0"/>
                <a:ea typeface="Arial" charset="0"/>
                <a:cs typeface="Arial" charset="0"/>
              </a:rPr>
              <a:t>.</a:t>
            </a:r>
          </a:p>
          <a:p>
            <a:pPr>
              <a:spcAft>
                <a:spcPts val="0"/>
              </a:spcAft>
            </a:pPr>
            <a:endParaRPr lang="en-GB" sz="1100" dirty="0" smtClean="0">
              <a:latin typeface="Arial" charset="0"/>
              <a:ea typeface="Arial" charset="0"/>
              <a:cs typeface="Arial" charset="0"/>
            </a:endParaRPr>
          </a:p>
          <a:p>
            <a:pPr>
              <a:spcAft>
                <a:spcPts val="0"/>
              </a:spcAft>
            </a:pPr>
            <a:endParaRPr lang="en-GB" sz="1100" dirty="0">
              <a:latin typeface="Arial" charset="0"/>
              <a:ea typeface="Arial" charset="0"/>
              <a:cs typeface="Arial" charset="0"/>
            </a:endParaRPr>
          </a:p>
          <a:p>
            <a:r>
              <a:rPr lang="en-GB" sz="1100" dirty="0">
                <a:latin typeface="Arial" charset="0"/>
                <a:ea typeface="Arial" charset="0"/>
                <a:cs typeface="Arial" charset="0"/>
              </a:rPr>
              <a:t>Beat (2023) </a:t>
            </a:r>
            <a:r>
              <a:rPr lang="en-GB" sz="1100" i="1" dirty="0">
                <a:latin typeface="Arial" charset="0"/>
                <a:ea typeface="Arial" charset="0"/>
                <a:cs typeface="Arial" charset="0"/>
              </a:rPr>
              <a:t>Eating Disorder Statistics</a:t>
            </a:r>
            <a:r>
              <a:rPr lang="en-GB" sz="1100" dirty="0">
                <a:latin typeface="Arial" charset="0"/>
                <a:ea typeface="Arial" charset="0"/>
                <a:cs typeface="Arial" charset="0"/>
              </a:rPr>
              <a:t>. Available at: https://</a:t>
            </a:r>
            <a:r>
              <a:rPr lang="en-GB" sz="1100" dirty="0" err="1">
                <a:latin typeface="Arial" charset="0"/>
                <a:ea typeface="Arial" charset="0"/>
                <a:cs typeface="Arial" charset="0"/>
              </a:rPr>
              <a:t>www.beateatingdisorders.org.uk</a:t>
            </a:r>
            <a:r>
              <a:rPr lang="en-GB" sz="1100" dirty="0">
                <a:latin typeface="Arial" charset="0"/>
                <a:ea typeface="Arial" charset="0"/>
                <a:cs typeface="Arial" charset="0"/>
              </a:rPr>
              <a:t> (Accessed: 7 October 2025</a:t>
            </a:r>
            <a:r>
              <a:rPr lang="en-GB" sz="1100" dirty="0" smtClean="0">
                <a:latin typeface="Arial" charset="0"/>
                <a:ea typeface="Arial" charset="0"/>
                <a:cs typeface="Arial" charset="0"/>
              </a:rPr>
              <a:t>).</a:t>
            </a:r>
          </a:p>
          <a:p>
            <a:endParaRPr lang="en-GB" sz="1100" dirty="0" smtClean="0">
              <a:latin typeface="Arial" charset="0"/>
              <a:ea typeface="Arial" charset="0"/>
              <a:cs typeface="Arial" charset="0"/>
            </a:endParaRPr>
          </a:p>
          <a:p>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Levine, M. &amp; </a:t>
            </a:r>
            <a:r>
              <a:rPr lang="en-GB" sz="1100" dirty="0" err="1">
                <a:latin typeface="Arial" charset="0"/>
                <a:ea typeface="Arial" charset="0"/>
                <a:cs typeface="Arial" charset="0"/>
              </a:rPr>
              <a:t>Murnen</a:t>
            </a:r>
            <a:r>
              <a:rPr lang="en-GB" sz="1100" dirty="0">
                <a:latin typeface="Arial" charset="0"/>
                <a:ea typeface="Arial" charset="0"/>
                <a:cs typeface="Arial" charset="0"/>
              </a:rPr>
              <a:t>, S. (2009) ‘Everybody knows that mass media are/are not [pick one] a cause of eating disorders’, </a:t>
            </a:r>
            <a:r>
              <a:rPr lang="en-GB" sz="1100" i="1" dirty="0">
                <a:latin typeface="Arial" charset="0"/>
                <a:ea typeface="Arial" charset="0"/>
                <a:cs typeface="Arial" charset="0"/>
              </a:rPr>
              <a:t>Journal of Social and Clinical Psychology</a:t>
            </a:r>
            <a:r>
              <a:rPr lang="en-GB" sz="1100" dirty="0">
                <a:latin typeface="Arial" charset="0"/>
                <a:ea typeface="Arial" charset="0"/>
                <a:cs typeface="Arial" charset="0"/>
              </a:rPr>
              <a:t>, 28(1), pp. 9–42</a:t>
            </a:r>
            <a:r>
              <a:rPr lang="en-GB" sz="1100" dirty="0" smtClean="0">
                <a:latin typeface="Arial" charset="0"/>
                <a:ea typeface="Arial" charset="0"/>
                <a:cs typeface="Arial" charset="0"/>
              </a:rPr>
              <a:t>.</a:t>
            </a:r>
          </a:p>
          <a:p>
            <a:endParaRPr lang="en-GB" sz="1100" dirty="0" smtClean="0">
              <a:latin typeface="Arial" charset="0"/>
              <a:ea typeface="Arial" charset="0"/>
              <a:cs typeface="Arial" charset="0"/>
            </a:endParaRPr>
          </a:p>
          <a:p>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NHS England (2020) </a:t>
            </a:r>
            <a:r>
              <a:rPr lang="en-GB" sz="1100" i="1" dirty="0">
                <a:latin typeface="Arial" charset="0"/>
                <a:ea typeface="Arial" charset="0"/>
                <a:cs typeface="Arial" charset="0"/>
              </a:rPr>
              <a:t>Access and Waiting Time Standard for Children and Young People with an Eating Disorder</a:t>
            </a:r>
            <a:r>
              <a:rPr lang="en-GB" sz="1100" dirty="0" smtClean="0">
                <a:latin typeface="Arial" charset="0"/>
                <a:ea typeface="Arial" charset="0"/>
                <a:cs typeface="Arial" charset="0"/>
              </a:rPr>
              <a:t>.</a:t>
            </a:r>
          </a:p>
          <a:p>
            <a:endParaRPr lang="en-GB" sz="1100" dirty="0" smtClean="0">
              <a:latin typeface="Arial" charset="0"/>
              <a:ea typeface="Arial" charset="0"/>
              <a:cs typeface="Arial" charset="0"/>
            </a:endParaRPr>
          </a:p>
          <a:p>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NICE (2017) </a:t>
            </a:r>
            <a:r>
              <a:rPr lang="en-GB" sz="1100" i="1" dirty="0">
                <a:latin typeface="Arial" charset="0"/>
                <a:ea typeface="Arial" charset="0"/>
                <a:cs typeface="Arial" charset="0"/>
              </a:rPr>
              <a:t>Eating Disorders: Recognition and Treatment (NG69</a:t>
            </a:r>
            <a:r>
              <a:rPr lang="en-GB" sz="1100" i="1" dirty="0" smtClean="0">
                <a:latin typeface="Arial" charset="0"/>
                <a:ea typeface="Arial" charset="0"/>
                <a:cs typeface="Arial" charset="0"/>
              </a:rPr>
              <a:t>)</a:t>
            </a:r>
            <a:r>
              <a:rPr lang="en-GB" sz="1100" dirty="0" smtClean="0">
                <a:latin typeface="Arial" charset="0"/>
                <a:ea typeface="Arial" charset="0"/>
                <a:cs typeface="Arial" charset="0"/>
              </a:rPr>
              <a:t>.</a:t>
            </a:r>
          </a:p>
          <a:p>
            <a:endParaRPr lang="en-GB" sz="1100" dirty="0" smtClean="0">
              <a:latin typeface="Arial" charset="0"/>
              <a:ea typeface="Arial" charset="0"/>
              <a:cs typeface="Arial" charset="0"/>
            </a:endParaRPr>
          </a:p>
          <a:p>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Treasure, J. et al. (2020) ‘Anorexia Nervosa: A Clinical Review’, </a:t>
            </a:r>
            <a:r>
              <a:rPr lang="en-GB" sz="1100" i="1" dirty="0">
                <a:latin typeface="Arial" charset="0"/>
                <a:ea typeface="Arial" charset="0"/>
                <a:cs typeface="Arial" charset="0"/>
              </a:rPr>
              <a:t>European Journal of Psychiatry</a:t>
            </a:r>
            <a:r>
              <a:rPr lang="en-GB" sz="1100" dirty="0">
                <a:latin typeface="Arial" charset="0"/>
                <a:ea typeface="Arial" charset="0"/>
                <a:cs typeface="Arial" charset="0"/>
              </a:rPr>
              <a:t>, 35(3), pp. 173–182</a:t>
            </a:r>
            <a:r>
              <a:rPr lang="en-GB" sz="1100" dirty="0" smtClean="0">
                <a:latin typeface="Arial" charset="0"/>
                <a:ea typeface="Arial" charset="0"/>
                <a:cs typeface="Arial" charset="0"/>
              </a:rPr>
              <a:t>.</a:t>
            </a:r>
          </a:p>
          <a:p>
            <a:endParaRPr lang="en-GB" sz="1100" dirty="0" smtClean="0">
              <a:latin typeface="Arial" charset="0"/>
              <a:ea typeface="Arial" charset="0"/>
              <a:cs typeface="Arial" charset="0"/>
            </a:endParaRPr>
          </a:p>
          <a:p>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err="1">
                <a:latin typeface="Arial" charset="0"/>
                <a:ea typeface="Arial" charset="0"/>
                <a:cs typeface="Arial" charset="0"/>
              </a:rPr>
              <a:t>Vandereycken</a:t>
            </a:r>
            <a:r>
              <a:rPr lang="en-GB" sz="1100" dirty="0">
                <a:latin typeface="Arial" charset="0"/>
                <a:ea typeface="Arial" charset="0"/>
                <a:cs typeface="Arial" charset="0"/>
              </a:rPr>
              <a:t>, W. (2011) ‘History of Anorexia Nervosa and Bulimia Nervosa’, </a:t>
            </a:r>
            <a:r>
              <a:rPr lang="en-GB" sz="1100" i="1" dirty="0">
                <a:latin typeface="Arial" charset="0"/>
                <a:ea typeface="Arial" charset="0"/>
                <a:cs typeface="Arial" charset="0"/>
              </a:rPr>
              <a:t>Current Opinion in Psychiatry</a:t>
            </a:r>
            <a:r>
              <a:rPr lang="en-GB" sz="1100" dirty="0">
                <a:latin typeface="Arial" charset="0"/>
                <a:ea typeface="Arial" charset="0"/>
                <a:cs typeface="Arial" charset="0"/>
              </a:rPr>
              <a:t>, 24(6), pp. 561–565</a:t>
            </a:r>
            <a:r>
              <a:rPr lang="en-GB" sz="1100" dirty="0" smtClean="0">
                <a:latin typeface="Arial" charset="0"/>
                <a:ea typeface="Arial" charset="0"/>
                <a:cs typeface="Arial" charset="0"/>
              </a:rPr>
              <a:t>.</a:t>
            </a:r>
          </a:p>
          <a:p>
            <a:endParaRPr lang="en-GB" sz="1100" dirty="0" smtClean="0">
              <a:latin typeface="Arial" charset="0"/>
              <a:ea typeface="Arial" charset="0"/>
              <a:cs typeface="Arial" charset="0"/>
            </a:endParaRPr>
          </a:p>
          <a:p>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WHO (2022) </a:t>
            </a:r>
            <a:r>
              <a:rPr lang="en-GB" sz="1100" i="1" dirty="0">
                <a:latin typeface="Arial" charset="0"/>
                <a:ea typeface="Arial" charset="0"/>
                <a:cs typeface="Arial" charset="0"/>
              </a:rPr>
              <a:t>International Classification of Diseases, 11th Revision (ICD-11)</a:t>
            </a:r>
            <a:r>
              <a:rPr lang="en-GB" sz="1100" dirty="0">
                <a:latin typeface="Arial" charset="0"/>
                <a:ea typeface="Arial" charset="0"/>
                <a:cs typeface="Arial" charset="0"/>
              </a:rPr>
              <a:t>. Geneva: World Health Organization. </a:t>
            </a:r>
            <a:endParaRPr lang="en-GB" sz="1100" dirty="0" smtClean="0">
              <a:latin typeface="Arial" charset="0"/>
              <a:ea typeface="Arial" charset="0"/>
              <a:cs typeface="Arial" charset="0"/>
            </a:endParaRPr>
          </a:p>
          <a:p>
            <a:endParaRPr lang="en-GB" sz="1100" dirty="0" smtClean="0">
              <a:latin typeface="Arial" charset="0"/>
              <a:ea typeface="Arial" charset="0"/>
              <a:cs typeface="Arial" charset="0"/>
            </a:endParaRPr>
          </a:p>
          <a:p>
            <a:r>
              <a:rPr lang="en-GB" sz="1100" dirty="0">
                <a:latin typeface="Arial" charset="0"/>
                <a:ea typeface="Arial" charset="0"/>
                <a:cs typeface="Arial" charset="0"/>
                <a:hlinkClick r:id="rId3"/>
              </a:rPr>
              <a:t>https://</a:t>
            </a:r>
            <a:r>
              <a:rPr lang="en-GB" sz="1100" dirty="0" smtClean="0">
                <a:latin typeface="Arial" charset="0"/>
                <a:ea typeface="Arial" charset="0"/>
                <a:cs typeface="Arial" charset="0"/>
                <a:hlinkClick r:id="rId3"/>
              </a:rPr>
              <a:t>www.gettyimages.co.uk/search/2/image?phrase=anorexia+nervosa/</a:t>
            </a:r>
            <a:r>
              <a:rPr lang="en-GB" sz="1100" dirty="0" smtClean="0">
                <a:latin typeface="Arial" charset="0"/>
                <a:ea typeface="Arial" charset="0"/>
                <a:cs typeface="Arial" charset="0"/>
              </a:rPr>
              <a:t> </a:t>
            </a:r>
            <a:endParaRPr lang="en-GB" sz="1100" dirty="0">
              <a:latin typeface="Arial" charset="0"/>
              <a:ea typeface="Arial" charset="0"/>
              <a:cs typeface="Arial" charset="0"/>
            </a:endParaRPr>
          </a:p>
        </p:txBody>
      </p:sp>
    </p:spTree>
    <p:extLst>
      <p:ext uri="{BB962C8B-B14F-4D97-AF65-F5344CB8AC3E}">
        <p14:creationId xmlns:p14="http://schemas.microsoft.com/office/powerpoint/2010/main" val="1474007551"/>
      </p:ext>
    </p:extLst>
  </p:cSld>
  <p:clrMapOvr>
    <a:masterClrMapping/>
  </p:clrMapOvr>
  <p:transition spd="slow">
    <p:wip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12628</TotalTime>
  <Words>632</Words>
  <Application>Microsoft Macintosh PowerPoint</Application>
  <PresentationFormat>Widescreen</PresentationFormat>
  <Paragraphs>66</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Calibri</vt:lpstr>
      <vt:lpstr>Calibri Light</vt:lpstr>
      <vt:lpstr>Helvetica Neue</vt:lpstr>
      <vt:lpstr>Times New Roman</vt:lpstr>
      <vt:lpstr>Arial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Conclusion Anorexia Nervosa remains a complex and life-threatening disorder deeply influenced by cultural, social, and political contexts. The ICD-11 framework enhances diagnostic clarity, but stigma, inequality, and under-resourcing persist. Future progress requires policy commitment to equitable, evidence-based, and stigma-free care. </dc:title>
  <dc:creator>Microsoft Office User</dc:creator>
  <cp:lastModifiedBy>Microsoft Office User</cp:lastModifiedBy>
  <cp:revision>42</cp:revision>
  <dcterms:created xsi:type="dcterms:W3CDTF">2025-10-06T13:54:43Z</dcterms:created>
  <dcterms:modified xsi:type="dcterms:W3CDTF">2025-11-02T11:57:55Z</dcterms:modified>
</cp:coreProperties>
</file>