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0" d="100"/>
          <a:sy n="70" d="100"/>
        </p:scale>
        <p:origin x="73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6CFC40-D74E-4D71-95F3-A72E61DDCBC2}"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F044F39A-0774-463A-BC20-9044E9E4E39A}">
      <dgm:prSet phldrT="[Text]"/>
      <dgm:spPr/>
      <dgm:t>
        <a:bodyPr/>
        <a:lstStyle/>
        <a:p>
          <a:r>
            <a:rPr lang="en-GB" dirty="0" smtClean="0"/>
            <a:t>14,000</a:t>
          </a:r>
          <a:endParaRPr lang="en-GB" dirty="0"/>
        </a:p>
      </dgm:t>
    </dgm:pt>
    <dgm:pt modelId="{73C5CB02-D1BC-46BE-A357-10B498489197}" type="parTrans" cxnId="{C780D005-4712-4944-A01B-E4C1C786FC5C}">
      <dgm:prSet/>
      <dgm:spPr/>
      <dgm:t>
        <a:bodyPr/>
        <a:lstStyle/>
        <a:p>
          <a:endParaRPr lang="en-GB"/>
        </a:p>
      </dgm:t>
    </dgm:pt>
    <dgm:pt modelId="{A7772D66-D1DA-4A7D-AC90-75CAF5AB18AC}" type="sibTrans" cxnId="{C780D005-4712-4944-A01B-E4C1C786FC5C}">
      <dgm:prSet/>
      <dgm:spPr/>
      <dgm:t>
        <a:bodyPr/>
        <a:lstStyle/>
        <a:p>
          <a:endParaRPr lang="en-GB"/>
        </a:p>
      </dgm:t>
    </dgm:pt>
    <dgm:pt modelId="{34F1A242-8361-4469-BDB7-8D697A2AF7F2}">
      <dgm:prSet phldrT="[Text]"/>
      <dgm:spPr/>
      <dgm:t>
        <a:bodyPr/>
        <a:lstStyle/>
        <a:p>
          <a:r>
            <a:rPr lang="en-US" dirty="0" smtClean="0">
              <a:solidFill>
                <a:srgbClr val="0C2E4F"/>
              </a:solidFill>
              <a:latin typeface="Calibri"/>
              <a:cs typeface="+mn-cs"/>
            </a:rPr>
            <a:t>Units introduced into the process</a:t>
          </a:r>
          <a:endParaRPr lang="en-GB" dirty="0"/>
        </a:p>
      </dgm:t>
    </dgm:pt>
    <dgm:pt modelId="{A45419E6-CB50-46A0-BBF8-CFEF5235AF20}" type="parTrans" cxnId="{DF47BEFE-9068-4FDE-AC10-9407045FBE54}">
      <dgm:prSet/>
      <dgm:spPr/>
      <dgm:t>
        <a:bodyPr/>
        <a:lstStyle/>
        <a:p>
          <a:endParaRPr lang="en-GB"/>
        </a:p>
      </dgm:t>
    </dgm:pt>
    <dgm:pt modelId="{783C5E55-944F-4683-953E-E7BD2A09F0E3}" type="sibTrans" cxnId="{DF47BEFE-9068-4FDE-AC10-9407045FBE54}">
      <dgm:prSet/>
      <dgm:spPr/>
      <dgm:t>
        <a:bodyPr/>
        <a:lstStyle/>
        <a:p>
          <a:endParaRPr lang="en-GB"/>
        </a:p>
      </dgm:t>
    </dgm:pt>
    <dgm:pt modelId="{7029E17F-8060-477D-9F29-952EDE354739}">
      <dgm:prSet phldrT="[Text]"/>
      <dgm:spPr/>
      <dgm:t>
        <a:bodyPr/>
        <a:lstStyle/>
        <a:p>
          <a:r>
            <a:rPr lang="en-GB" dirty="0" smtClean="0"/>
            <a:t>10,000</a:t>
          </a:r>
          <a:endParaRPr lang="en-GB" dirty="0"/>
        </a:p>
      </dgm:t>
    </dgm:pt>
    <dgm:pt modelId="{82A7EE96-8445-46C1-B4BE-006716D423F3}" type="parTrans" cxnId="{F44895F1-0C07-4B9B-BEFF-32747D59312D}">
      <dgm:prSet/>
      <dgm:spPr/>
      <dgm:t>
        <a:bodyPr/>
        <a:lstStyle/>
        <a:p>
          <a:endParaRPr lang="en-GB"/>
        </a:p>
      </dgm:t>
    </dgm:pt>
    <dgm:pt modelId="{1F3A1503-0E27-44F1-8EAC-C8914129DAB8}" type="sibTrans" cxnId="{F44895F1-0C07-4B9B-BEFF-32747D59312D}">
      <dgm:prSet/>
      <dgm:spPr/>
      <dgm:t>
        <a:bodyPr/>
        <a:lstStyle/>
        <a:p>
          <a:endParaRPr lang="en-GB"/>
        </a:p>
      </dgm:t>
    </dgm:pt>
    <dgm:pt modelId="{012F7791-1D5C-45D3-B47D-C5FCC7705E76}">
      <dgm:prSet phldrT="[Text]"/>
      <dgm:spPr/>
      <dgm:t>
        <a:bodyPr/>
        <a:lstStyle/>
        <a:p>
          <a:r>
            <a:rPr lang="en-US" dirty="0" smtClean="0">
              <a:solidFill>
                <a:srgbClr val="0C2E4F"/>
              </a:solidFill>
              <a:latin typeface="Calibri"/>
              <a:cs typeface="+mn-cs"/>
            </a:rPr>
            <a:t>Units completed and transferred to next process</a:t>
          </a:r>
          <a:endParaRPr lang="en-GB" dirty="0"/>
        </a:p>
      </dgm:t>
    </dgm:pt>
    <dgm:pt modelId="{BBFCF48E-2365-459C-B7EC-109236319F87}" type="parTrans" cxnId="{86D2FF6F-2AE9-462C-A62B-213D64708E7D}">
      <dgm:prSet/>
      <dgm:spPr/>
      <dgm:t>
        <a:bodyPr/>
        <a:lstStyle/>
        <a:p>
          <a:endParaRPr lang="en-GB"/>
        </a:p>
      </dgm:t>
    </dgm:pt>
    <dgm:pt modelId="{F6AA155D-7DE4-494B-A21D-E54681252DEE}" type="sibTrans" cxnId="{86D2FF6F-2AE9-462C-A62B-213D64708E7D}">
      <dgm:prSet/>
      <dgm:spPr/>
      <dgm:t>
        <a:bodyPr/>
        <a:lstStyle/>
        <a:p>
          <a:endParaRPr lang="en-GB"/>
        </a:p>
      </dgm:t>
    </dgm:pt>
    <dgm:pt modelId="{0A5D6401-7C09-449A-9683-7E282B96A899}">
      <dgm:prSet phldrT="[Text]"/>
      <dgm:spPr/>
      <dgm:t>
        <a:bodyPr/>
        <a:lstStyle/>
        <a:p>
          <a:r>
            <a:rPr lang="en-GB" dirty="0" smtClean="0"/>
            <a:t>4,000</a:t>
          </a:r>
          <a:endParaRPr lang="en-GB" dirty="0"/>
        </a:p>
      </dgm:t>
    </dgm:pt>
    <dgm:pt modelId="{8F2FD46A-B3F6-4D62-9AFB-7E8939445A66}" type="parTrans" cxnId="{8B7FCBFF-D643-470C-B987-AD49FC9440EA}">
      <dgm:prSet/>
      <dgm:spPr/>
      <dgm:t>
        <a:bodyPr/>
        <a:lstStyle/>
        <a:p>
          <a:endParaRPr lang="en-GB"/>
        </a:p>
      </dgm:t>
    </dgm:pt>
    <dgm:pt modelId="{7AD362B4-0A4D-46FC-8F94-CEF42D07966B}" type="sibTrans" cxnId="{8B7FCBFF-D643-470C-B987-AD49FC9440EA}">
      <dgm:prSet/>
      <dgm:spPr/>
      <dgm:t>
        <a:bodyPr/>
        <a:lstStyle/>
        <a:p>
          <a:endParaRPr lang="en-GB"/>
        </a:p>
      </dgm:t>
    </dgm:pt>
    <dgm:pt modelId="{E2F16BC8-8244-46C6-BAE2-98EC3CC26267}">
      <dgm:prSet phldrT="[Text]"/>
      <dgm:spPr/>
      <dgm:t>
        <a:bodyPr/>
        <a:lstStyle/>
        <a:p>
          <a:r>
            <a:rPr lang="en-US" dirty="0" smtClean="0">
              <a:solidFill>
                <a:srgbClr val="0C2E4F"/>
              </a:solidFill>
              <a:latin typeface="Calibri"/>
              <a:cs typeface="+mn-cs"/>
            </a:rPr>
            <a:t>Closing WIP (50% complete)</a:t>
          </a:r>
          <a:endParaRPr lang="en-GB" dirty="0"/>
        </a:p>
      </dgm:t>
    </dgm:pt>
    <dgm:pt modelId="{8264E1E4-3BB4-4559-8A92-F08A28A4DB0C}" type="parTrans" cxnId="{DB15F9DA-5B11-451A-A82E-40383820DBC7}">
      <dgm:prSet/>
      <dgm:spPr/>
      <dgm:t>
        <a:bodyPr/>
        <a:lstStyle/>
        <a:p>
          <a:endParaRPr lang="en-GB"/>
        </a:p>
      </dgm:t>
    </dgm:pt>
    <dgm:pt modelId="{1E0E4757-1FF2-48EA-957D-94808F025627}" type="sibTrans" cxnId="{DB15F9DA-5B11-451A-A82E-40383820DBC7}">
      <dgm:prSet/>
      <dgm:spPr/>
      <dgm:t>
        <a:bodyPr/>
        <a:lstStyle/>
        <a:p>
          <a:endParaRPr lang="en-GB"/>
        </a:p>
      </dgm:t>
    </dgm:pt>
    <dgm:pt modelId="{E5376203-B1F2-400E-91C5-065C56104AB4}">
      <dgm:prSet phldrT="[Text]"/>
      <dgm:spPr/>
      <dgm:t>
        <a:bodyPr/>
        <a:lstStyle/>
        <a:p>
          <a:endParaRPr lang="en-GB" dirty="0"/>
        </a:p>
      </dgm:t>
    </dgm:pt>
    <dgm:pt modelId="{9117D0BE-1181-4F8E-87A2-A665724BBC8E}" type="parTrans" cxnId="{D900E94D-FD88-4243-B3FC-C486A27F882E}">
      <dgm:prSet/>
      <dgm:spPr/>
      <dgm:t>
        <a:bodyPr/>
        <a:lstStyle/>
        <a:p>
          <a:endParaRPr lang="en-GB"/>
        </a:p>
      </dgm:t>
    </dgm:pt>
    <dgm:pt modelId="{FCB703A7-7DCA-4BDE-8C11-1E39279FCB9A}" type="sibTrans" cxnId="{D900E94D-FD88-4243-B3FC-C486A27F882E}">
      <dgm:prSet/>
      <dgm:spPr/>
      <dgm:t>
        <a:bodyPr/>
        <a:lstStyle/>
        <a:p>
          <a:endParaRPr lang="en-GB"/>
        </a:p>
      </dgm:t>
    </dgm:pt>
    <dgm:pt modelId="{2F2EA48E-5C66-4FB8-8CA4-3D6A71FF5285}" type="pres">
      <dgm:prSet presAssocID="{466CFC40-D74E-4D71-95F3-A72E61DDCBC2}" presName="linearFlow" presStyleCnt="0">
        <dgm:presLayoutVars>
          <dgm:dir/>
          <dgm:animLvl val="lvl"/>
          <dgm:resizeHandles val="exact"/>
        </dgm:presLayoutVars>
      </dgm:prSet>
      <dgm:spPr/>
      <dgm:t>
        <a:bodyPr/>
        <a:lstStyle/>
        <a:p>
          <a:endParaRPr lang="en-GB"/>
        </a:p>
      </dgm:t>
    </dgm:pt>
    <dgm:pt modelId="{8464080D-953F-45C1-850A-76499E30B467}" type="pres">
      <dgm:prSet presAssocID="{F044F39A-0774-463A-BC20-9044E9E4E39A}" presName="composite" presStyleCnt="0"/>
      <dgm:spPr/>
    </dgm:pt>
    <dgm:pt modelId="{095C4AA8-E986-4D8F-94C2-3A5BFB2A4B02}" type="pres">
      <dgm:prSet presAssocID="{F044F39A-0774-463A-BC20-9044E9E4E39A}" presName="parentText" presStyleLbl="alignNode1" presStyleIdx="0" presStyleCnt="3">
        <dgm:presLayoutVars>
          <dgm:chMax val="1"/>
          <dgm:bulletEnabled val="1"/>
        </dgm:presLayoutVars>
      </dgm:prSet>
      <dgm:spPr/>
      <dgm:t>
        <a:bodyPr/>
        <a:lstStyle/>
        <a:p>
          <a:endParaRPr lang="en-GB"/>
        </a:p>
      </dgm:t>
    </dgm:pt>
    <dgm:pt modelId="{F8D13FB1-734E-4D16-85C9-F4966B460B6F}" type="pres">
      <dgm:prSet presAssocID="{F044F39A-0774-463A-BC20-9044E9E4E39A}" presName="descendantText" presStyleLbl="alignAcc1" presStyleIdx="0" presStyleCnt="3">
        <dgm:presLayoutVars>
          <dgm:bulletEnabled val="1"/>
        </dgm:presLayoutVars>
      </dgm:prSet>
      <dgm:spPr/>
      <dgm:t>
        <a:bodyPr/>
        <a:lstStyle/>
        <a:p>
          <a:endParaRPr lang="en-GB"/>
        </a:p>
      </dgm:t>
    </dgm:pt>
    <dgm:pt modelId="{9F93FE24-6DEA-42EF-A9FB-FF5CDAFDA784}" type="pres">
      <dgm:prSet presAssocID="{A7772D66-D1DA-4A7D-AC90-75CAF5AB18AC}" presName="sp" presStyleCnt="0"/>
      <dgm:spPr/>
    </dgm:pt>
    <dgm:pt modelId="{8EC22B8D-B11D-4C25-951E-238892530A0B}" type="pres">
      <dgm:prSet presAssocID="{7029E17F-8060-477D-9F29-952EDE354739}" presName="composite" presStyleCnt="0"/>
      <dgm:spPr/>
    </dgm:pt>
    <dgm:pt modelId="{6B0FFB7C-E73A-4B32-9B5A-5AB35C57C268}" type="pres">
      <dgm:prSet presAssocID="{7029E17F-8060-477D-9F29-952EDE354739}" presName="parentText" presStyleLbl="alignNode1" presStyleIdx="1" presStyleCnt="3">
        <dgm:presLayoutVars>
          <dgm:chMax val="1"/>
          <dgm:bulletEnabled val="1"/>
        </dgm:presLayoutVars>
      </dgm:prSet>
      <dgm:spPr/>
      <dgm:t>
        <a:bodyPr/>
        <a:lstStyle/>
        <a:p>
          <a:endParaRPr lang="en-GB"/>
        </a:p>
      </dgm:t>
    </dgm:pt>
    <dgm:pt modelId="{E482AA82-3D61-4BE7-A2BE-F67038C7765D}" type="pres">
      <dgm:prSet presAssocID="{7029E17F-8060-477D-9F29-952EDE354739}" presName="descendantText" presStyleLbl="alignAcc1" presStyleIdx="1" presStyleCnt="3">
        <dgm:presLayoutVars>
          <dgm:bulletEnabled val="1"/>
        </dgm:presLayoutVars>
      </dgm:prSet>
      <dgm:spPr/>
      <dgm:t>
        <a:bodyPr/>
        <a:lstStyle/>
        <a:p>
          <a:endParaRPr lang="en-GB"/>
        </a:p>
      </dgm:t>
    </dgm:pt>
    <dgm:pt modelId="{94D922B6-4D20-413C-B2B1-8C5FD3E7DC81}" type="pres">
      <dgm:prSet presAssocID="{1F3A1503-0E27-44F1-8EAC-C8914129DAB8}" presName="sp" presStyleCnt="0"/>
      <dgm:spPr/>
    </dgm:pt>
    <dgm:pt modelId="{3BA275DC-1EA6-4AC3-8477-3992C4411FB4}" type="pres">
      <dgm:prSet presAssocID="{0A5D6401-7C09-449A-9683-7E282B96A899}" presName="composite" presStyleCnt="0"/>
      <dgm:spPr/>
    </dgm:pt>
    <dgm:pt modelId="{7D9F1C90-E251-4A75-AA48-08CAC23AFF32}" type="pres">
      <dgm:prSet presAssocID="{0A5D6401-7C09-449A-9683-7E282B96A899}" presName="parentText" presStyleLbl="alignNode1" presStyleIdx="2" presStyleCnt="3">
        <dgm:presLayoutVars>
          <dgm:chMax val="1"/>
          <dgm:bulletEnabled val="1"/>
        </dgm:presLayoutVars>
      </dgm:prSet>
      <dgm:spPr/>
      <dgm:t>
        <a:bodyPr/>
        <a:lstStyle/>
        <a:p>
          <a:endParaRPr lang="en-GB"/>
        </a:p>
      </dgm:t>
    </dgm:pt>
    <dgm:pt modelId="{0BC626EE-4E9F-40BF-AAA4-6FC5532F6569}" type="pres">
      <dgm:prSet presAssocID="{0A5D6401-7C09-449A-9683-7E282B96A899}" presName="descendantText" presStyleLbl="alignAcc1" presStyleIdx="2" presStyleCnt="3">
        <dgm:presLayoutVars>
          <dgm:bulletEnabled val="1"/>
        </dgm:presLayoutVars>
      </dgm:prSet>
      <dgm:spPr/>
      <dgm:t>
        <a:bodyPr/>
        <a:lstStyle/>
        <a:p>
          <a:endParaRPr lang="en-GB"/>
        </a:p>
      </dgm:t>
    </dgm:pt>
  </dgm:ptLst>
  <dgm:cxnLst>
    <dgm:cxn modelId="{D900E94D-FD88-4243-B3FC-C486A27F882E}" srcId="{F044F39A-0774-463A-BC20-9044E9E4E39A}" destId="{E5376203-B1F2-400E-91C5-065C56104AB4}" srcOrd="0" destOrd="0" parTransId="{9117D0BE-1181-4F8E-87A2-A665724BBC8E}" sibTransId="{FCB703A7-7DCA-4BDE-8C11-1E39279FCB9A}"/>
    <dgm:cxn modelId="{B1C4C693-2898-4A09-BEAA-75DF65C7A040}" type="presOf" srcId="{F044F39A-0774-463A-BC20-9044E9E4E39A}" destId="{095C4AA8-E986-4D8F-94C2-3A5BFB2A4B02}" srcOrd="0" destOrd="0" presId="urn:microsoft.com/office/officeart/2005/8/layout/chevron2"/>
    <dgm:cxn modelId="{F44895F1-0C07-4B9B-BEFF-32747D59312D}" srcId="{466CFC40-D74E-4D71-95F3-A72E61DDCBC2}" destId="{7029E17F-8060-477D-9F29-952EDE354739}" srcOrd="1" destOrd="0" parTransId="{82A7EE96-8445-46C1-B4BE-006716D423F3}" sibTransId="{1F3A1503-0E27-44F1-8EAC-C8914129DAB8}"/>
    <dgm:cxn modelId="{6F1D8A6E-DF3A-4B8F-8A3C-5A34BEA5D690}" type="presOf" srcId="{012F7791-1D5C-45D3-B47D-C5FCC7705E76}" destId="{E482AA82-3D61-4BE7-A2BE-F67038C7765D}" srcOrd="0" destOrd="0" presId="urn:microsoft.com/office/officeart/2005/8/layout/chevron2"/>
    <dgm:cxn modelId="{C780D005-4712-4944-A01B-E4C1C786FC5C}" srcId="{466CFC40-D74E-4D71-95F3-A72E61DDCBC2}" destId="{F044F39A-0774-463A-BC20-9044E9E4E39A}" srcOrd="0" destOrd="0" parTransId="{73C5CB02-D1BC-46BE-A357-10B498489197}" sibTransId="{A7772D66-D1DA-4A7D-AC90-75CAF5AB18AC}"/>
    <dgm:cxn modelId="{9A00CF26-6BAF-42D7-B72B-656E62786A9B}" type="presOf" srcId="{7029E17F-8060-477D-9F29-952EDE354739}" destId="{6B0FFB7C-E73A-4B32-9B5A-5AB35C57C268}" srcOrd="0" destOrd="0" presId="urn:microsoft.com/office/officeart/2005/8/layout/chevron2"/>
    <dgm:cxn modelId="{6FC7A046-0DA1-4D77-8E21-F8C0AF8247B1}" type="presOf" srcId="{34F1A242-8361-4469-BDB7-8D697A2AF7F2}" destId="{F8D13FB1-734E-4D16-85C9-F4966B460B6F}" srcOrd="0" destOrd="1" presId="urn:microsoft.com/office/officeart/2005/8/layout/chevron2"/>
    <dgm:cxn modelId="{8B7FCBFF-D643-470C-B987-AD49FC9440EA}" srcId="{466CFC40-D74E-4D71-95F3-A72E61DDCBC2}" destId="{0A5D6401-7C09-449A-9683-7E282B96A899}" srcOrd="2" destOrd="0" parTransId="{8F2FD46A-B3F6-4D62-9AFB-7E8939445A66}" sibTransId="{7AD362B4-0A4D-46FC-8F94-CEF42D07966B}"/>
    <dgm:cxn modelId="{86D2FF6F-2AE9-462C-A62B-213D64708E7D}" srcId="{7029E17F-8060-477D-9F29-952EDE354739}" destId="{012F7791-1D5C-45D3-B47D-C5FCC7705E76}" srcOrd="0" destOrd="0" parTransId="{BBFCF48E-2365-459C-B7EC-109236319F87}" sibTransId="{F6AA155D-7DE4-494B-A21D-E54681252DEE}"/>
    <dgm:cxn modelId="{DB15F9DA-5B11-451A-A82E-40383820DBC7}" srcId="{0A5D6401-7C09-449A-9683-7E282B96A899}" destId="{E2F16BC8-8244-46C6-BAE2-98EC3CC26267}" srcOrd="0" destOrd="0" parTransId="{8264E1E4-3BB4-4559-8A92-F08A28A4DB0C}" sibTransId="{1E0E4757-1FF2-48EA-957D-94808F025627}"/>
    <dgm:cxn modelId="{0DC08C2D-6AD9-450C-BDB6-D349B26E29B3}" type="presOf" srcId="{E5376203-B1F2-400E-91C5-065C56104AB4}" destId="{F8D13FB1-734E-4D16-85C9-F4966B460B6F}" srcOrd="0" destOrd="0" presId="urn:microsoft.com/office/officeart/2005/8/layout/chevron2"/>
    <dgm:cxn modelId="{DF47BEFE-9068-4FDE-AC10-9407045FBE54}" srcId="{F044F39A-0774-463A-BC20-9044E9E4E39A}" destId="{34F1A242-8361-4469-BDB7-8D697A2AF7F2}" srcOrd="1" destOrd="0" parTransId="{A45419E6-CB50-46A0-BBF8-CFEF5235AF20}" sibTransId="{783C5E55-944F-4683-953E-E7BD2A09F0E3}"/>
    <dgm:cxn modelId="{167E4764-0516-4CB0-917F-3E2F05D54096}" type="presOf" srcId="{E2F16BC8-8244-46C6-BAE2-98EC3CC26267}" destId="{0BC626EE-4E9F-40BF-AAA4-6FC5532F6569}" srcOrd="0" destOrd="0" presId="urn:microsoft.com/office/officeart/2005/8/layout/chevron2"/>
    <dgm:cxn modelId="{EE9EEA2A-ADE0-4D87-8B31-42BEA563DBF0}" type="presOf" srcId="{0A5D6401-7C09-449A-9683-7E282B96A899}" destId="{7D9F1C90-E251-4A75-AA48-08CAC23AFF32}" srcOrd="0" destOrd="0" presId="urn:microsoft.com/office/officeart/2005/8/layout/chevron2"/>
    <dgm:cxn modelId="{2B4082C1-F24C-4C3E-8F3E-DA6939723D05}" type="presOf" srcId="{466CFC40-D74E-4D71-95F3-A72E61DDCBC2}" destId="{2F2EA48E-5C66-4FB8-8CA4-3D6A71FF5285}" srcOrd="0" destOrd="0" presId="urn:microsoft.com/office/officeart/2005/8/layout/chevron2"/>
    <dgm:cxn modelId="{E761031A-DFC5-45B6-98D5-C7499232F6A9}" type="presParOf" srcId="{2F2EA48E-5C66-4FB8-8CA4-3D6A71FF5285}" destId="{8464080D-953F-45C1-850A-76499E30B467}" srcOrd="0" destOrd="0" presId="urn:microsoft.com/office/officeart/2005/8/layout/chevron2"/>
    <dgm:cxn modelId="{673D1FC4-C46D-45AF-B37B-4F117D9A9C1A}" type="presParOf" srcId="{8464080D-953F-45C1-850A-76499E30B467}" destId="{095C4AA8-E986-4D8F-94C2-3A5BFB2A4B02}" srcOrd="0" destOrd="0" presId="urn:microsoft.com/office/officeart/2005/8/layout/chevron2"/>
    <dgm:cxn modelId="{66C06AF3-287B-48DF-A01F-87E8C1B4D753}" type="presParOf" srcId="{8464080D-953F-45C1-850A-76499E30B467}" destId="{F8D13FB1-734E-4D16-85C9-F4966B460B6F}" srcOrd="1" destOrd="0" presId="urn:microsoft.com/office/officeart/2005/8/layout/chevron2"/>
    <dgm:cxn modelId="{BE779983-EA06-4BD8-B046-49F3862D41D6}" type="presParOf" srcId="{2F2EA48E-5C66-4FB8-8CA4-3D6A71FF5285}" destId="{9F93FE24-6DEA-42EF-A9FB-FF5CDAFDA784}" srcOrd="1" destOrd="0" presId="urn:microsoft.com/office/officeart/2005/8/layout/chevron2"/>
    <dgm:cxn modelId="{55A4519D-98E4-4CF3-8077-5AA3C7EF2B81}" type="presParOf" srcId="{2F2EA48E-5C66-4FB8-8CA4-3D6A71FF5285}" destId="{8EC22B8D-B11D-4C25-951E-238892530A0B}" srcOrd="2" destOrd="0" presId="urn:microsoft.com/office/officeart/2005/8/layout/chevron2"/>
    <dgm:cxn modelId="{89710F5E-0155-4358-8E1E-CAA4CA80E7D4}" type="presParOf" srcId="{8EC22B8D-B11D-4C25-951E-238892530A0B}" destId="{6B0FFB7C-E73A-4B32-9B5A-5AB35C57C268}" srcOrd="0" destOrd="0" presId="urn:microsoft.com/office/officeart/2005/8/layout/chevron2"/>
    <dgm:cxn modelId="{A706BB7D-BA60-476A-819B-68442D7CC859}" type="presParOf" srcId="{8EC22B8D-B11D-4C25-951E-238892530A0B}" destId="{E482AA82-3D61-4BE7-A2BE-F67038C7765D}" srcOrd="1" destOrd="0" presId="urn:microsoft.com/office/officeart/2005/8/layout/chevron2"/>
    <dgm:cxn modelId="{34EE4CAD-3A77-4D01-9366-3AE59F5D45B3}" type="presParOf" srcId="{2F2EA48E-5C66-4FB8-8CA4-3D6A71FF5285}" destId="{94D922B6-4D20-413C-B2B1-8C5FD3E7DC81}" srcOrd="3" destOrd="0" presId="urn:microsoft.com/office/officeart/2005/8/layout/chevron2"/>
    <dgm:cxn modelId="{059B27A1-6B67-4B53-A1EE-3D428B5AB5AB}" type="presParOf" srcId="{2F2EA48E-5C66-4FB8-8CA4-3D6A71FF5285}" destId="{3BA275DC-1EA6-4AC3-8477-3992C4411FB4}" srcOrd="4" destOrd="0" presId="urn:microsoft.com/office/officeart/2005/8/layout/chevron2"/>
    <dgm:cxn modelId="{17846C43-8459-4289-BAA7-1649628D741D}" type="presParOf" srcId="{3BA275DC-1EA6-4AC3-8477-3992C4411FB4}" destId="{7D9F1C90-E251-4A75-AA48-08CAC23AFF32}" srcOrd="0" destOrd="0" presId="urn:microsoft.com/office/officeart/2005/8/layout/chevron2"/>
    <dgm:cxn modelId="{37D87296-6E7F-4142-9A26-99A94E0A1695}" type="presParOf" srcId="{3BA275DC-1EA6-4AC3-8477-3992C4411FB4}" destId="{0BC626EE-4E9F-40BF-AAA4-6FC5532F6569}"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6CFC40-D74E-4D71-95F3-A72E61DDCBC2}"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F044F39A-0774-463A-BC20-9044E9E4E39A}">
      <dgm:prSet phldrT="[Text]"/>
      <dgm:spPr/>
      <dgm:t>
        <a:bodyPr/>
        <a:lstStyle/>
        <a:p>
          <a:r>
            <a:rPr lang="en-GB" dirty="0" smtClean="0"/>
            <a:t>10,000</a:t>
          </a:r>
          <a:endParaRPr lang="en-GB" dirty="0"/>
        </a:p>
      </dgm:t>
    </dgm:pt>
    <dgm:pt modelId="{73C5CB02-D1BC-46BE-A357-10B498489197}" type="parTrans" cxnId="{C780D005-4712-4944-A01B-E4C1C786FC5C}">
      <dgm:prSet/>
      <dgm:spPr/>
      <dgm:t>
        <a:bodyPr/>
        <a:lstStyle/>
        <a:p>
          <a:endParaRPr lang="en-GB"/>
        </a:p>
      </dgm:t>
    </dgm:pt>
    <dgm:pt modelId="{A7772D66-D1DA-4A7D-AC90-75CAF5AB18AC}" type="sibTrans" cxnId="{C780D005-4712-4944-A01B-E4C1C786FC5C}">
      <dgm:prSet/>
      <dgm:spPr/>
      <dgm:t>
        <a:bodyPr/>
        <a:lstStyle/>
        <a:p>
          <a:endParaRPr lang="en-GB"/>
        </a:p>
      </dgm:t>
    </dgm:pt>
    <dgm:pt modelId="{34F1A242-8361-4469-BDB7-8D697A2AF7F2}">
      <dgm:prSet phldrT="[Text]"/>
      <dgm:spPr/>
      <dgm:t>
        <a:bodyPr/>
        <a:lstStyle/>
        <a:p>
          <a:r>
            <a:rPr lang="en-US" dirty="0" smtClean="0">
              <a:solidFill>
                <a:srgbClr val="0C2E4F"/>
              </a:solidFill>
              <a:latin typeface="Calibri"/>
              <a:cs typeface="+mn-cs"/>
            </a:rPr>
            <a:t>Units introduced into the process</a:t>
          </a:r>
          <a:endParaRPr lang="en-GB" dirty="0"/>
        </a:p>
      </dgm:t>
    </dgm:pt>
    <dgm:pt modelId="{A45419E6-CB50-46A0-BBF8-CFEF5235AF20}" type="parTrans" cxnId="{DF47BEFE-9068-4FDE-AC10-9407045FBE54}">
      <dgm:prSet/>
      <dgm:spPr/>
      <dgm:t>
        <a:bodyPr/>
        <a:lstStyle/>
        <a:p>
          <a:endParaRPr lang="en-GB"/>
        </a:p>
      </dgm:t>
    </dgm:pt>
    <dgm:pt modelId="{783C5E55-944F-4683-953E-E7BD2A09F0E3}" type="sibTrans" cxnId="{DF47BEFE-9068-4FDE-AC10-9407045FBE54}">
      <dgm:prSet/>
      <dgm:spPr/>
      <dgm:t>
        <a:bodyPr/>
        <a:lstStyle/>
        <a:p>
          <a:endParaRPr lang="en-GB"/>
        </a:p>
      </dgm:t>
    </dgm:pt>
    <dgm:pt modelId="{7029E17F-8060-477D-9F29-952EDE354739}">
      <dgm:prSet phldrT="[Text]"/>
      <dgm:spPr/>
      <dgm:t>
        <a:bodyPr/>
        <a:lstStyle/>
        <a:p>
          <a:r>
            <a:rPr lang="en-GB" dirty="0" smtClean="0"/>
            <a:t>9,000</a:t>
          </a:r>
          <a:endParaRPr lang="en-GB" dirty="0"/>
        </a:p>
      </dgm:t>
    </dgm:pt>
    <dgm:pt modelId="{82A7EE96-8445-46C1-B4BE-006716D423F3}" type="parTrans" cxnId="{F44895F1-0C07-4B9B-BEFF-32747D59312D}">
      <dgm:prSet/>
      <dgm:spPr/>
      <dgm:t>
        <a:bodyPr/>
        <a:lstStyle/>
        <a:p>
          <a:endParaRPr lang="en-GB"/>
        </a:p>
      </dgm:t>
    </dgm:pt>
    <dgm:pt modelId="{1F3A1503-0E27-44F1-8EAC-C8914129DAB8}" type="sibTrans" cxnId="{F44895F1-0C07-4B9B-BEFF-32747D59312D}">
      <dgm:prSet/>
      <dgm:spPr/>
      <dgm:t>
        <a:bodyPr/>
        <a:lstStyle/>
        <a:p>
          <a:endParaRPr lang="en-GB"/>
        </a:p>
      </dgm:t>
    </dgm:pt>
    <dgm:pt modelId="{012F7791-1D5C-45D3-B47D-C5FCC7705E76}">
      <dgm:prSet phldrT="[Text]"/>
      <dgm:spPr/>
      <dgm:t>
        <a:bodyPr/>
        <a:lstStyle/>
        <a:p>
          <a:r>
            <a:rPr lang="en-US" dirty="0" smtClean="0">
              <a:solidFill>
                <a:srgbClr val="0C2E4F"/>
              </a:solidFill>
              <a:latin typeface="Calibri"/>
              <a:cs typeface="+mn-cs"/>
            </a:rPr>
            <a:t>Units completed and transferred to next process</a:t>
          </a:r>
          <a:endParaRPr lang="en-GB" dirty="0"/>
        </a:p>
      </dgm:t>
    </dgm:pt>
    <dgm:pt modelId="{BBFCF48E-2365-459C-B7EC-109236319F87}" type="parTrans" cxnId="{86D2FF6F-2AE9-462C-A62B-213D64708E7D}">
      <dgm:prSet/>
      <dgm:spPr/>
      <dgm:t>
        <a:bodyPr/>
        <a:lstStyle/>
        <a:p>
          <a:endParaRPr lang="en-GB"/>
        </a:p>
      </dgm:t>
    </dgm:pt>
    <dgm:pt modelId="{F6AA155D-7DE4-494B-A21D-E54681252DEE}" type="sibTrans" cxnId="{86D2FF6F-2AE9-462C-A62B-213D64708E7D}">
      <dgm:prSet/>
      <dgm:spPr/>
      <dgm:t>
        <a:bodyPr/>
        <a:lstStyle/>
        <a:p>
          <a:endParaRPr lang="en-GB"/>
        </a:p>
      </dgm:t>
    </dgm:pt>
    <dgm:pt modelId="{0A5D6401-7C09-449A-9683-7E282B96A899}">
      <dgm:prSet phldrT="[Text]"/>
      <dgm:spPr/>
      <dgm:t>
        <a:bodyPr/>
        <a:lstStyle/>
        <a:p>
          <a:r>
            <a:rPr lang="en-GB" dirty="0" smtClean="0"/>
            <a:t>1,000</a:t>
          </a:r>
          <a:endParaRPr lang="en-GB" dirty="0"/>
        </a:p>
      </dgm:t>
    </dgm:pt>
    <dgm:pt modelId="{8F2FD46A-B3F6-4D62-9AFB-7E8939445A66}" type="parTrans" cxnId="{8B7FCBFF-D643-470C-B987-AD49FC9440EA}">
      <dgm:prSet/>
      <dgm:spPr/>
      <dgm:t>
        <a:bodyPr/>
        <a:lstStyle/>
        <a:p>
          <a:endParaRPr lang="en-GB"/>
        </a:p>
      </dgm:t>
    </dgm:pt>
    <dgm:pt modelId="{7AD362B4-0A4D-46FC-8F94-CEF42D07966B}" type="sibTrans" cxnId="{8B7FCBFF-D643-470C-B987-AD49FC9440EA}">
      <dgm:prSet/>
      <dgm:spPr/>
      <dgm:t>
        <a:bodyPr/>
        <a:lstStyle/>
        <a:p>
          <a:endParaRPr lang="en-GB"/>
        </a:p>
      </dgm:t>
    </dgm:pt>
    <dgm:pt modelId="{E2F16BC8-8244-46C6-BAE2-98EC3CC26267}">
      <dgm:prSet phldrT="[Text]"/>
      <dgm:spPr/>
      <dgm:t>
        <a:bodyPr/>
        <a:lstStyle/>
        <a:p>
          <a:r>
            <a:rPr lang="en-US" dirty="0" smtClean="0">
              <a:solidFill>
                <a:srgbClr val="0C2E4F"/>
              </a:solidFill>
              <a:latin typeface="Calibri"/>
              <a:cs typeface="+mn-cs"/>
            </a:rPr>
            <a:t>Closing WIP (50% complete)</a:t>
          </a:r>
          <a:endParaRPr lang="en-GB" dirty="0"/>
        </a:p>
      </dgm:t>
    </dgm:pt>
    <dgm:pt modelId="{8264E1E4-3BB4-4559-8A92-F08A28A4DB0C}" type="parTrans" cxnId="{DB15F9DA-5B11-451A-A82E-40383820DBC7}">
      <dgm:prSet/>
      <dgm:spPr/>
      <dgm:t>
        <a:bodyPr/>
        <a:lstStyle/>
        <a:p>
          <a:endParaRPr lang="en-GB"/>
        </a:p>
      </dgm:t>
    </dgm:pt>
    <dgm:pt modelId="{1E0E4757-1FF2-48EA-957D-94808F025627}" type="sibTrans" cxnId="{DB15F9DA-5B11-451A-A82E-40383820DBC7}">
      <dgm:prSet/>
      <dgm:spPr/>
      <dgm:t>
        <a:bodyPr/>
        <a:lstStyle/>
        <a:p>
          <a:endParaRPr lang="en-GB"/>
        </a:p>
      </dgm:t>
    </dgm:pt>
    <dgm:pt modelId="{E5376203-B1F2-400E-91C5-065C56104AB4}">
      <dgm:prSet phldrT="[Text]"/>
      <dgm:spPr/>
      <dgm:t>
        <a:bodyPr/>
        <a:lstStyle/>
        <a:p>
          <a:endParaRPr lang="en-GB" dirty="0"/>
        </a:p>
      </dgm:t>
    </dgm:pt>
    <dgm:pt modelId="{9117D0BE-1181-4F8E-87A2-A665724BBC8E}" type="parTrans" cxnId="{D900E94D-FD88-4243-B3FC-C486A27F882E}">
      <dgm:prSet/>
      <dgm:spPr/>
      <dgm:t>
        <a:bodyPr/>
        <a:lstStyle/>
        <a:p>
          <a:endParaRPr lang="en-GB"/>
        </a:p>
      </dgm:t>
    </dgm:pt>
    <dgm:pt modelId="{FCB703A7-7DCA-4BDE-8C11-1E39279FCB9A}" type="sibTrans" cxnId="{D900E94D-FD88-4243-B3FC-C486A27F882E}">
      <dgm:prSet/>
      <dgm:spPr/>
      <dgm:t>
        <a:bodyPr/>
        <a:lstStyle/>
        <a:p>
          <a:endParaRPr lang="en-GB"/>
        </a:p>
      </dgm:t>
    </dgm:pt>
    <dgm:pt modelId="{2F2EA48E-5C66-4FB8-8CA4-3D6A71FF5285}" type="pres">
      <dgm:prSet presAssocID="{466CFC40-D74E-4D71-95F3-A72E61DDCBC2}" presName="linearFlow" presStyleCnt="0">
        <dgm:presLayoutVars>
          <dgm:dir/>
          <dgm:animLvl val="lvl"/>
          <dgm:resizeHandles val="exact"/>
        </dgm:presLayoutVars>
      </dgm:prSet>
      <dgm:spPr/>
      <dgm:t>
        <a:bodyPr/>
        <a:lstStyle/>
        <a:p>
          <a:endParaRPr lang="en-GB"/>
        </a:p>
      </dgm:t>
    </dgm:pt>
    <dgm:pt modelId="{8464080D-953F-45C1-850A-76499E30B467}" type="pres">
      <dgm:prSet presAssocID="{F044F39A-0774-463A-BC20-9044E9E4E39A}" presName="composite" presStyleCnt="0"/>
      <dgm:spPr/>
    </dgm:pt>
    <dgm:pt modelId="{095C4AA8-E986-4D8F-94C2-3A5BFB2A4B02}" type="pres">
      <dgm:prSet presAssocID="{F044F39A-0774-463A-BC20-9044E9E4E39A}" presName="parentText" presStyleLbl="alignNode1" presStyleIdx="0" presStyleCnt="3">
        <dgm:presLayoutVars>
          <dgm:chMax val="1"/>
          <dgm:bulletEnabled val="1"/>
        </dgm:presLayoutVars>
      </dgm:prSet>
      <dgm:spPr/>
      <dgm:t>
        <a:bodyPr/>
        <a:lstStyle/>
        <a:p>
          <a:endParaRPr lang="en-GB"/>
        </a:p>
      </dgm:t>
    </dgm:pt>
    <dgm:pt modelId="{F8D13FB1-734E-4D16-85C9-F4966B460B6F}" type="pres">
      <dgm:prSet presAssocID="{F044F39A-0774-463A-BC20-9044E9E4E39A}" presName="descendantText" presStyleLbl="alignAcc1" presStyleIdx="0" presStyleCnt="3">
        <dgm:presLayoutVars>
          <dgm:bulletEnabled val="1"/>
        </dgm:presLayoutVars>
      </dgm:prSet>
      <dgm:spPr/>
      <dgm:t>
        <a:bodyPr/>
        <a:lstStyle/>
        <a:p>
          <a:endParaRPr lang="en-GB"/>
        </a:p>
      </dgm:t>
    </dgm:pt>
    <dgm:pt modelId="{9F93FE24-6DEA-42EF-A9FB-FF5CDAFDA784}" type="pres">
      <dgm:prSet presAssocID="{A7772D66-D1DA-4A7D-AC90-75CAF5AB18AC}" presName="sp" presStyleCnt="0"/>
      <dgm:spPr/>
    </dgm:pt>
    <dgm:pt modelId="{8EC22B8D-B11D-4C25-951E-238892530A0B}" type="pres">
      <dgm:prSet presAssocID="{7029E17F-8060-477D-9F29-952EDE354739}" presName="composite" presStyleCnt="0"/>
      <dgm:spPr/>
    </dgm:pt>
    <dgm:pt modelId="{6B0FFB7C-E73A-4B32-9B5A-5AB35C57C268}" type="pres">
      <dgm:prSet presAssocID="{7029E17F-8060-477D-9F29-952EDE354739}" presName="parentText" presStyleLbl="alignNode1" presStyleIdx="1" presStyleCnt="3">
        <dgm:presLayoutVars>
          <dgm:chMax val="1"/>
          <dgm:bulletEnabled val="1"/>
        </dgm:presLayoutVars>
      </dgm:prSet>
      <dgm:spPr/>
      <dgm:t>
        <a:bodyPr/>
        <a:lstStyle/>
        <a:p>
          <a:endParaRPr lang="en-GB"/>
        </a:p>
      </dgm:t>
    </dgm:pt>
    <dgm:pt modelId="{E482AA82-3D61-4BE7-A2BE-F67038C7765D}" type="pres">
      <dgm:prSet presAssocID="{7029E17F-8060-477D-9F29-952EDE354739}" presName="descendantText" presStyleLbl="alignAcc1" presStyleIdx="1" presStyleCnt="3">
        <dgm:presLayoutVars>
          <dgm:bulletEnabled val="1"/>
        </dgm:presLayoutVars>
      </dgm:prSet>
      <dgm:spPr/>
      <dgm:t>
        <a:bodyPr/>
        <a:lstStyle/>
        <a:p>
          <a:endParaRPr lang="en-GB"/>
        </a:p>
      </dgm:t>
    </dgm:pt>
    <dgm:pt modelId="{94D922B6-4D20-413C-B2B1-8C5FD3E7DC81}" type="pres">
      <dgm:prSet presAssocID="{1F3A1503-0E27-44F1-8EAC-C8914129DAB8}" presName="sp" presStyleCnt="0"/>
      <dgm:spPr/>
    </dgm:pt>
    <dgm:pt modelId="{3BA275DC-1EA6-4AC3-8477-3992C4411FB4}" type="pres">
      <dgm:prSet presAssocID="{0A5D6401-7C09-449A-9683-7E282B96A899}" presName="composite" presStyleCnt="0"/>
      <dgm:spPr/>
    </dgm:pt>
    <dgm:pt modelId="{7D9F1C90-E251-4A75-AA48-08CAC23AFF32}" type="pres">
      <dgm:prSet presAssocID="{0A5D6401-7C09-449A-9683-7E282B96A899}" presName="parentText" presStyleLbl="alignNode1" presStyleIdx="2" presStyleCnt="3">
        <dgm:presLayoutVars>
          <dgm:chMax val="1"/>
          <dgm:bulletEnabled val="1"/>
        </dgm:presLayoutVars>
      </dgm:prSet>
      <dgm:spPr/>
      <dgm:t>
        <a:bodyPr/>
        <a:lstStyle/>
        <a:p>
          <a:endParaRPr lang="en-GB"/>
        </a:p>
      </dgm:t>
    </dgm:pt>
    <dgm:pt modelId="{0BC626EE-4E9F-40BF-AAA4-6FC5532F6569}" type="pres">
      <dgm:prSet presAssocID="{0A5D6401-7C09-449A-9683-7E282B96A899}" presName="descendantText" presStyleLbl="alignAcc1" presStyleIdx="2" presStyleCnt="3">
        <dgm:presLayoutVars>
          <dgm:bulletEnabled val="1"/>
        </dgm:presLayoutVars>
      </dgm:prSet>
      <dgm:spPr/>
      <dgm:t>
        <a:bodyPr/>
        <a:lstStyle/>
        <a:p>
          <a:endParaRPr lang="en-GB"/>
        </a:p>
      </dgm:t>
    </dgm:pt>
  </dgm:ptLst>
  <dgm:cxnLst>
    <dgm:cxn modelId="{B1713603-3220-4A92-B39A-49D5A21EFA86}" type="presOf" srcId="{7029E17F-8060-477D-9F29-952EDE354739}" destId="{6B0FFB7C-E73A-4B32-9B5A-5AB35C57C268}" srcOrd="0" destOrd="0" presId="urn:microsoft.com/office/officeart/2005/8/layout/chevron2"/>
    <dgm:cxn modelId="{049B7E1F-C58E-4B81-849C-D7A64B882FDF}" type="presOf" srcId="{E2F16BC8-8244-46C6-BAE2-98EC3CC26267}" destId="{0BC626EE-4E9F-40BF-AAA4-6FC5532F6569}" srcOrd="0" destOrd="0" presId="urn:microsoft.com/office/officeart/2005/8/layout/chevron2"/>
    <dgm:cxn modelId="{D900E94D-FD88-4243-B3FC-C486A27F882E}" srcId="{F044F39A-0774-463A-BC20-9044E9E4E39A}" destId="{E5376203-B1F2-400E-91C5-065C56104AB4}" srcOrd="0" destOrd="0" parTransId="{9117D0BE-1181-4F8E-87A2-A665724BBC8E}" sibTransId="{FCB703A7-7DCA-4BDE-8C11-1E39279FCB9A}"/>
    <dgm:cxn modelId="{487F07BC-F91C-45A9-90E8-A1A3D51A7820}" type="presOf" srcId="{012F7791-1D5C-45D3-B47D-C5FCC7705E76}" destId="{E482AA82-3D61-4BE7-A2BE-F67038C7765D}" srcOrd="0" destOrd="0" presId="urn:microsoft.com/office/officeart/2005/8/layout/chevron2"/>
    <dgm:cxn modelId="{F44895F1-0C07-4B9B-BEFF-32747D59312D}" srcId="{466CFC40-D74E-4D71-95F3-A72E61DDCBC2}" destId="{7029E17F-8060-477D-9F29-952EDE354739}" srcOrd="1" destOrd="0" parTransId="{82A7EE96-8445-46C1-B4BE-006716D423F3}" sibTransId="{1F3A1503-0E27-44F1-8EAC-C8914129DAB8}"/>
    <dgm:cxn modelId="{C780D005-4712-4944-A01B-E4C1C786FC5C}" srcId="{466CFC40-D74E-4D71-95F3-A72E61DDCBC2}" destId="{F044F39A-0774-463A-BC20-9044E9E4E39A}" srcOrd="0" destOrd="0" parTransId="{73C5CB02-D1BC-46BE-A357-10B498489197}" sibTransId="{A7772D66-D1DA-4A7D-AC90-75CAF5AB18AC}"/>
    <dgm:cxn modelId="{5ACFC330-8B16-4077-A78F-58A23020D819}" type="presOf" srcId="{F044F39A-0774-463A-BC20-9044E9E4E39A}" destId="{095C4AA8-E986-4D8F-94C2-3A5BFB2A4B02}" srcOrd="0" destOrd="0" presId="urn:microsoft.com/office/officeart/2005/8/layout/chevron2"/>
    <dgm:cxn modelId="{8B7FCBFF-D643-470C-B987-AD49FC9440EA}" srcId="{466CFC40-D74E-4D71-95F3-A72E61DDCBC2}" destId="{0A5D6401-7C09-449A-9683-7E282B96A899}" srcOrd="2" destOrd="0" parTransId="{8F2FD46A-B3F6-4D62-9AFB-7E8939445A66}" sibTransId="{7AD362B4-0A4D-46FC-8F94-CEF42D07966B}"/>
    <dgm:cxn modelId="{ED078B12-B064-4861-8D96-55876F3C421C}" type="presOf" srcId="{E5376203-B1F2-400E-91C5-065C56104AB4}" destId="{F8D13FB1-734E-4D16-85C9-F4966B460B6F}" srcOrd="0" destOrd="0" presId="urn:microsoft.com/office/officeart/2005/8/layout/chevron2"/>
    <dgm:cxn modelId="{E8071941-EAF3-4EA8-8731-E29489FAC026}" type="presOf" srcId="{34F1A242-8361-4469-BDB7-8D697A2AF7F2}" destId="{F8D13FB1-734E-4D16-85C9-F4966B460B6F}" srcOrd="0" destOrd="1" presId="urn:microsoft.com/office/officeart/2005/8/layout/chevron2"/>
    <dgm:cxn modelId="{86D2FF6F-2AE9-462C-A62B-213D64708E7D}" srcId="{7029E17F-8060-477D-9F29-952EDE354739}" destId="{012F7791-1D5C-45D3-B47D-C5FCC7705E76}" srcOrd="0" destOrd="0" parTransId="{BBFCF48E-2365-459C-B7EC-109236319F87}" sibTransId="{F6AA155D-7DE4-494B-A21D-E54681252DEE}"/>
    <dgm:cxn modelId="{DB15F9DA-5B11-451A-A82E-40383820DBC7}" srcId="{0A5D6401-7C09-449A-9683-7E282B96A899}" destId="{E2F16BC8-8244-46C6-BAE2-98EC3CC26267}" srcOrd="0" destOrd="0" parTransId="{8264E1E4-3BB4-4559-8A92-F08A28A4DB0C}" sibTransId="{1E0E4757-1FF2-48EA-957D-94808F025627}"/>
    <dgm:cxn modelId="{E877CBE6-5C9D-4AC8-BF92-7BC03B22087C}" type="presOf" srcId="{466CFC40-D74E-4D71-95F3-A72E61DDCBC2}" destId="{2F2EA48E-5C66-4FB8-8CA4-3D6A71FF5285}" srcOrd="0" destOrd="0" presId="urn:microsoft.com/office/officeart/2005/8/layout/chevron2"/>
    <dgm:cxn modelId="{DF47BEFE-9068-4FDE-AC10-9407045FBE54}" srcId="{F044F39A-0774-463A-BC20-9044E9E4E39A}" destId="{34F1A242-8361-4469-BDB7-8D697A2AF7F2}" srcOrd="1" destOrd="0" parTransId="{A45419E6-CB50-46A0-BBF8-CFEF5235AF20}" sibTransId="{783C5E55-944F-4683-953E-E7BD2A09F0E3}"/>
    <dgm:cxn modelId="{55B159F5-4D96-4C5D-B0E8-5D65CC34645A}" type="presOf" srcId="{0A5D6401-7C09-449A-9683-7E282B96A899}" destId="{7D9F1C90-E251-4A75-AA48-08CAC23AFF32}" srcOrd="0" destOrd="0" presId="urn:microsoft.com/office/officeart/2005/8/layout/chevron2"/>
    <dgm:cxn modelId="{746357DD-DF6E-4465-AC25-22E2E6A56FF0}" type="presParOf" srcId="{2F2EA48E-5C66-4FB8-8CA4-3D6A71FF5285}" destId="{8464080D-953F-45C1-850A-76499E30B467}" srcOrd="0" destOrd="0" presId="urn:microsoft.com/office/officeart/2005/8/layout/chevron2"/>
    <dgm:cxn modelId="{04F42AFC-9039-4B2A-AA9F-F767725E5C84}" type="presParOf" srcId="{8464080D-953F-45C1-850A-76499E30B467}" destId="{095C4AA8-E986-4D8F-94C2-3A5BFB2A4B02}" srcOrd="0" destOrd="0" presId="urn:microsoft.com/office/officeart/2005/8/layout/chevron2"/>
    <dgm:cxn modelId="{FE1EFB2D-EE20-4D31-990D-6FA30E35AA59}" type="presParOf" srcId="{8464080D-953F-45C1-850A-76499E30B467}" destId="{F8D13FB1-734E-4D16-85C9-F4966B460B6F}" srcOrd="1" destOrd="0" presId="urn:microsoft.com/office/officeart/2005/8/layout/chevron2"/>
    <dgm:cxn modelId="{E2D8A77A-F58C-42F0-8642-67A42436CEDD}" type="presParOf" srcId="{2F2EA48E-5C66-4FB8-8CA4-3D6A71FF5285}" destId="{9F93FE24-6DEA-42EF-A9FB-FF5CDAFDA784}" srcOrd="1" destOrd="0" presId="urn:microsoft.com/office/officeart/2005/8/layout/chevron2"/>
    <dgm:cxn modelId="{93B02CF3-ECDC-48F2-B609-1CACC327AE64}" type="presParOf" srcId="{2F2EA48E-5C66-4FB8-8CA4-3D6A71FF5285}" destId="{8EC22B8D-B11D-4C25-951E-238892530A0B}" srcOrd="2" destOrd="0" presId="urn:microsoft.com/office/officeart/2005/8/layout/chevron2"/>
    <dgm:cxn modelId="{89C7C39C-CAA0-4F90-9A3F-3838E6F71102}" type="presParOf" srcId="{8EC22B8D-B11D-4C25-951E-238892530A0B}" destId="{6B0FFB7C-E73A-4B32-9B5A-5AB35C57C268}" srcOrd="0" destOrd="0" presId="urn:microsoft.com/office/officeart/2005/8/layout/chevron2"/>
    <dgm:cxn modelId="{2CBBDB6A-038A-4F82-8001-1B64EEB843F8}" type="presParOf" srcId="{8EC22B8D-B11D-4C25-951E-238892530A0B}" destId="{E482AA82-3D61-4BE7-A2BE-F67038C7765D}" srcOrd="1" destOrd="0" presId="urn:microsoft.com/office/officeart/2005/8/layout/chevron2"/>
    <dgm:cxn modelId="{AC01E2A3-F02C-4AD4-9D52-818B81790ECD}" type="presParOf" srcId="{2F2EA48E-5C66-4FB8-8CA4-3D6A71FF5285}" destId="{94D922B6-4D20-413C-B2B1-8C5FD3E7DC81}" srcOrd="3" destOrd="0" presId="urn:microsoft.com/office/officeart/2005/8/layout/chevron2"/>
    <dgm:cxn modelId="{F6580262-5CBB-43D5-97E3-DAAC0C735302}" type="presParOf" srcId="{2F2EA48E-5C66-4FB8-8CA4-3D6A71FF5285}" destId="{3BA275DC-1EA6-4AC3-8477-3992C4411FB4}" srcOrd="4" destOrd="0" presId="urn:microsoft.com/office/officeart/2005/8/layout/chevron2"/>
    <dgm:cxn modelId="{D982F046-F3A4-4389-BB14-31E9BEC745F7}" type="presParOf" srcId="{3BA275DC-1EA6-4AC3-8477-3992C4411FB4}" destId="{7D9F1C90-E251-4A75-AA48-08CAC23AFF32}" srcOrd="0" destOrd="0" presId="urn:microsoft.com/office/officeart/2005/8/layout/chevron2"/>
    <dgm:cxn modelId="{AF60D642-3919-4C88-BE47-379C6FF33844}" type="presParOf" srcId="{3BA275DC-1EA6-4AC3-8477-3992C4411FB4}" destId="{0BC626EE-4E9F-40BF-AAA4-6FC5532F6569}"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5C4AA8-E986-4D8F-94C2-3A5BFB2A4B02}">
      <dsp:nvSpPr>
        <dsp:cNvPr id="0" name=""/>
        <dsp:cNvSpPr/>
      </dsp:nvSpPr>
      <dsp:spPr>
        <a:xfrm rot="5400000">
          <a:off x="-217486" y="218403"/>
          <a:ext cx="1449911" cy="101493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lvl="0" algn="ctr" defTabSz="1200150">
            <a:lnSpc>
              <a:spcPct val="90000"/>
            </a:lnSpc>
            <a:spcBef>
              <a:spcPct val="0"/>
            </a:spcBef>
            <a:spcAft>
              <a:spcPct val="35000"/>
            </a:spcAft>
          </a:pPr>
          <a:r>
            <a:rPr lang="en-GB" sz="2700" kern="1200" dirty="0" smtClean="0"/>
            <a:t>14,000</a:t>
          </a:r>
          <a:endParaRPr lang="en-GB" sz="2700" kern="1200" dirty="0"/>
        </a:p>
      </dsp:txBody>
      <dsp:txXfrm rot="-5400000">
        <a:off x="1" y="508385"/>
        <a:ext cx="1014938" cy="434973"/>
      </dsp:txXfrm>
    </dsp:sp>
    <dsp:sp modelId="{F8D13FB1-734E-4D16-85C9-F4966B460B6F}">
      <dsp:nvSpPr>
        <dsp:cNvPr id="0" name=""/>
        <dsp:cNvSpPr/>
      </dsp:nvSpPr>
      <dsp:spPr>
        <a:xfrm rot="5400000">
          <a:off x="4247885" y="-3232030"/>
          <a:ext cx="942442" cy="740833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4912" tIns="16510" rIns="16510" bIns="16510" numCol="1" spcCol="1270" anchor="ctr" anchorCtr="0">
          <a:noAutofit/>
        </a:bodyPr>
        <a:lstStyle/>
        <a:p>
          <a:pPr marL="228600" lvl="1" indent="-228600" algn="l" defTabSz="1155700">
            <a:lnSpc>
              <a:spcPct val="90000"/>
            </a:lnSpc>
            <a:spcBef>
              <a:spcPct val="0"/>
            </a:spcBef>
            <a:spcAft>
              <a:spcPct val="15000"/>
            </a:spcAft>
            <a:buChar char="••"/>
          </a:pPr>
          <a:endParaRPr lang="en-GB" sz="2600" kern="1200" dirty="0"/>
        </a:p>
        <a:p>
          <a:pPr marL="228600" lvl="1" indent="-228600" algn="l" defTabSz="1155700">
            <a:lnSpc>
              <a:spcPct val="90000"/>
            </a:lnSpc>
            <a:spcBef>
              <a:spcPct val="0"/>
            </a:spcBef>
            <a:spcAft>
              <a:spcPct val="15000"/>
            </a:spcAft>
            <a:buChar char="••"/>
          </a:pPr>
          <a:r>
            <a:rPr lang="en-US" sz="2600" kern="1200" dirty="0" smtClean="0">
              <a:solidFill>
                <a:srgbClr val="0C2E4F"/>
              </a:solidFill>
              <a:latin typeface="Calibri"/>
              <a:cs typeface="+mn-cs"/>
            </a:rPr>
            <a:t>Units introduced into the process</a:t>
          </a:r>
          <a:endParaRPr lang="en-GB" sz="2600" kern="1200" dirty="0"/>
        </a:p>
      </dsp:txBody>
      <dsp:txXfrm rot="-5400000">
        <a:off x="1014938" y="46923"/>
        <a:ext cx="7362330" cy="850430"/>
      </dsp:txXfrm>
    </dsp:sp>
    <dsp:sp modelId="{6B0FFB7C-E73A-4B32-9B5A-5AB35C57C268}">
      <dsp:nvSpPr>
        <dsp:cNvPr id="0" name=""/>
        <dsp:cNvSpPr/>
      </dsp:nvSpPr>
      <dsp:spPr>
        <a:xfrm rot="5400000">
          <a:off x="-217486" y="1472143"/>
          <a:ext cx="1449911" cy="101493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lvl="0" algn="ctr" defTabSz="1200150">
            <a:lnSpc>
              <a:spcPct val="90000"/>
            </a:lnSpc>
            <a:spcBef>
              <a:spcPct val="0"/>
            </a:spcBef>
            <a:spcAft>
              <a:spcPct val="35000"/>
            </a:spcAft>
          </a:pPr>
          <a:r>
            <a:rPr lang="en-GB" sz="2700" kern="1200" dirty="0" smtClean="0"/>
            <a:t>10,000</a:t>
          </a:r>
          <a:endParaRPr lang="en-GB" sz="2700" kern="1200" dirty="0"/>
        </a:p>
      </dsp:txBody>
      <dsp:txXfrm rot="-5400000">
        <a:off x="1" y="1762125"/>
        <a:ext cx="1014938" cy="434973"/>
      </dsp:txXfrm>
    </dsp:sp>
    <dsp:sp modelId="{E482AA82-3D61-4BE7-A2BE-F67038C7765D}">
      <dsp:nvSpPr>
        <dsp:cNvPr id="0" name=""/>
        <dsp:cNvSpPr/>
      </dsp:nvSpPr>
      <dsp:spPr>
        <a:xfrm rot="5400000">
          <a:off x="4247885" y="-1978290"/>
          <a:ext cx="942442" cy="740833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4912" tIns="16510" rIns="16510" bIns="16510" numCol="1" spcCol="1270" anchor="ctr" anchorCtr="0">
          <a:noAutofit/>
        </a:bodyPr>
        <a:lstStyle/>
        <a:p>
          <a:pPr marL="228600" lvl="1" indent="-228600" algn="l" defTabSz="1155700">
            <a:lnSpc>
              <a:spcPct val="90000"/>
            </a:lnSpc>
            <a:spcBef>
              <a:spcPct val="0"/>
            </a:spcBef>
            <a:spcAft>
              <a:spcPct val="15000"/>
            </a:spcAft>
            <a:buChar char="••"/>
          </a:pPr>
          <a:r>
            <a:rPr lang="en-US" sz="2600" kern="1200" dirty="0" smtClean="0">
              <a:solidFill>
                <a:srgbClr val="0C2E4F"/>
              </a:solidFill>
              <a:latin typeface="Calibri"/>
              <a:cs typeface="+mn-cs"/>
            </a:rPr>
            <a:t>Units completed and transferred to next process</a:t>
          </a:r>
          <a:endParaRPr lang="en-GB" sz="2600" kern="1200" dirty="0"/>
        </a:p>
      </dsp:txBody>
      <dsp:txXfrm rot="-5400000">
        <a:off x="1014938" y="1300663"/>
        <a:ext cx="7362330" cy="850430"/>
      </dsp:txXfrm>
    </dsp:sp>
    <dsp:sp modelId="{7D9F1C90-E251-4A75-AA48-08CAC23AFF32}">
      <dsp:nvSpPr>
        <dsp:cNvPr id="0" name=""/>
        <dsp:cNvSpPr/>
      </dsp:nvSpPr>
      <dsp:spPr>
        <a:xfrm rot="5400000">
          <a:off x="-217486" y="2725883"/>
          <a:ext cx="1449911" cy="101493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lvl="0" algn="ctr" defTabSz="1200150">
            <a:lnSpc>
              <a:spcPct val="90000"/>
            </a:lnSpc>
            <a:spcBef>
              <a:spcPct val="0"/>
            </a:spcBef>
            <a:spcAft>
              <a:spcPct val="35000"/>
            </a:spcAft>
          </a:pPr>
          <a:r>
            <a:rPr lang="en-GB" sz="2700" kern="1200" dirty="0" smtClean="0"/>
            <a:t>4,000</a:t>
          </a:r>
          <a:endParaRPr lang="en-GB" sz="2700" kern="1200" dirty="0"/>
        </a:p>
      </dsp:txBody>
      <dsp:txXfrm rot="-5400000">
        <a:off x="1" y="3015865"/>
        <a:ext cx="1014938" cy="434973"/>
      </dsp:txXfrm>
    </dsp:sp>
    <dsp:sp modelId="{0BC626EE-4E9F-40BF-AAA4-6FC5532F6569}">
      <dsp:nvSpPr>
        <dsp:cNvPr id="0" name=""/>
        <dsp:cNvSpPr/>
      </dsp:nvSpPr>
      <dsp:spPr>
        <a:xfrm rot="5400000">
          <a:off x="4247885" y="-724550"/>
          <a:ext cx="942442" cy="740833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4912" tIns="16510" rIns="16510" bIns="16510" numCol="1" spcCol="1270" anchor="ctr" anchorCtr="0">
          <a:noAutofit/>
        </a:bodyPr>
        <a:lstStyle/>
        <a:p>
          <a:pPr marL="228600" lvl="1" indent="-228600" algn="l" defTabSz="1155700">
            <a:lnSpc>
              <a:spcPct val="90000"/>
            </a:lnSpc>
            <a:spcBef>
              <a:spcPct val="0"/>
            </a:spcBef>
            <a:spcAft>
              <a:spcPct val="15000"/>
            </a:spcAft>
            <a:buChar char="••"/>
          </a:pPr>
          <a:r>
            <a:rPr lang="en-US" sz="2600" kern="1200" dirty="0" smtClean="0">
              <a:solidFill>
                <a:srgbClr val="0C2E4F"/>
              </a:solidFill>
              <a:latin typeface="Calibri"/>
              <a:cs typeface="+mn-cs"/>
            </a:rPr>
            <a:t>Closing WIP (50% complete)</a:t>
          </a:r>
          <a:endParaRPr lang="en-GB" sz="2600" kern="1200" dirty="0"/>
        </a:p>
      </dsp:txBody>
      <dsp:txXfrm rot="-5400000">
        <a:off x="1014938" y="2554403"/>
        <a:ext cx="7362330" cy="8504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5C4AA8-E986-4D8F-94C2-3A5BFB2A4B02}">
      <dsp:nvSpPr>
        <dsp:cNvPr id="0" name=""/>
        <dsp:cNvSpPr/>
      </dsp:nvSpPr>
      <dsp:spPr>
        <a:xfrm rot="5400000">
          <a:off x="-217486" y="218403"/>
          <a:ext cx="1449911" cy="101493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lvl="0" algn="ctr" defTabSz="1200150">
            <a:lnSpc>
              <a:spcPct val="90000"/>
            </a:lnSpc>
            <a:spcBef>
              <a:spcPct val="0"/>
            </a:spcBef>
            <a:spcAft>
              <a:spcPct val="35000"/>
            </a:spcAft>
          </a:pPr>
          <a:r>
            <a:rPr lang="en-GB" sz="2700" kern="1200" dirty="0" smtClean="0"/>
            <a:t>10,000</a:t>
          </a:r>
          <a:endParaRPr lang="en-GB" sz="2700" kern="1200" dirty="0"/>
        </a:p>
      </dsp:txBody>
      <dsp:txXfrm rot="-5400000">
        <a:off x="1" y="508385"/>
        <a:ext cx="1014938" cy="434973"/>
      </dsp:txXfrm>
    </dsp:sp>
    <dsp:sp modelId="{F8D13FB1-734E-4D16-85C9-F4966B460B6F}">
      <dsp:nvSpPr>
        <dsp:cNvPr id="0" name=""/>
        <dsp:cNvSpPr/>
      </dsp:nvSpPr>
      <dsp:spPr>
        <a:xfrm rot="5400000">
          <a:off x="4247885" y="-3232030"/>
          <a:ext cx="942442" cy="740833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4912" tIns="16510" rIns="16510" bIns="16510" numCol="1" spcCol="1270" anchor="ctr" anchorCtr="0">
          <a:noAutofit/>
        </a:bodyPr>
        <a:lstStyle/>
        <a:p>
          <a:pPr marL="228600" lvl="1" indent="-228600" algn="l" defTabSz="1155700">
            <a:lnSpc>
              <a:spcPct val="90000"/>
            </a:lnSpc>
            <a:spcBef>
              <a:spcPct val="0"/>
            </a:spcBef>
            <a:spcAft>
              <a:spcPct val="15000"/>
            </a:spcAft>
            <a:buChar char="••"/>
          </a:pPr>
          <a:endParaRPr lang="en-GB" sz="2600" kern="1200" dirty="0"/>
        </a:p>
        <a:p>
          <a:pPr marL="228600" lvl="1" indent="-228600" algn="l" defTabSz="1155700">
            <a:lnSpc>
              <a:spcPct val="90000"/>
            </a:lnSpc>
            <a:spcBef>
              <a:spcPct val="0"/>
            </a:spcBef>
            <a:spcAft>
              <a:spcPct val="15000"/>
            </a:spcAft>
            <a:buChar char="••"/>
          </a:pPr>
          <a:r>
            <a:rPr lang="en-US" sz="2600" kern="1200" dirty="0" smtClean="0">
              <a:solidFill>
                <a:srgbClr val="0C2E4F"/>
              </a:solidFill>
              <a:latin typeface="Calibri"/>
              <a:cs typeface="+mn-cs"/>
            </a:rPr>
            <a:t>Units introduced into the process</a:t>
          </a:r>
          <a:endParaRPr lang="en-GB" sz="2600" kern="1200" dirty="0"/>
        </a:p>
      </dsp:txBody>
      <dsp:txXfrm rot="-5400000">
        <a:off x="1014938" y="46923"/>
        <a:ext cx="7362330" cy="850430"/>
      </dsp:txXfrm>
    </dsp:sp>
    <dsp:sp modelId="{6B0FFB7C-E73A-4B32-9B5A-5AB35C57C268}">
      <dsp:nvSpPr>
        <dsp:cNvPr id="0" name=""/>
        <dsp:cNvSpPr/>
      </dsp:nvSpPr>
      <dsp:spPr>
        <a:xfrm rot="5400000">
          <a:off x="-217486" y="1472143"/>
          <a:ext cx="1449911" cy="101493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lvl="0" algn="ctr" defTabSz="1200150">
            <a:lnSpc>
              <a:spcPct val="90000"/>
            </a:lnSpc>
            <a:spcBef>
              <a:spcPct val="0"/>
            </a:spcBef>
            <a:spcAft>
              <a:spcPct val="35000"/>
            </a:spcAft>
          </a:pPr>
          <a:r>
            <a:rPr lang="en-GB" sz="2700" kern="1200" dirty="0" smtClean="0"/>
            <a:t>9,000</a:t>
          </a:r>
          <a:endParaRPr lang="en-GB" sz="2700" kern="1200" dirty="0"/>
        </a:p>
      </dsp:txBody>
      <dsp:txXfrm rot="-5400000">
        <a:off x="1" y="1762125"/>
        <a:ext cx="1014938" cy="434973"/>
      </dsp:txXfrm>
    </dsp:sp>
    <dsp:sp modelId="{E482AA82-3D61-4BE7-A2BE-F67038C7765D}">
      <dsp:nvSpPr>
        <dsp:cNvPr id="0" name=""/>
        <dsp:cNvSpPr/>
      </dsp:nvSpPr>
      <dsp:spPr>
        <a:xfrm rot="5400000">
          <a:off x="4247885" y="-1978290"/>
          <a:ext cx="942442" cy="740833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4912" tIns="16510" rIns="16510" bIns="16510" numCol="1" spcCol="1270" anchor="ctr" anchorCtr="0">
          <a:noAutofit/>
        </a:bodyPr>
        <a:lstStyle/>
        <a:p>
          <a:pPr marL="228600" lvl="1" indent="-228600" algn="l" defTabSz="1155700">
            <a:lnSpc>
              <a:spcPct val="90000"/>
            </a:lnSpc>
            <a:spcBef>
              <a:spcPct val="0"/>
            </a:spcBef>
            <a:spcAft>
              <a:spcPct val="15000"/>
            </a:spcAft>
            <a:buChar char="••"/>
          </a:pPr>
          <a:r>
            <a:rPr lang="en-US" sz="2600" kern="1200" dirty="0" smtClean="0">
              <a:solidFill>
                <a:srgbClr val="0C2E4F"/>
              </a:solidFill>
              <a:latin typeface="Calibri"/>
              <a:cs typeface="+mn-cs"/>
            </a:rPr>
            <a:t>Units completed and transferred to next process</a:t>
          </a:r>
          <a:endParaRPr lang="en-GB" sz="2600" kern="1200" dirty="0"/>
        </a:p>
      </dsp:txBody>
      <dsp:txXfrm rot="-5400000">
        <a:off x="1014938" y="1300663"/>
        <a:ext cx="7362330" cy="850430"/>
      </dsp:txXfrm>
    </dsp:sp>
    <dsp:sp modelId="{7D9F1C90-E251-4A75-AA48-08CAC23AFF32}">
      <dsp:nvSpPr>
        <dsp:cNvPr id="0" name=""/>
        <dsp:cNvSpPr/>
      </dsp:nvSpPr>
      <dsp:spPr>
        <a:xfrm rot="5400000">
          <a:off x="-217486" y="2725883"/>
          <a:ext cx="1449911" cy="101493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lvl="0" algn="ctr" defTabSz="1200150">
            <a:lnSpc>
              <a:spcPct val="90000"/>
            </a:lnSpc>
            <a:spcBef>
              <a:spcPct val="0"/>
            </a:spcBef>
            <a:spcAft>
              <a:spcPct val="35000"/>
            </a:spcAft>
          </a:pPr>
          <a:r>
            <a:rPr lang="en-GB" sz="2700" kern="1200" dirty="0" smtClean="0"/>
            <a:t>1,000</a:t>
          </a:r>
          <a:endParaRPr lang="en-GB" sz="2700" kern="1200" dirty="0"/>
        </a:p>
      </dsp:txBody>
      <dsp:txXfrm rot="-5400000">
        <a:off x="1" y="3015865"/>
        <a:ext cx="1014938" cy="434973"/>
      </dsp:txXfrm>
    </dsp:sp>
    <dsp:sp modelId="{0BC626EE-4E9F-40BF-AAA4-6FC5532F6569}">
      <dsp:nvSpPr>
        <dsp:cNvPr id="0" name=""/>
        <dsp:cNvSpPr/>
      </dsp:nvSpPr>
      <dsp:spPr>
        <a:xfrm rot="5400000">
          <a:off x="4247885" y="-724550"/>
          <a:ext cx="942442" cy="740833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4912" tIns="16510" rIns="16510" bIns="16510" numCol="1" spcCol="1270" anchor="ctr" anchorCtr="0">
          <a:noAutofit/>
        </a:bodyPr>
        <a:lstStyle/>
        <a:p>
          <a:pPr marL="228600" lvl="1" indent="-228600" algn="l" defTabSz="1155700">
            <a:lnSpc>
              <a:spcPct val="90000"/>
            </a:lnSpc>
            <a:spcBef>
              <a:spcPct val="0"/>
            </a:spcBef>
            <a:spcAft>
              <a:spcPct val="15000"/>
            </a:spcAft>
            <a:buChar char="••"/>
          </a:pPr>
          <a:r>
            <a:rPr lang="en-US" sz="2600" kern="1200" dirty="0" smtClean="0">
              <a:solidFill>
                <a:srgbClr val="0C2E4F"/>
              </a:solidFill>
              <a:latin typeface="Calibri"/>
              <a:cs typeface="+mn-cs"/>
            </a:rPr>
            <a:t>Closing WIP (50% complete)</a:t>
          </a:r>
          <a:endParaRPr lang="en-GB" sz="2600" kern="1200" dirty="0"/>
        </a:p>
      </dsp:txBody>
      <dsp:txXfrm rot="-5400000">
        <a:off x="1014938" y="2554403"/>
        <a:ext cx="7362330" cy="850430"/>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6F0F3E-C803-4AAF-8EF0-1C73ED10E6C4}" type="datetimeFigureOut">
              <a:rPr lang="en-GB" smtClean="0"/>
              <a:t>15/11/2015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F9EA56-CCEE-44D2-9F7A-B631B0CA3287}" type="slidenum">
              <a:rPr lang="en-GB" smtClean="0"/>
              <a:t>‹#›</a:t>
            </a:fld>
            <a:endParaRPr lang="en-GB"/>
          </a:p>
        </p:txBody>
      </p:sp>
    </p:spTree>
    <p:extLst>
      <p:ext uri="{BB962C8B-B14F-4D97-AF65-F5344CB8AC3E}">
        <p14:creationId xmlns:p14="http://schemas.microsoft.com/office/powerpoint/2010/main" val="1422094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ehow.com/culture-and-society/" TargetMode="External"/><Relationship Id="rId2" Type="http://schemas.openxmlformats.org/officeDocument/2006/relationships/slide" Target="../slides/slide32.xml"/><Relationship Id="rId1" Type="http://schemas.openxmlformats.org/officeDocument/2006/relationships/notesMaster" Target="../notesMasters/notesMaster1.xml"/><Relationship Id="rId5" Type="http://schemas.openxmlformats.org/officeDocument/2006/relationships/hyperlink" Target="http://www.emilypost.com/social-life/gift-giving-and-receiving/880-appropriate-thank-you-notes" TargetMode="External"/><Relationship Id="rId4" Type="http://schemas.openxmlformats.org/officeDocument/2006/relationships/hyperlink" Target="http://www.southernliving.com/home-garden/solutions/thank-you-note-00417000068532/"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18554AF4-EC65-47CE-A622-EEF753AB232C}" type="slidenum">
              <a:rPr lang="en-US" smtClean="0"/>
              <a:pPr/>
              <a:t>9</a:t>
            </a:fld>
            <a:endParaRPr lang="en-US" smtClean="0"/>
          </a:p>
        </p:txBody>
      </p:sp>
      <p:sp>
        <p:nvSpPr>
          <p:cNvPr id="40963" name="Rectangle 2"/>
          <p:cNvSpPr>
            <a:spLocks noGrp="1" noRot="1" noChangeAspect="1" noChangeArrowheads="1" noTextEdit="1"/>
          </p:cNvSpPr>
          <p:nvPr>
            <p:ph type="sldImg"/>
          </p:nvPr>
        </p:nvSpPr>
        <p:spPr bwMode="auto">
          <a:xfrm>
            <a:off x="393700" y="692150"/>
            <a:ext cx="6070600" cy="3416300"/>
          </a:xfrm>
          <a:noFill/>
          <a:ln>
            <a:solidFill>
              <a:srgbClr val="000000"/>
            </a:solidFill>
            <a:miter lim="800000"/>
            <a:headEnd/>
            <a:tailEnd/>
          </a:ln>
        </p:spPr>
      </p:sp>
      <p:sp>
        <p:nvSpPr>
          <p:cNvPr id="40964" name="Rectangle 3"/>
          <p:cNvSpPr>
            <a:spLocks noGrp="1" noChangeArrowheads="1"/>
          </p:cNvSpPr>
          <p:nvPr>
            <p:ph type="body" idx="1"/>
          </p:nvPr>
        </p:nvSpPr>
        <p:spPr bwMode="auto">
          <a:xfrm>
            <a:off x="912814" y="4343400"/>
            <a:ext cx="5032375" cy="4114800"/>
          </a:xfrm>
          <a:noFill/>
        </p:spPr>
        <p:txBody>
          <a:bodyPr wrap="square" numCol="1" anchor="t" anchorCtr="0" compatLnSpc="1">
            <a:prstTxWarp prst="textNoShape">
              <a:avLst/>
            </a:prstTxWarp>
          </a:bodyPr>
          <a:lstStyle/>
          <a:p>
            <a:pPr defTabSz="762000"/>
            <a:endParaRPr lang="en-GB" smtClean="0"/>
          </a:p>
        </p:txBody>
      </p:sp>
    </p:spTree>
    <p:extLst>
      <p:ext uri="{BB962C8B-B14F-4D97-AF65-F5344CB8AC3E}">
        <p14:creationId xmlns:p14="http://schemas.microsoft.com/office/powerpoint/2010/main" val="367339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C3D6D29-D658-4705-97A9-2C9F3045577B}" type="slidenum">
              <a:rPr lang="en-US" smtClean="0"/>
              <a:pPr/>
              <a:t>11</a:t>
            </a:fld>
            <a:endParaRPr lang="en-US" smtClean="0"/>
          </a:p>
        </p:txBody>
      </p:sp>
      <p:sp>
        <p:nvSpPr>
          <p:cNvPr id="39939" name="Rectangle 2"/>
          <p:cNvSpPr>
            <a:spLocks noGrp="1" noRot="1" noChangeAspect="1" noChangeArrowheads="1" noTextEdit="1"/>
          </p:cNvSpPr>
          <p:nvPr>
            <p:ph type="sldImg"/>
          </p:nvPr>
        </p:nvSpPr>
        <p:spPr bwMode="auto">
          <a:xfrm>
            <a:off x="393700" y="692150"/>
            <a:ext cx="6070600" cy="3416300"/>
          </a:xfrm>
          <a:noFill/>
          <a:ln>
            <a:solidFill>
              <a:srgbClr val="000000"/>
            </a:solidFill>
            <a:miter lim="800000"/>
            <a:headEnd/>
            <a:tailEnd/>
          </a:ln>
        </p:spPr>
      </p:sp>
      <p:sp>
        <p:nvSpPr>
          <p:cNvPr id="39940" name="Rectangle 3"/>
          <p:cNvSpPr>
            <a:spLocks noGrp="1" noChangeArrowheads="1"/>
          </p:cNvSpPr>
          <p:nvPr>
            <p:ph type="body" idx="1"/>
          </p:nvPr>
        </p:nvSpPr>
        <p:spPr bwMode="auto">
          <a:xfrm>
            <a:off x="912814" y="4343400"/>
            <a:ext cx="5032375" cy="4114800"/>
          </a:xfrm>
          <a:noFill/>
        </p:spPr>
        <p:txBody>
          <a:bodyPr wrap="square" numCol="1" anchor="t" anchorCtr="0" compatLnSpc="1">
            <a:prstTxWarp prst="textNoShape">
              <a:avLst/>
            </a:prstTxWarp>
          </a:bodyPr>
          <a:lstStyle/>
          <a:p>
            <a:pPr defTabSz="762000"/>
            <a:endParaRPr lang="en-GB" smtClean="0"/>
          </a:p>
        </p:txBody>
      </p:sp>
    </p:spTree>
    <p:extLst>
      <p:ext uri="{BB962C8B-B14F-4D97-AF65-F5344CB8AC3E}">
        <p14:creationId xmlns:p14="http://schemas.microsoft.com/office/powerpoint/2010/main" val="1917588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chemeClr val="tx1"/>
                </a:solidFill>
              </a:rPr>
              <a:t>Module 7 </a:t>
            </a:r>
            <a:r>
              <a:rPr lang="en-US" smtClean="0">
                <a:solidFill>
                  <a:schemeClr val="tx1"/>
                </a:solidFill>
              </a:rPr>
              <a:t>Activity</a:t>
            </a:r>
            <a:r>
              <a:rPr lang="en-US" baseline="0" smtClean="0">
                <a:solidFill>
                  <a:schemeClr val="tx1"/>
                </a:solidFill>
              </a:rPr>
              <a:t> 2</a:t>
            </a:r>
            <a:endParaRPr lang="en-US" baseline="0" dirty="0" smtClean="0">
              <a:solidFill>
                <a:schemeClr val="tx1"/>
              </a:solidFill>
            </a:endParaRPr>
          </a:p>
          <a:p>
            <a:endParaRPr lang="en-US" baseline="0" dirty="0" smtClean="0">
              <a:solidFill>
                <a:schemeClr val="tx1"/>
              </a:solidFill>
            </a:endParaRPr>
          </a:p>
          <a:p>
            <a:r>
              <a:rPr lang="en-US" baseline="0" dirty="0" smtClean="0">
                <a:solidFill>
                  <a:schemeClr val="tx1"/>
                </a:solidFill>
              </a:rPr>
              <a:t>This activity will guide students through the process of writing thank you notes using a template.</a:t>
            </a:r>
          </a:p>
          <a:p>
            <a:endParaRPr lang="en-US" baseline="0" dirty="0" smtClean="0">
              <a:solidFill>
                <a:schemeClr val="tx1"/>
              </a:solidFill>
            </a:endParaRPr>
          </a:p>
          <a:p>
            <a:endParaRPr lang="en-US" baseline="0" dirty="0" smtClean="0">
              <a:solidFill>
                <a:schemeClr val="tx1"/>
              </a:solidFill>
            </a:endParaRPr>
          </a:p>
          <a:p>
            <a:r>
              <a:rPr lang="en-US" baseline="0" dirty="0" smtClean="0">
                <a:solidFill>
                  <a:schemeClr val="tx1"/>
                </a:solidFill>
              </a:rPr>
              <a:t>Citations:</a:t>
            </a:r>
          </a:p>
          <a:p>
            <a:r>
              <a:rPr lang="en-US" baseline="0" dirty="0" smtClean="0">
                <a:solidFill>
                  <a:schemeClr val="tx1"/>
                </a:solidFill>
              </a:rPr>
              <a:t>Dear </a:t>
            </a:r>
            <a:r>
              <a:rPr lang="en-US" baseline="0" dirty="0" err="1" smtClean="0">
                <a:solidFill>
                  <a:schemeClr val="tx1"/>
                </a:solidFill>
              </a:rPr>
              <a:t>eHow.com’s</a:t>
            </a:r>
            <a:r>
              <a:rPr lang="en-US" baseline="0" dirty="0" smtClean="0">
                <a:solidFill>
                  <a:schemeClr val="tx1"/>
                </a:solidFill>
              </a:rPr>
              <a:t> Culture &amp; Society section (</a:t>
            </a:r>
            <a:r>
              <a:rPr lang="en-US" dirty="0" smtClean="0">
                <a:solidFill>
                  <a:schemeClr val="tx1"/>
                </a:solidFill>
                <a:hlinkClick r:id="rId3"/>
              </a:rPr>
              <a:t>http://www.ehow.com/culture-and-society/</a:t>
            </a:r>
            <a:r>
              <a:rPr lang="en-US" dirty="0" smtClean="0">
                <a:solidFill>
                  <a:schemeClr val="tx1"/>
                </a:solidFill>
              </a:rPr>
              <a:t>)</a:t>
            </a:r>
            <a:r>
              <a:rPr lang="en-US" baseline="0" dirty="0" smtClean="0">
                <a:solidFill>
                  <a:schemeClr val="tx1"/>
                </a:solidFill>
              </a:rPr>
              <a:t>,</a:t>
            </a:r>
          </a:p>
          <a:p>
            <a:r>
              <a:rPr lang="en-US" baseline="0" dirty="0" smtClean="0">
                <a:solidFill>
                  <a:schemeClr val="tx1"/>
                </a:solidFill>
              </a:rPr>
              <a:t>Thank you very much for some of the ideas and tips contained in this PowerPoint. I know it will benefit the students who use this curriculum to draw from your expertise reflected in many articles about various aspects of thank you note writing. In addition, please pass along my thanks to all your other friends who helped us create this presentation, including our pals at Southern Living (</a:t>
            </a:r>
            <a:r>
              <a:rPr lang="en-US" dirty="0" smtClean="0">
                <a:solidFill>
                  <a:schemeClr val="tx1"/>
                </a:solidFill>
                <a:hlinkClick r:id="rId4"/>
              </a:rPr>
              <a:t>http://www.southernliving.com/home-garden/solutions/thank-you-note-00417000068532/</a:t>
            </a:r>
            <a:r>
              <a:rPr lang="en-US" dirty="0" smtClean="0">
                <a:solidFill>
                  <a:schemeClr val="tx1"/>
                </a:solidFill>
              </a:rPr>
              <a:t>) and Emily Post (</a:t>
            </a:r>
            <a:r>
              <a:rPr lang="en-US" dirty="0" smtClean="0">
                <a:solidFill>
                  <a:schemeClr val="tx1"/>
                </a:solidFill>
                <a:hlinkClick r:id="rId5"/>
              </a:rPr>
              <a:t>http://www.emilypost.com/social-life/gift-giving-and-receiving/880-appropriate-thank-you-notes</a:t>
            </a:r>
            <a:r>
              <a:rPr lang="en-US" dirty="0" smtClean="0">
                <a:solidFill>
                  <a:schemeClr val="tx1"/>
                </a:solidFill>
              </a:rPr>
              <a:t>). You’re all</a:t>
            </a:r>
            <a:r>
              <a:rPr lang="en-US" baseline="0" dirty="0" smtClean="0">
                <a:solidFill>
                  <a:schemeClr val="tx1"/>
                </a:solidFill>
              </a:rPr>
              <a:t> such wonderful resources, and we appreciate you very much!</a:t>
            </a:r>
          </a:p>
          <a:p>
            <a:r>
              <a:rPr lang="en-US" baseline="0" dirty="0" smtClean="0">
                <a:solidFill>
                  <a:schemeClr val="tx1"/>
                </a:solidFill>
              </a:rPr>
              <a:t>Best Wishes,</a:t>
            </a:r>
          </a:p>
          <a:p>
            <a:r>
              <a:rPr lang="en-US" baseline="0" dirty="0" smtClean="0">
                <a:solidFill>
                  <a:schemeClr val="tx1"/>
                </a:solidFill>
              </a:rPr>
              <a:t>The Project STEPP Transition Curriculum Authors</a:t>
            </a:r>
          </a:p>
          <a:p>
            <a:endParaRPr lang="en-US" baseline="0" dirty="0" smtClean="0">
              <a:solidFill>
                <a:schemeClr val="tx1"/>
              </a:solidFill>
            </a:endParaRPr>
          </a:p>
          <a:p>
            <a:endParaRPr lang="en-US" baseline="0" dirty="0" smtClean="0">
              <a:solidFill>
                <a:schemeClr val="tx1"/>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b="0" baseline="0" dirty="0" smtClean="0">
                <a:solidFill>
                  <a:schemeClr val="tx1"/>
                </a:solidFill>
              </a:rPr>
              <a:t>Unless otherwise specified, all clip art and images in this document are used with permission from Microsoft in accordance with their End User License Agreement.</a:t>
            </a:r>
            <a:endParaRPr lang="en-US" b="0" dirty="0" smtClean="0">
              <a:solidFill>
                <a:schemeClr val="tx1"/>
              </a:solidFill>
            </a:endParaRPr>
          </a:p>
          <a:p>
            <a:endParaRPr lang="en-US" dirty="0">
              <a:solidFill>
                <a:schemeClr val="tx1"/>
              </a:solidFill>
            </a:endParaRPr>
          </a:p>
        </p:txBody>
      </p:sp>
      <p:sp>
        <p:nvSpPr>
          <p:cNvPr id="4" name="Slide Number Placeholder 3"/>
          <p:cNvSpPr>
            <a:spLocks noGrp="1"/>
          </p:cNvSpPr>
          <p:nvPr>
            <p:ph type="sldNum" sz="quarter" idx="10"/>
          </p:nvPr>
        </p:nvSpPr>
        <p:spPr/>
        <p:txBody>
          <a:bodyPr/>
          <a:lstStyle/>
          <a:p>
            <a:fld id="{25DC6482-8E19-4180-B229-95DD969C8F89}" type="slidenum">
              <a:rPr lang="en-US" smtClean="0"/>
              <a:pPr/>
              <a:t>32</a:t>
            </a:fld>
            <a:endParaRPr lang="en-US"/>
          </a:p>
        </p:txBody>
      </p:sp>
    </p:spTree>
    <p:extLst>
      <p:ext uri="{BB962C8B-B14F-4D97-AF65-F5344CB8AC3E}">
        <p14:creationId xmlns:p14="http://schemas.microsoft.com/office/powerpoint/2010/main" val="358762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88FA0EC-0AB7-4BB3-92EB-7235505A64DB}" type="datetimeFigureOut">
              <a:rPr lang="en-GB" smtClean="0"/>
              <a:t>15/11/2015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2387FF-6D70-4714-A9A8-38D01B987553}" type="slidenum">
              <a:rPr lang="en-GB" smtClean="0"/>
              <a:t>‹#›</a:t>
            </a:fld>
            <a:endParaRPr lang="en-GB"/>
          </a:p>
        </p:txBody>
      </p:sp>
    </p:spTree>
    <p:extLst>
      <p:ext uri="{BB962C8B-B14F-4D97-AF65-F5344CB8AC3E}">
        <p14:creationId xmlns:p14="http://schemas.microsoft.com/office/powerpoint/2010/main" val="26186313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8FA0EC-0AB7-4BB3-92EB-7235505A64DB}" type="datetimeFigureOut">
              <a:rPr lang="en-GB" smtClean="0"/>
              <a:t>15/11/2015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2387FF-6D70-4714-A9A8-38D01B987553}" type="slidenum">
              <a:rPr lang="en-GB" smtClean="0"/>
              <a:t>‹#›</a:t>
            </a:fld>
            <a:endParaRPr lang="en-GB"/>
          </a:p>
        </p:txBody>
      </p:sp>
    </p:spTree>
    <p:extLst>
      <p:ext uri="{BB962C8B-B14F-4D97-AF65-F5344CB8AC3E}">
        <p14:creationId xmlns:p14="http://schemas.microsoft.com/office/powerpoint/2010/main" val="1657398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8FA0EC-0AB7-4BB3-92EB-7235505A64DB}" type="datetimeFigureOut">
              <a:rPr lang="en-GB" smtClean="0"/>
              <a:t>15/11/2015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2387FF-6D70-4714-A9A8-38D01B987553}" type="slidenum">
              <a:rPr lang="en-GB" smtClean="0"/>
              <a:t>‹#›</a:t>
            </a:fld>
            <a:endParaRPr lang="en-GB"/>
          </a:p>
        </p:txBody>
      </p:sp>
    </p:spTree>
    <p:extLst>
      <p:ext uri="{BB962C8B-B14F-4D97-AF65-F5344CB8AC3E}">
        <p14:creationId xmlns:p14="http://schemas.microsoft.com/office/powerpoint/2010/main" val="2321173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88FA0EC-0AB7-4BB3-92EB-7235505A64DB}" type="datetimeFigureOut">
              <a:rPr lang="en-GB" smtClean="0"/>
              <a:t>15/11/2015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2387FF-6D70-4714-A9A8-38D01B987553}" type="slidenum">
              <a:rPr lang="en-GB" smtClean="0"/>
              <a:t>‹#›</a:t>
            </a:fld>
            <a:endParaRPr lang="en-GB"/>
          </a:p>
        </p:txBody>
      </p:sp>
    </p:spTree>
    <p:extLst>
      <p:ext uri="{BB962C8B-B14F-4D97-AF65-F5344CB8AC3E}">
        <p14:creationId xmlns:p14="http://schemas.microsoft.com/office/powerpoint/2010/main" val="3859288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88FA0EC-0AB7-4BB3-92EB-7235505A64DB}" type="datetimeFigureOut">
              <a:rPr lang="en-GB" smtClean="0"/>
              <a:t>15/11/2015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2387FF-6D70-4714-A9A8-38D01B987553}" type="slidenum">
              <a:rPr lang="en-GB" smtClean="0"/>
              <a:t>‹#›</a:t>
            </a:fld>
            <a:endParaRPr lang="en-GB"/>
          </a:p>
        </p:txBody>
      </p:sp>
    </p:spTree>
    <p:extLst>
      <p:ext uri="{BB962C8B-B14F-4D97-AF65-F5344CB8AC3E}">
        <p14:creationId xmlns:p14="http://schemas.microsoft.com/office/powerpoint/2010/main" val="3819341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88FA0EC-0AB7-4BB3-92EB-7235505A64DB}" type="datetimeFigureOut">
              <a:rPr lang="en-GB" smtClean="0"/>
              <a:t>15/11/2015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2387FF-6D70-4714-A9A8-38D01B987553}" type="slidenum">
              <a:rPr lang="en-GB" smtClean="0"/>
              <a:t>‹#›</a:t>
            </a:fld>
            <a:endParaRPr lang="en-GB"/>
          </a:p>
        </p:txBody>
      </p:sp>
    </p:spTree>
    <p:extLst>
      <p:ext uri="{BB962C8B-B14F-4D97-AF65-F5344CB8AC3E}">
        <p14:creationId xmlns:p14="http://schemas.microsoft.com/office/powerpoint/2010/main" val="448578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8FA0EC-0AB7-4BB3-92EB-7235505A64DB}" type="datetimeFigureOut">
              <a:rPr lang="en-GB" smtClean="0"/>
              <a:t>15/11/2015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2387FF-6D70-4714-A9A8-38D01B987553}" type="slidenum">
              <a:rPr lang="en-GB" smtClean="0"/>
              <a:t>‹#›</a:t>
            </a:fld>
            <a:endParaRPr lang="en-GB"/>
          </a:p>
        </p:txBody>
      </p:sp>
    </p:spTree>
    <p:extLst>
      <p:ext uri="{BB962C8B-B14F-4D97-AF65-F5344CB8AC3E}">
        <p14:creationId xmlns:p14="http://schemas.microsoft.com/office/powerpoint/2010/main" val="2708366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8FA0EC-0AB7-4BB3-92EB-7235505A64DB}" type="datetimeFigureOut">
              <a:rPr lang="en-GB" smtClean="0"/>
              <a:t>15/11/2015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2387FF-6D70-4714-A9A8-38D01B987553}" type="slidenum">
              <a:rPr lang="en-GB" smtClean="0"/>
              <a:t>‹#›</a:t>
            </a:fld>
            <a:endParaRPr lang="en-GB"/>
          </a:p>
        </p:txBody>
      </p:sp>
    </p:spTree>
    <p:extLst>
      <p:ext uri="{BB962C8B-B14F-4D97-AF65-F5344CB8AC3E}">
        <p14:creationId xmlns:p14="http://schemas.microsoft.com/office/powerpoint/2010/main" val="1139242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8FA0EC-0AB7-4BB3-92EB-7235505A64DB}" type="datetimeFigureOut">
              <a:rPr lang="en-GB" smtClean="0"/>
              <a:t>15/11/2015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2387FF-6D70-4714-A9A8-38D01B987553}" type="slidenum">
              <a:rPr lang="en-GB" smtClean="0"/>
              <a:t>‹#›</a:t>
            </a:fld>
            <a:endParaRPr lang="en-GB"/>
          </a:p>
        </p:txBody>
      </p:sp>
    </p:spTree>
    <p:extLst>
      <p:ext uri="{BB962C8B-B14F-4D97-AF65-F5344CB8AC3E}">
        <p14:creationId xmlns:p14="http://schemas.microsoft.com/office/powerpoint/2010/main" val="16956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8FA0EC-0AB7-4BB3-92EB-7235505A64DB}" type="datetimeFigureOut">
              <a:rPr lang="en-GB" smtClean="0"/>
              <a:t>15/11/2015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2387FF-6D70-4714-A9A8-38D01B987553}" type="slidenum">
              <a:rPr lang="en-GB" smtClean="0"/>
              <a:t>‹#›</a:t>
            </a:fld>
            <a:endParaRPr lang="en-GB"/>
          </a:p>
        </p:txBody>
      </p:sp>
    </p:spTree>
    <p:extLst>
      <p:ext uri="{BB962C8B-B14F-4D97-AF65-F5344CB8AC3E}">
        <p14:creationId xmlns:p14="http://schemas.microsoft.com/office/powerpoint/2010/main" val="2807648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8FA0EC-0AB7-4BB3-92EB-7235505A64DB}" type="datetimeFigureOut">
              <a:rPr lang="en-GB" smtClean="0"/>
              <a:t>15/11/2015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2387FF-6D70-4714-A9A8-38D01B987553}" type="slidenum">
              <a:rPr lang="en-GB" smtClean="0"/>
              <a:t>‹#›</a:t>
            </a:fld>
            <a:endParaRPr lang="en-GB"/>
          </a:p>
        </p:txBody>
      </p:sp>
    </p:spTree>
    <p:extLst>
      <p:ext uri="{BB962C8B-B14F-4D97-AF65-F5344CB8AC3E}">
        <p14:creationId xmlns:p14="http://schemas.microsoft.com/office/powerpoint/2010/main" val="1385311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8FA0EC-0AB7-4BB3-92EB-7235505A64DB}" type="datetimeFigureOut">
              <a:rPr lang="en-GB" smtClean="0"/>
              <a:t>15/11/2015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2387FF-6D70-4714-A9A8-38D01B987553}" type="slidenum">
              <a:rPr lang="en-GB" smtClean="0"/>
              <a:t>‹#›</a:t>
            </a:fld>
            <a:endParaRPr lang="en-GB"/>
          </a:p>
        </p:txBody>
      </p:sp>
    </p:spTree>
    <p:extLst>
      <p:ext uri="{BB962C8B-B14F-4D97-AF65-F5344CB8AC3E}">
        <p14:creationId xmlns:p14="http://schemas.microsoft.com/office/powerpoint/2010/main" val="7966657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US" sz="2000" dirty="0"/>
          </a:p>
          <a:p>
            <a:r>
              <a:rPr lang="en-US" sz="2000" dirty="0" err="1" smtClean="0"/>
              <a:t>Dr.Isaiah</a:t>
            </a:r>
            <a:r>
              <a:rPr lang="en-US" sz="2000" dirty="0" smtClean="0"/>
              <a:t> Oino</a:t>
            </a:r>
            <a:endParaRPr lang="en-US" sz="2000" dirty="0"/>
          </a:p>
        </p:txBody>
      </p:sp>
      <p:sp>
        <p:nvSpPr>
          <p:cNvPr id="5" name="Title 4"/>
          <p:cNvSpPr>
            <a:spLocks noGrp="1"/>
          </p:cNvSpPr>
          <p:nvPr>
            <p:ph type="ctrTitle"/>
          </p:nvPr>
        </p:nvSpPr>
        <p:spPr/>
        <p:txBody>
          <a:bodyPr/>
          <a:lstStyle/>
          <a:p>
            <a:r>
              <a:rPr lang="en-US" dirty="0"/>
              <a:t>Process Costing</a:t>
            </a:r>
          </a:p>
        </p:txBody>
      </p:sp>
    </p:spTree>
    <p:extLst>
      <p:ext uri="{BB962C8B-B14F-4D97-AF65-F5344CB8AC3E}">
        <p14:creationId xmlns:p14="http://schemas.microsoft.com/office/powerpoint/2010/main" val="14100616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has been covered so far</a:t>
            </a:r>
            <a:endParaRPr lang="en-GB" dirty="0"/>
          </a:p>
        </p:txBody>
      </p:sp>
      <p:sp>
        <p:nvSpPr>
          <p:cNvPr id="3" name="Content Placeholder 2"/>
          <p:cNvSpPr>
            <a:spLocks noGrp="1"/>
          </p:cNvSpPr>
          <p:nvPr>
            <p:ph idx="1"/>
          </p:nvPr>
        </p:nvSpPr>
        <p:spPr>
          <a:xfrm>
            <a:off x="1884000" y="1260001"/>
            <a:ext cx="8424000" cy="4552970"/>
          </a:xfrm>
        </p:spPr>
        <p:txBody>
          <a:bodyPr>
            <a:normAutofit fontScale="92500" lnSpcReduction="20000"/>
          </a:bodyPr>
          <a:lstStyle/>
          <a:p>
            <a:pPr>
              <a:buFont typeface="Wingdings" pitchFamily="2" charset="2"/>
              <a:buChar char="q"/>
            </a:pPr>
            <a:r>
              <a:rPr lang="en-GB" b="1" i="1" dirty="0" smtClean="0">
                <a:solidFill>
                  <a:schemeClr val="accent1">
                    <a:lumMod val="90000"/>
                    <a:lumOff val="10000"/>
                  </a:schemeClr>
                </a:solidFill>
                <a:effectLst>
                  <a:innerShdw blurRad="609600" dist="2159000" dir="16980000">
                    <a:prstClr val="black">
                      <a:alpha val="50000"/>
                    </a:prstClr>
                  </a:innerShdw>
                </a:effectLst>
              </a:rPr>
              <a:t>Lecture (1)</a:t>
            </a:r>
            <a:r>
              <a:rPr lang="en-GB" dirty="0" smtClean="0">
                <a:solidFill>
                  <a:srgbClr val="000066"/>
                </a:solidFill>
              </a:rPr>
              <a:t> </a:t>
            </a:r>
            <a:r>
              <a:rPr lang="en-GB" dirty="0" smtClean="0"/>
              <a:t>Introduction to Cost Accounting. </a:t>
            </a:r>
          </a:p>
          <a:p>
            <a:pPr>
              <a:buFont typeface="Wingdings" pitchFamily="2" charset="2"/>
              <a:buChar char="q"/>
            </a:pPr>
            <a:r>
              <a:rPr lang="en-GB" b="1" i="1" dirty="0">
                <a:solidFill>
                  <a:schemeClr val="accent1">
                    <a:lumMod val="90000"/>
                    <a:lumOff val="10000"/>
                  </a:schemeClr>
                </a:solidFill>
                <a:effectLst>
                  <a:innerShdw blurRad="609600" dist="2159000" dir="16980000">
                    <a:prstClr val="black">
                      <a:alpha val="50000"/>
                    </a:prstClr>
                  </a:innerShdw>
                </a:effectLst>
              </a:rPr>
              <a:t>Lecture (2)</a:t>
            </a:r>
            <a:r>
              <a:rPr lang="en-GB" dirty="0" smtClean="0"/>
              <a:t> Cost Accounting Concepts and classifications. </a:t>
            </a:r>
          </a:p>
          <a:p>
            <a:pPr>
              <a:buFont typeface="Wingdings" pitchFamily="2" charset="2"/>
              <a:buChar char="q"/>
            </a:pPr>
            <a:endParaRPr lang="en-GB" dirty="0" smtClean="0"/>
          </a:p>
          <a:p>
            <a:pPr>
              <a:buFont typeface="Wingdings" pitchFamily="2" charset="2"/>
              <a:buChar char="q"/>
            </a:pPr>
            <a:r>
              <a:rPr lang="en-GB" b="1" dirty="0" smtClean="0">
                <a:solidFill>
                  <a:srgbClr val="FF0000"/>
                </a:solidFill>
              </a:rPr>
              <a:t>Total Cost = Direct Materials + Direct Labour + Overhead Costs.  </a:t>
            </a:r>
          </a:p>
          <a:p>
            <a:pPr>
              <a:buFont typeface="Wingdings" pitchFamily="2" charset="2"/>
              <a:buChar char="q"/>
            </a:pPr>
            <a:endParaRPr lang="en-GB" dirty="0" smtClean="0"/>
          </a:p>
          <a:p>
            <a:pPr>
              <a:buFont typeface="Wingdings" pitchFamily="2" charset="2"/>
              <a:buChar char="q"/>
            </a:pPr>
            <a:r>
              <a:rPr lang="en-GB" b="1" i="1" dirty="0">
                <a:solidFill>
                  <a:schemeClr val="accent1">
                    <a:lumMod val="90000"/>
                    <a:lumOff val="10000"/>
                  </a:schemeClr>
                </a:solidFill>
                <a:effectLst>
                  <a:innerShdw blurRad="609600" dist="2159000" dir="16980000">
                    <a:prstClr val="black">
                      <a:alpha val="50000"/>
                    </a:prstClr>
                  </a:innerShdw>
                </a:effectLst>
              </a:rPr>
              <a:t>Lecture (3) </a:t>
            </a:r>
            <a:r>
              <a:rPr lang="en-GB" dirty="0" smtClean="0"/>
              <a:t>Accounting For Direct Martials &amp; Labour. </a:t>
            </a:r>
          </a:p>
          <a:p>
            <a:pPr>
              <a:buFont typeface="Wingdings" pitchFamily="2" charset="2"/>
              <a:buChar char="q"/>
            </a:pPr>
            <a:endParaRPr lang="en-GB" dirty="0"/>
          </a:p>
          <a:p>
            <a:pPr>
              <a:buFont typeface="Wingdings" pitchFamily="2" charset="2"/>
              <a:buChar char="q"/>
            </a:pPr>
            <a:r>
              <a:rPr lang="en-GB" b="1" i="1" dirty="0">
                <a:solidFill>
                  <a:schemeClr val="accent1">
                    <a:lumMod val="90000"/>
                    <a:lumOff val="10000"/>
                  </a:schemeClr>
                </a:solidFill>
                <a:effectLst>
                  <a:innerShdw blurRad="609600" dist="2159000" dir="16980000">
                    <a:prstClr val="black">
                      <a:alpha val="50000"/>
                    </a:prstClr>
                  </a:innerShdw>
                </a:effectLst>
              </a:rPr>
              <a:t>Lecture (4 )and (5) </a:t>
            </a:r>
            <a:r>
              <a:rPr lang="en-GB" dirty="0" smtClean="0"/>
              <a:t>Accounting for Overhead Costs.</a:t>
            </a:r>
          </a:p>
          <a:p>
            <a:pPr marL="1440000" indent="-457200">
              <a:buFont typeface="+mj-lt"/>
              <a:buAutoNum type="alphaLcParenR"/>
            </a:pPr>
            <a:r>
              <a:rPr lang="en-GB" dirty="0" smtClean="0"/>
              <a:t>Traditional System</a:t>
            </a:r>
          </a:p>
          <a:p>
            <a:pPr marL="1440000" indent="-457200">
              <a:buFont typeface="+mj-lt"/>
              <a:buAutoNum type="alphaLcParenR"/>
            </a:pPr>
            <a:r>
              <a:rPr lang="en-GB" dirty="0" smtClean="0"/>
              <a:t>ABC </a:t>
            </a:r>
            <a:endParaRPr lang="en-GB" dirty="0"/>
          </a:p>
        </p:txBody>
      </p:sp>
    </p:spTree>
    <p:extLst>
      <p:ext uri="{BB962C8B-B14F-4D97-AF65-F5344CB8AC3E}">
        <p14:creationId xmlns:p14="http://schemas.microsoft.com/office/powerpoint/2010/main" val="28299811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600" dirty="0"/>
              <a:t>Lecture (4 )and (5) Accounting for Overhead Costs.</a:t>
            </a:r>
            <a:br>
              <a:rPr lang="en-GB" sz="2600" dirty="0"/>
            </a:br>
            <a:endParaRPr lang="en-GB" sz="2600" dirty="0"/>
          </a:p>
        </p:txBody>
      </p:sp>
      <p:sp>
        <p:nvSpPr>
          <p:cNvPr id="3" name="Content Placeholder 2"/>
          <p:cNvSpPr>
            <a:spLocks noGrp="1"/>
          </p:cNvSpPr>
          <p:nvPr>
            <p:ph idx="1"/>
          </p:nvPr>
        </p:nvSpPr>
        <p:spPr>
          <a:xfrm>
            <a:off x="1884000" y="1110343"/>
            <a:ext cx="8424000" cy="4545874"/>
          </a:xfrm>
        </p:spPr>
        <p:txBody>
          <a:bodyPr/>
          <a:lstStyle/>
          <a:p>
            <a:pPr>
              <a:buFont typeface="Wingdings" pitchFamily="2" charset="2"/>
              <a:buChar char="q"/>
            </a:pPr>
            <a:r>
              <a:rPr lang="en-GB" dirty="0" smtClean="0">
                <a:solidFill>
                  <a:srgbClr val="FF0000"/>
                </a:solidFill>
              </a:rPr>
              <a:t>Under Both Systems we allocate overhead costs in two steps:</a:t>
            </a:r>
          </a:p>
          <a:p>
            <a:pPr marL="0" indent="0">
              <a:buNone/>
            </a:pPr>
            <a:endParaRPr lang="en-GB" dirty="0" smtClean="0"/>
          </a:p>
          <a:p>
            <a:pPr>
              <a:buFont typeface="+mj-lt"/>
              <a:buAutoNum type="arabicParenR"/>
            </a:pPr>
            <a:r>
              <a:rPr lang="en-GB" sz="1800" dirty="0"/>
              <a:t>Calculate Allocation Rate = Cost ÷ Cost Drivers (Hours &amp; setups or any drivers)</a:t>
            </a:r>
          </a:p>
          <a:p>
            <a:pPr>
              <a:buFont typeface="+mj-lt"/>
              <a:buAutoNum type="arabicParenR"/>
            </a:pPr>
            <a:r>
              <a:rPr lang="en-GB" sz="1800" dirty="0"/>
              <a:t>Allocated Cost = Rate  x  Cost driver for each product.</a:t>
            </a:r>
          </a:p>
          <a:p>
            <a:pPr>
              <a:buFont typeface="+mj-lt"/>
              <a:buAutoNum type="arabicParenR"/>
            </a:pPr>
            <a:endParaRPr lang="en-GB" sz="1800" dirty="0"/>
          </a:p>
          <a:p>
            <a:pPr>
              <a:buFont typeface="Wingdings" pitchFamily="2" charset="2"/>
              <a:buChar char="q"/>
            </a:pPr>
            <a:r>
              <a:rPr lang="en-GB" sz="1800" dirty="0">
                <a:solidFill>
                  <a:srgbClr val="FF0000"/>
                </a:solidFill>
              </a:rPr>
              <a:t>The main difference </a:t>
            </a:r>
          </a:p>
          <a:p>
            <a:pPr>
              <a:buFont typeface="+mj-lt"/>
              <a:buAutoNum type="arabicParenR"/>
            </a:pPr>
            <a:r>
              <a:rPr lang="en-GB" sz="1800" dirty="0"/>
              <a:t>U</a:t>
            </a:r>
            <a:r>
              <a:rPr lang="en-GB" sz="1800" dirty="0"/>
              <a:t>nder </a:t>
            </a:r>
            <a:r>
              <a:rPr lang="en-GB" sz="1800" b="1" u="sng" dirty="0">
                <a:solidFill>
                  <a:srgbClr val="FF0000"/>
                </a:solidFill>
              </a:rPr>
              <a:t>TS</a:t>
            </a:r>
            <a:r>
              <a:rPr lang="en-GB" sz="1800" dirty="0"/>
              <a:t> we use only one allocation rate based on machine or labour hours.</a:t>
            </a:r>
          </a:p>
          <a:p>
            <a:pPr>
              <a:buFont typeface="+mj-lt"/>
              <a:buAutoNum type="arabicParenR"/>
            </a:pPr>
            <a:r>
              <a:rPr lang="en-GB" sz="1800" dirty="0"/>
              <a:t>Under </a:t>
            </a:r>
            <a:r>
              <a:rPr lang="en-GB" sz="1800" b="1" u="sng" dirty="0">
                <a:solidFill>
                  <a:srgbClr val="FF0000"/>
                </a:solidFill>
              </a:rPr>
              <a:t>ABC</a:t>
            </a:r>
            <a:r>
              <a:rPr lang="en-GB" sz="1800" dirty="0"/>
              <a:t> we use many allocation rates (a rate for each activity).</a:t>
            </a:r>
          </a:p>
          <a:p>
            <a:pPr>
              <a:buFont typeface="+mj-lt"/>
              <a:buAutoNum type="arabicParenR"/>
            </a:pPr>
            <a:endParaRPr lang="en-GB" sz="1800" dirty="0"/>
          </a:p>
          <a:p>
            <a:pPr marL="0" indent="0">
              <a:buNone/>
            </a:pPr>
            <a:r>
              <a:rPr lang="en-GB" sz="1800" dirty="0"/>
              <a:t> </a:t>
            </a:r>
            <a:endParaRPr lang="en-GB" sz="1800" dirty="0"/>
          </a:p>
        </p:txBody>
      </p:sp>
    </p:spTree>
    <p:extLst>
      <p:ext uri="{BB962C8B-B14F-4D97-AF65-F5344CB8AC3E}">
        <p14:creationId xmlns:p14="http://schemas.microsoft.com/office/powerpoint/2010/main" val="3469171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US" dirty="0"/>
              <a:t>Process Costing</a:t>
            </a:r>
          </a:p>
        </p:txBody>
      </p:sp>
      <p:sp>
        <p:nvSpPr>
          <p:cNvPr id="3075" name="Rectangle 3"/>
          <p:cNvSpPr>
            <a:spLocks noGrp="1" noChangeArrowheads="1"/>
          </p:cNvSpPr>
          <p:nvPr>
            <p:ph type="body" idx="1"/>
          </p:nvPr>
        </p:nvSpPr>
        <p:spPr>
          <a:xfrm>
            <a:off x="1884000" y="1260001"/>
            <a:ext cx="8424000" cy="4513782"/>
          </a:xfrm>
        </p:spPr>
        <p:txBody>
          <a:bodyPr/>
          <a:lstStyle/>
          <a:p>
            <a:pPr>
              <a:buFont typeface="Wingdings" pitchFamily="2" charset="2"/>
              <a:buChar char="q"/>
            </a:pPr>
            <a:r>
              <a:rPr lang="en-US" sz="2400" dirty="0"/>
              <a:t>This is a costing method used in mass production where the finished products are indistinguishable from each other </a:t>
            </a:r>
            <a:r>
              <a:rPr lang="en-US" sz="2400" dirty="0" err="1"/>
              <a:t>e.g</a:t>
            </a:r>
            <a:r>
              <a:rPr lang="en-US" sz="2400" dirty="0"/>
              <a:t> bars of soap, liters of oil.</a:t>
            </a:r>
          </a:p>
          <a:p>
            <a:pPr>
              <a:buFont typeface="Wingdings" pitchFamily="2" charset="2"/>
              <a:buChar char="q"/>
            </a:pPr>
            <a:r>
              <a:rPr lang="en-US" sz="2400" dirty="0"/>
              <a:t>Process </a:t>
            </a:r>
            <a:r>
              <a:rPr lang="en-US" sz="2400" dirty="0"/>
              <a:t>costing is a system where the unit cost of a product or service is obtained by assigning total costs to many identical or similar </a:t>
            </a:r>
            <a:r>
              <a:rPr lang="en-US" sz="2400" dirty="0"/>
              <a:t>units</a:t>
            </a:r>
          </a:p>
          <a:p>
            <a:pPr>
              <a:buFont typeface="Wingdings" pitchFamily="2" charset="2"/>
              <a:buChar char="q"/>
            </a:pPr>
            <a:r>
              <a:rPr lang="en-US" sz="2400" dirty="0"/>
              <a:t>Each </a:t>
            </a:r>
            <a:r>
              <a:rPr lang="en-US" sz="2400" dirty="0"/>
              <a:t>unit receives the same or similar amounts of direct materials costs, direct labor costs, and manufacturing overhead</a:t>
            </a:r>
          </a:p>
          <a:p>
            <a:pPr>
              <a:buFont typeface="Wingdings" pitchFamily="2" charset="2"/>
              <a:buChar char="q"/>
            </a:pPr>
            <a:r>
              <a:rPr lang="en-US" sz="2400" dirty="0"/>
              <a:t>Unit </a:t>
            </a:r>
            <a:r>
              <a:rPr lang="en-US" sz="2400" dirty="0"/>
              <a:t>costs are computed by dividing total costs incurred by the number of units of output from the production process</a:t>
            </a:r>
          </a:p>
        </p:txBody>
      </p:sp>
    </p:spTree>
    <p:extLst>
      <p:ext uri="{BB962C8B-B14F-4D97-AF65-F5344CB8AC3E}">
        <p14:creationId xmlns:p14="http://schemas.microsoft.com/office/powerpoint/2010/main" val="382607713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Process costing</a:t>
            </a:r>
            <a:r>
              <a:rPr lang="en-US" sz="3200" dirty="0"/>
              <a:t/>
            </a:r>
            <a:br>
              <a:rPr lang="en-US" sz="3200" dirty="0"/>
            </a:br>
            <a:endParaRPr lang="en-GB" dirty="0"/>
          </a:p>
        </p:txBody>
      </p:sp>
      <p:sp>
        <p:nvSpPr>
          <p:cNvPr id="3" name="Content Placeholder 2"/>
          <p:cNvSpPr>
            <a:spLocks noGrp="1"/>
          </p:cNvSpPr>
          <p:nvPr>
            <p:ph idx="1"/>
          </p:nvPr>
        </p:nvSpPr>
        <p:spPr>
          <a:xfrm>
            <a:off x="1884000" y="1260002"/>
            <a:ext cx="8424000" cy="3491461"/>
          </a:xfrm>
        </p:spPr>
        <p:txBody>
          <a:bodyPr>
            <a:normAutofit fontScale="92500" lnSpcReduction="10000"/>
          </a:bodyPr>
          <a:lstStyle/>
          <a:p>
            <a:pPr>
              <a:buFont typeface="Wingdings" panose="05000000000000000000" pitchFamily="2" charset="2"/>
              <a:buChar char="q"/>
            </a:pPr>
            <a:r>
              <a:rPr lang="en-GB" dirty="0" smtClean="0"/>
              <a:t>Job </a:t>
            </a:r>
            <a:r>
              <a:rPr lang="en-GB" dirty="0"/>
              <a:t>costing assigns costs to each individual unit of output</a:t>
            </a:r>
            <a:r>
              <a:rPr lang="en-US" dirty="0"/>
              <a:t> </a:t>
            </a:r>
            <a:r>
              <a:rPr lang="en-GB" dirty="0"/>
              <a:t>because each unit consumes different quantities of</a:t>
            </a:r>
            <a:r>
              <a:rPr lang="en-US" dirty="0"/>
              <a:t> </a:t>
            </a:r>
            <a:r>
              <a:rPr lang="en-GB" dirty="0"/>
              <a:t>resources.</a:t>
            </a:r>
            <a:r>
              <a:rPr lang="en-US" dirty="0"/>
              <a:t/>
            </a:r>
            <a:br>
              <a:rPr lang="en-US" dirty="0"/>
            </a:br>
            <a:endParaRPr lang="en-US" dirty="0"/>
          </a:p>
          <a:p>
            <a:pPr>
              <a:buFont typeface="Wingdings" panose="05000000000000000000" pitchFamily="2" charset="2"/>
              <a:buChar char="q"/>
            </a:pPr>
            <a:endParaRPr lang="en-GB" dirty="0" smtClean="0"/>
          </a:p>
          <a:p>
            <a:pPr>
              <a:buFont typeface="Wingdings" panose="05000000000000000000" pitchFamily="2" charset="2"/>
              <a:buChar char="q"/>
            </a:pPr>
            <a:endParaRPr lang="en-GB" dirty="0"/>
          </a:p>
          <a:p>
            <a:pPr>
              <a:buFont typeface="Wingdings" panose="05000000000000000000" pitchFamily="2" charset="2"/>
              <a:buChar char="q"/>
            </a:pPr>
            <a:r>
              <a:rPr lang="en-GB" dirty="0" smtClean="0"/>
              <a:t>Process </a:t>
            </a:r>
            <a:r>
              <a:rPr lang="en-GB" dirty="0"/>
              <a:t>costing does not assign costs to each unit of</a:t>
            </a:r>
            <a:r>
              <a:rPr lang="en-US" dirty="0"/>
              <a:t> </a:t>
            </a:r>
            <a:r>
              <a:rPr lang="en-GB" dirty="0"/>
              <a:t>output because each unit is identical. Instead, average unit</a:t>
            </a:r>
            <a:r>
              <a:rPr lang="en-US" dirty="0"/>
              <a:t> </a:t>
            </a:r>
            <a:r>
              <a:rPr lang="en-GB" dirty="0"/>
              <a:t>costs are computed.</a:t>
            </a:r>
          </a:p>
          <a:p>
            <a:endParaRPr lang="en-GB" dirty="0"/>
          </a:p>
        </p:txBody>
      </p:sp>
    </p:spTree>
    <p:extLst>
      <p:ext uri="{BB962C8B-B14F-4D97-AF65-F5344CB8AC3E}">
        <p14:creationId xmlns:p14="http://schemas.microsoft.com/office/powerpoint/2010/main" val="215297927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Remember</a:t>
            </a:r>
            <a:endParaRPr lang="en-GB" dirty="0"/>
          </a:p>
        </p:txBody>
      </p:sp>
      <p:sp>
        <p:nvSpPr>
          <p:cNvPr id="3" name="Content Placeholder 2"/>
          <p:cNvSpPr>
            <a:spLocks noGrp="1"/>
          </p:cNvSpPr>
          <p:nvPr>
            <p:ph idx="1"/>
          </p:nvPr>
        </p:nvSpPr>
        <p:spPr/>
        <p:txBody>
          <a:bodyPr/>
          <a:lstStyle/>
          <a:p>
            <a:pPr>
              <a:buFont typeface="Wingdings" pitchFamily="2" charset="2"/>
              <a:buChar char="q"/>
            </a:pPr>
            <a:r>
              <a:rPr lang="en-GB" b="1" dirty="0"/>
              <a:t>Cost Per Unit =  Total Cost  ÷ Number of Units</a:t>
            </a:r>
          </a:p>
          <a:p>
            <a:pPr>
              <a:buFont typeface="Wingdings" pitchFamily="2" charset="2"/>
              <a:buChar char="q"/>
            </a:pPr>
            <a:endParaRPr lang="en-GB" b="1" dirty="0"/>
          </a:p>
          <a:p>
            <a:pPr>
              <a:buFont typeface="Wingdings" pitchFamily="2" charset="2"/>
              <a:buChar char="q"/>
            </a:pPr>
            <a:endParaRPr lang="en-GB" b="1" dirty="0"/>
          </a:p>
          <a:p>
            <a:pPr>
              <a:buFont typeface="Wingdings" pitchFamily="2" charset="2"/>
              <a:buChar char="q"/>
            </a:pPr>
            <a:endParaRPr lang="en-GB" b="1" dirty="0"/>
          </a:p>
          <a:p>
            <a:pPr>
              <a:buFont typeface="Wingdings" pitchFamily="2" charset="2"/>
              <a:buChar char="q"/>
            </a:pPr>
            <a:r>
              <a:rPr lang="en-GB" b="1" dirty="0"/>
              <a:t>Total Cost =  Cost per unit x Number of units</a:t>
            </a:r>
            <a:endParaRPr lang="en-GB" b="1" dirty="0"/>
          </a:p>
        </p:txBody>
      </p:sp>
    </p:spTree>
    <p:extLst>
      <p:ext uri="{BB962C8B-B14F-4D97-AF65-F5344CB8AC3E}">
        <p14:creationId xmlns:p14="http://schemas.microsoft.com/office/powerpoint/2010/main" val="1269357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Process </a:t>
            </a:r>
            <a:r>
              <a:rPr lang="en-GB" dirty="0"/>
              <a:t>costing</a:t>
            </a:r>
            <a:r>
              <a:rPr lang="en-US" dirty="0"/>
              <a:t/>
            </a:r>
            <a:br>
              <a:rPr lang="en-US" dirty="0"/>
            </a:br>
            <a:endParaRPr lang="en-GB" dirty="0"/>
          </a:p>
        </p:txBody>
      </p:sp>
      <p:pic>
        <p:nvPicPr>
          <p:cNvPr id="4" name="Picture 1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073907" y="1472155"/>
            <a:ext cx="7736541" cy="2698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030704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Process T Account</a:t>
            </a:r>
          </a:p>
        </p:txBody>
      </p:sp>
      <p:sp>
        <p:nvSpPr>
          <p:cNvPr id="4" name="Content Placeholder 3" descr="60%"/>
          <p:cNvSpPr>
            <a:spLocks noGrp="1" noChangeArrowheads="1"/>
          </p:cNvSpPr>
          <p:nvPr>
            <p:ph idx="1"/>
          </p:nvPr>
        </p:nvSpPr>
        <p:spPr bwMode="auto">
          <a:prstGeom prst="rect">
            <a:avLst/>
          </a:prstGeom>
          <a:noFill/>
          <a:ln>
            <a:noFill/>
          </a:ln>
          <a:effectLst/>
          <a:extLst/>
        </p:spPr>
        <p:txBody>
          <a:bodyPr wrap="none"/>
          <a:lstStyle/>
          <a:p>
            <a:pPr defTabSz="450850">
              <a:buClr>
                <a:srgbClr val="FFFF00"/>
              </a:buClr>
              <a:buSzPct val="75000"/>
              <a:buNone/>
            </a:pPr>
            <a:r>
              <a:rPr lang="en-US" dirty="0"/>
              <a:t>	</a:t>
            </a:r>
          </a:p>
        </p:txBody>
      </p:sp>
      <p:sp>
        <p:nvSpPr>
          <p:cNvPr id="5" name="Rectangle 3" descr="60%"/>
          <p:cNvSpPr>
            <a:spLocks noChangeArrowheads="1"/>
          </p:cNvSpPr>
          <p:nvPr/>
        </p:nvSpPr>
        <p:spPr bwMode="auto">
          <a:xfrm>
            <a:off x="2242457" y="1358538"/>
            <a:ext cx="7507968" cy="4308838"/>
          </a:xfrm>
          <a:prstGeom prst="rect">
            <a:avLst/>
          </a:prstGeom>
          <a:noFill/>
          <a:ln>
            <a:noFill/>
          </a:ln>
          <a:effectLst/>
          <a:extLst/>
        </p:spPr>
        <p:txBody>
          <a:bodyPr wrap="none"/>
          <a:lstStyle/>
          <a:p>
            <a:pPr defTabSz="450850">
              <a:buClr>
                <a:srgbClr val="FFFF00"/>
              </a:buClr>
              <a:buSzPct val="75000"/>
            </a:pPr>
            <a:r>
              <a:rPr lang="en-US" dirty="0"/>
              <a:t>	</a:t>
            </a:r>
          </a:p>
        </p:txBody>
      </p:sp>
      <p:sp>
        <p:nvSpPr>
          <p:cNvPr id="6" name="Rectangle 3" descr="60%"/>
          <p:cNvSpPr>
            <a:spLocks noChangeArrowheads="1"/>
          </p:cNvSpPr>
          <p:nvPr/>
        </p:nvSpPr>
        <p:spPr bwMode="auto">
          <a:xfrm>
            <a:off x="2333897" y="2103121"/>
            <a:ext cx="7454130" cy="3564254"/>
          </a:xfrm>
          <a:prstGeom prst="rect">
            <a:avLst/>
          </a:prstGeom>
          <a:noFill/>
          <a:ln>
            <a:noFill/>
          </a:ln>
          <a:effectLst/>
          <a:extLst/>
        </p:spPr>
        <p:txBody>
          <a:bodyPr wrap="none"/>
          <a:lstStyle/>
          <a:p>
            <a:pPr defTabSz="450850">
              <a:buClr>
                <a:srgbClr val="FFFF00"/>
              </a:buClr>
              <a:buSzPct val="75000"/>
            </a:pPr>
            <a:r>
              <a:rPr lang="en-US" dirty="0"/>
              <a:t>	</a:t>
            </a:r>
            <a:endParaRPr lang="en-US" dirty="0"/>
          </a:p>
          <a:p>
            <a:pPr defTabSz="450850">
              <a:buClr>
                <a:srgbClr val="FFFF00"/>
              </a:buClr>
              <a:buSzPct val="75000"/>
            </a:pPr>
            <a:endParaRPr lang="en-US" dirty="0"/>
          </a:p>
          <a:p>
            <a:pPr defTabSz="450850">
              <a:buClr>
                <a:srgbClr val="FFFF00"/>
              </a:buClr>
              <a:buSzPct val="75000"/>
            </a:pPr>
            <a:endParaRPr lang="en-US" dirty="0"/>
          </a:p>
        </p:txBody>
      </p:sp>
      <p:sp>
        <p:nvSpPr>
          <p:cNvPr id="7" name="Line 6"/>
          <p:cNvSpPr>
            <a:spLocks noChangeShapeType="1"/>
          </p:cNvSpPr>
          <p:nvPr/>
        </p:nvSpPr>
        <p:spPr bwMode="auto">
          <a:xfrm>
            <a:off x="5904412" y="1770017"/>
            <a:ext cx="0" cy="2697162"/>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cxnSp>
        <p:nvCxnSpPr>
          <p:cNvPr id="8" name="AutoShape 8"/>
          <p:cNvCxnSpPr>
            <a:cxnSpLocks noChangeShapeType="1"/>
          </p:cNvCxnSpPr>
          <p:nvPr/>
        </p:nvCxnSpPr>
        <p:spPr bwMode="auto">
          <a:xfrm>
            <a:off x="2406719" y="1770017"/>
            <a:ext cx="7313612" cy="0"/>
          </a:xfrm>
          <a:prstGeom prst="straightConnector1">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Rectangle 8"/>
          <p:cNvSpPr/>
          <p:nvPr/>
        </p:nvSpPr>
        <p:spPr>
          <a:xfrm>
            <a:off x="6715443" y="1940480"/>
            <a:ext cx="2637838" cy="369332"/>
          </a:xfrm>
          <a:prstGeom prst="rect">
            <a:avLst/>
          </a:prstGeom>
        </p:spPr>
        <p:txBody>
          <a:bodyPr wrap="none">
            <a:spAutoFit/>
          </a:bodyPr>
          <a:lstStyle/>
          <a:p>
            <a:pPr defTabSz="450850">
              <a:buClr>
                <a:srgbClr val="FFFF00"/>
              </a:buClr>
              <a:buSzPct val="75000"/>
            </a:pPr>
            <a:r>
              <a:rPr lang="en-US" dirty="0"/>
              <a:t>Outputs from the </a:t>
            </a:r>
            <a:r>
              <a:rPr lang="en-US" dirty="0"/>
              <a:t>process </a:t>
            </a:r>
          </a:p>
        </p:txBody>
      </p:sp>
      <p:sp>
        <p:nvSpPr>
          <p:cNvPr id="10" name="Rectangle 9"/>
          <p:cNvSpPr/>
          <p:nvPr/>
        </p:nvSpPr>
        <p:spPr>
          <a:xfrm>
            <a:off x="2557101" y="1940480"/>
            <a:ext cx="2572247" cy="369332"/>
          </a:xfrm>
          <a:prstGeom prst="rect">
            <a:avLst/>
          </a:prstGeom>
        </p:spPr>
        <p:txBody>
          <a:bodyPr wrap="square">
            <a:spAutoFit/>
          </a:bodyPr>
          <a:lstStyle/>
          <a:p>
            <a:pPr defTabSz="450850">
              <a:buClr>
                <a:srgbClr val="FFFF00"/>
              </a:buClr>
              <a:buSzPct val="75000"/>
            </a:pPr>
            <a:r>
              <a:rPr lang="en-US" dirty="0"/>
              <a:t>Inputs to the process</a:t>
            </a:r>
            <a:endParaRPr lang="en-US" dirty="0"/>
          </a:p>
        </p:txBody>
      </p:sp>
      <p:sp>
        <p:nvSpPr>
          <p:cNvPr id="11" name="Rounded Rectangle 10"/>
          <p:cNvSpPr/>
          <p:nvPr/>
        </p:nvSpPr>
        <p:spPr>
          <a:xfrm>
            <a:off x="2673532" y="2309813"/>
            <a:ext cx="2664823" cy="2238375"/>
          </a:xfrm>
          <a:prstGeom prst="roundRect">
            <a:avLst/>
          </a:prstGeom>
          <a:gradFill>
            <a:gsLst>
              <a:gs pos="0">
                <a:schemeClr val="tx1">
                  <a:lumMod val="10000"/>
                  <a:lumOff val="90000"/>
                </a:schemeClr>
              </a:gs>
              <a:gs pos="99000">
                <a:schemeClr val="accent1">
                  <a:tint val="50000"/>
                  <a:shade val="100000"/>
                  <a:satMod val="350000"/>
                </a:schemeClr>
              </a:gs>
            </a:gsLst>
          </a:gra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800" b="1" i="1" dirty="0">
                <a:solidFill>
                  <a:schemeClr val="accent5">
                    <a:lumMod val="25000"/>
                  </a:schemeClr>
                </a:solidFill>
                <a:latin typeface="Arial" pitchFamily="34" charset="0"/>
                <a:cs typeface="Arial" pitchFamily="34" charset="0"/>
              </a:rPr>
              <a:t>For example; </a:t>
            </a:r>
          </a:p>
          <a:p>
            <a:pPr algn="ctr"/>
            <a:r>
              <a:rPr lang="en-GB" sz="2800" b="1" i="1" dirty="0">
                <a:solidFill>
                  <a:schemeClr val="accent5">
                    <a:lumMod val="25000"/>
                  </a:schemeClr>
                </a:solidFill>
                <a:latin typeface="Arial" pitchFamily="34" charset="0"/>
                <a:cs typeface="Arial" pitchFamily="34" charset="0"/>
              </a:rPr>
              <a:t>Materials</a:t>
            </a:r>
          </a:p>
          <a:p>
            <a:pPr algn="ctr"/>
            <a:r>
              <a:rPr lang="en-GB" sz="2800" b="1" i="1" dirty="0">
                <a:solidFill>
                  <a:schemeClr val="accent5">
                    <a:lumMod val="25000"/>
                  </a:schemeClr>
                </a:solidFill>
                <a:latin typeface="Arial" pitchFamily="34" charset="0"/>
                <a:cs typeface="Arial" pitchFamily="34" charset="0"/>
              </a:rPr>
              <a:t>Labour</a:t>
            </a:r>
          </a:p>
          <a:p>
            <a:pPr algn="ctr"/>
            <a:r>
              <a:rPr lang="en-GB" sz="2800" b="1" i="1" dirty="0">
                <a:solidFill>
                  <a:schemeClr val="accent5">
                    <a:lumMod val="25000"/>
                  </a:schemeClr>
                </a:solidFill>
                <a:latin typeface="Arial" pitchFamily="34" charset="0"/>
                <a:cs typeface="Arial" pitchFamily="34" charset="0"/>
              </a:rPr>
              <a:t>Overhead</a:t>
            </a:r>
            <a:r>
              <a:rPr lang="en-GB" sz="2800" b="1" i="1" dirty="0">
                <a:latin typeface="Arial" pitchFamily="34" charset="0"/>
                <a:cs typeface="Arial" pitchFamily="34" charset="0"/>
              </a:rPr>
              <a:t> </a:t>
            </a:r>
            <a:endParaRPr lang="en-GB" sz="2800" b="1" i="1" dirty="0">
              <a:latin typeface="Arial" pitchFamily="34" charset="0"/>
              <a:cs typeface="Arial" pitchFamily="34" charset="0"/>
            </a:endParaRPr>
          </a:p>
        </p:txBody>
      </p:sp>
      <p:sp>
        <p:nvSpPr>
          <p:cNvPr id="12" name="Rounded Rectangle 11"/>
          <p:cNvSpPr/>
          <p:nvPr/>
        </p:nvSpPr>
        <p:spPr>
          <a:xfrm>
            <a:off x="6444343" y="2309813"/>
            <a:ext cx="2664823" cy="2238375"/>
          </a:xfrm>
          <a:prstGeom prst="roundRect">
            <a:avLst/>
          </a:prstGeom>
          <a:gradFill>
            <a:gsLst>
              <a:gs pos="0">
                <a:schemeClr val="tx1">
                  <a:lumMod val="10000"/>
                  <a:lumOff val="90000"/>
                </a:schemeClr>
              </a:gs>
              <a:gs pos="99000">
                <a:schemeClr val="accent1">
                  <a:tint val="50000"/>
                  <a:shade val="100000"/>
                  <a:satMod val="350000"/>
                </a:schemeClr>
              </a:gs>
            </a:gsLst>
          </a:gradFill>
        </p:spPr>
        <p:style>
          <a:lnRef idx="1">
            <a:schemeClr val="accent1"/>
          </a:lnRef>
          <a:fillRef idx="3">
            <a:schemeClr val="accent1"/>
          </a:fillRef>
          <a:effectRef idx="2">
            <a:schemeClr val="accent1"/>
          </a:effectRef>
          <a:fontRef idx="minor">
            <a:schemeClr val="lt1"/>
          </a:fontRef>
        </p:style>
        <p:txBody>
          <a:bodyPr rtlCol="0" anchor="ctr"/>
          <a:lstStyle/>
          <a:p>
            <a:r>
              <a:rPr lang="en-GB" sz="2000" b="1" i="1" dirty="0">
                <a:solidFill>
                  <a:schemeClr val="accent5">
                    <a:lumMod val="25000"/>
                  </a:schemeClr>
                </a:solidFill>
                <a:latin typeface="Arial" pitchFamily="34" charset="0"/>
                <a:cs typeface="Arial" pitchFamily="34" charset="0"/>
              </a:rPr>
              <a:t>Fully Completed  </a:t>
            </a:r>
          </a:p>
          <a:p>
            <a:endParaRPr lang="en-GB" sz="2000" b="1" i="1" dirty="0">
              <a:solidFill>
                <a:schemeClr val="accent5">
                  <a:lumMod val="25000"/>
                </a:schemeClr>
              </a:solidFill>
              <a:latin typeface="Arial" pitchFamily="34" charset="0"/>
              <a:cs typeface="Arial" pitchFamily="34" charset="0"/>
            </a:endParaRPr>
          </a:p>
          <a:p>
            <a:r>
              <a:rPr lang="en-GB" sz="2000" b="1" i="1" dirty="0">
                <a:solidFill>
                  <a:schemeClr val="accent5">
                    <a:lumMod val="25000"/>
                  </a:schemeClr>
                </a:solidFill>
                <a:latin typeface="Arial" pitchFamily="34" charset="0"/>
                <a:cs typeface="Arial" pitchFamily="34" charset="0"/>
              </a:rPr>
              <a:t> </a:t>
            </a:r>
          </a:p>
          <a:p>
            <a:r>
              <a:rPr lang="en-GB" sz="2000" b="1" i="1" dirty="0">
                <a:solidFill>
                  <a:schemeClr val="accent5">
                    <a:lumMod val="25000"/>
                  </a:schemeClr>
                </a:solidFill>
                <a:latin typeface="Arial" pitchFamily="34" charset="0"/>
                <a:cs typeface="Arial" pitchFamily="34" charset="0"/>
              </a:rPr>
              <a:t>Work in Progress</a:t>
            </a:r>
          </a:p>
          <a:p>
            <a:endParaRPr lang="en-GB" sz="2000" b="1" i="1" dirty="0">
              <a:solidFill>
                <a:schemeClr val="accent5">
                  <a:lumMod val="25000"/>
                </a:schemeClr>
              </a:solidFill>
              <a:latin typeface="Arial" pitchFamily="34" charset="0"/>
              <a:cs typeface="Arial" pitchFamily="34" charset="0"/>
            </a:endParaRPr>
          </a:p>
          <a:p>
            <a:r>
              <a:rPr lang="en-GB" sz="2000" b="1" i="1" dirty="0">
                <a:solidFill>
                  <a:schemeClr val="accent5">
                    <a:lumMod val="25000"/>
                  </a:schemeClr>
                </a:solidFill>
                <a:latin typeface="Arial" pitchFamily="34" charset="0"/>
                <a:cs typeface="Arial" pitchFamily="34" charset="0"/>
              </a:rPr>
              <a:t>Lost units</a:t>
            </a:r>
            <a:endParaRPr lang="en-GB" sz="2000" b="1" i="1" dirty="0">
              <a:solidFill>
                <a:schemeClr val="accent5">
                  <a:lumMod val="25000"/>
                </a:schemeClr>
              </a:solidFill>
              <a:latin typeface="Arial" pitchFamily="34" charset="0"/>
              <a:cs typeface="Arial" pitchFamily="34" charset="0"/>
            </a:endParaRPr>
          </a:p>
        </p:txBody>
      </p:sp>
    </p:spTree>
    <p:extLst>
      <p:ext uri="{BB962C8B-B14F-4D97-AF65-F5344CB8AC3E}">
        <p14:creationId xmlns:p14="http://schemas.microsoft.com/office/powerpoint/2010/main" val="140177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 calcmode="lin" valueType="num">
                                      <p:cBhvr additive="base">
                                        <p:cTn id="7"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xEl>
                                              <p:pRg st="2" end="2"/>
                                            </p:txEl>
                                          </p:spTgt>
                                        </p:tgtEl>
                                        <p:attrNameLst>
                                          <p:attrName>style.visibility</p:attrName>
                                        </p:attrNameLst>
                                      </p:cBhvr>
                                      <p:to>
                                        <p:strVal val="visible"/>
                                      </p:to>
                                    </p:set>
                                    <p:anim calcmode="lin" valueType="num">
                                      <p:cBhvr additive="base">
                                        <p:cTn id="13"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anim calcmode="lin" valueType="num">
                                      <p:cBhvr additive="base">
                                        <p:cTn id="19"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2">
                                            <p:txEl>
                                              <p:pRg st="0" end="0"/>
                                            </p:txEl>
                                          </p:spTgt>
                                        </p:tgtEl>
                                        <p:attrNameLst>
                                          <p:attrName>style.visibility</p:attrName>
                                        </p:attrNameLst>
                                      </p:cBhvr>
                                      <p:to>
                                        <p:strVal val="visible"/>
                                      </p:to>
                                    </p:set>
                                    <p:anim calcmode="lin" valueType="num">
                                      <p:cBhvr additive="base">
                                        <p:cTn id="25"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2">
                                            <p:txEl>
                                              <p:pRg st="3" end="3"/>
                                            </p:txEl>
                                          </p:spTgt>
                                        </p:tgtEl>
                                        <p:attrNameLst>
                                          <p:attrName>style.visibility</p:attrName>
                                        </p:attrNameLst>
                                      </p:cBhvr>
                                      <p:to>
                                        <p:strVal val="visible"/>
                                      </p:to>
                                    </p:set>
                                    <p:anim calcmode="lin" valueType="num">
                                      <p:cBhvr additive="base">
                                        <p:cTn id="31" dur="500" fill="hold"/>
                                        <p:tgtEl>
                                          <p:spTgt spid="12">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2">
                                            <p:txEl>
                                              <p:pRg st="5" end="5"/>
                                            </p:txEl>
                                          </p:spTgt>
                                        </p:tgtEl>
                                        <p:attrNameLst>
                                          <p:attrName>style.visibility</p:attrName>
                                        </p:attrNameLst>
                                      </p:cBhvr>
                                      <p:to>
                                        <p:strVal val="visible"/>
                                      </p:to>
                                    </p:set>
                                    <p:anim calcmode="lin" valueType="num">
                                      <p:cBhvr additive="base">
                                        <p:cTn id="37" dur="500" fill="hold"/>
                                        <p:tgtEl>
                                          <p:spTgt spid="12">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Rectangle 2"/>
          <p:cNvSpPr>
            <a:spLocks noGrp="1" noChangeArrowheads="1"/>
          </p:cNvSpPr>
          <p:nvPr>
            <p:ph type="title"/>
          </p:nvPr>
        </p:nvSpPr>
        <p:spPr>
          <a:xfrm>
            <a:off x="1865177" y="154646"/>
            <a:ext cx="8424000" cy="410709"/>
          </a:xfrm>
        </p:spPr>
        <p:txBody>
          <a:bodyPr>
            <a:normAutofit fontScale="90000"/>
          </a:bodyPr>
          <a:lstStyle/>
          <a:p>
            <a:pPr>
              <a:defRPr/>
            </a:pPr>
            <a:r>
              <a:rPr lang="en-GB" sz="2600" dirty="0"/>
              <a:t>Process Costing When all outputs are fully complete</a:t>
            </a:r>
          </a:p>
        </p:txBody>
      </p:sp>
      <p:sp>
        <p:nvSpPr>
          <p:cNvPr id="9219" name="Rectangle 3"/>
          <p:cNvSpPr>
            <a:spLocks noGrp="1" noChangeArrowheads="1"/>
          </p:cNvSpPr>
          <p:nvPr>
            <p:ph type="body" idx="1"/>
          </p:nvPr>
        </p:nvSpPr>
        <p:spPr>
          <a:xfrm>
            <a:off x="1884000" y="731521"/>
            <a:ext cx="8424000" cy="5290457"/>
          </a:xfrm>
        </p:spPr>
        <p:txBody>
          <a:bodyPr>
            <a:noAutofit/>
          </a:bodyPr>
          <a:lstStyle/>
          <a:p>
            <a:pPr defTabSz="762000">
              <a:buFont typeface="Wingdings" pitchFamily="2" charset="2"/>
              <a:buChar char="q"/>
            </a:pPr>
            <a:r>
              <a:rPr lang="en-GB" sz="1500" dirty="0"/>
              <a:t>Certain </a:t>
            </a:r>
            <a:r>
              <a:rPr lang="en-GB" sz="1500" dirty="0"/>
              <a:t>losses are </a:t>
            </a:r>
            <a:r>
              <a:rPr lang="en-GB" sz="1500" b="1" dirty="0"/>
              <a:t>inherent</a:t>
            </a:r>
            <a:r>
              <a:rPr lang="en-GB" sz="1500" dirty="0"/>
              <a:t> in the production process and </a:t>
            </a:r>
            <a:r>
              <a:rPr lang="en-GB" sz="1500" b="1" dirty="0"/>
              <a:t>cannot be eliminated</a:t>
            </a:r>
            <a:r>
              <a:rPr lang="en-GB" sz="1500" dirty="0"/>
              <a:t>, e.g. liquids may evaporate, part of the cloth cut to make a suit may be </a:t>
            </a:r>
            <a:r>
              <a:rPr lang="en-GB" sz="1500" dirty="0"/>
              <a:t>lost, wood offcuts. </a:t>
            </a:r>
            <a:r>
              <a:rPr lang="en-GB" sz="1500" dirty="0"/>
              <a:t>They are known as </a:t>
            </a:r>
            <a:r>
              <a:rPr lang="en-GB" sz="1500" b="1" dirty="0"/>
              <a:t>normal loss</a:t>
            </a:r>
            <a:r>
              <a:rPr lang="en-GB" sz="1500" b="1" dirty="0"/>
              <a:t>.</a:t>
            </a:r>
          </a:p>
          <a:p>
            <a:pPr defTabSz="762000">
              <a:buFont typeface="Wingdings" pitchFamily="2" charset="2"/>
              <a:buChar char="q"/>
            </a:pPr>
            <a:endParaRPr lang="en-GB" sz="1500" dirty="0"/>
          </a:p>
          <a:p>
            <a:pPr>
              <a:buFont typeface="Wingdings" pitchFamily="2" charset="2"/>
              <a:buChar char="q"/>
            </a:pPr>
            <a:endParaRPr lang="en-US" sz="1500" b="1" dirty="0"/>
          </a:p>
          <a:p>
            <a:pPr>
              <a:buFont typeface="Wingdings" pitchFamily="2" charset="2"/>
              <a:buChar char="q"/>
            </a:pPr>
            <a:endParaRPr lang="en-US" sz="1500" b="1" dirty="0"/>
          </a:p>
          <a:p>
            <a:pPr>
              <a:buFont typeface="Wingdings" pitchFamily="2" charset="2"/>
              <a:buChar char="q"/>
            </a:pPr>
            <a:endParaRPr lang="en-US" sz="1500" b="1" dirty="0"/>
          </a:p>
          <a:p>
            <a:pPr>
              <a:buFont typeface="Wingdings" pitchFamily="2" charset="2"/>
              <a:buChar char="q"/>
            </a:pPr>
            <a:endParaRPr lang="en-US" sz="1500" b="1" dirty="0"/>
          </a:p>
          <a:p>
            <a:pPr>
              <a:buFont typeface="Wingdings" pitchFamily="2" charset="2"/>
              <a:buChar char="q"/>
            </a:pPr>
            <a:endParaRPr lang="en-US" sz="1500" b="1" dirty="0"/>
          </a:p>
          <a:p>
            <a:pPr>
              <a:buFont typeface="Wingdings" pitchFamily="2" charset="2"/>
              <a:buChar char="q"/>
            </a:pPr>
            <a:endParaRPr lang="en-US" sz="1500" b="1" dirty="0"/>
          </a:p>
          <a:p>
            <a:pPr>
              <a:buFont typeface="Wingdings" pitchFamily="2" charset="2"/>
              <a:buChar char="q"/>
            </a:pPr>
            <a:endParaRPr lang="en-US" sz="1500" b="1" dirty="0"/>
          </a:p>
          <a:p>
            <a:pPr>
              <a:buFont typeface="Wingdings" pitchFamily="2" charset="2"/>
              <a:buChar char="q"/>
            </a:pPr>
            <a:r>
              <a:rPr lang="en-US" sz="1500" b="1" dirty="0"/>
              <a:t>Abnormal Losses</a:t>
            </a:r>
            <a:r>
              <a:rPr lang="en-US" sz="1500" dirty="0"/>
              <a:t> – these are losses over above those expected and are usually valued at the same rate as good units of output. </a:t>
            </a:r>
            <a:r>
              <a:rPr lang="en-GB" sz="1500" dirty="0"/>
              <a:t>Abnormal losses are avoidable  – cost is recorded </a:t>
            </a:r>
            <a:r>
              <a:rPr lang="en-GB" sz="1500" dirty="0"/>
              <a:t>separately   </a:t>
            </a:r>
            <a:r>
              <a:rPr lang="en-GB" sz="1500" dirty="0"/>
              <a:t>and treated as a period cost.</a:t>
            </a:r>
          </a:p>
          <a:p>
            <a:pPr defTabSz="762000">
              <a:buFont typeface="Wingdings" pitchFamily="2" charset="2"/>
              <a:buChar char="q"/>
            </a:pPr>
            <a:r>
              <a:rPr lang="en-US" sz="1500" b="1" dirty="0"/>
              <a:t>Abnormal Gains</a:t>
            </a:r>
            <a:r>
              <a:rPr lang="en-US" sz="1500" dirty="0"/>
              <a:t> – these occur when losses are lower than expected and represent the difference between the normal loss and the actual loss.  They are valued as good units of output.</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84000" y="1992572"/>
            <a:ext cx="8209234" cy="1965279"/>
          </a:xfrm>
          <a:prstGeom prst="rect">
            <a:avLst/>
          </a:prstGeom>
        </p:spPr>
      </p:pic>
    </p:spTree>
    <p:extLst>
      <p:ext uri="{BB962C8B-B14F-4D97-AF65-F5344CB8AC3E}">
        <p14:creationId xmlns:p14="http://schemas.microsoft.com/office/powerpoint/2010/main" val="3755705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box(in)">
                                      <p:cBhvr>
                                        <p:cTn id="7" dur="500"/>
                                        <p:tgtEl>
                                          <p:spTgt spid="92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 presetClass="entr" presetSubtype="16" fill="hold" nodeType="clickEffect">
                                  <p:stCondLst>
                                    <p:cond delay="0"/>
                                  </p:stCondLst>
                                  <p:childTnLst>
                                    <p:set>
                                      <p:cBhvr>
                                        <p:cTn id="17" dur="1" fill="hold">
                                          <p:stCondLst>
                                            <p:cond delay="0"/>
                                          </p:stCondLst>
                                        </p:cTn>
                                        <p:tgtEl>
                                          <p:spTgt spid="9219">
                                            <p:txEl>
                                              <p:pRg st="9" end="9"/>
                                            </p:txEl>
                                          </p:spTgt>
                                        </p:tgtEl>
                                        <p:attrNameLst>
                                          <p:attrName>style.visibility</p:attrName>
                                        </p:attrNameLst>
                                      </p:cBhvr>
                                      <p:to>
                                        <p:strVal val="visible"/>
                                      </p:to>
                                    </p:set>
                                    <p:animEffect transition="in" filter="box(in)">
                                      <p:cBhvr>
                                        <p:cTn id="18" dur="500"/>
                                        <p:tgtEl>
                                          <p:spTgt spid="9219">
                                            <p:txEl>
                                              <p:pRg st="9" end="9"/>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4" presetClass="entr" presetSubtype="16" fill="hold" nodeType="clickEffect">
                                  <p:stCondLst>
                                    <p:cond delay="0"/>
                                  </p:stCondLst>
                                  <p:childTnLst>
                                    <p:set>
                                      <p:cBhvr>
                                        <p:cTn id="22" dur="1" fill="hold">
                                          <p:stCondLst>
                                            <p:cond delay="0"/>
                                          </p:stCondLst>
                                        </p:cTn>
                                        <p:tgtEl>
                                          <p:spTgt spid="9219">
                                            <p:txEl>
                                              <p:pRg st="10" end="10"/>
                                            </p:txEl>
                                          </p:spTgt>
                                        </p:tgtEl>
                                        <p:attrNameLst>
                                          <p:attrName>style.visibility</p:attrName>
                                        </p:attrNameLst>
                                      </p:cBhvr>
                                      <p:to>
                                        <p:strVal val="visible"/>
                                      </p:to>
                                    </p:set>
                                    <p:animEffect transition="in" filter="box(in)">
                                      <p:cBhvr>
                                        <p:cTn id="23" dur="500"/>
                                        <p:tgtEl>
                                          <p:spTgt spid="921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Scrape value of wood offcuts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84001" y="1397920"/>
            <a:ext cx="4286250" cy="2730138"/>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70251" y="1397919"/>
            <a:ext cx="3348218" cy="259951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65900" y="4128058"/>
            <a:ext cx="6219915" cy="2338251"/>
          </a:xfrm>
          <a:prstGeom prst="rect">
            <a:avLst/>
          </a:prstGeom>
        </p:spPr>
      </p:pic>
    </p:spTree>
    <p:extLst>
      <p:ext uri="{BB962C8B-B14F-4D97-AF65-F5344CB8AC3E}">
        <p14:creationId xmlns:p14="http://schemas.microsoft.com/office/powerpoint/2010/main" val="1124133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2"/>
          <p:cNvSpPr>
            <a:spLocks noGrp="1" noChangeArrowheads="1"/>
          </p:cNvSpPr>
          <p:nvPr>
            <p:ph type="title"/>
          </p:nvPr>
        </p:nvSpPr>
        <p:spPr>
          <a:xfrm>
            <a:off x="1884000" y="360001"/>
            <a:ext cx="8424000" cy="658903"/>
          </a:xfrm>
        </p:spPr>
        <p:txBody>
          <a:bodyPr/>
          <a:lstStyle/>
          <a:p>
            <a:pPr>
              <a:defRPr/>
            </a:pPr>
            <a:r>
              <a:rPr lang="en-GB" sz="2600" dirty="0"/>
              <a:t>Process </a:t>
            </a:r>
            <a:r>
              <a:rPr lang="en-GB" sz="2600" dirty="0"/>
              <a:t>Costing When all outputs are fully complete</a:t>
            </a:r>
            <a:endParaRPr lang="en-GB" sz="2600" dirty="0"/>
          </a:p>
        </p:txBody>
      </p:sp>
      <p:sp>
        <p:nvSpPr>
          <p:cNvPr id="16387" name="Rectangle 3"/>
          <p:cNvSpPr>
            <a:spLocks noGrp="1" noChangeArrowheads="1"/>
          </p:cNvSpPr>
          <p:nvPr>
            <p:ph type="body" idx="1"/>
          </p:nvPr>
        </p:nvSpPr>
        <p:spPr>
          <a:xfrm>
            <a:off x="1884000" y="1214846"/>
            <a:ext cx="8261486" cy="4702628"/>
          </a:xfrm>
        </p:spPr>
        <p:txBody>
          <a:bodyPr>
            <a:normAutofit fontScale="85000" lnSpcReduction="20000"/>
          </a:bodyPr>
          <a:lstStyle/>
          <a:p>
            <a:pPr defTabSz="762000">
              <a:buFont typeface="Wingdings" pitchFamily="2" charset="2"/>
              <a:buChar char="q"/>
              <a:defRPr/>
            </a:pPr>
            <a:r>
              <a:rPr lang="en-US" dirty="0"/>
              <a:t>   </a:t>
            </a:r>
            <a:r>
              <a:rPr lang="en-US" sz="2600" b="1" dirty="0">
                <a:solidFill>
                  <a:srgbClr val="FF0000"/>
                </a:solidFill>
              </a:rPr>
              <a:t>Unit Cost of Output = </a:t>
            </a:r>
          </a:p>
          <a:p>
            <a:pPr marL="0" indent="0" defTabSz="762000">
              <a:buNone/>
              <a:defRPr/>
            </a:pPr>
            <a:r>
              <a:rPr lang="en-US" sz="2600" b="1" dirty="0"/>
              <a:t>                    Cost of Input     </a:t>
            </a:r>
          </a:p>
          <a:p>
            <a:pPr marL="577850" indent="-577850" defTabSz="762000">
              <a:buNone/>
              <a:defRPr/>
            </a:pPr>
            <a:r>
              <a:rPr lang="en-US" dirty="0" smtClean="0"/>
              <a:t>                          </a:t>
            </a:r>
          </a:p>
          <a:p>
            <a:pPr marL="577850" indent="-577850" defTabSz="762000">
              <a:buNone/>
              <a:defRPr/>
            </a:pPr>
            <a:r>
              <a:rPr lang="en-US" dirty="0"/>
              <a:t> </a:t>
            </a:r>
            <a:r>
              <a:rPr lang="en-US" dirty="0" smtClean="0"/>
              <a:t>                             </a:t>
            </a:r>
            <a:r>
              <a:rPr lang="en-US" sz="2600" b="1" dirty="0"/>
              <a:t>Input </a:t>
            </a:r>
            <a:r>
              <a:rPr lang="en-US" sz="2600" b="1" dirty="0"/>
              <a:t>units</a:t>
            </a:r>
            <a:endParaRPr lang="en-US" sz="2600" dirty="0"/>
          </a:p>
          <a:p>
            <a:pPr marL="577850" indent="-577850" algn="ctr" defTabSz="762000">
              <a:buNone/>
              <a:defRPr/>
            </a:pPr>
            <a:endParaRPr lang="en-US" sz="3000" b="1" u="sng" dirty="0"/>
          </a:p>
          <a:p>
            <a:pPr marL="577850" indent="-577850" algn="ctr" defTabSz="762000">
              <a:buNone/>
              <a:defRPr/>
            </a:pPr>
            <a:endParaRPr lang="en-US" sz="2000" dirty="0"/>
          </a:p>
          <a:p>
            <a:pPr>
              <a:buFont typeface="Wingdings" pitchFamily="2" charset="2"/>
              <a:buChar char="q"/>
              <a:defRPr/>
            </a:pPr>
            <a:r>
              <a:rPr lang="en-US" dirty="0"/>
              <a:t>Expected </a:t>
            </a:r>
            <a:r>
              <a:rPr lang="en-US" dirty="0"/>
              <a:t>output = Input units –normal loss </a:t>
            </a:r>
            <a:r>
              <a:rPr lang="en-US" dirty="0"/>
              <a:t>units. </a:t>
            </a:r>
          </a:p>
          <a:p>
            <a:pPr>
              <a:buFont typeface="Wingdings" pitchFamily="2" charset="2"/>
              <a:buChar char="q"/>
              <a:defRPr/>
            </a:pPr>
            <a:endParaRPr lang="en-US" dirty="0"/>
          </a:p>
          <a:p>
            <a:pPr>
              <a:buFont typeface="Wingdings" pitchFamily="2" charset="2"/>
              <a:buChar char="q"/>
              <a:defRPr/>
            </a:pPr>
            <a:r>
              <a:rPr lang="en-US" dirty="0"/>
              <a:t>If Actual outputs </a:t>
            </a:r>
            <a:r>
              <a:rPr lang="en-US" dirty="0">
                <a:solidFill>
                  <a:srgbClr val="FF0000"/>
                </a:solidFill>
              </a:rPr>
              <a:t>(i.e. 8) </a:t>
            </a:r>
            <a:r>
              <a:rPr lang="en-US" dirty="0"/>
              <a:t>&lt; Expected outputs </a:t>
            </a:r>
            <a:r>
              <a:rPr lang="en-US" dirty="0">
                <a:solidFill>
                  <a:srgbClr val="FF0000"/>
                </a:solidFill>
              </a:rPr>
              <a:t>(i.e. 10) </a:t>
            </a:r>
            <a:r>
              <a:rPr lang="en-US" dirty="0"/>
              <a:t>the difference (</a:t>
            </a:r>
            <a:r>
              <a:rPr lang="en-US" dirty="0">
                <a:solidFill>
                  <a:srgbClr val="FF0000"/>
                </a:solidFill>
              </a:rPr>
              <a:t>i.e. 2</a:t>
            </a:r>
            <a:r>
              <a:rPr lang="en-US" dirty="0"/>
              <a:t>) is abnormal loss.</a:t>
            </a:r>
          </a:p>
          <a:p>
            <a:pPr marL="0" indent="0">
              <a:buNone/>
              <a:defRPr/>
            </a:pPr>
            <a:r>
              <a:rPr lang="en-US" dirty="0"/>
              <a:t> </a:t>
            </a:r>
          </a:p>
          <a:p>
            <a:pPr>
              <a:buFont typeface="Wingdings" pitchFamily="2" charset="2"/>
              <a:buChar char="q"/>
              <a:defRPr/>
            </a:pPr>
            <a:r>
              <a:rPr lang="en-US" dirty="0"/>
              <a:t>If Actual outputs </a:t>
            </a:r>
            <a:r>
              <a:rPr lang="en-US" dirty="0">
                <a:solidFill>
                  <a:srgbClr val="FF0000"/>
                </a:solidFill>
              </a:rPr>
              <a:t>(i.e. </a:t>
            </a:r>
            <a:r>
              <a:rPr lang="en-US" dirty="0">
                <a:solidFill>
                  <a:srgbClr val="FF0000"/>
                </a:solidFill>
              </a:rPr>
              <a:t>11) </a:t>
            </a:r>
            <a:r>
              <a:rPr lang="en-US" dirty="0"/>
              <a:t>&gt; </a:t>
            </a:r>
            <a:r>
              <a:rPr lang="en-US" dirty="0"/>
              <a:t>Expected outputs </a:t>
            </a:r>
            <a:r>
              <a:rPr lang="en-US" dirty="0">
                <a:solidFill>
                  <a:srgbClr val="FF0000"/>
                </a:solidFill>
              </a:rPr>
              <a:t>(i.e. 10) </a:t>
            </a:r>
            <a:r>
              <a:rPr lang="en-US" dirty="0"/>
              <a:t>the difference (</a:t>
            </a:r>
            <a:r>
              <a:rPr lang="en-US" dirty="0">
                <a:solidFill>
                  <a:srgbClr val="FF0000"/>
                </a:solidFill>
              </a:rPr>
              <a:t>i.e. </a:t>
            </a:r>
            <a:r>
              <a:rPr lang="en-US" dirty="0">
                <a:solidFill>
                  <a:srgbClr val="FF0000"/>
                </a:solidFill>
              </a:rPr>
              <a:t>1</a:t>
            </a:r>
            <a:r>
              <a:rPr lang="en-US" dirty="0"/>
              <a:t>) </a:t>
            </a:r>
            <a:r>
              <a:rPr lang="en-US" dirty="0"/>
              <a:t>is abnormal </a:t>
            </a:r>
            <a:r>
              <a:rPr lang="en-US" dirty="0"/>
              <a:t>gains. </a:t>
            </a:r>
            <a:endParaRPr lang="en-GB" sz="2600" dirty="0"/>
          </a:p>
          <a:p>
            <a:pPr marL="577850" indent="-577850" defTabSz="762000">
              <a:buNone/>
              <a:defRPr/>
            </a:pPr>
            <a:endParaRPr lang="en-US" sz="2400" dirty="0"/>
          </a:p>
        </p:txBody>
      </p:sp>
      <p:cxnSp>
        <p:nvCxnSpPr>
          <p:cNvPr id="3" name="Straight Connector 2"/>
          <p:cNvCxnSpPr/>
          <p:nvPr/>
        </p:nvCxnSpPr>
        <p:spPr>
          <a:xfrm>
            <a:off x="3091543" y="2142304"/>
            <a:ext cx="6100354"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Minus 3"/>
          <p:cNvSpPr/>
          <p:nvPr/>
        </p:nvSpPr>
        <p:spPr>
          <a:xfrm>
            <a:off x="5094136" y="1713405"/>
            <a:ext cx="1123406" cy="287383"/>
          </a:xfrm>
          <a:prstGeom prst="mathMinu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7" name="Minus 6"/>
          <p:cNvSpPr/>
          <p:nvPr/>
        </p:nvSpPr>
        <p:spPr>
          <a:xfrm>
            <a:off x="5418682" y="2418448"/>
            <a:ext cx="1123406" cy="287383"/>
          </a:xfrm>
          <a:prstGeom prst="mathMinu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5" name="Rounded Rectangle 4"/>
          <p:cNvSpPr/>
          <p:nvPr/>
        </p:nvSpPr>
        <p:spPr>
          <a:xfrm>
            <a:off x="6479914" y="1582777"/>
            <a:ext cx="3200400" cy="418011"/>
          </a:xfrm>
          <a:prstGeom prst="roundRect">
            <a:avLst/>
          </a:prstGeom>
        </p:spPr>
        <p:style>
          <a:lnRef idx="1">
            <a:schemeClr val="accent6"/>
          </a:lnRef>
          <a:fillRef idx="3">
            <a:schemeClr val="accent6"/>
          </a:fillRef>
          <a:effectRef idx="2">
            <a:schemeClr val="accent6"/>
          </a:effectRef>
          <a:fontRef idx="minor">
            <a:schemeClr val="lt1"/>
          </a:fontRef>
        </p:style>
        <p:txBody>
          <a:bodyPr rtlCol="0" anchor="ctr"/>
          <a:lstStyle/>
          <a:p>
            <a:r>
              <a:rPr lang="en-US" b="1" dirty="0">
                <a:solidFill>
                  <a:schemeClr val="tx1"/>
                </a:solidFill>
                <a:latin typeface="Arial"/>
                <a:cs typeface="Arial"/>
              </a:rPr>
              <a:t>Scrap value of normal loss</a:t>
            </a:r>
            <a:endParaRPr lang="en-GB" b="1" dirty="0">
              <a:solidFill>
                <a:schemeClr val="tx1"/>
              </a:solidFill>
              <a:latin typeface="Arial"/>
              <a:cs typeface="Arial"/>
            </a:endParaRPr>
          </a:p>
        </p:txBody>
      </p:sp>
      <p:sp>
        <p:nvSpPr>
          <p:cNvPr id="9" name="Rounded Rectangle 8"/>
          <p:cNvSpPr/>
          <p:nvPr/>
        </p:nvSpPr>
        <p:spPr>
          <a:xfrm>
            <a:off x="6660240" y="2425337"/>
            <a:ext cx="2290355" cy="418011"/>
          </a:xfrm>
          <a:prstGeom prst="roundRect">
            <a:avLst/>
          </a:prstGeom>
        </p:spPr>
        <p:style>
          <a:lnRef idx="1">
            <a:schemeClr val="accent6"/>
          </a:lnRef>
          <a:fillRef idx="3">
            <a:schemeClr val="accent6"/>
          </a:fillRef>
          <a:effectRef idx="2">
            <a:schemeClr val="accent6"/>
          </a:effectRef>
          <a:fontRef idx="minor">
            <a:schemeClr val="lt1"/>
          </a:fontRef>
        </p:style>
        <p:txBody>
          <a:bodyPr rtlCol="0" anchor="ctr"/>
          <a:lstStyle/>
          <a:p>
            <a:pPr marL="577850" indent="-577850" defTabSz="762000">
              <a:defRPr/>
            </a:pPr>
            <a:r>
              <a:rPr lang="en-US" b="1" dirty="0">
                <a:solidFill>
                  <a:schemeClr val="tx1"/>
                </a:solidFill>
                <a:latin typeface="Arial"/>
                <a:cs typeface="Arial"/>
              </a:rPr>
              <a:t>N</a:t>
            </a:r>
            <a:r>
              <a:rPr lang="en-US" b="1" dirty="0">
                <a:solidFill>
                  <a:schemeClr val="tx1"/>
                </a:solidFill>
                <a:latin typeface="Arial"/>
                <a:cs typeface="Arial"/>
              </a:rPr>
              <a:t>ormal </a:t>
            </a:r>
            <a:r>
              <a:rPr lang="en-US" b="1" dirty="0">
                <a:solidFill>
                  <a:schemeClr val="tx1"/>
                </a:solidFill>
                <a:latin typeface="Arial"/>
                <a:cs typeface="Arial"/>
              </a:rPr>
              <a:t>loss units</a:t>
            </a:r>
          </a:p>
        </p:txBody>
      </p:sp>
    </p:spTree>
    <p:extLst>
      <p:ext uri="{BB962C8B-B14F-4D97-AF65-F5344CB8AC3E}">
        <p14:creationId xmlns:p14="http://schemas.microsoft.com/office/powerpoint/2010/main" val="808084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box(in)">
                                      <p:cBhvr>
                                        <p:cTn id="7" dur="500"/>
                                        <p:tgtEl>
                                          <p:spTgt spid="1638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 calcmode="lin" valueType="num">
                                      <p:cBhvr additive="base">
                                        <p:cTn id="12" dur="500" fill="hold"/>
                                        <p:tgtEl>
                                          <p:spTgt spid="16387">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638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6387">
                                            <p:txEl>
                                              <p:pRg st="3" end="3"/>
                                            </p:txEl>
                                          </p:spTgt>
                                        </p:tgtEl>
                                        <p:attrNameLst>
                                          <p:attrName>style.visibility</p:attrName>
                                        </p:attrNameLst>
                                      </p:cBhvr>
                                      <p:to>
                                        <p:strVal val="visible"/>
                                      </p:to>
                                    </p:set>
                                    <p:anim calcmode="lin" valueType="num">
                                      <p:cBhvr additive="base">
                                        <p:cTn id="24" dur="500" fill="hold"/>
                                        <p:tgtEl>
                                          <p:spTgt spid="16387">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638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4"/>
                                        </p:tgtEl>
                                        <p:attrNameLst>
                                          <p:attrName>style.visibility</p:attrName>
                                        </p:attrNameLst>
                                      </p:cBhvr>
                                      <p:to>
                                        <p:strVal val="visible"/>
                                      </p:to>
                                    </p:set>
                                    <p:anim calcmode="lin" valueType="num">
                                      <p:cBhvr additive="base">
                                        <p:cTn id="30" dur="500" fill="hold"/>
                                        <p:tgtEl>
                                          <p:spTgt spid="4"/>
                                        </p:tgtEl>
                                        <p:attrNameLst>
                                          <p:attrName>ppt_x</p:attrName>
                                        </p:attrNameLst>
                                      </p:cBhvr>
                                      <p:tavLst>
                                        <p:tav tm="0">
                                          <p:val>
                                            <p:strVal val="#ppt_x"/>
                                          </p:val>
                                        </p:tav>
                                        <p:tav tm="100000">
                                          <p:val>
                                            <p:strVal val="#ppt_x"/>
                                          </p:val>
                                        </p:tav>
                                      </p:tavLst>
                                    </p:anim>
                                    <p:anim calcmode="lin" valueType="num">
                                      <p:cBhvr additive="base">
                                        <p:cTn id="31"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5"/>
                                        </p:tgtEl>
                                        <p:attrNameLst>
                                          <p:attrName>style.visibility</p:attrName>
                                        </p:attrNameLst>
                                      </p:cBhvr>
                                      <p:to>
                                        <p:strVal val="visible"/>
                                      </p:to>
                                    </p:set>
                                    <p:anim calcmode="lin" valueType="num">
                                      <p:cBhvr additive="base">
                                        <p:cTn id="36" dur="500" fill="hold"/>
                                        <p:tgtEl>
                                          <p:spTgt spid="5"/>
                                        </p:tgtEl>
                                        <p:attrNameLst>
                                          <p:attrName>ppt_x</p:attrName>
                                        </p:attrNameLst>
                                      </p:cBhvr>
                                      <p:tavLst>
                                        <p:tav tm="0">
                                          <p:val>
                                            <p:strVal val="#ppt_x"/>
                                          </p:val>
                                        </p:tav>
                                        <p:tav tm="100000">
                                          <p:val>
                                            <p:strVal val="#ppt_x"/>
                                          </p:val>
                                        </p:tav>
                                      </p:tavLst>
                                    </p:anim>
                                    <p:anim calcmode="lin" valueType="num">
                                      <p:cBhvr additive="base">
                                        <p:cTn id="3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anim calcmode="lin" valueType="num">
                                      <p:cBhvr additive="base">
                                        <p:cTn id="42" dur="500" fill="hold"/>
                                        <p:tgtEl>
                                          <p:spTgt spid="7"/>
                                        </p:tgtEl>
                                        <p:attrNameLst>
                                          <p:attrName>ppt_x</p:attrName>
                                        </p:attrNameLst>
                                      </p:cBhvr>
                                      <p:tavLst>
                                        <p:tav tm="0">
                                          <p:val>
                                            <p:strVal val="#ppt_x"/>
                                          </p:val>
                                        </p:tav>
                                        <p:tav tm="100000">
                                          <p:val>
                                            <p:strVal val="#ppt_x"/>
                                          </p:val>
                                        </p:tav>
                                      </p:tavLst>
                                    </p:anim>
                                    <p:anim calcmode="lin" valueType="num">
                                      <p:cBhvr additive="base">
                                        <p:cTn id="4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9"/>
                                        </p:tgtEl>
                                        <p:attrNameLst>
                                          <p:attrName>style.visibility</p:attrName>
                                        </p:attrNameLst>
                                      </p:cBhvr>
                                      <p:to>
                                        <p:strVal val="visible"/>
                                      </p:to>
                                    </p:set>
                                    <p:anim calcmode="lin" valueType="num">
                                      <p:cBhvr additive="base">
                                        <p:cTn id="48" dur="500" fill="hold"/>
                                        <p:tgtEl>
                                          <p:spTgt spid="9"/>
                                        </p:tgtEl>
                                        <p:attrNameLst>
                                          <p:attrName>ppt_x</p:attrName>
                                        </p:attrNameLst>
                                      </p:cBhvr>
                                      <p:tavLst>
                                        <p:tav tm="0">
                                          <p:val>
                                            <p:strVal val="#ppt_x"/>
                                          </p:val>
                                        </p:tav>
                                        <p:tav tm="100000">
                                          <p:val>
                                            <p:strVal val="#ppt_x"/>
                                          </p:val>
                                        </p:tav>
                                      </p:tavLst>
                                    </p:anim>
                                    <p:anim calcmode="lin" valueType="num">
                                      <p:cBhvr additive="base">
                                        <p:cTn id="49"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nodeType="clickEffect">
                                  <p:stCondLst>
                                    <p:cond delay="0"/>
                                  </p:stCondLst>
                                  <p:childTnLst>
                                    <p:set>
                                      <p:cBhvr>
                                        <p:cTn id="53" dur="1" fill="hold">
                                          <p:stCondLst>
                                            <p:cond delay="0"/>
                                          </p:stCondLst>
                                        </p:cTn>
                                        <p:tgtEl>
                                          <p:spTgt spid="16387">
                                            <p:txEl>
                                              <p:pRg st="6" end="6"/>
                                            </p:txEl>
                                          </p:spTgt>
                                        </p:tgtEl>
                                        <p:attrNameLst>
                                          <p:attrName>style.visibility</p:attrName>
                                        </p:attrNameLst>
                                      </p:cBhvr>
                                      <p:to>
                                        <p:strVal val="visible"/>
                                      </p:to>
                                    </p:set>
                                    <p:anim calcmode="lin" valueType="num">
                                      <p:cBhvr additive="base">
                                        <p:cTn id="54" dur="500" fill="hold"/>
                                        <p:tgtEl>
                                          <p:spTgt spid="16387">
                                            <p:txEl>
                                              <p:pRg st="6" end="6"/>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1638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nodeType="clickEffect">
                                  <p:stCondLst>
                                    <p:cond delay="0"/>
                                  </p:stCondLst>
                                  <p:childTnLst>
                                    <p:set>
                                      <p:cBhvr>
                                        <p:cTn id="59" dur="1" fill="hold">
                                          <p:stCondLst>
                                            <p:cond delay="0"/>
                                          </p:stCondLst>
                                        </p:cTn>
                                        <p:tgtEl>
                                          <p:spTgt spid="16387">
                                            <p:txEl>
                                              <p:pRg st="8" end="8"/>
                                            </p:txEl>
                                          </p:spTgt>
                                        </p:tgtEl>
                                        <p:attrNameLst>
                                          <p:attrName>style.visibility</p:attrName>
                                        </p:attrNameLst>
                                      </p:cBhvr>
                                      <p:to>
                                        <p:strVal val="visible"/>
                                      </p:to>
                                    </p:set>
                                    <p:anim calcmode="lin" valueType="num">
                                      <p:cBhvr additive="base">
                                        <p:cTn id="60" dur="500" fill="hold"/>
                                        <p:tgtEl>
                                          <p:spTgt spid="16387">
                                            <p:txEl>
                                              <p:pRg st="8" end="8"/>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16387">
                                            <p:txEl>
                                              <p:pRg st="8" end="8"/>
                                            </p:txEl>
                                          </p:spTgt>
                                        </p:tgtEl>
                                        <p:attrNameLst>
                                          <p:attrName>ppt_y</p:attrName>
                                        </p:attrNameLst>
                                      </p:cBhvr>
                                      <p:tavLst>
                                        <p:tav tm="0">
                                          <p:val>
                                            <p:strVal val="1+#ppt_h/2"/>
                                          </p:val>
                                        </p:tav>
                                        <p:tav tm="100000">
                                          <p:val>
                                            <p:strVal val="#ppt_y"/>
                                          </p:val>
                                        </p:tav>
                                      </p:tavLst>
                                    </p:anim>
                                  </p:childTnLst>
                                </p:cTn>
                              </p:par>
                              <p:par>
                                <p:cTn id="62" presetID="2" presetClass="entr" presetSubtype="4" fill="hold" nodeType="withEffect">
                                  <p:stCondLst>
                                    <p:cond delay="0"/>
                                  </p:stCondLst>
                                  <p:childTnLst>
                                    <p:set>
                                      <p:cBhvr>
                                        <p:cTn id="63" dur="1" fill="hold">
                                          <p:stCondLst>
                                            <p:cond delay="0"/>
                                          </p:stCondLst>
                                        </p:cTn>
                                        <p:tgtEl>
                                          <p:spTgt spid="16387">
                                            <p:txEl>
                                              <p:pRg st="9" end="9"/>
                                            </p:txEl>
                                          </p:spTgt>
                                        </p:tgtEl>
                                        <p:attrNameLst>
                                          <p:attrName>style.visibility</p:attrName>
                                        </p:attrNameLst>
                                      </p:cBhvr>
                                      <p:to>
                                        <p:strVal val="visible"/>
                                      </p:to>
                                    </p:set>
                                    <p:anim calcmode="lin" valueType="num">
                                      <p:cBhvr additive="base">
                                        <p:cTn id="64" dur="500" fill="hold"/>
                                        <p:tgtEl>
                                          <p:spTgt spid="16387">
                                            <p:txEl>
                                              <p:pRg st="9" end="9"/>
                                            </p:txEl>
                                          </p:spTgt>
                                        </p:tgtEl>
                                        <p:attrNameLst>
                                          <p:attrName>ppt_x</p:attrName>
                                        </p:attrNameLst>
                                      </p:cBhvr>
                                      <p:tavLst>
                                        <p:tav tm="0">
                                          <p:val>
                                            <p:strVal val="#ppt_x"/>
                                          </p:val>
                                        </p:tav>
                                        <p:tav tm="100000">
                                          <p:val>
                                            <p:strVal val="#ppt_x"/>
                                          </p:val>
                                        </p:tav>
                                      </p:tavLst>
                                    </p:anim>
                                    <p:anim calcmode="lin" valueType="num">
                                      <p:cBhvr additive="base">
                                        <p:cTn id="65" dur="500" fill="hold"/>
                                        <p:tgtEl>
                                          <p:spTgt spid="16387">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16387">
                                            <p:txEl>
                                              <p:pRg st="10" end="10"/>
                                            </p:txEl>
                                          </p:spTgt>
                                        </p:tgtEl>
                                        <p:attrNameLst>
                                          <p:attrName>style.visibility</p:attrName>
                                        </p:attrNameLst>
                                      </p:cBhvr>
                                      <p:to>
                                        <p:strVal val="visible"/>
                                      </p:to>
                                    </p:set>
                                    <p:animEffect transition="in" filter="fade">
                                      <p:cBhvr>
                                        <p:cTn id="70" dur="1000"/>
                                        <p:tgtEl>
                                          <p:spTgt spid="16387">
                                            <p:txEl>
                                              <p:pRg st="10" end="10"/>
                                            </p:txEl>
                                          </p:spTgt>
                                        </p:tgtEl>
                                      </p:cBhvr>
                                    </p:animEffect>
                                    <p:anim calcmode="lin" valueType="num">
                                      <p:cBhvr>
                                        <p:cTn id="71" dur="1000" fill="hold"/>
                                        <p:tgtEl>
                                          <p:spTgt spid="16387">
                                            <p:txEl>
                                              <p:pRg st="10" end="10"/>
                                            </p:txEl>
                                          </p:spTgt>
                                        </p:tgtEl>
                                        <p:attrNameLst>
                                          <p:attrName>ppt_x</p:attrName>
                                        </p:attrNameLst>
                                      </p:cBhvr>
                                      <p:tavLst>
                                        <p:tav tm="0">
                                          <p:val>
                                            <p:strVal val="#ppt_x"/>
                                          </p:val>
                                        </p:tav>
                                        <p:tav tm="100000">
                                          <p:val>
                                            <p:strVal val="#ppt_x"/>
                                          </p:val>
                                        </p:tav>
                                      </p:tavLst>
                                    </p:anim>
                                    <p:anim calcmode="lin" valueType="num">
                                      <p:cBhvr>
                                        <p:cTn id="72" dur="1000" fill="hold"/>
                                        <p:tgtEl>
                                          <p:spTgt spid="16387">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5" grpId="0" animBg="1"/>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dirty="0"/>
              <a:t>Q Ltd makes one product, which passes through three processes.  Relevant details for the last period for process one are as follows:</a:t>
            </a:r>
            <a:br>
              <a:rPr lang="en-GB" sz="1800" dirty="0"/>
            </a:br>
            <a:endParaRPr lang="en-GB" sz="1800" dirty="0"/>
          </a:p>
        </p:txBody>
      </p:sp>
      <p:sp>
        <p:nvSpPr>
          <p:cNvPr id="3" name="Content Placeholder 2"/>
          <p:cNvSpPr>
            <a:spLocks noGrp="1"/>
          </p:cNvSpPr>
          <p:nvPr>
            <p:ph idx="1"/>
          </p:nvPr>
        </p:nvSpPr>
        <p:spPr>
          <a:xfrm>
            <a:off x="1884000" y="1385054"/>
            <a:ext cx="8424000" cy="4859383"/>
          </a:xfrm>
        </p:spPr>
        <p:txBody>
          <a:bodyPr/>
          <a:lstStyle/>
          <a:p>
            <a:r>
              <a:rPr lang="en-GB" sz="1400" b="1" dirty="0">
                <a:solidFill>
                  <a:srgbClr val="C00000"/>
                </a:solidFill>
              </a:rPr>
              <a:t>Materials</a:t>
            </a:r>
            <a:r>
              <a:rPr lang="en-GB" sz="1400" b="1" dirty="0">
                <a:solidFill>
                  <a:srgbClr val="C00000"/>
                </a:solidFill>
              </a:rPr>
              <a:t>			</a:t>
            </a:r>
            <a:r>
              <a:rPr lang="en-GB" sz="1400" b="1" dirty="0">
                <a:solidFill>
                  <a:srgbClr val="C00000"/>
                </a:solidFill>
              </a:rPr>
              <a:t>       </a:t>
            </a:r>
            <a:r>
              <a:rPr lang="en-GB" sz="1400" b="1" dirty="0" smtClean="0">
                <a:solidFill>
                  <a:srgbClr val="C00000"/>
                </a:solidFill>
              </a:rPr>
              <a:t>	  </a:t>
            </a:r>
            <a:r>
              <a:rPr lang="en-GB" sz="1400" b="1" dirty="0">
                <a:solidFill>
                  <a:srgbClr val="C00000"/>
                </a:solidFill>
              </a:rPr>
              <a:t>£10,400 (800 </a:t>
            </a:r>
            <a:r>
              <a:rPr lang="en-GB" sz="1400" b="1" dirty="0">
                <a:solidFill>
                  <a:srgbClr val="C00000"/>
                </a:solidFill>
              </a:rPr>
              <a:t>Litres at £13 per </a:t>
            </a:r>
            <a:r>
              <a:rPr lang="en-GB" sz="1400" b="1" dirty="0">
                <a:solidFill>
                  <a:srgbClr val="C00000"/>
                </a:solidFill>
              </a:rPr>
              <a:t>Litre)</a:t>
            </a:r>
            <a:endParaRPr lang="en-GB" sz="1400" b="1" dirty="0">
              <a:solidFill>
                <a:srgbClr val="C00000"/>
              </a:solidFill>
            </a:endParaRPr>
          </a:p>
          <a:p>
            <a:r>
              <a:rPr lang="en-GB" sz="1400" b="1" dirty="0"/>
              <a:t>Labour				</a:t>
            </a:r>
            <a:r>
              <a:rPr lang="en-GB" sz="1400" b="1" dirty="0" smtClean="0"/>
              <a:t>	£</a:t>
            </a:r>
            <a:r>
              <a:rPr lang="en-GB" sz="1400" b="1" dirty="0"/>
              <a:t>2,675</a:t>
            </a:r>
          </a:p>
          <a:p>
            <a:r>
              <a:rPr lang="en-GB" sz="1400" b="1" dirty="0"/>
              <a:t>Production overhead		</a:t>
            </a:r>
            <a:r>
              <a:rPr lang="en-GB" sz="1400" b="1" dirty="0" smtClean="0"/>
              <a:t>		</a:t>
            </a:r>
            <a:r>
              <a:rPr lang="en-GB" sz="1400" b="1" u="sng" dirty="0" smtClean="0"/>
              <a:t>£</a:t>
            </a:r>
            <a:r>
              <a:rPr lang="en-GB" sz="1400" b="1" u="sng" dirty="0"/>
              <a:t>3,745</a:t>
            </a:r>
          </a:p>
          <a:p>
            <a:r>
              <a:rPr lang="en-GB" sz="1400" b="1" dirty="0"/>
              <a:t>Total Cost                                                           </a:t>
            </a:r>
            <a:r>
              <a:rPr lang="en-GB" sz="1400" b="1" dirty="0" smtClean="0"/>
              <a:t>		       </a:t>
            </a:r>
            <a:r>
              <a:rPr lang="en-GB" sz="1400" b="1" dirty="0"/>
              <a:t>£16,820</a:t>
            </a:r>
            <a:endParaRPr lang="en-GB" sz="1400" b="1" dirty="0"/>
          </a:p>
          <a:p>
            <a:r>
              <a:rPr lang="en-GB" sz="1400" b="1" dirty="0"/>
              <a:t>Normal loss			</a:t>
            </a:r>
            <a:r>
              <a:rPr lang="en-GB" sz="1400" b="1" dirty="0"/>
              <a:t>           5% of </a:t>
            </a:r>
            <a:r>
              <a:rPr lang="en-GB" sz="1400" b="1" dirty="0"/>
              <a:t>materials quantity </a:t>
            </a:r>
          </a:p>
          <a:p>
            <a:r>
              <a:rPr lang="en-GB" sz="1400" b="1" dirty="0"/>
              <a:t>Scrap value of all losses	£</a:t>
            </a:r>
            <a:r>
              <a:rPr lang="en-GB" sz="1400" b="1" dirty="0"/>
              <a:t>2.50/litre</a:t>
            </a:r>
            <a:endParaRPr lang="en-GB" sz="1400" b="1" dirty="0"/>
          </a:p>
          <a:p>
            <a:r>
              <a:rPr lang="en-GB" sz="1400" b="1" dirty="0"/>
              <a:t>Actual output			725 Litres</a:t>
            </a:r>
          </a:p>
          <a:p>
            <a:r>
              <a:rPr lang="en-GB" sz="1400" b="1" dirty="0"/>
              <a:t>There was no work-in-progress at the start or end of the period.</a:t>
            </a:r>
          </a:p>
          <a:p>
            <a:r>
              <a:rPr lang="en-GB" sz="1400" b="1" dirty="0">
                <a:solidFill>
                  <a:srgbClr val="FF0000"/>
                </a:solidFill>
              </a:rPr>
              <a:t>A. Calculate The </a:t>
            </a:r>
            <a:r>
              <a:rPr lang="en-GB" sz="1400" b="1" dirty="0">
                <a:solidFill>
                  <a:srgbClr val="FF0000"/>
                </a:solidFill>
              </a:rPr>
              <a:t>scrap value of the normal </a:t>
            </a:r>
            <a:r>
              <a:rPr lang="en-GB" sz="1400" b="1" dirty="0">
                <a:solidFill>
                  <a:srgbClr val="FF0000"/>
                </a:solidFill>
              </a:rPr>
              <a:t>loss.</a:t>
            </a:r>
          </a:p>
          <a:p>
            <a:r>
              <a:rPr lang="en-GB" sz="1400" b="1" dirty="0">
                <a:solidFill>
                  <a:srgbClr val="FF0000"/>
                </a:solidFill>
              </a:rPr>
              <a:t> B</a:t>
            </a:r>
            <a:r>
              <a:rPr lang="en-GB" sz="1400" b="1" dirty="0">
                <a:solidFill>
                  <a:srgbClr val="FF0000"/>
                </a:solidFill>
              </a:rPr>
              <a:t>. </a:t>
            </a:r>
            <a:r>
              <a:rPr lang="en-GB" sz="1400" b="1" dirty="0">
                <a:solidFill>
                  <a:srgbClr val="FF0000"/>
                </a:solidFill>
              </a:rPr>
              <a:t>Calculate the normal cost per unit of output </a:t>
            </a:r>
            <a:endParaRPr lang="en-GB" sz="1400" b="1" dirty="0">
              <a:solidFill>
                <a:srgbClr val="FF0000"/>
              </a:solidFill>
            </a:endParaRPr>
          </a:p>
          <a:p>
            <a:r>
              <a:rPr lang="en-GB" sz="1400" b="1" dirty="0">
                <a:solidFill>
                  <a:srgbClr val="FF0000"/>
                </a:solidFill>
              </a:rPr>
              <a:t>C</a:t>
            </a:r>
            <a:r>
              <a:rPr lang="en-GB" sz="1400" b="1" dirty="0">
                <a:solidFill>
                  <a:srgbClr val="FF0000"/>
                </a:solidFill>
              </a:rPr>
              <a:t>. </a:t>
            </a:r>
            <a:r>
              <a:rPr lang="en-GB" sz="1400" b="1" dirty="0">
                <a:solidFill>
                  <a:srgbClr val="FF0000"/>
                </a:solidFill>
              </a:rPr>
              <a:t>Calculate the value of </a:t>
            </a:r>
            <a:r>
              <a:rPr lang="en-GB" sz="1400" b="1" dirty="0">
                <a:solidFill>
                  <a:srgbClr val="FF0000"/>
                </a:solidFill>
              </a:rPr>
              <a:t>Completed units </a:t>
            </a:r>
          </a:p>
          <a:p>
            <a:r>
              <a:rPr lang="en-GB" sz="1050" b="1" dirty="0">
                <a:solidFill>
                  <a:srgbClr val="FF0000"/>
                </a:solidFill>
              </a:rPr>
              <a:t>D. </a:t>
            </a:r>
            <a:r>
              <a:rPr lang="en-GB" sz="1400" b="1" dirty="0">
                <a:solidFill>
                  <a:srgbClr val="FF0000"/>
                </a:solidFill>
              </a:rPr>
              <a:t>Calculate Abnormal loss units </a:t>
            </a:r>
          </a:p>
          <a:p>
            <a:r>
              <a:rPr lang="en-GB" sz="1400" b="1" dirty="0">
                <a:solidFill>
                  <a:srgbClr val="FF0000"/>
                </a:solidFill>
              </a:rPr>
              <a:t>E. Calculate the value of abnormal loss</a:t>
            </a:r>
            <a:endParaRPr lang="en-GB" sz="1400" dirty="0"/>
          </a:p>
        </p:txBody>
      </p:sp>
    </p:spTree>
    <p:extLst>
      <p:ext uri="{BB962C8B-B14F-4D97-AF65-F5344CB8AC3E}">
        <p14:creationId xmlns:p14="http://schemas.microsoft.com/office/powerpoint/2010/main" val="52410267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000" y="360000"/>
            <a:ext cx="8424000" cy="345394"/>
          </a:xfrm>
        </p:spPr>
        <p:txBody>
          <a:bodyPr>
            <a:normAutofit fontScale="90000"/>
          </a:bodyPr>
          <a:lstStyle/>
          <a:p>
            <a:r>
              <a:rPr lang="en-GB" sz="2400" dirty="0"/>
              <a:t>Answer:</a:t>
            </a:r>
            <a:endParaRPr lang="en-GB" sz="2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884000" y="822961"/>
                <a:ext cx="8424000" cy="5199017"/>
              </a:xfrm>
            </p:spPr>
            <p:txBody>
              <a:bodyPr/>
              <a:lstStyle/>
              <a:p>
                <a:pPr defTabSz="762000">
                  <a:buFont typeface="Wingdings" pitchFamily="2" charset="2"/>
                  <a:buChar char="q"/>
                  <a:defRPr/>
                </a:pPr>
                <a:r>
                  <a:rPr lang="en-GB" sz="1600" dirty="0"/>
                  <a:t>Normal loss units = inputs x normal loss percentage = 800 x 5% = 40 units.</a:t>
                </a:r>
              </a:p>
              <a:p>
                <a:pPr defTabSz="762000">
                  <a:buFont typeface="Wingdings" pitchFamily="2" charset="2"/>
                  <a:buChar char="q"/>
                  <a:defRPr/>
                </a:pPr>
                <a:r>
                  <a:rPr lang="en-GB" sz="1600" dirty="0"/>
                  <a:t>A: </a:t>
                </a:r>
                <a:r>
                  <a:rPr lang="en-GB" sz="1600" dirty="0"/>
                  <a:t>Scrap value of normal loss is 40 </a:t>
                </a:r>
                <a:r>
                  <a:rPr lang="en-GB" sz="1600" dirty="0">
                    <a:sym typeface="Symbol"/>
                  </a:rPr>
                  <a:t></a:t>
                </a:r>
                <a:r>
                  <a:rPr lang="en-GB" sz="1600" dirty="0"/>
                  <a:t> £2.50 = £</a:t>
                </a:r>
                <a:r>
                  <a:rPr lang="en-GB" sz="1600" dirty="0"/>
                  <a:t>100</a:t>
                </a:r>
              </a:p>
              <a:p>
                <a:pPr defTabSz="762000">
                  <a:buFont typeface="Wingdings" pitchFamily="2" charset="2"/>
                  <a:buChar char="q"/>
                  <a:defRPr/>
                </a:pPr>
                <a:r>
                  <a:rPr lang="en-GB" sz="1600" dirty="0">
                    <a:solidFill>
                      <a:srgbClr val="FF0000"/>
                    </a:solidFill>
                  </a:rPr>
                  <a:t>B: Cost per Litre = </a:t>
                </a:r>
                <a:r>
                  <a:rPr lang="en-US" sz="1600" u="sng" dirty="0">
                    <a:solidFill>
                      <a:srgbClr val="FF0000"/>
                    </a:solidFill>
                  </a:rPr>
                  <a:t>Cost of Input      –        Scrap value of normal loss</a:t>
                </a:r>
              </a:p>
              <a:p>
                <a:pPr marL="577850" indent="-577850" algn="ctr" defTabSz="762000">
                  <a:buNone/>
                  <a:defRPr/>
                </a:pPr>
                <a:r>
                  <a:rPr lang="en-US" sz="1600" dirty="0">
                    <a:solidFill>
                      <a:srgbClr val="FF0000"/>
                    </a:solidFill>
                  </a:rPr>
                  <a:t>input </a:t>
                </a:r>
                <a:r>
                  <a:rPr lang="en-US" sz="1600" dirty="0">
                    <a:solidFill>
                      <a:srgbClr val="FF0000"/>
                    </a:solidFill>
                  </a:rPr>
                  <a:t>units – normal loss </a:t>
                </a:r>
                <a:r>
                  <a:rPr lang="en-US" sz="1600" dirty="0">
                    <a:solidFill>
                      <a:srgbClr val="FF0000"/>
                    </a:solidFill>
                  </a:rPr>
                  <a:t>units</a:t>
                </a:r>
              </a:p>
              <a:p>
                <a:pPr marL="577850" indent="-577850" algn="ctr" defTabSz="762000">
                  <a:buNone/>
                  <a:defRPr/>
                </a:pPr>
                <a:r>
                  <a:rPr lang="en-US" sz="1600" dirty="0"/>
                  <a:t>= </a:t>
                </a:r>
                <a14:m>
                  <m:oMath xmlns:m="http://schemas.openxmlformats.org/officeDocument/2006/math">
                    <m:f>
                      <m:fPr>
                        <m:ctrlPr>
                          <a:rPr lang="en-US" sz="1600" i="1">
                            <a:latin typeface="Cambria Math" panose="02040503050406030204" pitchFamily="18" charset="0"/>
                          </a:rPr>
                        </m:ctrlPr>
                      </m:fPr>
                      <m:num>
                        <m:r>
                          <m:rPr>
                            <m:nor/>
                          </m:rPr>
                          <a:rPr lang="en-GB" sz="1600" b="1" dirty="0"/>
                          <m:t>16,820 </m:t>
                        </m:r>
                        <m:r>
                          <m:rPr>
                            <m:nor/>
                          </m:rPr>
                          <a:rPr lang="en-GB" sz="1600" dirty="0"/>
                          <m:t> −</m:t>
                        </m:r>
                        <m:r>
                          <m:rPr>
                            <m:nor/>
                          </m:rPr>
                          <a:rPr lang="en-GB" sz="1600" b="1" dirty="0"/>
                          <m:t>100</m:t>
                        </m:r>
                      </m:num>
                      <m:den>
                        <m:r>
                          <m:rPr>
                            <m:nor/>
                          </m:rPr>
                          <a:rPr lang="en-GB" sz="1600" b="1" dirty="0"/>
                          <m:t>800 − 40 </m:t>
                        </m:r>
                      </m:den>
                    </m:f>
                  </m:oMath>
                </a14:m>
                <a:r>
                  <a:rPr lang="en-US" sz="1600" dirty="0"/>
                  <a:t> = £22/</a:t>
                </a:r>
                <a:r>
                  <a:rPr lang="en-GB" sz="1600" dirty="0"/>
                  <a:t> </a:t>
                </a:r>
                <a:r>
                  <a:rPr lang="en-GB" sz="1600" dirty="0"/>
                  <a:t>Litre</a:t>
                </a:r>
                <a:endParaRPr lang="en-GB" sz="1600" b="1" dirty="0"/>
              </a:p>
              <a:p>
                <a:pPr marL="577850" indent="-577850" algn="ctr" defTabSz="762000">
                  <a:buNone/>
                  <a:defRPr/>
                </a:pPr>
                <a:r>
                  <a:rPr lang="en-GB" sz="1600" dirty="0"/>
                  <a:t> </a:t>
                </a:r>
                <a:endParaRPr lang="en-US" sz="1600" dirty="0"/>
              </a:p>
              <a:p>
                <a:pPr>
                  <a:buFont typeface="Wingdings" pitchFamily="2" charset="2"/>
                  <a:buChar char="q"/>
                </a:pPr>
                <a:r>
                  <a:rPr lang="en-GB" sz="1600" dirty="0"/>
                  <a:t>C: Production Cost </a:t>
                </a:r>
                <a:r>
                  <a:rPr lang="en-GB" sz="1600" dirty="0"/>
                  <a:t>= Cost per unit </a:t>
                </a:r>
                <a:r>
                  <a:rPr lang="en-GB" sz="1600" dirty="0"/>
                  <a:t>x Actual production </a:t>
                </a:r>
              </a:p>
              <a:p>
                <a:pPr marL="0" indent="0">
                  <a:buNone/>
                </a:pPr>
                <a:r>
                  <a:rPr lang="en-GB" sz="1600" dirty="0"/>
                  <a:t>	                                      = 22 x 725 </a:t>
                </a:r>
                <a:r>
                  <a:rPr lang="en-GB" sz="1600" dirty="0"/>
                  <a:t>= </a:t>
                </a:r>
                <a:r>
                  <a:rPr lang="en-GB" sz="1600" dirty="0"/>
                  <a:t>£15,950</a:t>
                </a:r>
              </a:p>
              <a:p>
                <a:pPr defTabSz="762000">
                  <a:buFont typeface="Wingdings" pitchFamily="2" charset="2"/>
                  <a:buChar char="q"/>
                  <a:defRPr/>
                </a:pPr>
                <a:r>
                  <a:rPr lang="en-GB" sz="1600" dirty="0"/>
                  <a:t>D: </a:t>
                </a:r>
                <a:r>
                  <a:rPr lang="en-GB" sz="1600" dirty="0"/>
                  <a:t>Abnormal loss units = Expected outputs</a:t>
                </a:r>
                <a:r>
                  <a:rPr lang="en-US" sz="1600" dirty="0"/>
                  <a:t> - </a:t>
                </a:r>
                <a:r>
                  <a:rPr lang="en-GB" sz="1600" dirty="0"/>
                  <a:t>Actual outputs.    </a:t>
                </a:r>
              </a:p>
              <a:p>
                <a:pPr marL="0" indent="0" defTabSz="762000">
                  <a:buNone/>
                  <a:defRPr/>
                </a:pPr>
                <a:r>
                  <a:rPr lang="en-GB" sz="1600" b="1" dirty="0"/>
                  <a:t>                                           = (800 – 40) – 725 =  35 litres </a:t>
                </a:r>
              </a:p>
              <a:p>
                <a:pPr marL="0" indent="0">
                  <a:buNone/>
                </a:pPr>
                <a:endParaRPr lang="en-GB" sz="1600" dirty="0"/>
              </a:p>
              <a:p>
                <a:pPr>
                  <a:buFont typeface="Wingdings" pitchFamily="2" charset="2"/>
                  <a:buChar char="q"/>
                </a:pPr>
                <a:r>
                  <a:rPr lang="en-GB" sz="1600" dirty="0"/>
                  <a:t>E: The Abnormal loss = Cost per unit x </a:t>
                </a:r>
                <a:r>
                  <a:rPr lang="en-GB" sz="1600" dirty="0"/>
                  <a:t>Abnormal loss </a:t>
                </a:r>
                <a:r>
                  <a:rPr lang="en-GB" sz="1600" dirty="0"/>
                  <a:t>units</a:t>
                </a:r>
              </a:p>
              <a:p>
                <a:pPr marL="0" indent="0">
                  <a:buNone/>
                </a:pPr>
                <a:r>
                  <a:rPr lang="en-GB" sz="1600" dirty="0"/>
                  <a:t>                                         =  22  x  35 = £770</a:t>
                </a:r>
                <a:endParaRPr lang="en-GB" sz="16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60000" y="822960"/>
                <a:ext cx="8424000" cy="5199017"/>
              </a:xfrm>
              <a:blipFill rotWithShape="1">
                <a:blip r:embed="rId2"/>
                <a:stretch>
                  <a:fillRect l="-1302" t="-1172" b="-1641"/>
                </a:stretch>
              </a:blipFill>
            </p:spPr>
            <p:txBody>
              <a:bodyPr/>
              <a:lstStyle/>
              <a:p>
                <a:r>
                  <a:rPr lang="en-GB">
                    <a:noFill/>
                  </a:rPr>
                  <a:t> </a:t>
                </a:r>
              </a:p>
            </p:txBody>
          </p:sp>
        </mc:Fallback>
      </mc:AlternateContent>
    </p:spTree>
    <p:extLst>
      <p:ext uri="{BB962C8B-B14F-4D97-AF65-F5344CB8AC3E}">
        <p14:creationId xmlns:p14="http://schemas.microsoft.com/office/powerpoint/2010/main" val="3578241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1" end="11"/>
                                            </p:txEl>
                                          </p:spTgt>
                                        </p:tgtEl>
                                        <p:attrNameLst>
                                          <p:attrName>style.visibility</p:attrName>
                                        </p:attrNameLst>
                                      </p:cBhvr>
                                      <p:to>
                                        <p:strVal val="visible"/>
                                      </p:to>
                                    </p:set>
                                    <p:anim calcmode="lin" valueType="num">
                                      <p:cBhvr additive="base">
                                        <p:cTn id="6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2" end="12"/>
                                            </p:txEl>
                                          </p:spTgt>
                                        </p:tgtEl>
                                        <p:attrNameLst>
                                          <p:attrName>style.visibility</p:attrName>
                                        </p:attrNameLst>
                                      </p:cBhvr>
                                      <p:to>
                                        <p:strVal val="visible"/>
                                      </p:to>
                                    </p:set>
                                    <p:anim calcmode="lin" valueType="num">
                                      <p:cBhvr additive="base">
                                        <p:cTn id="7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Process T Account</a:t>
            </a:r>
          </a:p>
        </p:txBody>
      </p:sp>
      <p:sp>
        <p:nvSpPr>
          <p:cNvPr id="4" name="Content Placeholder 3" descr="60%"/>
          <p:cNvSpPr>
            <a:spLocks noGrp="1" noChangeArrowheads="1"/>
          </p:cNvSpPr>
          <p:nvPr>
            <p:ph idx="1"/>
          </p:nvPr>
        </p:nvSpPr>
        <p:spPr bwMode="auto">
          <a:prstGeom prst="rect">
            <a:avLst/>
          </a:prstGeom>
          <a:noFill/>
          <a:ln>
            <a:noFill/>
          </a:ln>
          <a:effectLst/>
          <a:extLst/>
        </p:spPr>
        <p:txBody>
          <a:bodyPr wrap="none"/>
          <a:lstStyle/>
          <a:p>
            <a:pPr defTabSz="450850">
              <a:buClr>
                <a:srgbClr val="FFFF00"/>
              </a:buClr>
              <a:buSzPct val="75000"/>
              <a:buNone/>
            </a:pPr>
            <a:r>
              <a:rPr lang="en-US" dirty="0"/>
              <a:t>	</a:t>
            </a:r>
          </a:p>
        </p:txBody>
      </p:sp>
      <p:sp>
        <p:nvSpPr>
          <p:cNvPr id="5" name="Rectangle 3" descr="60%"/>
          <p:cNvSpPr>
            <a:spLocks noChangeArrowheads="1"/>
          </p:cNvSpPr>
          <p:nvPr/>
        </p:nvSpPr>
        <p:spPr bwMode="auto">
          <a:xfrm>
            <a:off x="2242457" y="1358538"/>
            <a:ext cx="7507968" cy="4308838"/>
          </a:xfrm>
          <a:prstGeom prst="rect">
            <a:avLst/>
          </a:prstGeom>
          <a:noFill/>
          <a:ln>
            <a:noFill/>
          </a:ln>
          <a:effectLst/>
          <a:extLst/>
        </p:spPr>
        <p:txBody>
          <a:bodyPr wrap="none"/>
          <a:lstStyle/>
          <a:p>
            <a:pPr defTabSz="450850">
              <a:buClr>
                <a:srgbClr val="FFFF00"/>
              </a:buClr>
              <a:buSzPct val="75000"/>
            </a:pPr>
            <a:r>
              <a:rPr lang="en-US" dirty="0"/>
              <a:t>	</a:t>
            </a:r>
          </a:p>
        </p:txBody>
      </p:sp>
      <p:sp>
        <p:nvSpPr>
          <p:cNvPr id="6" name="Rectangle 3" descr="60%"/>
          <p:cNvSpPr>
            <a:spLocks noChangeArrowheads="1"/>
          </p:cNvSpPr>
          <p:nvPr/>
        </p:nvSpPr>
        <p:spPr bwMode="auto">
          <a:xfrm>
            <a:off x="2333897" y="2103121"/>
            <a:ext cx="7454130" cy="3564254"/>
          </a:xfrm>
          <a:prstGeom prst="rect">
            <a:avLst/>
          </a:prstGeom>
          <a:noFill/>
          <a:ln>
            <a:noFill/>
          </a:ln>
          <a:effectLst/>
          <a:extLst/>
        </p:spPr>
        <p:txBody>
          <a:bodyPr wrap="none"/>
          <a:lstStyle/>
          <a:p>
            <a:pPr defTabSz="450850">
              <a:buClr>
                <a:srgbClr val="FFFF00"/>
              </a:buClr>
              <a:buSzPct val="75000"/>
            </a:pPr>
            <a:r>
              <a:rPr lang="en-US" dirty="0"/>
              <a:t>	</a:t>
            </a:r>
            <a:endParaRPr lang="en-US" dirty="0"/>
          </a:p>
          <a:p>
            <a:pPr defTabSz="450850">
              <a:buClr>
                <a:srgbClr val="FFFF00"/>
              </a:buClr>
              <a:buSzPct val="75000"/>
            </a:pPr>
            <a:endParaRPr lang="en-US" dirty="0"/>
          </a:p>
          <a:p>
            <a:pPr defTabSz="450850">
              <a:buClr>
                <a:srgbClr val="FFFF00"/>
              </a:buClr>
              <a:buSzPct val="75000"/>
            </a:pPr>
            <a:endParaRPr lang="en-US" dirty="0"/>
          </a:p>
        </p:txBody>
      </p:sp>
      <p:sp>
        <p:nvSpPr>
          <p:cNvPr id="7" name="Line 6"/>
          <p:cNvSpPr>
            <a:spLocks noChangeShapeType="1"/>
          </p:cNvSpPr>
          <p:nvPr/>
        </p:nvSpPr>
        <p:spPr bwMode="auto">
          <a:xfrm>
            <a:off x="5904412" y="1770017"/>
            <a:ext cx="0" cy="2697162"/>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cxnSp>
        <p:nvCxnSpPr>
          <p:cNvPr id="8" name="AutoShape 8"/>
          <p:cNvCxnSpPr>
            <a:cxnSpLocks noChangeShapeType="1"/>
          </p:cNvCxnSpPr>
          <p:nvPr/>
        </p:nvCxnSpPr>
        <p:spPr bwMode="auto">
          <a:xfrm>
            <a:off x="2406719" y="1770017"/>
            <a:ext cx="7313612" cy="0"/>
          </a:xfrm>
          <a:prstGeom prst="straightConnector1">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Rectangle 8"/>
          <p:cNvSpPr/>
          <p:nvPr/>
        </p:nvSpPr>
        <p:spPr>
          <a:xfrm>
            <a:off x="6715443" y="1940480"/>
            <a:ext cx="2637838" cy="369332"/>
          </a:xfrm>
          <a:prstGeom prst="rect">
            <a:avLst/>
          </a:prstGeom>
        </p:spPr>
        <p:txBody>
          <a:bodyPr wrap="none">
            <a:spAutoFit/>
          </a:bodyPr>
          <a:lstStyle/>
          <a:p>
            <a:pPr defTabSz="450850">
              <a:buClr>
                <a:srgbClr val="FFFF00"/>
              </a:buClr>
              <a:buSzPct val="75000"/>
            </a:pPr>
            <a:r>
              <a:rPr lang="en-US" dirty="0"/>
              <a:t>Outputs from the </a:t>
            </a:r>
            <a:r>
              <a:rPr lang="en-US" dirty="0"/>
              <a:t>process </a:t>
            </a:r>
          </a:p>
        </p:txBody>
      </p:sp>
      <p:sp>
        <p:nvSpPr>
          <p:cNvPr id="10" name="Rectangle 9"/>
          <p:cNvSpPr/>
          <p:nvPr/>
        </p:nvSpPr>
        <p:spPr>
          <a:xfrm>
            <a:off x="2557101" y="1940480"/>
            <a:ext cx="2572247" cy="369332"/>
          </a:xfrm>
          <a:prstGeom prst="rect">
            <a:avLst/>
          </a:prstGeom>
        </p:spPr>
        <p:txBody>
          <a:bodyPr wrap="square">
            <a:spAutoFit/>
          </a:bodyPr>
          <a:lstStyle/>
          <a:p>
            <a:pPr defTabSz="450850">
              <a:buClr>
                <a:srgbClr val="FFFF00"/>
              </a:buClr>
              <a:buSzPct val="75000"/>
            </a:pPr>
            <a:r>
              <a:rPr lang="en-US" dirty="0"/>
              <a:t>Inputs to the process</a:t>
            </a:r>
            <a:endParaRPr lang="en-US" dirty="0"/>
          </a:p>
        </p:txBody>
      </p:sp>
      <p:sp>
        <p:nvSpPr>
          <p:cNvPr id="11" name="Rounded Rectangle 10"/>
          <p:cNvSpPr/>
          <p:nvPr/>
        </p:nvSpPr>
        <p:spPr>
          <a:xfrm>
            <a:off x="2673532" y="2309813"/>
            <a:ext cx="2664823" cy="2238375"/>
          </a:xfrm>
          <a:prstGeom prst="roundRect">
            <a:avLst/>
          </a:prstGeom>
          <a:gradFill>
            <a:gsLst>
              <a:gs pos="0">
                <a:schemeClr val="tx1">
                  <a:lumMod val="10000"/>
                  <a:lumOff val="90000"/>
                </a:schemeClr>
              </a:gs>
              <a:gs pos="99000">
                <a:schemeClr val="accent1">
                  <a:tint val="50000"/>
                  <a:shade val="100000"/>
                  <a:satMod val="350000"/>
                </a:schemeClr>
              </a:gs>
            </a:gsLst>
          </a:gradFill>
        </p:spPr>
        <p:style>
          <a:lnRef idx="1">
            <a:schemeClr val="accent1"/>
          </a:lnRef>
          <a:fillRef idx="3">
            <a:schemeClr val="accent1"/>
          </a:fillRef>
          <a:effectRef idx="2">
            <a:schemeClr val="accent1"/>
          </a:effectRef>
          <a:fontRef idx="minor">
            <a:schemeClr val="lt1"/>
          </a:fontRef>
        </p:style>
        <p:txBody>
          <a:bodyPr rtlCol="0" anchor="ctr"/>
          <a:lstStyle/>
          <a:p>
            <a:r>
              <a:rPr lang="en-GB" dirty="0">
                <a:solidFill>
                  <a:schemeClr val="accent5">
                    <a:lumMod val="10000"/>
                  </a:schemeClr>
                </a:solidFill>
                <a:latin typeface="Arial" pitchFamily="34" charset="0"/>
                <a:cs typeface="Arial" pitchFamily="34" charset="0"/>
              </a:rPr>
              <a:t>Materials          10,400              </a:t>
            </a:r>
          </a:p>
          <a:p>
            <a:r>
              <a:rPr lang="en-GB" dirty="0">
                <a:solidFill>
                  <a:schemeClr val="accent5">
                    <a:lumMod val="10000"/>
                  </a:schemeClr>
                </a:solidFill>
                <a:latin typeface="Arial" pitchFamily="34" charset="0"/>
                <a:cs typeface="Arial" pitchFamily="34" charset="0"/>
              </a:rPr>
              <a:t>Labour              </a:t>
            </a:r>
            <a:r>
              <a:rPr lang="en-GB" dirty="0">
                <a:solidFill>
                  <a:schemeClr val="accent5">
                    <a:lumMod val="10000"/>
                  </a:schemeClr>
                </a:solidFill>
              </a:rPr>
              <a:t>2,675</a:t>
            </a:r>
            <a:r>
              <a:rPr lang="en-GB" dirty="0">
                <a:solidFill>
                  <a:schemeClr val="accent5">
                    <a:lumMod val="10000"/>
                  </a:schemeClr>
                </a:solidFill>
                <a:latin typeface="Arial" pitchFamily="34" charset="0"/>
                <a:cs typeface="Arial" pitchFamily="34" charset="0"/>
              </a:rPr>
              <a:t>       </a:t>
            </a:r>
          </a:p>
          <a:p>
            <a:r>
              <a:rPr lang="en-GB" dirty="0">
                <a:solidFill>
                  <a:schemeClr val="accent5">
                    <a:lumMod val="10000"/>
                  </a:schemeClr>
                </a:solidFill>
                <a:latin typeface="Arial" pitchFamily="34" charset="0"/>
                <a:cs typeface="Arial" pitchFamily="34" charset="0"/>
              </a:rPr>
              <a:t>Overhead</a:t>
            </a:r>
            <a:r>
              <a:rPr lang="en-GB" sz="2800" b="1" i="1" dirty="0">
                <a:solidFill>
                  <a:schemeClr val="accent5">
                    <a:lumMod val="10000"/>
                  </a:schemeClr>
                </a:solidFill>
                <a:latin typeface="Arial" pitchFamily="34" charset="0"/>
                <a:cs typeface="Arial" pitchFamily="34" charset="0"/>
              </a:rPr>
              <a:t> </a:t>
            </a:r>
            <a:r>
              <a:rPr lang="en-GB" sz="2800" b="1" i="1" dirty="0">
                <a:solidFill>
                  <a:schemeClr val="accent5">
                    <a:lumMod val="10000"/>
                  </a:schemeClr>
                </a:solidFill>
                <a:latin typeface="Arial" pitchFamily="34" charset="0"/>
                <a:cs typeface="Arial" pitchFamily="34" charset="0"/>
              </a:rPr>
              <a:t>     </a:t>
            </a:r>
            <a:r>
              <a:rPr lang="en-GB" u="sng" dirty="0">
                <a:solidFill>
                  <a:schemeClr val="accent5">
                    <a:lumMod val="10000"/>
                  </a:schemeClr>
                </a:solidFill>
                <a:latin typeface="Arial" pitchFamily="34" charset="0"/>
                <a:cs typeface="Arial" pitchFamily="34" charset="0"/>
              </a:rPr>
              <a:t>3,745</a:t>
            </a:r>
            <a:endParaRPr lang="en-GB" u="sng" dirty="0">
              <a:solidFill>
                <a:schemeClr val="accent5">
                  <a:lumMod val="10000"/>
                </a:schemeClr>
              </a:solidFill>
              <a:latin typeface="Arial" pitchFamily="34" charset="0"/>
              <a:cs typeface="Arial" pitchFamily="34" charset="0"/>
            </a:endParaRPr>
          </a:p>
          <a:p>
            <a:r>
              <a:rPr lang="en-GB" sz="2800" b="1" i="1" dirty="0">
                <a:solidFill>
                  <a:schemeClr val="accent5">
                    <a:lumMod val="10000"/>
                  </a:schemeClr>
                </a:solidFill>
                <a:latin typeface="Arial" pitchFamily="34" charset="0"/>
                <a:cs typeface="Arial" pitchFamily="34" charset="0"/>
              </a:rPr>
              <a:t>                </a:t>
            </a:r>
            <a:r>
              <a:rPr lang="en-GB" sz="1600" b="1" i="1" dirty="0">
                <a:solidFill>
                  <a:schemeClr val="accent5">
                    <a:lumMod val="10000"/>
                  </a:schemeClr>
                </a:solidFill>
                <a:latin typeface="Arial" pitchFamily="34" charset="0"/>
                <a:cs typeface="Arial" pitchFamily="34" charset="0"/>
              </a:rPr>
              <a:t>16,820</a:t>
            </a:r>
            <a:endParaRPr lang="en-GB" sz="2800" b="1" i="1" dirty="0">
              <a:solidFill>
                <a:schemeClr val="accent5">
                  <a:lumMod val="10000"/>
                </a:schemeClr>
              </a:solidFill>
              <a:latin typeface="Arial" pitchFamily="34" charset="0"/>
              <a:cs typeface="Arial" pitchFamily="34" charset="0"/>
            </a:endParaRPr>
          </a:p>
          <a:p>
            <a:r>
              <a:rPr lang="en-GB" sz="2800" b="1" i="1" dirty="0">
                <a:latin typeface="Arial" pitchFamily="34" charset="0"/>
                <a:cs typeface="Arial" pitchFamily="34" charset="0"/>
              </a:rPr>
              <a:t> </a:t>
            </a:r>
            <a:r>
              <a:rPr lang="en-GB" sz="2800" b="1" i="1" dirty="0">
                <a:latin typeface="Arial" pitchFamily="34" charset="0"/>
                <a:cs typeface="Arial" pitchFamily="34" charset="0"/>
              </a:rPr>
              <a:t>                 </a:t>
            </a:r>
            <a:endParaRPr lang="en-GB" sz="1600" b="1" i="1" dirty="0">
              <a:latin typeface="Arial" pitchFamily="34" charset="0"/>
              <a:cs typeface="Arial" pitchFamily="34" charset="0"/>
            </a:endParaRPr>
          </a:p>
        </p:txBody>
      </p:sp>
      <p:sp>
        <p:nvSpPr>
          <p:cNvPr id="12" name="Rounded Rectangle 11"/>
          <p:cNvSpPr/>
          <p:nvPr/>
        </p:nvSpPr>
        <p:spPr>
          <a:xfrm>
            <a:off x="6444343" y="2309813"/>
            <a:ext cx="2664823" cy="2238375"/>
          </a:xfrm>
          <a:prstGeom prst="roundRect">
            <a:avLst/>
          </a:prstGeom>
          <a:gradFill>
            <a:gsLst>
              <a:gs pos="0">
                <a:schemeClr val="tx1">
                  <a:lumMod val="10000"/>
                  <a:lumOff val="90000"/>
                </a:schemeClr>
              </a:gs>
              <a:gs pos="99000">
                <a:schemeClr val="accent1">
                  <a:tint val="50000"/>
                  <a:shade val="100000"/>
                  <a:satMod val="350000"/>
                </a:schemeClr>
              </a:gs>
            </a:gsLst>
          </a:gradFill>
        </p:spPr>
        <p:style>
          <a:lnRef idx="1">
            <a:schemeClr val="accent1"/>
          </a:lnRef>
          <a:fillRef idx="3">
            <a:schemeClr val="accent1"/>
          </a:fillRef>
          <a:effectRef idx="2">
            <a:schemeClr val="accent1"/>
          </a:effectRef>
          <a:fontRef idx="minor">
            <a:schemeClr val="lt1"/>
          </a:fontRef>
        </p:style>
        <p:txBody>
          <a:bodyPr rtlCol="0" anchor="ctr"/>
          <a:lstStyle/>
          <a:p>
            <a:r>
              <a:rPr lang="en-GB" sz="1600" dirty="0">
                <a:solidFill>
                  <a:schemeClr val="accent5">
                    <a:lumMod val="10000"/>
                  </a:schemeClr>
                </a:solidFill>
                <a:latin typeface="Arial" pitchFamily="34" charset="0"/>
                <a:cs typeface="Arial" pitchFamily="34" charset="0"/>
              </a:rPr>
              <a:t>Normal loss             100   </a:t>
            </a:r>
          </a:p>
          <a:p>
            <a:endParaRPr lang="en-GB" sz="1600" dirty="0">
              <a:solidFill>
                <a:schemeClr val="accent5">
                  <a:lumMod val="10000"/>
                </a:schemeClr>
              </a:solidFill>
              <a:latin typeface="Arial" pitchFamily="34" charset="0"/>
              <a:cs typeface="Arial" pitchFamily="34" charset="0"/>
            </a:endParaRPr>
          </a:p>
          <a:p>
            <a:r>
              <a:rPr lang="en-GB" sz="1600" dirty="0">
                <a:solidFill>
                  <a:schemeClr val="accent5">
                    <a:lumMod val="10000"/>
                  </a:schemeClr>
                </a:solidFill>
              </a:rPr>
              <a:t>Abnormal </a:t>
            </a:r>
            <a:r>
              <a:rPr lang="en-GB" sz="1600" dirty="0">
                <a:solidFill>
                  <a:schemeClr val="accent5">
                    <a:lumMod val="10000"/>
                  </a:schemeClr>
                </a:solidFill>
              </a:rPr>
              <a:t>loss               770</a:t>
            </a:r>
          </a:p>
          <a:p>
            <a:endParaRPr lang="en-GB" sz="1600" dirty="0">
              <a:solidFill>
                <a:schemeClr val="accent5">
                  <a:lumMod val="10000"/>
                </a:schemeClr>
              </a:solidFill>
            </a:endParaRPr>
          </a:p>
          <a:p>
            <a:r>
              <a:rPr lang="en-GB" sz="1600" dirty="0">
                <a:solidFill>
                  <a:schemeClr val="accent5">
                    <a:lumMod val="10000"/>
                  </a:schemeClr>
                </a:solidFill>
                <a:latin typeface="Arial" pitchFamily="34" charset="0"/>
                <a:cs typeface="Arial" pitchFamily="34" charset="0"/>
              </a:rPr>
              <a:t>Fully Completed    </a:t>
            </a:r>
            <a:r>
              <a:rPr lang="en-GB" sz="1600" dirty="0">
                <a:solidFill>
                  <a:schemeClr val="accent5">
                    <a:lumMod val="10000"/>
                  </a:schemeClr>
                </a:solidFill>
              </a:rPr>
              <a:t>15,950</a:t>
            </a:r>
          </a:p>
          <a:p>
            <a:r>
              <a:rPr lang="en-GB" sz="1600" dirty="0">
                <a:solidFill>
                  <a:schemeClr val="accent5">
                    <a:lumMod val="10000"/>
                  </a:schemeClr>
                </a:solidFill>
                <a:latin typeface="Arial" pitchFamily="34" charset="0"/>
                <a:cs typeface="Arial" pitchFamily="34" charset="0"/>
              </a:rPr>
              <a:t> </a:t>
            </a:r>
          </a:p>
          <a:p>
            <a:r>
              <a:rPr lang="en-GB" sz="1600" dirty="0">
                <a:solidFill>
                  <a:schemeClr val="accent5">
                    <a:lumMod val="10000"/>
                  </a:schemeClr>
                </a:solidFill>
                <a:latin typeface="Arial" pitchFamily="34" charset="0"/>
                <a:cs typeface="Arial" pitchFamily="34" charset="0"/>
              </a:rPr>
              <a:t>Work in Progress       </a:t>
            </a:r>
            <a:r>
              <a:rPr lang="en-GB" sz="1600" u="sng" dirty="0">
                <a:solidFill>
                  <a:schemeClr val="accent5">
                    <a:lumMod val="10000"/>
                  </a:schemeClr>
                </a:solidFill>
                <a:latin typeface="Arial" pitchFamily="34" charset="0"/>
                <a:cs typeface="Arial" pitchFamily="34" charset="0"/>
              </a:rPr>
              <a:t>0</a:t>
            </a:r>
          </a:p>
          <a:p>
            <a:r>
              <a:rPr lang="en-GB" sz="1600" dirty="0">
                <a:solidFill>
                  <a:schemeClr val="accent5">
                    <a:lumMod val="10000"/>
                  </a:schemeClr>
                </a:solidFill>
                <a:latin typeface="Arial" pitchFamily="34" charset="0"/>
                <a:cs typeface="Arial" pitchFamily="34" charset="0"/>
              </a:rPr>
              <a:t> </a:t>
            </a:r>
            <a:r>
              <a:rPr lang="en-GB" sz="1600" dirty="0">
                <a:solidFill>
                  <a:schemeClr val="accent5">
                    <a:lumMod val="10000"/>
                  </a:schemeClr>
                </a:solidFill>
                <a:latin typeface="Arial" pitchFamily="34" charset="0"/>
                <a:cs typeface="Arial" pitchFamily="34" charset="0"/>
              </a:rPr>
              <a:t>                           </a:t>
            </a:r>
            <a:r>
              <a:rPr lang="en-GB" sz="1600" b="1" i="1" dirty="0">
                <a:solidFill>
                  <a:schemeClr val="accent5">
                    <a:lumMod val="10000"/>
                  </a:schemeClr>
                </a:solidFill>
                <a:latin typeface="Arial" pitchFamily="34" charset="0"/>
                <a:cs typeface="Arial" pitchFamily="34" charset="0"/>
              </a:rPr>
              <a:t>16,820</a:t>
            </a:r>
            <a:endParaRPr lang="en-GB" sz="1600" u="sng" dirty="0">
              <a:solidFill>
                <a:schemeClr val="accent5">
                  <a:lumMod val="10000"/>
                </a:schemeClr>
              </a:solidFill>
              <a:latin typeface="Arial" pitchFamily="34" charset="0"/>
              <a:cs typeface="Arial" pitchFamily="34" charset="0"/>
            </a:endParaRPr>
          </a:p>
        </p:txBody>
      </p:sp>
    </p:spTree>
    <p:extLst>
      <p:ext uri="{BB962C8B-B14F-4D97-AF65-F5344CB8AC3E}">
        <p14:creationId xmlns:p14="http://schemas.microsoft.com/office/powerpoint/2010/main" val="3545100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xEl>
                                              <p:pRg st="1" end="1"/>
                                            </p:txEl>
                                          </p:spTgt>
                                        </p:tgtEl>
                                        <p:attrNameLst>
                                          <p:attrName>style.visibility</p:attrName>
                                        </p:attrNameLst>
                                      </p:cBhvr>
                                      <p:to>
                                        <p:strVal val="visible"/>
                                      </p:to>
                                    </p:set>
                                    <p:anim calcmode="lin" valueType="num">
                                      <p:cBhvr additive="base">
                                        <p:cTn id="13"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xEl>
                                              <p:pRg st="2" end="2"/>
                                            </p:txEl>
                                          </p:spTgt>
                                        </p:tgtEl>
                                        <p:attrNameLst>
                                          <p:attrName>style.visibility</p:attrName>
                                        </p:attrNameLst>
                                      </p:cBhvr>
                                      <p:to>
                                        <p:strVal val="visible"/>
                                      </p:to>
                                    </p:set>
                                    <p:anim calcmode="lin" valueType="num">
                                      <p:cBhvr additive="base">
                                        <p:cTn id="19"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xEl>
                                              <p:pRg st="3" end="3"/>
                                            </p:txEl>
                                          </p:spTgt>
                                        </p:tgtEl>
                                        <p:attrNameLst>
                                          <p:attrName>style.visibility</p:attrName>
                                        </p:attrNameLst>
                                      </p:cBhvr>
                                      <p:to>
                                        <p:strVal val="visible"/>
                                      </p:to>
                                    </p:set>
                                    <p:anim calcmode="lin" valueType="num">
                                      <p:cBhvr additive="base">
                                        <p:cTn id="25"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2">
                                            <p:txEl>
                                              <p:pRg st="0" end="0"/>
                                            </p:txEl>
                                          </p:spTgt>
                                        </p:tgtEl>
                                        <p:attrNameLst>
                                          <p:attrName>style.visibility</p:attrName>
                                        </p:attrNameLst>
                                      </p:cBhvr>
                                      <p:to>
                                        <p:strVal val="visible"/>
                                      </p:to>
                                    </p:set>
                                    <p:anim calcmode="lin" valueType="num">
                                      <p:cBhvr additive="base">
                                        <p:cTn id="31"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2">
                                            <p:txEl>
                                              <p:pRg st="2" end="2"/>
                                            </p:txEl>
                                          </p:spTgt>
                                        </p:tgtEl>
                                        <p:attrNameLst>
                                          <p:attrName>style.visibility</p:attrName>
                                        </p:attrNameLst>
                                      </p:cBhvr>
                                      <p:to>
                                        <p:strVal val="visible"/>
                                      </p:to>
                                    </p:set>
                                    <p:anim calcmode="lin" valueType="num">
                                      <p:cBhvr additive="base">
                                        <p:cTn id="37" dur="500" fill="hold"/>
                                        <p:tgtEl>
                                          <p:spTgt spid="12">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2">
                                            <p:txEl>
                                              <p:pRg st="4" end="4"/>
                                            </p:txEl>
                                          </p:spTgt>
                                        </p:tgtEl>
                                        <p:attrNameLst>
                                          <p:attrName>style.visibility</p:attrName>
                                        </p:attrNameLst>
                                      </p:cBhvr>
                                      <p:to>
                                        <p:strVal val="visible"/>
                                      </p:to>
                                    </p:set>
                                    <p:anim calcmode="lin" valueType="num">
                                      <p:cBhvr additive="base">
                                        <p:cTn id="43" dur="500" fill="hold"/>
                                        <p:tgtEl>
                                          <p:spTgt spid="12">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2">
                                            <p:txEl>
                                              <p:pRg st="6" end="6"/>
                                            </p:txEl>
                                          </p:spTgt>
                                        </p:tgtEl>
                                        <p:attrNameLst>
                                          <p:attrName>style.visibility</p:attrName>
                                        </p:attrNameLst>
                                      </p:cBhvr>
                                      <p:to>
                                        <p:strVal val="visible"/>
                                      </p:to>
                                    </p:set>
                                    <p:anim calcmode="lin" valueType="num">
                                      <p:cBhvr additive="base">
                                        <p:cTn id="49" dur="500" fill="hold"/>
                                        <p:tgtEl>
                                          <p:spTgt spid="12">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2">
                                            <p:txEl>
                                              <p:pRg st="7" end="7"/>
                                            </p:txEl>
                                          </p:spTgt>
                                        </p:tgtEl>
                                        <p:attrNameLst>
                                          <p:attrName>style.visibility</p:attrName>
                                        </p:attrNameLst>
                                      </p:cBhvr>
                                      <p:to>
                                        <p:strVal val="visible"/>
                                      </p:to>
                                    </p:set>
                                    <p:anim calcmode="lin" valueType="num">
                                      <p:cBhvr additive="base">
                                        <p:cTn id="55" dur="500" fill="hold"/>
                                        <p:tgtEl>
                                          <p:spTgt spid="12">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Process Costing with ending work in progress Partially Complete</a:t>
            </a:r>
          </a:p>
        </p:txBody>
      </p:sp>
      <p:sp>
        <p:nvSpPr>
          <p:cNvPr id="3" name="Content Placeholder 2"/>
          <p:cNvSpPr>
            <a:spLocks noGrp="1"/>
          </p:cNvSpPr>
          <p:nvPr>
            <p:ph idx="1"/>
          </p:nvPr>
        </p:nvSpPr>
        <p:spPr/>
        <p:txBody>
          <a:bodyPr/>
          <a:lstStyle/>
          <a:p>
            <a:r>
              <a:rPr lang="en-GB" dirty="0" smtClean="0"/>
              <a:t>Assume total cost is £20,000</a:t>
            </a:r>
          </a:p>
          <a:p>
            <a:r>
              <a:rPr lang="en-GB" dirty="0" smtClean="0"/>
              <a:t>Units produced include </a:t>
            </a:r>
            <a:r>
              <a:rPr lang="en-GB" dirty="0" smtClean="0">
                <a:solidFill>
                  <a:srgbClr val="FF0000"/>
                </a:solidFill>
              </a:rPr>
              <a:t>completed</a:t>
            </a:r>
            <a:r>
              <a:rPr lang="en-GB" dirty="0" smtClean="0"/>
              <a:t> 1000 units and </a:t>
            </a:r>
            <a:r>
              <a:rPr lang="en-GB" dirty="0" smtClean="0">
                <a:solidFill>
                  <a:srgbClr val="FF0000"/>
                </a:solidFill>
              </a:rPr>
              <a:t>in process 1000 units</a:t>
            </a:r>
          </a:p>
          <a:p>
            <a:endParaRPr lang="en-GB" dirty="0">
              <a:solidFill>
                <a:srgbClr val="FF0000"/>
              </a:solidFill>
            </a:endParaRPr>
          </a:p>
          <a:p>
            <a:r>
              <a:rPr lang="en-GB" dirty="0" smtClean="0">
                <a:solidFill>
                  <a:srgbClr val="FF0000"/>
                </a:solidFill>
              </a:rPr>
              <a:t>The cost per unit = </a:t>
            </a:r>
            <a:r>
              <a:rPr lang="en-GB" b="1" dirty="0"/>
              <a:t>Total Cost  ÷ Number of </a:t>
            </a:r>
            <a:r>
              <a:rPr lang="en-GB" b="1" dirty="0" smtClean="0"/>
              <a:t>Units</a:t>
            </a:r>
          </a:p>
          <a:p>
            <a:endParaRPr lang="en-GB" b="1" dirty="0">
              <a:solidFill>
                <a:srgbClr val="FF0000"/>
              </a:solidFill>
            </a:endParaRPr>
          </a:p>
          <a:p>
            <a:r>
              <a:rPr lang="en-GB" b="1" dirty="0" smtClean="0">
                <a:solidFill>
                  <a:srgbClr val="002060"/>
                </a:solidFill>
              </a:rPr>
              <a:t>Can we say it = 20,000 ÷ (1000 + 1000) = £10/ unit</a:t>
            </a:r>
          </a:p>
          <a:p>
            <a:endParaRPr lang="en-GB" dirty="0">
              <a:solidFill>
                <a:srgbClr val="FF0000"/>
              </a:solidFill>
            </a:endParaRPr>
          </a:p>
        </p:txBody>
      </p:sp>
      <p:sp>
        <p:nvSpPr>
          <p:cNvPr id="4" name="Multiply 3"/>
          <p:cNvSpPr/>
          <p:nvPr/>
        </p:nvSpPr>
        <p:spPr>
          <a:xfrm>
            <a:off x="4058195" y="2181497"/>
            <a:ext cx="2116183" cy="3592286"/>
          </a:xfrm>
          <a:prstGeom prst="mathMultiply">
            <a:avLst/>
          </a:prstGeom>
          <a:gradFill>
            <a:gsLst>
              <a:gs pos="97000">
                <a:srgbClr val="FF0000"/>
              </a:gs>
              <a:gs pos="100000">
                <a:schemeClr val="accent2">
                  <a:tint val="50000"/>
                  <a:shade val="100000"/>
                  <a:satMod val="350000"/>
                </a:schemeClr>
              </a:gs>
            </a:gsLst>
          </a:grad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18271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000" y="360000"/>
            <a:ext cx="8424000" cy="1116104"/>
          </a:xfrm>
        </p:spPr>
        <p:txBody>
          <a:bodyPr>
            <a:normAutofit fontScale="90000"/>
          </a:bodyPr>
          <a:lstStyle/>
          <a:p>
            <a:r>
              <a:rPr lang="en-GB" dirty="0"/>
              <a:t>Process Costing </a:t>
            </a:r>
            <a:r>
              <a:rPr lang="en-GB" dirty="0" smtClean="0"/>
              <a:t>with ending work in progress Partially Complete</a:t>
            </a:r>
            <a:endParaRPr lang="en-GB" dirty="0"/>
          </a:p>
        </p:txBody>
      </p:sp>
      <p:sp>
        <p:nvSpPr>
          <p:cNvPr id="3" name="Content Placeholder 2"/>
          <p:cNvSpPr>
            <a:spLocks noGrp="1"/>
          </p:cNvSpPr>
          <p:nvPr>
            <p:ph idx="1"/>
          </p:nvPr>
        </p:nvSpPr>
        <p:spPr>
          <a:xfrm>
            <a:off x="1884000" y="1580606"/>
            <a:ext cx="8424000" cy="4454434"/>
          </a:xfrm>
        </p:spPr>
        <p:txBody>
          <a:bodyPr>
            <a:normAutofit fontScale="70000" lnSpcReduction="20000"/>
          </a:bodyPr>
          <a:lstStyle/>
          <a:p>
            <a:pPr>
              <a:spcBef>
                <a:spcPts val="0"/>
              </a:spcBef>
              <a:buFont typeface="Wingdings" pitchFamily="2" charset="2"/>
              <a:buChar char="q"/>
            </a:pPr>
            <a:r>
              <a:rPr lang="en-US" dirty="0">
                <a:solidFill>
                  <a:srgbClr val="0C2E4F"/>
                </a:solidFill>
                <a:latin typeface="Calibri"/>
                <a:cs typeface="+mn-cs"/>
              </a:rPr>
              <a:t>Partly completed units are expressed as fully </a:t>
            </a:r>
            <a:r>
              <a:rPr lang="en-US" dirty="0" smtClean="0">
                <a:solidFill>
                  <a:srgbClr val="0C2E4F"/>
                </a:solidFill>
                <a:latin typeface="Calibri"/>
                <a:cs typeface="+mn-cs"/>
              </a:rPr>
              <a:t>completed </a:t>
            </a:r>
            <a:r>
              <a:rPr lang="en-US" dirty="0">
                <a:solidFill>
                  <a:srgbClr val="0C2E4F"/>
                </a:solidFill>
                <a:latin typeface="Calibri"/>
                <a:cs typeface="+mn-cs"/>
              </a:rPr>
              <a:t>equivalent units in order to compute c</a:t>
            </a:r>
            <a:r>
              <a:rPr lang="en-US" dirty="0" smtClean="0">
                <a:solidFill>
                  <a:srgbClr val="0C2E4F"/>
                </a:solidFill>
                <a:latin typeface="Calibri"/>
                <a:cs typeface="+mn-cs"/>
              </a:rPr>
              <a:t>ost per unit. </a:t>
            </a:r>
          </a:p>
          <a:p>
            <a:pPr>
              <a:spcBef>
                <a:spcPts val="0"/>
              </a:spcBef>
              <a:buFont typeface="Wingdings" pitchFamily="2" charset="2"/>
              <a:buChar char="q"/>
            </a:pPr>
            <a:endParaRPr lang="en-US" dirty="0" smtClean="0">
              <a:solidFill>
                <a:srgbClr val="0C2E4F"/>
              </a:solidFill>
              <a:latin typeface="Calibri"/>
              <a:cs typeface="+mn-cs"/>
            </a:endParaRPr>
          </a:p>
          <a:p>
            <a:pPr>
              <a:spcBef>
                <a:spcPts val="0"/>
              </a:spcBef>
              <a:buFont typeface="Wingdings" pitchFamily="2" charset="2"/>
              <a:buChar char="q"/>
            </a:pPr>
            <a:endParaRPr lang="en-US" b="1" dirty="0" smtClean="0">
              <a:solidFill>
                <a:srgbClr val="FF0000"/>
              </a:solidFill>
              <a:latin typeface="Calibri"/>
              <a:cs typeface="+mn-cs"/>
            </a:endParaRPr>
          </a:p>
          <a:p>
            <a:pPr>
              <a:spcBef>
                <a:spcPts val="0"/>
              </a:spcBef>
              <a:buFont typeface="Wingdings" pitchFamily="2" charset="2"/>
              <a:buChar char="q"/>
            </a:pPr>
            <a:endParaRPr lang="en-US" b="1" dirty="0" smtClean="0">
              <a:solidFill>
                <a:srgbClr val="FF0000"/>
              </a:solidFill>
              <a:latin typeface="Calibri"/>
              <a:cs typeface="+mn-cs"/>
            </a:endParaRPr>
          </a:p>
          <a:p>
            <a:pPr>
              <a:spcBef>
                <a:spcPts val="0"/>
              </a:spcBef>
              <a:buFont typeface="Wingdings" pitchFamily="2" charset="2"/>
              <a:buChar char="q"/>
            </a:pPr>
            <a:r>
              <a:rPr lang="en-US" b="1" dirty="0" smtClean="0">
                <a:solidFill>
                  <a:srgbClr val="FF0000"/>
                </a:solidFill>
                <a:latin typeface="Calibri"/>
                <a:cs typeface="+mn-cs"/>
              </a:rPr>
              <a:t>WIP Equivalent units = No of units x completion percentage</a:t>
            </a:r>
          </a:p>
          <a:p>
            <a:pPr>
              <a:spcBef>
                <a:spcPts val="0"/>
              </a:spcBef>
              <a:buFont typeface="Wingdings" pitchFamily="2" charset="2"/>
              <a:buChar char="q"/>
            </a:pPr>
            <a:endParaRPr lang="en-US" dirty="0">
              <a:solidFill>
                <a:srgbClr val="0C2E4F"/>
              </a:solidFill>
              <a:latin typeface="Calibri"/>
              <a:cs typeface="+mn-cs"/>
            </a:endParaRPr>
          </a:p>
          <a:p>
            <a:pPr>
              <a:spcBef>
                <a:spcPts val="0"/>
              </a:spcBef>
              <a:buFont typeface="Wingdings" pitchFamily="2" charset="2"/>
              <a:buChar char="q"/>
            </a:pPr>
            <a:r>
              <a:rPr lang="en-US" dirty="0" smtClean="0">
                <a:solidFill>
                  <a:srgbClr val="0C2E4F"/>
                </a:solidFill>
                <a:latin typeface="Calibri"/>
                <a:cs typeface="+mn-cs"/>
              </a:rPr>
              <a:t> For example, e.g</a:t>
            </a:r>
            <a:r>
              <a:rPr lang="en-US" dirty="0">
                <a:solidFill>
                  <a:srgbClr val="0C2E4F"/>
                </a:solidFill>
                <a:latin typeface="Calibri"/>
                <a:cs typeface="+mn-cs"/>
              </a:rPr>
              <a:t>. </a:t>
            </a:r>
            <a:r>
              <a:rPr lang="en-US" dirty="0" smtClean="0">
                <a:solidFill>
                  <a:srgbClr val="0C2E4F"/>
                </a:solidFill>
                <a:latin typeface="Calibri"/>
                <a:cs typeface="+mn-cs"/>
              </a:rPr>
              <a:t>The number of outputs 2000 100% complete and 1000 </a:t>
            </a:r>
            <a:r>
              <a:rPr lang="en-US" dirty="0">
                <a:solidFill>
                  <a:srgbClr val="0C2E4F"/>
                </a:solidFill>
                <a:latin typeface="Calibri"/>
                <a:cs typeface="+mn-cs"/>
              </a:rPr>
              <a:t>units </a:t>
            </a:r>
            <a:r>
              <a:rPr lang="en-US" dirty="0" smtClean="0">
                <a:solidFill>
                  <a:srgbClr val="0C2E4F"/>
                </a:solidFill>
                <a:latin typeface="Calibri"/>
                <a:cs typeface="+mn-cs"/>
              </a:rPr>
              <a:t>40</a:t>
            </a:r>
            <a:r>
              <a:rPr lang="en-US" dirty="0">
                <a:solidFill>
                  <a:srgbClr val="0C2E4F"/>
                </a:solidFill>
                <a:latin typeface="Calibri"/>
                <a:cs typeface="+mn-cs"/>
              </a:rPr>
              <a:t>% </a:t>
            </a:r>
            <a:r>
              <a:rPr lang="en-US" dirty="0" smtClean="0">
                <a:solidFill>
                  <a:srgbClr val="0C2E4F"/>
                </a:solidFill>
                <a:latin typeface="Calibri"/>
                <a:cs typeface="+mn-cs"/>
              </a:rPr>
              <a:t>complete.  Therefore the outputs are expressed as follows:</a:t>
            </a:r>
          </a:p>
          <a:p>
            <a:pPr>
              <a:spcBef>
                <a:spcPts val="0"/>
              </a:spcBef>
              <a:buFont typeface="Wingdings" pitchFamily="2" charset="2"/>
              <a:buChar char="q"/>
            </a:pPr>
            <a:endParaRPr lang="en-US" dirty="0" smtClean="0">
              <a:solidFill>
                <a:srgbClr val="0C2E4F"/>
              </a:solidFill>
              <a:latin typeface="Calibri"/>
              <a:cs typeface="+mn-cs"/>
            </a:endParaRPr>
          </a:p>
          <a:p>
            <a:pPr>
              <a:spcBef>
                <a:spcPts val="0"/>
              </a:spcBef>
              <a:buFont typeface="Wingdings" pitchFamily="2" charset="2"/>
              <a:buChar char="q"/>
            </a:pPr>
            <a:r>
              <a:rPr lang="en-US" dirty="0" smtClean="0">
                <a:solidFill>
                  <a:srgbClr val="0C2E4F"/>
                </a:solidFill>
                <a:latin typeface="Calibri"/>
                <a:cs typeface="+mn-cs"/>
              </a:rPr>
              <a:t>Outputs include </a:t>
            </a:r>
          </a:p>
          <a:p>
            <a:pPr marL="900000">
              <a:spcBef>
                <a:spcPts val="0"/>
              </a:spcBef>
              <a:buFont typeface="Wingdings" pitchFamily="2" charset="2"/>
              <a:buChar char="§"/>
            </a:pPr>
            <a:r>
              <a:rPr lang="en-US" b="1" dirty="0" smtClean="0">
                <a:solidFill>
                  <a:srgbClr val="0C2E4F"/>
                </a:solidFill>
                <a:latin typeface="Calibri"/>
                <a:cs typeface="+mn-cs"/>
              </a:rPr>
              <a:t>100% complete unites                                                                  2,000 units  </a:t>
            </a:r>
          </a:p>
          <a:p>
            <a:pPr marL="900000">
              <a:spcBef>
                <a:spcPts val="0"/>
              </a:spcBef>
              <a:buFont typeface="Wingdings" pitchFamily="2" charset="2"/>
              <a:buChar char="§"/>
            </a:pPr>
            <a:r>
              <a:rPr lang="en-US" b="1" dirty="0" smtClean="0">
                <a:solidFill>
                  <a:srgbClr val="0C2E4F"/>
                </a:solidFill>
                <a:latin typeface="Calibri"/>
                <a:cs typeface="+mn-cs"/>
              </a:rPr>
              <a:t>Work in progress (WIP) equivalent units    (1000 x 40%)      </a:t>
            </a:r>
            <a:r>
              <a:rPr lang="en-US" b="1" u="sng" dirty="0" smtClean="0">
                <a:solidFill>
                  <a:srgbClr val="0C2E4F"/>
                </a:solidFill>
                <a:latin typeface="Calibri"/>
                <a:cs typeface="+mn-cs"/>
              </a:rPr>
              <a:t>400     units</a:t>
            </a:r>
          </a:p>
          <a:p>
            <a:pPr marL="900000">
              <a:spcBef>
                <a:spcPts val="0"/>
              </a:spcBef>
              <a:buFont typeface="Wingdings" pitchFamily="2" charset="2"/>
              <a:buChar char="§"/>
            </a:pPr>
            <a:r>
              <a:rPr lang="en-US" b="1" dirty="0" smtClean="0">
                <a:solidFill>
                  <a:srgbClr val="0C2E4F"/>
                </a:solidFill>
                <a:latin typeface="Calibri"/>
                <a:cs typeface="+mn-cs"/>
              </a:rPr>
              <a:t>Total Equivalent Units                                                                   </a:t>
            </a:r>
            <a:r>
              <a:rPr lang="en-US" b="1" dirty="0" smtClean="0">
                <a:solidFill>
                  <a:srgbClr val="C00000"/>
                </a:solidFill>
                <a:latin typeface="Calibri"/>
                <a:cs typeface="+mn-cs"/>
              </a:rPr>
              <a:t>2,400 units </a:t>
            </a:r>
          </a:p>
          <a:p>
            <a:pPr marL="0" indent="0">
              <a:spcBef>
                <a:spcPts val="0"/>
              </a:spcBef>
              <a:buNone/>
            </a:pPr>
            <a:r>
              <a:rPr lang="en-US" dirty="0" smtClean="0">
                <a:solidFill>
                  <a:srgbClr val="0C2E4F"/>
                </a:solidFill>
                <a:latin typeface="Calibri"/>
                <a:cs typeface="+mn-cs"/>
              </a:rPr>
              <a:t>.</a:t>
            </a:r>
            <a:endParaRPr lang="en-US" dirty="0">
              <a:solidFill>
                <a:srgbClr val="0C2E4F"/>
              </a:solidFill>
              <a:latin typeface="Calibri"/>
              <a:cs typeface="+mn-cs"/>
            </a:endParaRPr>
          </a:p>
          <a:p>
            <a:pPr marL="0" indent="0">
              <a:spcBef>
                <a:spcPts val="0"/>
              </a:spcBef>
              <a:buNone/>
            </a:pPr>
            <a:endParaRPr lang="en-US" dirty="0">
              <a:solidFill>
                <a:srgbClr val="0C2E4F"/>
              </a:solidFill>
              <a:latin typeface="Calibri"/>
              <a:cs typeface="+mn-cs"/>
            </a:endParaRPr>
          </a:p>
        </p:txBody>
      </p:sp>
      <p:grpSp>
        <p:nvGrpSpPr>
          <p:cNvPr id="4" name="Group 3"/>
          <p:cNvGrpSpPr>
            <a:grpSpLocks/>
          </p:cNvGrpSpPr>
          <p:nvPr/>
        </p:nvGrpSpPr>
        <p:grpSpPr bwMode="auto">
          <a:xfrm>
            <a:off x="2480624" y="1980787"/>
            <a:ext cx="950414" cy="545422"/>
            <a:chOff x="432" y="2022"/>
            <a:chExt cx="1253" cy="969"/>
          </a:xfrm>
        </p:grpSpPr>
        <p:grpSp>
          <p:nvGrpSpPr>
            <p:cNvPr id="76" name="Group 75"/>
            <p:cNvGrpSpPr>
              <a:grpSpLocks/>
            </p:cNvGrpSpPr>
            <p:nvPr/>
          </p:nvGrpSpPr>
          <p:grpSpPr bwMode="auto">
            <a:xfrm>
              <a:off x="689" y="2022"/>
              <a:ext cx="996" cy="969"/>
              <a:chOff x="689" y="2022"/>
              <a:chExt cx="996" cy="969"/>
            </a:xfrm>
          </p:grpSpPr>
          <p:sp>
            <p:nvSpPr>
              <p:cNvPr id="109" name="Freeform 108"/>
              <p:cNvSpPr>
                <a:spLocks/>
              </p:cNvSpPr>
              <p:nvPr/>
            </p:nvSpPr>
            <p:spPr bwMode="auto">
              <a:xfrm>
                <a:off x="689" y="2079"/>
                <a:ext cx="869" cy="912"/>
              </a:xfrm>
              <a:custGeom>
                <a:avLst/>
                <a:gdLst>
                  <a:gd name="T0" fmla="*/ 0 w 869"/>
                  <a:gd name="T1" fmla="*/ 0 h 912"/>
                  <a:gd name="T2" fmla="*/ 868 w 869"/>
                  <a:gd name="T3" fmla="*/ 0 h 912"/>
                  <a:gd name="T4" fmla="*/ 799 w 869"/>
                  <a:gd name="T5" fmla="*/ 859 h 912"/>
                  <a:gd name="T6" fmla="*/ 798 w 869"/>
                  <a:gd name="T7" fmla="*/ 863 h 912"/>
                  <a:gd name="T8" fmla="*/ 796 w 869"/>
                  <a:gd name="T9" fmla="*/ 865 h 912"/>
                  <a:gd name="T10" fmla="*/ 795 w 869"/>
                  <a:gd name="T11" fmla="*/ 867 h 912"/>
                  <a:gd name="T12" fmla="*/ 792 w 869"/>
                  <a:gd name="T13" fmla="*/ 870 h 912"/>
                  <a:gd name="T14" fmla="*/ 789 w 869"/>
                  <a:gd name="T15" fmla="*/ 872 h 912"/>
                  <a:gd name="T16" fmla="*/ 787 w 869"/>
                  <a:gd name="T17" fmla="*/ 873 h 912"/>
                  <a:gd name="T18" fmla="*/ 783 w 869"/>
                  <a:gd name="T19" fmla="*/ 874 h 912"/>
                  <a:gd name="T20" fmla="*/ 777 w 869"/>
                  <a:gd name="T21" fmla="*/ 877 h 912"/>
                  <a:gd name="T22" fmla="*/ 771 w 869"/>
                  <a:gd name="T23" fmla="*/ 879 h 912"/>
                  <a:gd name="T24" fmla="*/ 768 w 869"/>
                  <a:gd name="T25" fmla="*/ 880 h 912"/>
                  <a:gd name="T26" fmla="*/ 762 w 869"/>
                  <a:gd name="T27" fmla="*/ 881 h 912"/>
                  <a:gd name="T28" fmla="*/ 753 w 869"/>
                  <a:gd name="T29" fmla="*/ 884 h 912"/>
                  <a:gd name="T30" fmla="*/ 741 w 869"/>
                  <a:gd name="T31" fmla="*/ 887 h 912"/>
                  <a:gd name="T32" fmla="*/ 729 w 869"/>
                  <a:gd name="T33" fmla="*/ 890 h 912"/>
                  <a:gd name="T34" fmla="*/ 712 w 869"/>
                  <a:gd name="T35" fmla="*/ 893 h 912"/>
                  <a:gd name="T36" fmla="*/ 692 w 869"/>
                  <a:gd name="T37" fmla="*/ 896 h 912"/>
                  <a:gd name="T38" fmla="*/ 672 w 869"/>
                  <a:gd name="T39" fmla="*/ 899 h 912"/>
                  <a:gd name="T40" fmla="*/ 651 w 869"/>
                  <a:gd name="T41" fmla="*/ 901 h 912"/>
                  <a:gd name="T42" fmla="*/ 627 w 869"/>
                  <a:gd name="T43" fmla="*/ 904 h 912"/>
                  <a:gd name="T44" fmla="*/ 597 w 869"/>
                  <a:gd name="T45" fmla="*/ 906 h 912"/>
                  <a:gd name="T46" fmla="*/ 551 w 869"/>
                  <a:gd name="T47" fmla="*/ 908 h 912"/>
                  <a:gd name="T48" fmla="*/ 514 w 869"/>
                  <a:gd name="T49" fmla="*/ 910 h 912"/>
                  <a:gd name="T50" fmla="*/ 477 w 869"/>
                  <a:gd name="T51" fmla="*/ 910 h 912"/>
                  <a:gd name="T52" fmla="*/ 448 w 869"/>
                  <a:gd name="T53" fmla="*/ 911 h 912"/>
                  <a:gd name="T54" fmla="*/ 423 w 869"/>
                  <a:gd name="T55" fmla="*/ 911 h 912"/>
                  <a:gd name="T56" fmla="*/ 398 w 869"/>
                  <a:gd name="T57" fmla="*/ 911 h 912"/>
                  <a:gd name="T58" fmla="*/ 381 w 869"/>
                  <a:gd name="T59" fmla="*/ 910 h 912"/>
                  <a:gd name="T60" fmla="*/ 362 w 869"/>
                  <a:gd name="T61" fmla="*/ 910 h 912"/>
                  <a:gd name="T62" fmla="*/ 340 w 869"/>
                  <a:gd name="T63" fmla="*/ 909 h 912"/>
                  <a:gd name="T64" fmla="*/ 311 w 869"/>
                  <a:gd name="T65" fmla="*/ 908 h 912"/>
                  <a:gd name="T66" fmla="*/ 283 w 869"/>
                  <a:gd name="T67" fmla="*/ 907 h 912"/>
                  <a:gd name="T68" fmla="*/ 256 w 869"/>
                  <a:gd name="T69" fmla="*/ 905 h 912"/>
                  <a:gd name="T70" fmla="*/ 230 w 869"/>
                  <a:gd name="T71" fmla="*/ 902 h 912"/>
                  <a:gd name="T72" fmla="*/ 210 w 869"/>
                  <a:gd name="T73" fmla="*/ 900 h 912"/>
                  <a:gd name="T74" fmla="*/ 182 w 869"/>
                  <a:gd name="T75" fmla="*/ 897 h 912"/>
                  <a:gd name="T76" fmla="*/ 157 w 869"/>
                  <a:gd name="T77" fmla="*/ 893 h 912"/>
                  <a:gd name="T78" fmla="*/ 140 w 869"/>
                  <a:gd name="T79" fmla="*/ 890 h 912"/>
                  <a:gd name="T80" fmla="*/ 123 w 869"/>
                  <a:gd name="T81" fmla="*/ 887 h 912"/>
                  <a:gd name="T82" fmla="*/ 111 w 869"/>
                  <a:gd name="T83" fmla="*/ 883 h 912"/>
                  <a:gd name="T84" fmla="*/ 102 w 869"/>
                  <a:gd name="T85" fmla="*/ 881 h 912"/>
                  <a:gd name="T86" fmla="*/ 94 w 869"/>
                  <a:gd name="T87" fmla="*/ 879 h 912"/>
                  <a:gd name="T88" fmla="*/ 88 w 869"/>
                  <a:gd name="T89" fmla="*/ 876 h 912"/>
                  <a:gd name="T90" fmla="*/ 83 w 869"/>
                  <a:gd name="T91" fmla="*/ 874 h 912"/>
                  <a:gd name="T92" fmla="*/ 79 w 869"/>
                  <a:gd name="T93" fmla="*/ 871 h 912"/>
                  <a:gd name="T94" fmla="*/ 76 w 869"/>
                  <a:gd name="T95" fmla="*/ 870 h 912"/>
                  <a:gd name="T96" fmla="*/ 73 w 869"/>
                  <a:gd name="T97" fmla="*/ 867 h 912"/>
                  <a:gd name="T98" fmla="*/ 72 w 869"/>
                  <a:gd name="T99" fmla="*/ 866 h 912"/>
                  <a:gd name="T100" fmla="*/ 70 w 869"/>
                  <a:gd name="T101" fmla="*/ 863 h 912"/>
                  <a:gd name="T102" fmla="*/ 69 w 869"/>
                  <a:gd name="T103" fmla="*/ 859 h 912"/>
                  <a:gd name="T104" fmla="*/ 0 w 869"/>
                  <a:gd name="T105" fmla="*/ 0 h 91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869"/>
                  <a:gd name="T160" fmla="*/ 0 h 912"/>
                  <a:gd name="T161" fmla="*/ 869 w 869"/>
                  <a:gd name="T162" fmla="*/ 912 h 91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869" h="912">
                    <a:moveTo>
                      <a:pt x="0" y="0"/>
                    </a:moveTo>
                    <a:lnTo>
                      <a:pt x="868" y="0"/>
                    </a:lnTo>
                    <a:lnTo>
                      <a:pt x="799" y="859"/>
                    </a:lnTo>
                    <a:lnTo>
                      <a:pt x="798" y="863"/>
                    </a:lnTo>
                    <a:lnTo>
                      <a:pt x="796" y="865"/>
                    </a:lnTo>
                    <a:lnTo>
                      <a:pt x="795" y="867"/>
                    </a:lnTo>
                    <a:lnTo>
                      <a:pt x="792" y="870"/>
                    </a:lnTo>
                    <a:lnTo>
                      <a:pt x="789" y="872"/>
                    </a:lnTo>
                    <a:lnTo>
                      <a:pt x="787" y="873"/>
                    </a:lnTo>
                    <a:lnTo>
                      <a:pt x="783" y="874"/>
                    </a:lnTo>
                    <a:lnTo>
                      <a:pt x="777" y="877"/>
                    </a:lnTo>
                    <a:lnTo>
                      <a:pt x="771" y="879"/>
                    </a:lnTo>
                    <a:lnTo>
                      <a:pt x="768" y="880"/>
                    </a:lnTo>
                    <a:lnTo>
                      <a:pt x="762" y="881"/>
                    </a:lnTo>
                    <a:lnTo>
                      <a:pt x="753" y="884"/>
                    </a:lnTo>
                    <a:lnTo>
                      <a:pt x="741" y="887"/>
                    </a:lnTo>
                    <a:lnTo>
                      <a:pt x="729" y="890"/>
                    </a:lnTo>
                    <a:lnTo>
                      <a:pt x="712" y="893"/>
                    </a:lnTo>
                    <a:lnTo>
                      <a:pt x="692" y="896"/>
                    </a:lnTo>
                    <a:lnTo>
                      <a:pt x="672" y="899"/>
                    </a:lnTo>
                    <a:lnTo>
                      <a:pt x="651" y="901"/>
                    </a:lnTo>
                    <a:lnTo>
                      <a:pt x="627" y="904"/>
                    </a:lnTo>
                    <a:lnTo>
                      <a:pt x="597" y="906"/>
                    </a:lnTo>
                    <a:lnTo>
                      <a:pt x="551" y="908"/>
                    </a:lnTo>
                    <a:lnTo>
                      <a:pt x="514" y="910"/>
                    </a:lnTo>
                    <a:lnTo>
                      <a:pt x="477" y="910"/>
                    </a:lnTo>
                    <a:lnTo>
                      <a:pt x="448" y="911"/>
                    </a:lnTo>
                    <a:lnTo>
                      <a:pt x="423" y="911"/>
                    </a:lnTo>
                    <a:lnTo>
                      <a:pt x="398" y="911"/>
                    </a:lnTo>
                    <a:lnTo>
                      <a:pt x="381" y="910"/>
                    </a:lnTo>
                    <a:lnTo>
                      <a:pt x="362" y="910"/>
                    </a:lnTo>
                    <a:lnTo>
                      <a:pt x="340" y="909"/>
                    </a:lnTo>
                    <a:lnTo>
                      <a:pt x="311" y="908"/>
                    </a:lnTo>
                    <a:lnTo>
                      <a:pt x="283" y="907"/>
                    </a:lnTo>
                    <a:lnTo>
                      <a:pt x="256" y="905"/>
                    </a:lnTo>
                    <a:lnTo>
                      <a:pt x="230" y="902"/>
                    </a:lnTo>
                    <a:lnTo>
                      <a:pt x="210" y="900"/>
                    </a:lnTo>
                    <a:lnTo>
                      <a:pt x="182" y="897"/>
                    </a:lnTo>
                    <a:lnTo>
                      <a:pt x="157" y="893"/>
                    </a:lnTo>
                    <a:lnTo>
                      <a:pt x="140" y="890"/>
                    </a:lnTo>
                    <a:lnTo>
                      <a:pt x="123" y="887"/>
                    </a:lnTo>
                    <a:lnTo>
                      <a:pt x="111" y="883"/>
                    </a:lnTo>
                    <a:lnTo>
                      <a:pt x="102" y="881"/>
                    </a:lnTo>
                    <a:lnTo>
                      <a:pt x="94" y="879"/>
                    </a:lnTo>
                    <a:lnTo>
                      <a:pt x="88" y="876"/>
                    </a:lnTo>
                    <a:lnTo>
                      <a:pt x="83" y="874"/>
                    </a:lnTo>
                    <a:lnTo>
                      <a:pt x="79" y="871"/>
                    </a:lnTo>
                    <a:lnTo>
                      <a:pt x="76" y="870"/>
                    </a:lnTo>
                    <a:lnTo>
                      <a:pt x="73" y="867"/>
                    </a:lnTo>
                    <a:lnTo>
                      <a:pt x="72" y="866"/>
                    </a:lnTo>
                    <a:lnTo>
                      <a:pt x="70" y="863"/>
                    </a:lnTo>
                    <a:lnTo>
                      <a:pt x="69" y="859"/>
                    </a:lnTo>
                    <a:lnTo>
                      <a:pt x="0" y="0"/>
                    </a:lnTo>
                  </a:path>
                </a:pathLst>
              </a:custGeom>
              <a:solidFill>
                <a:srgbClr val="C0C0FF"/>
              </a:solidFill>
              <a:ln w="12700" cap="rnd">
                <a:solidFill>
                  <a:srgbClr val="008080"/>
                </a:solidFill>
                <a:round/>
                <a:headEnd/>
                <a:tailEnd/>
              </a:ln>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110" name="Oval 109"/>
              <p:cNvSpPr>
                <a:spLocks noChangeArrowheads="1"/>
              </p:cNvSpPr>
              <p:nvPr/>
            </p:nvSpPr>
            <p:spPr bwMode="auto">
              <a:xfrm>
                <a:off x="761" y="2889"/>
                <a:ext cx="718" cy="92"/>
              </a:xfrm>
              <a:prstGeom prst="ellipse">
                <a:avLst/>
              </a:prstGeom>
              <a:solidFill>
                <a:srgbClr val="8080FF"/>
              </a:solidFill>
              <a:ln w="12700">
                <a:solidFill>
                  <a:srgbClr val="008080"/>
                </a:solidFill>
                <a:round/>
                <a:headEnd/>
                <a:tailEnd/>
              </a:ln>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11" name="Oval 110"/>
              <p:cNvSpPr>
                <a:spLocks noChangeArrowheads="1"/>
              </p:cNvSpPr>
              <p:nvPr/>
            </p:nvSpPr>
            <p:spPr bwMode="auto">
              <a:xfrm>
                <a:off x="692" y="2022"/>
                <a:ext cx="854" cy="111"/>
              </a:xfrm>
              <a:prstGeom prst="ellipse">
                <a:avLst/>
              </a:prstGeom>
              <a:solidFill>
                <a:srgbClr val="8080FF"/>
              </a:solidFill>
              <a:ln w="12700">
                <a:solidFill>
                  <a:srgbClr val="00A0A0"/>
                </a:solidFill>
                <a:round/>
                <a:headEnd/>
                <a:tailEnd/>
              </a:ln>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grpSp>
            <p:nvGrpSpPr>
              <p:cNvPr id="112" name="Group 111"/>
              <p:cNvGrpSpPr>
                <a:grpSpLocks/>
              </p:cNvGrpSpPr>
              <p:nvPr/>
            </p:nvGrpSpPr>
            <p:grpSpPr bwMode="auto">
              <a:xfrm>
                <a:off x="1483" y="2042"/>
                <a:ext cx="202" cy="320"/>
                <a:chOff x="1483" y="2042"/>
                <a:chExt cx="202" cy="320"/>
              </a:xfrm>
            </p:grpSpPr>
            <p:sp>
              <p:nvSpPr>
                <p:cNvPr id="113" name="Freeform 112"/>
                <p:cNvSpPr>
                  <a:spLocks/>
                </p:cNvSpPr>
                <p:nvPr/>
              </p:nvSpPr>
              <p:spPr bwMode="auto">
                <a:xfrm>
                  <a:off x="1483" y="2042"/>
                  <a:ext cx="202" cy="320"/>
                </a:xfrm>
                <a:custGeom>
                  <a:avLst/>
                  <a:gdLst>
                    <a:gd name="T0" fmla="*/ 201 w 202"/>
                    <a:gd name="T1" fmla="*/ 27 h 320"/>
                    <a:gd name="T2" fmla="*/ 201 w 202"/>
                    <a:gd name="T3" fmla="*/ 31 h 320"/>
                    <a:gd name="T4" fmla="*/ 52 w 202"/>
                    <a:gd name="T5" fmla="*/ 319 h 320"/>
                    <a:gd name="T6" fmla="*/ 74 w 202"/>
                    <a:gd name="T7" fmla="*/ 54 h 320"/>
                    <a:gd name="T8" fmla="*/ 76 w 202"/>
                    <a:gd name="T9" fmla="*/ 38 h 320"/>
                    <a:gd name="T10" fmla="*/ 71 w 202"/>
                    <a:gd name="T11" fmla="*/ 31 h 320"/>
                    <a:gd name="T12" fmla="*/ 66 w 202"/>
                    <a:gd name="T13" fmla="*/ 27 h 320"/>
                    <a:gd name="T14" fmla="*/ 60 w 202"/>
                    <a:gd name="T15" fmla="*/ 23 h 320"/>
                    <a:gd name="T16" fmla="*/ 53 w 202"/>
                    <a:gd name="T17" fmla="*/ 20 h 320"/>
                    <a:gd name="T18" fmla="*/ 39 w 202"/>
                    <a:gd name="T19" fmla="*/ 15 h 320"/>
                    <a:gd name="T20" fmla="*/ 28 w 202"/>
                    <a:gd name="T21" fmla="*/ 11 h 320"/>
                    <a:gd name="T22" fmla="*/ 17 w 202"/>
                    <a:gd name="T23" fmla="*/ 9 h 320"/>
                    <a:gd name="T24" fmla="*/ 0 w 202"/>
                    <a:gd name="T25" fmla="*/ 4 h 320"/>
                    <a:gd name="T26" fmla="*/ 39 w 202"/>
                    <a:gd name="T27" fmla="*/ 1 h 320"/>
                    <a:gd name="T28" fmla="*/ 55 w 202"/>
                    <a:gd name="T29" fmla="*/ 1 h 320"/>
                    <a:gd name="T30" fmla="*/ 79 w 202"/>
                    <a:gd name="T31" fmla="*/ 0 h 320"/>
                    <a:gd name="T32" fmla="*/ 96 w 202"/>
                    <a:gd name="T33" fmla="*/ 0 h 320"/>
                    <a:gd name="T34" fmla="*/ 115 w 202"/>
                    <a:gd name="T35" fmla="*/ 2 h 320"/>
                    <a:gd name="T36" fmla="*/ 131 w 202"/>
                    <a:gd name="T37" fmla="*/ 3 h 320"/>
                    <a:gd name="T38" fmla="*/ 144 w 202"/>
                    <a:gd name="T39" fmla="*/ 4 h 320"/>
                    <a:gd name="T40" fmla="*/ 167 w 202"/>
                    <a:gd name="T41" fmla="*/ 8 h 320"/>
                    <a:gd name="T42" fmla="*/ 182 w 202"/>
                    <a:gd name="T43" fmla="*/ 12 h 320"/>
                    <a:gd name="T44" fmla="*/ 194 w 202"/>
                    <a:gd name="T45" fmla="*/ 17 h 320"/>
                    <a:gd name="T46" fmla="*/ 200 w 202"/>
                    <a:gd name="T47" fmla="*/ 23 h 320"/>
                    <a:gd name="T48" fmla="*/ 201 w 202"/>
                    <a:gd name="T49" fmla="*/ 27 h 32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02"/>
                    <a:gd name="T76" fmla="*/ 0 h 320"/>
                    <a:gd name="T77" fmla="*/ 202 w 202"/>
                    <a:gd name="T78" fmla="*/ 320 h 32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02" h="320">
                      <a:moveTo>
                        <a:pt x="201" y="27"/>
                      </a:moveTo>
                      <a:lnTo>
                        <a:pt x="201" y="31"/>
                      </a:lnTo>
                      <a:lnTo>
                        <a:pt x="52" y="319"/>
                      </a:lnTo>
                      <a:lnTo>
                        <a:pt x="74" y="54"/>
                      </a:lnTo>
                      <a:lnTo>
                        <a:pt x="76" y="38"/>
                      </a:lnTo>
                      <a:lnTo>
                        <a:pt x="71" y="31"/>
                      </a:lnTo>
                      <a:lnTo>
                        <a:pt x="66" y="27"/>
                      </a:lnTo>
                      <a:lnTo>
                        <a:pt x="60" y="23"/>
                      </a:lnTo>
                      <a:lnTo>
                        <a:pt x="53" y="20"/>
                      </a:lnTo>
                      <a:lnTo>
                        <a:pt x="39" y="15"/>
                      </a:lnTo>
                      <a:lnTo>
                        <a:pt x="28" y="11"/>
                      </a:lnTo>
                      <a:lnTo>
                        <a:pt x="17" y="9"/>
                      </a:lnTo>
                      <a:lnTo>
                        <a:pt x="0" y="4"/>
                      </a:lnTo>
                      <a:lnTo>
                        <a:pt x="39" y="1"/>
                      </a:lnTo>
                      <a:lnTo>
                        <a:pt x="55" y="1"/>
                      </a:lnTo>
                      <a:lnTo>
                        <a:pt x="79" y="0"/>
                      </a:lnTo>
                      <a:lnTo>
                        <a:pt x="96" y="0"/>
                      </a:lnTo>
                      <a:lnTo>
                        <a:pt x="115" y="2"/>
                      </a:lnTo>
                      <a:lnTo>
                        <a:pt x="131" y="3"/>
                      </a:lnTo>
                      <a:lnTo>
                        <a:pt x="144" y="4"/>
                      </a:lnTo>
                      <a:lnTo>
                        <a:pt x="167" y="8"/>
                      </a:lnTo>
                      <a:lnTo>
                        <a:pt x="182" y="12"/>
                      </a:lnTo>
                      <a:lnTo>
                        <a:pt x="194" y="17"/>
                      </a:lnTo>
                      <a:lnTo>
                        <a:pt x="200" y="23"/>
                      </a:lnTo>
                      <a:lnTo>
                        <a:pt x="201" y="27"/>
                      </a:lnTo>
                    </a:path>
                  </a:pathLst>
                </a:custGeom>
                <a:solidFill>
                  <a:srgbClr val="C0C0FF"/>
                </a:solidFill>
                <a:ln w="12700" cap="rnd">
                  <a:solidFill>
                    <a:srgbClr val="00A0A0"/>
                  </a:solidFill>
                  <a:round/>
                  <a:headEnd/>
                  <a:tailEnd/>
                </a:ln>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114" name="Freeform 113"/>
                <p:cNvSpPr>
                  <a:spLocks/>
                </p:cNvSpPr>
                <p:nvPr/>
              </p:nvSpPr>
              <p:spPr bwMode="auto">
                <a:xfrm>
                  <a:off x="1483" y="2042"/>
                  <a:ext cx="202" cy="53"/>
                </a:xfrm>
                <a:custGeom>
                  <a:avLst/>
                  <a:gdLst>
                    <a:gd name="T0" fmla="*/ 201 w 202"/>
                    <a:gd name="T1" fmla="*/ 27 h 53"/>
                    <a:gd name="T2" fmla="*/ 199 w 202"/>
                    <a:gd name="T3" fmla="*/ 29 h 53"/>
                    <a:gd name="T4" fmla="*/ 195 w 202"/>
                    <a:gd name="T5" fmla="*/ 33 h 53"/>
                    <a:gd name="T6" fmla="*/ 190 w 202"/>
                    <a:gd name="T7" fmla="*/ 36 h 53"/>
                    <a:gd name="T8" fmla="*/ 176 w 202"/>
                    <a:gd name="T9" fmla="*/ 42 h 53"/>
                    <a:gd name="T10" fmla="*/ 165 w 202"/>
                    <a:gd name="T11" fmla="*/ 43 h 53"/>
                    <a:gd name="T12" fmla="*/ 151 w 202"/>
                    <a:gd name="T13" fmla="*/ 47 h 53"/>
                    <a:gd name="T14" fmla="*/ 137 w 202"/>
                    <a:gd name="T15" fmla="*/ 49 h 53"/>
                    <a:gd name="T16" fmla="*/ 115 w 202"/>
                    <a:gd name="T17" fmla="*/ 50 h 53"/>
                    <a:gd name="T18" fmla="*/ 100 w 202"/>
                    <a:gd name="T19" fmla="*/ 51 h 53"/>
                    <a:gd name="T20" fmla="*/ 85 w 202"/>
                    <a:gd name="T21" fmla="*/ 52 h 53"/>
                    <a:gd name="T22" fmla="*/ 72 w 202"/>
                    <a:gd name="T23" fmla="*/ 52 h 53"/>
                    <a:gd name="T24" fmla="*/ 76 w 202"/>
                    <a:gd name="T25" fmla="*/ 38 h 53"/>
                    <a:gd name="T26" fmla="*/ 71 w 202"/>
                    <a:gd name="T27" fmla="*/ 31 h 53"/>
                    <a:gd name="T28" fmla="*/ 66 w 202"/>
                    <a:gd name="T29" fmla="*/ 27 h 53"/>
                    <a:gd name="T30" fmla="*/ 60 w 202"/>
                    <a:gd name="T31" fmla="*/ 23 h 53"/>
                    <a:gd name="T32" fmla="*/ 53 w 202"/>
                    <a:gd name="T33" fmla="*/ 20 h 53"/>
                    <a:gd name="T34" fmla="*/ 39 w 202"/>
                    <a:gd name="T35" fmla="*/ 15 h 53"/>
                    <a:gd name="T36" fmla="*/ 28 w 202"/>
                    <a:gd name="T37" fmla="*/ 11 h 53"/>
                    <a:gd name="T38" fmla="*/ 17 w 202"/>
                    <a:gd name="T39" fmla="*/ 9 h 53"/>
                    <a:gd name="T40" fmla="*/ 0 w 202"/>
                    <a:gd name="T41" fmla="*/ 4 h 53"/>
                    <a:gd name="T42" fmla="*/ 39 w 202"/>
                    <a:gd name="T43" fmla="*/ 1 h 53"/>
                    <a:gd name="T44" fmla="*/ 55 w 202"/>
                    <a:gd name="T45" fmla="*/ 1 h 53"/>
                    <a:gd name="T46" fmla="*/ 79 w 202"/>
                    <a:gd name="T47" fmla="*/ 0 h 53"/>
                    <a:gd name="T48" fmla="*/ 96 w 202"/>
                    <a:gd name="T49" fmla="*/ 0 h 53"/>
                    <a:gd name="T50" fmla="*/ 115 w 202"/>
                    <a:gd name="T51" fmla="*/ 2 h 53"/>
                    <a:gd name="T52" fmla="*/ 131 w 202"/>
                    <a:gd name="T53" fmla="*/ 3 h 53"/>
                    <a:gd name="T54" fmla="*/ 144 w 202"/>
                    <a:gd name="T55" fmla="*/ 4 h 53"/>
                    <a:gd name="T56" fmla="*/ 167 w 202"/>
                    <a:gd name="T57" fmla="*/ 8 h 53"/>
                    <a:gd name="T58" fmla="*/ 182 w 202"/>
                    <a:gd name="T59" fmla="*/ 12 h 53"/>
                    <a:gd name="T60" fmla="*/ 194 w 202"/>
                    <a:gd name="T61" fmla="*/ 17 h 53"/>
                    <a:gd name="T62" fmla="*/ 200 w 202"/>
                    <a:gd name="T63" fmla="*/ 23 h 53"/>
                    <a:gd name="T64" fmla="*/ 201 w 202"/>
                    <a:gd name="T65" fmla="*/ 27 h 5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02"/>
                    <a:gd name="T100" fmla="*/ 0 h 53"/>
                    <a:gd name="T101" fmla="*/ 202 w 202"/>
                    <a:gd name="T102" fmla="*/ 53 h 5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02" h="53">
                      <a:moveTo>
                        <a:pt x="201" y="27"/>
                      </a:moveTo>
                      <a:lnTo>
                        <a:pt x="199" y="29"/>
                      </a:lnTo>
                      <a:lnTo>
                        <a:pt x="195" y="33"/>
                      </a:lnTo>
                      <a:lnTo>
                        <a:pt x="190" y="36"/>
                      </a:lnTo>
                      <a:lnTo>
                        <a:pt x="176" y="42"/>
                      </a:lnTo>
                      <a:lnTo>
                        <a:pt x="165" y="43"/>
                      </a:lnTo>
                      <a:lnTo>
                        <a:pt x="151" y="47"/>
                      </a:lnTo>
                      <a:lnTo>
                        <a:pt x="137" y="49"/>
                      </a:lnTo>
                      <a:lnTo>
                        <a:pt x="115" y="50"/>
                      </a:lnTo>
                      <a:lnTo>
                        <a:pt x="100" y="51"/>
                      </a:lnTo>
                      <a:lnTo>
                        <a:pt x="85" y="52"/>
                      </a:lnTo>
                      <a:lnTo>
                        <a:pt x="72" y="52"/>
                      </a:lnTo>
                      <a:lnTo>
                        <a:pt x="76" y="38"/>
                      </a:lnTo>
                      <a:lnTo>
                        <a:pt x="71" y="31"/>
                      </a:lnTo>
                      <a:lnTo>
                        <a:pt x="66" y="27"/>
                      </a:lnTo>
                      <a:lnTo>
                        <a:pt x="60" y="23"/>
                      </a:lnTo>
                      <a:lnTo>
                        <a:pt x="53" y="20"/>
                      </a:lnTo>
                      <a:lnTo>
                        <a:pt x="39" y="15"/>
                      </a:lnTo>
                      <a:lnTo>
                        <a:pt x="28" y="11"/>
                      </a:lnTo>
                      <a:lnTo>
                        <a:pt x="17" y="9"/>
                      </a:lnTo>
                      <a:lnTo>
                        <a:pt x="0" y="4"/>
                      </a:lnTo>
                      <a:lnTo>
                        <a:pt x="39" y="1"/>
                      </a:lnTo>
                      <a:lnTo>
                        <a:pt x="55" y="1"/>
                      </a:lnTo>
                      <a:lnTo>
                        <a:pt x="79" y="0"/>
                      </a:lnTo>
                      <a:lnTo>
                        <a:pt x="96" y="0"/>
                      </a:lnTo>
                      <a:lnTo>
                        <a:pt x="115" y="2"/>
                      </a:lnTo>
                      <a:lnTo>
                        <a:pt x="131" y="3"/>
                      </a:lnTo>
                      <a:lnTo>
                        <a:pt x="144" y="4"/>
                      </a:lnTo>
                      <a:lnTo>
                        <a:pt x="167" y="8"/>
                      </a:lnTo>
                      <a:lnTo>
                        <a:pt x="182" y="12"/>
                      </a:lnTo>
                      <a:lnTo>
                        <a:pt x="194" y="17"/>
                      </a:lnTo>
                      <a:lnTo>
                        <a:pt x="200" y="23"/>
                      </a:lnTo>
                      <a:lnTo>
                        <a:pt x="201" y="27"/>
                      </a:lnTo>
                    </a:path>
                  </a:pathLst>
                </a:custGeom>
                <a:solidFill>
                  <a:srgbClr val="8080FF"/>
                </a:solidFill>
                <a:ln w="12700" cap="rnd">
                  <a:solidFill>
                    <a:srgbClr val="00A0A0"/>
                  </a:solidFill>
                  <a:round/>
                  <a:headEnd/>
                  <a:tailEnd/>
                </a:ln>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grpSp>
        </p:grpSp>
        <p:grpSp>
          <p:nvGrpSpPr>
            <p:cNvPr id="77" name="Group 76"/>
            <p:cNvGrpSpPr>
              <a:grpSpLocks/>
            </p:cNvGrpSpPr>
            <p:nvPr/>
          </p:nvGrpSpPr>
          <p:grpSpPr bwMode="auto">
            <a:xfrm>
              <a:off x="728" y="2488"/>
              <a:ext cx="791" cy="501"/>
              <a:chOff x="728" y="2488"/>
              <a:chExt cx="791" cy="501"/>
            </a:xfrm>
          </p:grpSpPr>
          <p:sp>
            <p:nvSpPr>
              <p:cNvPr id="106" name="Freeform 105"/>
              <p:cNvSpPr>
                <a:spLocks/>
              </p:cNvSpPr>
              <p:nvPr/>
            </p:nvSpPr>
            <p:spPr bwMode="auto">
              <a:xfrm>
                <a:off x="728" y="2540"/>
                <a:ext cx="791" cy="449"/>
              </a:xfrm>
              <a:custGeom>
                <a:avLst/>
                <a:gdLst>
                  <a:gd name="T0" fmla="*/ 0 w 791"/>
                  <a:gd name="T1" fmla="*/ 0 h 449"/>
                  <a:gd name="T2" fmla="*/ 790 w 791"/>
                  <a:gd name="T3" fmla="*/ 0 h 449"/>
                  <a:gd name="T4" fmla="*/ 760 w 791"/>
                  <a:gd name="T5" fmla="*/ 396 h 449"/>
                  <a:gd name="T6" fmla="*/ 760 w 791"/>
                  <a:gd name="T7" fmla="*/ 400 h 449"/>
                  <a:gd name="T8" fmla="*/ 758 w 791"/>
                  <a:gd name="T9" fmla="*/ 402 h 449"/>
                  <a:gd name="T10" fmla="*/ 756 w 791"/>
                  <a:gd name="T11" fmla="*/ 404 h 449"/>
                  <a:gd name="T12" fmla="*/ 753 w 791"/>
                  <a:gd name="T13" fmla="*/ 407 h 449"/>
                  <a:gd name="T14" fmla="*/ 750 w 791"/>
                  <a:gd name="T15" fmla="*/ 409 h 449"/>
                  <a:gd name="T16" fmla="*/ 748 w 791"/>
                  <a:gd name="T17" fmla="*/ 410 h 449"/>
                  <a:gd name="T18" fmla="*/ 744 w 791"/>
                  <a:gd name="T19" fmla="*/ 411 h 449"/>
                  <a:gd name="T20" fmla="*/ 739 w 791"/>
                  <a:gd name="T21" fmla="*/ 414 h 449"/>
                  <a:gd name="T22" fmla="*/ 732 w 791"/>
                  <a:gd name="T23" fmla="*/ 416 h 449"/>
                  <a:gd name="T24" fmla="*/ 729 w 791"/>
                  <a:gd name="T25" fmla="*/ 417 h 449"/>
                  <a:gd name="T26" fmla="*/ 723 w 791"/>
                  <a:gd name="T27" fmla="*/ 418 h 449"/>
                  <a:gd name="T28" fmla="*/ 714 w 791"/>
                  <a:gd name="T29" fmla="*/ 421 h 449"/>
                  <a:gd name="T30" fmla="*/ 702 w 791"/>
                  <a:gd name="T31" fmla="*/ 424 h 449"/>
                  <a:gd name="T32" fmla="*/ 690 w 791"/>
                  <a:gd name="T33" fmla="*/ 427 h 449"/>
                  <a:gd name="T34" fmla="*/ 673 w 791"/>
                  <a:gd name="T35" fmla="*/ 430 h 449"/>
                  <a:gd name="T36" fmla="*/ 654 w 791"/>
                  <a:gd name="T37" fmla="*/ 433 h 449"/>
                  <a:gd name="T38" fmla="*/ 633 w 791"/>
                  <a:gd name="T39" fmla="*/ 436 h 449"/>
                  <a:gd name="T40" fmla="*/ 613 w 791"/>
                  <a:gd name="T41" fmla="*/ 438 h 449"/>
                  <a:gd name="T42" fmla="*/ 588 w 791"/>
                  <a:gd name="T43" fmla="*/ 441 h 449"/>
                  <a:gd name="T44" fmla="*/ 558 w 791"/>
                  <a:gd name="T45" fmla="*/ 443 h 449"/>
                  <a:gd name="T46" fmla="*/ 513 w 791"/>
                  <a:gd name="T47" fmla="*/ 445 h 449"/>
                  <a:gd name="T48" fmla="*/ 476 w 791"/>
                  <a:gd name="T49" fmla="*/ 447 h 449"/>
                  <a:gd name="T50" fmla="*/ 438 w 791"/>
                  <a:gd name="T51" fmla="*/ 447 h 449"/>
                  <a:gd name="T52" fmla="*/ 410 w 791"/>
                  <a:gd name="T53" fmla="*/ 448 h 449"/>
                  <a:gd name="T54" fmla="*/ 384 w 791"/>
                  <a:gd name="T55" fmla="*/ 448 h 449"/>
                  <a:gd name="T56" fmla="*/ 359 w 791"/>
                  <a:gd name="T57" fmla="*/ 448 h 449"/>
                  <a:gd name="T58" fmla="*/ 342 w 791"/>
                  <a:gd name="T59" fmla="*/ 447 h 449"/>
                  <a:gd name="T60" fmla="*/ 324 w 791"/>
                  <a:gd name="T61" fmla="*/ 447 h 449"/>
                  <a:gd name="T62" fmla="*/ 301 w 791"/>
                  <a:gd name="T63" fmla="*/ 446 h 449"/>
                  <a:gd name="T64" fmla="*/ 273 w 791"/>
                  <a:gd name="T65" fmla="*/ 445 h 449"/>
                  <a:gd name="T66" fmla="*/ 245 w 791"/>
                  <a:gd name="T67" fmla="*/ 444 h 449"/>
                  <a:gd name="T68" fmla="*/ 217 w 791"/>
                  <a:gd name="T69" fmla="*/ 442 h 449"/>
                  <a:gd name="T70" fmla="*/ 192 w 791"/>
                  <a:gd name="T71" fmla="*/ 439 h 449"/>
                  <a:gd name="T72" fmla="*/ 172 w 791"/>
                  <a:gd name="T73" fmla="*/ 437 h 449"/>
                  <a:gd name="T74" fmla="*/ 144 w 791"/>
                  <a:gd name="T75" fmla="*/ 434 h 449"/>
                  <a:gd name="T76" fmla="*/ 119 w 791"/>
                  <a:gd name="T77" fmla="*/ 430 h 449"/>
                  <a:gd name="T78" fmla="*/ 102 w 791"/>
                  <a:gd name="T79" fmla="*/ 427 h 449"/>
                  <a:gd name="T80" fmla="*/ 85 w 791"/>
                  <a:gd name="T81" fmla="*/ 424 h 449"/>
                  <a:gd name="T82" fmla="*/ 72 w 791"/>
                  <a:gd name="T83" fmla="*/ 420 h 449"/>
                  <a:gd name="T84" fmla="*/ 64 w 791"/>
                  <a:gd name="T85" fmla="*/ 418 h 449"/>
                  <a:gd name="T86" fmla="*/ 56 w 791"/>
                  <a:gd name="T87" fmla="*/ 416 h 449"/>
                  <a:gd name="T88" fmla="*/ 50 w 791"/>
                  <a:gd name="T89" fmla="*/ 413 h 449"/>
                  <a:gd name="T90" fmla="*/ 45 w 791"/>
                  <a:gd name="T91" fmla="*/ 411 h 449"/>
                  <a:gd name="T92" fmla="*/ 41 w 791"/>
                  <a:gd name="T93" fmla="*/ 408 h 449"/>
                  <a:gd name="T94" fmla="*/ 38 w 791"/>
                  <a:gd name="T95" fmla="*/ 407 h 449"/>
                  <a:gd name="T96" fmla="*/ 35 w 791"/>
                  <a:gd name="T97" fmla="*/ 404 h 449"/>
                  <a:gd name="T98" fmla="*/ 33 w 791"/>
                  <a:gd name="T99" fmla="*/ 403 h 449"/>
                  <a:gd name="T100" fmla="*/ 31 w 791"/>
                  <a:gd name="T101" fmla="*/ 400 h 449"/>
                  <a:gd name="T102" fmla="*/ 30 w 791"/>
                  <a:gd name="T103" fmla="*/ 396 h 449"/>
                  <a:gd name="T104" fmla="*/ 0 w 791"/>
                  <a:gd name="T105" fmla="*/ 0 h 44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791"/>
                  <a:gd name="T160" fmla="*/ 0 h 449"/>
                  <a:gd name="T161" fmla="*/ 791 w 791"/>
                  <a:gd name="T162" fmla="*/ 449 h 44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791" h="449">
                    <a:moveTo>
                      <a:pt x="0" y="0"/>
                    </a:moveTo>
                    <a:lnTo>
                      <a:pt x="790" y="0"/>
                    </a:lnTo>
                    <a:lnTo>
                      <a:pt x="760" y="396"/>
                    </a:lnTo>
                    <a:lnTo>
                      <a:pt x="760" y="400"/>
                    </a:lnTo>
                    <a:lnTo>
                      <a:pt x="758" y="402"/>
                    </a:lnTo>
                    <a:lnTo>
                      <a:pt x="756" y="404"/>
                    </a:lnTo>
                    <a:lnTo>
                      <a:pt x="753" y="407"/>
                    </a:lnTo>
                    <a:lnTo>
                      <a:pt x="750" y="409"/>
                    </a:lnTo>
                    <a:lnTo>
                      <a:pt x="748" y="410"/>
                    </a:lnTo>
                    <a:lnTo>
                      <a:pt x="744" y="411"/>
                    </a:lnTo>
                    <a:lnTo>
                      <a:pt x="739" y="414"/>
                    </a:lnTo>
                    <a:lnTo>
                      <a:pt x="732" y="416"/>
                    </a:lnTo>
                    <a:lnTo>
                      <a:pt x="729" y="417"/>
                    </a:lnTo>
                    <a:lnTo>
                      <a:pt x="723" y="418"/>
                    </a:lnTo>
                    <a:lnTo>
                      <a:pt x="714" y="421"/>
                    </a:lnTo>
                    <a:lnTo>
                      <a:pt x="702" y="424"/>
                    </a:lnTo>
                    <a:lnTo>
                      <a:pt x="690" y="427"/>
                    </a:lnTo>
                    <a:lnTo>
                      <a:pt x="673" y="430"/>
                    </a:lnTo>
                    <a:lnTo>
                      <a:pt x="654" y="433"/>
                    </a:lnTo>
                    <a:lnTo>
                      <a:pt x="633" y="436"/>
                    </a:lnTo>
                    <a:lnTo>
                      <a:pt x="613" y="438"/>
                    </a:lnTo>
                    <a:lnTo>
                      <a:pt x="588" y="441"/>
                    </a:lnTo>
                    <a:lnTo>
                      <a:pt x="558" y="443"/>
                    </a:lnTo>
                    <a:lnTo>
                      <a:pt x="513" y="445"/>
                    </a:lnTo>
                    <a:lnTo>
                      <a:pt x="476" y="447"/>
                    </a:lnTo>
                    <a:lnTo>
                      <a:pt x="438" y="447"/>
                    </a:lnTo>
                    <a:lnTo>
                      <a:pt x="410" y="448"/>
                    </a:lnTo>
                    <a:lnTo>
                      <a:pt x="384" y="448"/>
                    </a:lnTo>
                    <a:lnTo>
                      <a:pt x="359" y="448"/>
                    </a:lnTo>
                    <a:lnTo>
                      <a:pt x="342" y="447"/>
                    </a:lnTo>
                    <a:lnTo>
                      <a:pt x="324" y="447"/>
                    </a:lnTo>
                    <a:lnTo>
                      <a:pt x="301" y="446"/>
                    </a:lnTo>
                    <a:lnTo>
                      <a:pt x="273" y="445"/>
                    </a:lnTo>
                    <a:lnTo>
                      <a:pt x="245" y="444"/>
                    </a:lnTo>
                    <a:lnTo>
                      <a:pt x="217" y="442"/>
                    </a:lnTo>
                    <a:lnTo>
                      <a:pt x="192" y="439"/>
                    </a:lnTo>
                    <a:lnTo>
                      <a:pt x="172" y="437"/>
                    </a:lnTo>
                    <a:lnTo>
                      <a:pt x="144" y="434"/>
                    </a:lnTo>
                    <a:lnTo>
                      <a:pt x="119" y="430"/>
                    </a:lnTo>
                    <a:lnTo>
                      <a:pt x="102" y="427"/>
                    </a:lnTo>
                    <a:lnTo>
                      <a:pt x="85" y="424"/>
                    </a:lnTo>
                    <a:lnTo>
                      <a:pt x="72" y="420"/>
                    </a:lnTo>
                    <a:lnTo>
                      <a:pt x="64" y="418"/>
                    </a:lnTo>
                    <a:lnTo>
                      <a:pt x="56" y="416"/>
                    </a:lnTo>
                    <a:lnTo>
                      <a:pt x="50" y="413"/>
                    </a:lnTo>
                    <a:lnTo>
                      <a:pt x="45" y="411"/>
                    </a:lnTo>
                    <a:lnTo>
                      <a:pt x="41" y="408"/>
                    </a:lnTo>
                    <a:lnTo>
                      <a:pt x="38" y="407"/>
                    </a:lnTo>
                    <a:lnTo>
                      <a:pt x="35" y="404"/>
                    </a:lnTo>
                    <a:lnTo>
                      <a:pt x="33" y="403"/>
                    </a:lnTo>
                    <a:lnTo>
                      <a:pt x="31" y="400"/>
                    </a:lnTo>
                    <a:lnTo>
                      <a:pt x="30" y="396"/>
                    </a:lnTo>
                    <a:lnTo>
                      <a:pt x="0" y="0"/>
                    </a:lnTo>
                  </a:path>
                </a:pathLst>
              </a:custGeom>
              <a:solidFill>
                <a:srgbClr val="00B7A5"/>
              </a:solidFill>
              <a:ln w="12700" cap="rnd">
                <a:solidFill>
                  <a:srgbClr val="008080"/>
                </a:solidFill>
                <a:round/>
                <a:headEnd/>
                <a:tailEnd/>
              </a:ln>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107" name="Oval 106"/>
              <p:cNvSpPr>
                <a:spLocks noChangeArrowheads="1"/>
              </p:cNvSpPr>
              <p:nvPr/>
            </p:nvSpPr>
            <p:spPr bwMode="auto">
              <a:xfrm>
                <a:off x="730" y="2488"/>
                <a:ext cx="777" cy="98"/>
              </a:xfrm>
              <a:prstGeom prst="ellipse">
                <a:avLst/>
              </a:prstGeom>
              <a:solidFill>
                <a:srgbClr val="00B7A5"/>
              </a:solidFill>
              <a:ln w="12700">
                <a:solidFill>
                  <a:srgbClr val="008080"/>
                </a:solidFill>
                <a:round/>
                <a:headEnd/>
                <a:tailEnd/>
              </a:ln>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08" name="Oval 107"/>
              <p:cNvSpPr>
                <a:spLocks noChangeArrowheads="1"/>
              </p:cNvSpPr>
              <p:nvPr/>
            </p:nvSpPr>
            <p:spPr bwMode="auto">
              <a:xfrm>
                <a:off x="761" y="2889"/>
                <a:ext cx="718" cy="92"/>
              </a:xfrm>
              <a:prstGeom prst="ellipse">
                <a:avLst/>
              </a:prstGeom>
              <a:solidFill>
                <a:srgbClr val="00B7A5"/>
              </a:solidFill>
              <a:ln w="12700">
                <a:solidFill>
                  <a:srgbClr val="008080"/>
                </a:solidFill>
                <a:round/>
                <a:headEnd/>
                <a:tailEnd/>
              </a:ln>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grpSp>
        <p:grpSp>
          <p:nvGrpSpPr>
            <p:cNvPr id="78" name="Group 77"/>
            <p:cNvGrpSpPr>
              <a:grpSpLocks/>
            </p:cNvGrpSpPr>
            <p:nvPr/>
          </p:nvGrpSpPr>
          <p:grpSpPr bwMode="auto">
            <a:xfrm>
              <a:off x="432" y="2138"/>
              <a:ext cx="343" cy="648"/>
              <a:chOff x="432" y="2138"/>
              <a:chExt cx="343" cy="648"/>
            </a:xfrm>
          </p:grpSpPr>
          <p:sp>
            <p:nvSpPr>
              <p:cNvPr id="104" name="Freeform 103"/>
              <p:cNvSpPr>
                <a:spLocks/>
              </p:cNvSpPr>
              <p:nvPr/>
            </p:nvSpPr>
            <p:spPr bwMode="auto">
              <a:xfrm>
                <a:off x="432" y="2138"/>
                <a:ext cx="343" cy="648"/>
              </a:xfrm>
              <a:custGeom>
                <a:avLst/>
                <a:gdLst>
                  <a:gd name="T0" fmla="*/ 254 w 343"/>
                  <a:gd name="T1" fmla="*/ 81 h 648"/>
                  <a:gd name="T2" fmla="*/ 213 w 343"/>
                  <a:gd name="T3" fmla="*/ 92 h 648"/>
                  <a:gd name="T4" fmla="*/ 177 w 343"/>
                  <a:gd name="T5" fmla="*/ 113 h 648"/>
                  <a:gd name="T6" fmla="*/ 143 w 343"/>
                  <a:gd name="T7" fmla="*/ 147 h 648"/>
                  <a:gd name="T8" fmla="*/ 111 w 343"/>
                  <a:gd name="T9" fmla="*/ 194 h 648"/>
                  <a:gd name="T10" fmla="*/ 91 w 343"/>
                  <a:gd name="T11" fmla="*/ 256 h 648"/>
                  <a:gd name="T12" fmla="*/ 84 w 343"/>
                  <a:gd name="T13" fmla="*/ 311 h 648"/>
                  <a:gd name="T14" fmla="*/ 87 w 343"/>
                  <a:gd name="T15" fmla="*/ 357 h 648"/>
                  <a:gd name="T16" fmla="*/ 98 w 343"/>
                  <a:gd name="T17" fmla="*/ 414 h 648"/>
                  <a:gd name="T18" fmla="*/ 125 w 343"/>
                  <a:gd name="T19" fmla="*/ 471 h 648"/>
                  <a:gd name="T20" fmla="*/ 154 w 343"/>
                  <a:gd name="T21" fmla="*/ 508 h 648"/>
                  <a:gd name="T22" fmla="*/ 184 w 343"/>
                  <a:gd name="T23" fmla="*/ 534 h 648"/>
                  <a:gd name="T24" fmla="*/ 211 w 343"/>
                  <a:gd name="T25" fmla="*/ 549 h 648"/>
                  <a:gd name="T26" fmla="*/ 240 w 343"/>
                  <a:gd name="T27" fmla="*/ 560 h 648"/>
                  <a:gd name="T28" fmla="*/ 269 w 343"/>
                  <a:gd name="T29" fmla="*/ 565 h 648"/>
                  <a:gd name="T30" fmla="*/ 298 w 343"/>
                  <a:gd name="T31" fmla="*/ 564 h 648"/>
                  <a:gd name="T32" fmla="*/ 318 w 343"/>
                  <a:gd name="T33" fmla="*/ 563 h 648"/>
                  <a:gd name="T34" fmla="*/ 332 w 343"/>
                  <a:gd name="T35" fmla="*/ 570 h 648"/>
                  <a:gd name="T36" fmla="*/ 341 w 343"/>
                  <a:gd name="T37" fmla="*/ 590 h 648"/>
                  <a:gd name="T38" fmla="*/ 342 w 343"/>
                  <a:gd name="T39" fmla="*/ 610 h 648"/>
                  <a:gd name="T40" fmla="*/ 337 w 343"/>
                  <a:gd name="T41" fmla="*/ 627 h 648"/>
                  <a:gd name="T42" fmla="*/ 331 w 343"/>
                  <a:gd name="T43" fmla="*/ 637 h 648"/>
                  <a:gd name="T44" fmla="*/ 313 w 343"/>
                  <a:gd name="T45" fmla="*/ 644 h 648"/>
                  <a:gd name="T46" fmla="*/ 271 w 343"/>
                  <a:gd name="T47" fmla="*/ 647 h 648"/>
                  <a:gd name="T48" fmla="*/ 227 w 343"/>
                  <a:gd name="T49" fmla="*/ 643 h 648"/>
                  <a:gd name="T50" fmla="*/ 184 w 343"/>
                  <a:gd name="T51" fmla="*/ 629 h 648"/>
                  <a:gd name="T52" fmla="*/ 144 w 343"/>
                  <a:gd name="T53" fmla="*/ 608 h 648"/>
                  <a:gd name="T54" fmla="*/ 106 w 343"/>
                  <a:gd name="T55" fmla="*/ 578 h 648"/>
                  <a:gd name="T56" fmla="*/ 78 w 343"/>
                  <a:gd name="T57" fmla="*/ 549 h 648"/>
                  <a:gd name="T58" fmla="*/ 54 w 343"/>
                  <a:gd name="T59" fmla="*/ 516 h 648"/>
                  <a:gd name="T60" fmla="*/ 26 w 343"/>
                  <a:gd name="T61" fmla="*/ 458 h 648"/>
                  <a:gd name="T62" fmla="*/ 5 w 343"/>
                  <a:gd name="T63" fmla="*/ 383 h 648"/>
                  <a:gd name="T64" fmla="*/ 1 w 343"/>
                  <a:gd name="T65" fmla="*/ 327 h 648"/>
                  <a:gd name="T66" fmla="*/ 2 w 343"/>
                  <a:gd name="T67" fmla="*/ 296 h 648"/>
                  <a:gd name="T68" fmla="*/ 8 w 343"/>
                  <a:gd name="T69" fmla="*/ 248 h 648"/>
                  <a:gd name="T70" fmla="*/ 23 w 343"/>
                  <a:gd name="T71" fmla="*/ 195 h 648"/>
                  <a:gd name="T72" fmla="*/ 44 w 343"/>
                  <a:gd name="T73" fmla="*/ 150 h 648"/>
                  <a:gd name="T74" fmla="*/ 66 w 343"/>
                  <a:gd name="T75" fmla="*/ 115 h 648"/>
                  <a:gd name="T76" fmla="*/ 91 w 343"/>
                  <a:gd name="T77" fmla="*/ 85 h 648"/>
                  <a:gd name="T78" fmla="*/ 127 w 343"/>
                  <a:gd name="T79" fmla="*/ 53 h 648"/>
                  <a:gd name="T80" fmla="*/ 156 w 343"/>
                  <a:gd name="T81" fmla="*/ 33 h 648"/>
                  <a:gd name="T82" fmla="*/ 192 w 343"/>
                  <a:gd name="T83" fmla="*/ 16 h 648"/>
                  <a:gd name="T84" fmla="*/ 227 w 343"/>
                  <a:gd name="T85" fmla="*/ 6 h 648"/>
                  <a:gd name="T86" fmla="*/ 269 w 343"/>
                  <a:gd name="T87" fmla="*/ 0 h 648"/>
                  <a:gd name="T88" fmla="*/ 281 w 343"/>
                  <a:gd name="T89" fmla="*/ 7 h 648"/>
                  <a:gd name="T90" fmla="*/ 289 w 343"/>
                  <a:gd name="T91" fmla="*/ 22 h 648"/>
                  <a:gd name="T92" fmla="*/ 292 w 343"/>
                  <a:gd name="T93" fmla="*/ 43 h 648"/>
                  <a:gd name="T94" fmla="*/ 283 w 343"/>
                  <a:gd name="T95" fmla="*/ 71 h 648"/>
                  <a:gd name="T96" fmla="*/ 270 w 343"/>
                  <a:gd name="T97" fmla="*/ 78 h 64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43"/>
                  <a:gd name="T148" fmla="*/ 0 h 648"/>
                  <a:gd name="T149" fmla="*/ 343 w 343"/>
                  <a:gd name="T150" fmla="*/ 648 h 64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43" h="648">
                    <a:moveTo>
                      <a:pt x="270" y="78"/>
                    </a:moveTo>
                    <a:lnTo>
                      <a:pt x="254" y="81"/>
                    </a:lnTo>
                    <a:lnTo>
                      <a:pt x="231" y="86"/>
                    </a:lnTo>
                    <a:lnTo>
                      <a:pt x="213" y="92"/>
                    </a:lnTo>
                    <a:lnTo>
                      <a:pt x="193" y="103"/>
                    </a:lnTo>
                    <a:lnTo>
                      <a:pt x="177" y="113"/>
                    </a:lnTo>
                    <a:lnTo>
                      <a:pt x="159" y="130"/>
                    </a:lnTo>
                    <a:lnTo>
                      <a:pt x="143" y="147"/>
                    </a:lnTo>
                    <a:lnTo>
                      <a:pt x="126" y="168"/>
                    </a:lnTo>
                    <a:lnTo>
                      <a:pt x="111" y="194"/>
                    </a:lnTo>
                    <a:lnTo>
                      <a:pt x="100" y="221"/>
                    </a:lnTo>
                    <a:lnTo>
                      <a:pt x="91" y="256"/>
                    </a:lnTo>
                    <a:lnTo>
                      <a:pt x="86" y="287"/>
                    </a:lnTo>
                    <a:lnTo>
                      <a:pt x="84" y="311"/>
                    </a:lnTo>
                    <a:lnTo>
                      <a:pt x="85" y="340"/>
                    </a:lnTo>
                    <a:lnTo>
                      <a:pt x="87" y="357"/>
                    </a:lnTo>
                    <a:lnTo>
                      <a:pt x="90" y="384"/>
                    </a:lnTo>
                    <a:lnTo>
                      <a:pt x="98" y="414"/>
                    </a:lnTo>
                    <a:lnTo>
                      <a:pt x="113" y="450"/>
                    </a:lnTo>
                    <a:lnTo>
                      <a:pt x="125" y="471"/>
                    </a:lnTo>
                    <a:lnTo>
                      <a:pt x="138" y="490"/>
                    </a:lnTo>
                    <a:lnTo>
                      <a:pt x="154" y="508"/>
                    </a:lnTo>
                    <a:lnTo>
                      <a:pt x="171" y="524"/>
                    </a:lnTo>
                    <a:lnTo>
                      <a:pt x="184" y="534"/>
                    </a:lnTo>
                    <a:lnTo>
                      <a:pt x="198" y="543"/>
                    </a:lnTo>
                    <a:lnTo>
                      <a:pt x="211" y="549"/>
                    </a:lnTo>
                    <a:lnTo>
                      <a:pt x="225" y="555"/>
                    </a:lnTo>
                    <a:lnTo>
                      <a:pt x="240" y="560"/>
                    </a:lnTo>
                    <a:lnTo>
                      <a:pt x="254" y="563"/>
                    </a:lnTo>
                    <a:lnTo>
                      <a:pt x="269" y="565"/>
                    </a:lnTo>
                    <a:lnTo>
                      <a:pt x="282" y="565"/>
                    </a:lnTo>
                    <a:lnTo>
                      <a:pt x="298" y="564"/>
                    </a:lnTo>
                    <a:lnTo>
                      <a:pt x="311" y="563"/>
                    </a:lnTo>
                    <a:lnTo>
                      <a:pt x="318" y="563"/>
                    </a:lnTo>
                    <a:lnTo>
                      <a:pt x="327" y="565"/>
                    </a:lnTo>
                    <a:lnTo>
                      <a:pt x="332" y="570"/>
                    </a:lnTo>
                    <a:lnTo>
                      <a:pt x="338" y="578"/>
                    </a:lnTo>
                    <a:lnTo>
                      <a:pt x="341" y="590"/>
                    </a:lnTo>
                    <a:lnTo>
                      <a:pt x="342" y="599"/>
                    </a:lnTo>
                    <a:lnTo>
                      <a:pt x="342" y="610"/>
                    </a:lnTo>
                    <a:lnTo>
                      <a:pt x="340" y="620"/>
                    </a:lnTo>
                    <a:lnTo>
                      <a:pt x="337" y="627"/>
                    </a:lnTo>
                    <a:lnTo>
                      <a:pt x="333" y="632"/>
                    </a:lnTo>
                    <a:lnTo>
                      <a:pt x="331" y="637"/>
                    </a:lnTo>
                    <a:lnTo>
                      <a:pt x="322" y="642"/>
                    </a:lnTo>
                    <a:lnTo>
                      <a:pt x="313" y="644"/>
                    </a:lnTo>
                    <a:lnTo>
                      <a:pt x="293" y="646"/>
                    </a:lnTo>
                    <a:lnTo>
                      <a:pt x="271" y="647"/>
                    </a:lnTo>
                    <a:lnTo>
                      <a:pt x="247" y="646"/>
                    </a:lnTo>
                    <a:lnTo>
                      <a:pt x="227" y="643"/>
                    </a:lnTo>
                    <a:lnTo>
                      <a:pt x="204" y="637"/>
                    </a:lnTo>
                    <a:lnTo>
                      <a:pt x="184" y="629"/>
                    </a:lnTo>
                    <a:lnTo>
                      <a:pt x="161" y="619"/>
                    </a:lnTo>
                    <a:lnTo>
                      <a:pt x="144" y="608"/>
                    </a:lnTo>
                    <a:lnTo>
                      <a:pt x="124" y="595"/>
                    </a:lnTo>
                    <a:lnTo>
                      <a:pt x="106" y="578"/>
                    </a:lnTo>
                    <a:lnTo>
                      <a:pt x="90" y="563"/>
                    </a:lnTo>
                    <a:lnTo>
                      <a:pt x="78" y="549"/>
                    </a:lnTo>
                    <a:lnTo>
                      <a:pt x="67" y="535"/>
                    </a:lnTo>
                    <a:lnTo>
                      <a:pt x="54" y="516"/>
                    </a:lnTo>
                    <a:lnTo>
                      <a:pt x="38" y="490"/>
                    </a:lnTo>
                    <a:lnTo>
                      <a:pt x="26" y="458"/>
                    </a:lnTo>
                    <a:lnTo>
                      <a:pt x="14" y="428"/>
                    </a:lnTo>
                    <a:lnTo>
                      <a:pt x="5" y="383"/>
                    </a:lnTo>
                    <a:lnTo>
                      <a:pt x="1" y="347"/>
                    </a:lnTo>
                    <a:lnTo>
                      <a:pt x="1" y="327"/>
                    </a:lnTo>
                    <a:lnTo>
                      <a:pt x="0" y="309"/>
                    </a:lnTo>
                    <a:lnTo>
                      <a:pt x="2" y="296"/>
                    </a:lnTo>
                    <a:lnTo>
                      <a:pt x="3" y="274"/>
                    </a:lnTo>
                    <a:lnTo>
                      <a:pt x="8" y="248"/>
                    </a:lnTo>
                    <a:lnTo>
                      <a:pt x="14" y="224"/>
                    </a:lnTo>
                    <a:lnTo>
                      <a:pt x="23" y="195"/>
                    </a:lnTo>
                    <a:lnTo>
                      <a:pt x="32" y="173"/>
                    </a:lnTo>
                    <a:lnTo>
                      <a:pt x="44" y="150"/>
                    </a:lnTo>
                    <a:lnTo>
                      <a:pt x="54" y="133"/>
                    </a:lnTo>
                    <a:lnTo>
                      <a:pt x="66" y="115"/>
                    </a:lnTo>
                    <a:lnTo>
                      <a:pt x="79" y="98"/>
                    </a:lnTo>
                    <a:lnTo>
                      <a:pt x="91" y="85"/>
                    </a:lnTo>
                    <a:lnTo>
                      <a:pt x="109" y="67"/>
                    </a:lnTo>
                    <a:lnTo>
                      <a:pt x="127" y="53"/>
                    </a:lnTo>
                    <a:lnTo>
                      <a:pt x="142" y="43"/>
                    </a:lnTo>
                    <a:lnTo>
                      <a:pt x="156" y="33"/>
                    </a:lnTo>
                    <a:lnTo>
                      <a:pt x="174" y="24"/>
                    </a:lnTo>
                    <a:lnTo>
                      <a:pt x="192" y="16"/>
                    </a:lnTo>
                    <a:lnTo>
                      <a:pt x="209" y="11"/>
                    </a:lnTo>
                    <a:lnTo>
                      <a:pt x="227" y="6"/>
                    </a:lnTo>
                    <a:lnTo>
                      <a:pt x="248" y="2"/>
                    </a:lnTo>
                    <a:lnTo>
                      <a:pt x="269" y="0"/>
                    </a:lnTo>
                    <a:lnTo>
                      <a:pt x="276" y="3"/>
                    </a:lnTo>
                    <a:lnTo>
                      <a:pt x="281" y="7"/>
                    </a:lnTo>
                    <a:lnTo>
                      <a:pt x="286" y="16"/>
                    </a:lnTo>
                    <a:lnTo>
                      <a:pt x="289" y="22"/>
                    </a:lnTo>
                    <a:lnTo>
                      <a:pt x="291" y="30"/>
                    </a:lnTo>
                    <a:lnTo>
                      <a:pt x="292" y="43"/>
                    </a:lnTo>
                    <a:lnTo>
                      <a:pt x="289" y="57"/>
                    </a:lnTo>
                    <a:lnTo>
                      <a:pt x="283" y="71"/>
                    </a:lnTo>
                    <a:lnTo>
                      <a:pt x="277" y="75"/>
                    </a:lnTo>
                    <a:lnTo>
                      <a:pt x="270" y="78"/>
                    </a:lnTo>
                  </a:path>
                </a:pathLst>
              </a:custGeom>
              <a:solidFill>
                <a:srgbClr val="C0C0FF"/>
              </a:solidFill>
              <a:ln w="12700" cap="rnd">
                <a:solidFill>
                  <a:srgbClr val="00A0A0"/>
                </a:solidFill>
                <a:round/>
                <a:headEnd/>
                <a:tailEnd/>
              </a:ln>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105" name="Freeform 104"/>
              <p:cNvSpPr>
                <a:spLocks/>
              </p:cNvSpPr>
              <p:nvPr/>
            </p:nvSpPr>
            <p:spPr bwMode="auto">
              <a:xfrm>
                <a:off x="509" y="2164"/>
                <a:ext cx="150" cy="115"/>
              </a:xfrm>
              <a:custGeom>
                <a:avLst/>
                <a:gdLst>
                  <a:gd name="T0" fmla="*/ 136 w 150"/>
                  <a:gd name="T1" fmla="*/ 0 h 115"/>
                  <a:gd name="T2" fmla="*/ 100 w 150"/>
                  <a:gd name="T3" fmla="*/ 15 h 115"/>
                  <a:gd name="T4" fmla="*/ 73 w 150"/>
                  <a:gd name="T5" fmla="*/ 30 h 115"/>
                  <a:gd name="T6" fmla="*/ 48 w 150"/>
                  <a:gd name="T7" fmla="*/ 48 h 115"/>
                  <a:gd name="T8" fmla="*/ 21 w 150"/>
                  <a:gd name="T9" fmla="*/ 74 h 115"/>
                  <a:gd name="T10" fmla="*/ 5 w 150"/>
                  <a:gd name="T11" fmla="*/ 93 h 115"/>
                  <a:gd name="T12" fmla="*/ 0 w 150"/>
                  <a:gd name="T13" fmla="*/ 105 h 115"/>
                  <a:gd name="T14" fmla="*/ 2 w 150"/>
                  <a:gd name="T15" fmla="*/ 112 h 115"/>
                  <a:gd name="T16" fmla="*/ 12 w 150"/>
                  <a:gd name="T17" fmla="*/ 114 h 115"/>
                  <a:gd name="T18" fmla="*/ 21 w 150"/>
                  <a:gd name="T19" fmla="*/ 103 h 115"/>
                  <a:gd name="T20" fmla="*/ 36 w 150"/>
                  <a:gd name="T21" fmla="*/ 88 h 115"/>
                  <a:gd name="T22" fmla="*/ 53 w 150"/>
                  <a:gd name="T23" fmla="*/ 71 h 115"/>
                  <a:gd name="T24" fmla="*/ 72 w 150"/>
                  <a:gd name="T25" fmla="*/ 55 h 115"/>
                  <a:gd name="T26" fmla="*/ 93 w 150"/>
                  <a:gd name="T27" fmla="*/ 40 h 115"/>
                  <a:gd name="T28" fmla="*/ 114 w 150"/>
                  <a:gd name="T29" fmla="*/ 29 h 115"/>
                  <a:gd name="T30" fmla="*/ 134 w 150"/>
                  <a:gd name="T31" fmla="*/ 21 h 115"/>
                  <a:gd name="T32" fmla="*/ 147 w 150"/>
                  <a:gd name="T33" fmla="*/ 15 h 115"/>
                  <a:gd name="T34" fmla="*/ 149 w 150"/>
                  <a:gd name="T35" fmla="*/ 7 h 115"/>
                  <a:gd name="T36" fmla="*/ 147 w 150"/>
                  <a:gd name="T37" fmla="*/ 2 h 115"/>
                  <a:gd name="T38" fmla="*/ 136 w 150"/>
                  <a:gd name="T39" fmla="*/ 0 h 11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50"/>
                  <a:gd name="T61" fmla="*/ 0 h 115"/>
                  <a:gd name="T62" fmla="*/ 150 w 150"/>
                  <a:gd name="T63" fmla="*/ 115 h 11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50" h="115">
                    <a:moveTo>
                      <a:pt x="136" y="0"/>
                    </a:moveTo>
                    <a:lnTo>
                      <a:pt x="100" y="15"/>
                    </a:lnTo>
                    <a:lnTo>
                      <a:pt x="73" y="30"/>
                    </a:lnTo>
                    <a:lnTo>
                      <a:pt x="48" y="48"/>
                    </a:lnTo>
                    <a:lnTo>
                      <a:pt x="21" y="74"/>
                    </a:lnTo>
                    <a:lnTo>
                      <a:pt x="5" y="93"/>
                    </a:lnTo>
                    <a:lnTo>
                      <a:pt x="0" y="105"/>
                    </a:lnTo>
                    <a:lnTo>
                      <a:pt x="2" y="112"/>
                    </a:lnTo>
                    <a:lnTo>
                      <a:pt x="12" y="114"/>
                    </a:lnTo>
                    <a:lnTo>
                      <a:pt x="21" y="103"/>
                    </a:lnTo>
                    <a:lnTo>
                      <a:pt x="36" y="88"/>
                    </a:lnTo>
                    <a:lnTo>
                      <a:pt x="53" y="71"/>
                    </a:lnTo>
                    <a:lnTo>
                      <a:pt x="72" y="55"/>
                    </a:lnTo>
                    <a:lnTo>
                      <a:pt x="93" y="40"/>
                    </a:lnTo>
                    <a:lnTo>
                      <a:pt x="114" y="29"/>
                    </a:lnTo>
                    <a:lnTo>
                      <a:pt x="134" y="21"/>
                    </a:lnTo>
                    <a:lnTo>
                      <a:pt x="147" y="15"/>
                    </a:lnTo>
                    <a:lnTo>
                      <a:pt x="149" y="7"/>
                    </a:lnTo>
                    <a:lnTo>
                      <a:pt x="147" y="2"/>
                    </a:lnTo>
                    <a:lnTo>
                      <a:pt x="136" y="0"/>
                    </a:lnTo>
                  </a:path>
                </a:pathLst>
              </a:custGeom>
              <a:solidFill>
                <a:srgbClr val="E0E0E0"/>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grpSp>
        <p:grpSp>
          <p:nvGrpSpPr>
            <p:cNvPr id="79" name="Group 78"/>
            <p:cNvGrpSpPr>
              <a:grpSpLocks/>
            </p:cNvGrpSpPr>
            <p:nvPr/>
          </p:nvGrpSpPr>
          <p:grpSpPr bwMode="auto">
            <a:xfrm>
              <a:off x="1026" y="2207"/>
              <a:ext cx="189" cy="742"/>
              <a:chOff x="1026" y="2207"/>
              <a:chExt cx="189" cy="742"/>
            </a:xfrm>
          </p:grpSpPr>
          <p:sp>
            <p:nvSpPr>
              <p:cNvPr id="88" name="Rectangle 87"/>
              <p:cNvSpPr>
                <a:spLocks noChangeArrowheads="1"/>
              </p:cNvSpPr>
              <p:nvPr/>
            </p:nvSpPr>
            <p:spPr bwMode="auto">
              <a:xfrm>
                <a:off x="1026" y="2207"/>
                <a:ext cx="189" cy="19"/>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89" name="Rectangle 88"/>
              <p:cNvSpPr>
                <a:spLocks noChangeArrowheads="1"/>
              </p:cNvSpPr>
              <p:nvPr/>
            </p:nvSpPr>
            <p:spPr bwMode="auto">
              <a:xfrm>
                <a:off x="1087" y="2255"/>
                <a:ext cx="67" cy="19"/>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90" name="Rectangle 89"/>
              <p:cNvSpPr>
                <a:spLocks noChangeArrowheads="1"/>
              </p:cNvSpPr>
              <p:nvPr/>
            </p:nvSpPr>
            <p:spPr bwMode="auto">
              <a:xfrm>
                <a:off x="1052" y="2303"/>
                <a:ext cx="137" cy="20"/>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91" name="Rectangle 90"/>
              <p:cNvSpPr>
                <a:spLocks noChangeArrowheads="1"/>
              </p:cNvSpPr>
              <p:nvPr/>
            </p:nvSpPr>
            <p:spPr bwMode="auto">
              <a:xfrm>
                <a:off x="1026" y="2593"/>
                <a:ext cx="189" cy="19"/>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92" name="Rectangle 91"/>
              <p:cNvSpPr>
                <a:spLocks noChangeArrowheads="1"/>
              </p:cNvSpPr>
              <p:nvPr/>
            </p:nvSpPr>
            <p:spPr bwMode="auto">
              <a:xfrm>
                <a:off x="1087" y="2351"/>
                <a:ext cx="67" cy="20"/>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93" name="Rectangle 92"/>
              <p:cNvSpPr>
                <a:spLocks noChangeArrowheads="1"/>
              </p:cNvSpPr>
              <p:nvPr/>
            </p:nvSpPr>
            <p:spPr bwMode="auto">
              <a:xfrm>
                <a:off x="1087" y="2448"/>
                <a:ext cx="67" cy="19"/>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94" name="Rectangle 93"/>
              <p:cNvSpPr>
                <a:spLocks noChangeArrowheads="1"/>
              </p:cNvSpPr>
              <p:nvPr/>
            </p:nvSpPr>
            <p:spPr bwMode="auto">
              <a:xfrm>
                <a:off x="1087" y="2544"/>
                <a:ext cx="67" cy="20"/>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95" name="Rectangle 94"/>
              <p:cNvSpPr>
                <a:spLocks noChangeArrowheads="1"/>
              </p:cNvSpPr>
              <p:nvPr/>
            </p:nvSpPr>
            <p:spPr bwMode="auto">
              <a:xfrm>
                <a:off x="1087" y="2641"/>
                <a:ext cx="67" cy="19"/>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96" name="Rectangle 95"/>
              <p:cNvSpPr>
                <a:spLocks noChangeArrowheads="1"/>
              </p:cNvSpPr>
              <p:nvPr/>
            </p:nvSpPr>
            <p:spPr bwMode="auto">
              <a:xfrm>
                <a:off x="1087" y="2737"/>
                <a:ext cx="67" cy="20"/>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97" name="Rectangle 96"/>
              <p:cNvSpPr>
                <a:spLocks noChangeArrowheads="1"/>
              </p:cNvSpPr>
              <p:nvPr/>
            </p:nvSpPr>
            <p:spPr bwMode="auto">
              <a:xfrm>
                <a:off x="1087" y="2833"/>
                <a:ext cx="67" cy="20"/>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98" name="Rectangle 97"/>
              <p:cNvSpPr>
                <a:spLocks noChangeArrowheads="1"/>
              </p:cNvSpPr>
              <p:nvPr/>
            </p:nvSpPr>
            <p:spPr bwMode="auto">
              <a:xfrm>
                <a:off x="1087" y="2930"/>
                <a:ext cx="67" cy="19"/>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99" name="Rectangle 98"/>
              <p:cNvSpPr>
                <a:spLocks noChangeArrowheads="1"/>
              </p:cNvSpPr>
              <p:nvPr/>
            </p:nvSpPr>
            <p:spPr bwMode="auto">
              <a:xfrm>
                <a:off x="1052" y="2399"/>
                <a:ext cx="137" cy="19"/>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00" name="Rectangle 99"/>
              <p:cNvSpPr>
                <a:spLocks noChangeArrowheads="1"/>
              </p:cNvSpPr>
              <p:nvPr/>
            </p:nvSpPr>
            <p:spPr bwMode="auto">
              <a:xfrm>
                <a:off x="1052" y="2496"/>
                <a:ext cx="137" cy="19"/>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01" name="Rectangle 100"/>
              <p:cNvSpPr>
                <a:spLocks noChangeArrowheads="1"/>
              </p:cNvSpPr>
              <p:nvPr/>
            </p:nvSpPr>
            <p:spPr bwMode="auto">
              <a:xfrm>
                <a:off x="1052" y="2785"/>
                <a:ext cx="137" cy="19"/>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02" name="Rectangle 101"/>
              <p:cNvSpPr>
                <a:spLocks noChangeArrowheads="1"/>
              </p:cNvSpPr>
              <p:nvPr/>
            </p:nvSpPr>
            <p:spPr bwMode="auto">
              <a:xfrm>
                <a:off x="1052" y="2882"/>
                <a:ext cx="137" cy="19"/>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03" name="Rectangle 102"/>
              <p:cNvSpPr>
                <a:spLocks noChangeArrowheads="1"/>
              </p:cNvSpPr>
              <p:nvPr/>
            </p:nvSpPr>
            <p:spPr bwMode="auto">
              <a:xfrm>
                <a:off x="1052" y="2689"/>
                <a:ext cx="137" cy="20"/>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grpSp>
        <p:grpSp>
          <p:nvGrpSpPr>
            <p:cNvPr id="80" name="Group 79"/>
            <p:cNvGrpSpPr>
              <a:grpSpLocks/>
            </p:cNvGrpSpPr>
            <p:nvPr/>
          </p:nvGrpSpPr>
          <p:grpSpPr bwMode="auto">
            <a:xfrm>
              <a:off x="831" y="2540"/>
              <a:ext cx="133" cy="123"/>
              <a:chOff x="831" y="2540"/>
              <a:chExt cx="133" cy="123"/>
            </a:xfrm>
          </p:grpSpPr>
          <p:sp>
            <p:nvSpPr>
              <p:cNvPr id="85" name="Freeform 84"/>
              <p:cNvSpPr>
                <a:spLocks/>
              </p:cNvSpPr>
              <p:nvPr/>
            </p:nvSpPr>
            <p:spPr bwMode="auto">
              <a:xfrm>
                <a:off x="852" y="2540"/>
                <a:ext cx="16" cy="61"/>
              </a:xfrm>
              <a:custGeom>
                <a:avLst/>
                <a:gdLst>
                  <a:gd name="T0" fmla="*/ 5 w 16"/>
                  <a:gd name="T1" fmla="*/ 60 h 61"/>
                  <a:gd name="T2" fmla="*/ 15 w 16"/>
                  <a:gd name="T3" fmla="*/ 60 h 61"/>
                  <a:gd name="T4" fmla="*/ 15 w 16"/>
                  <a:gd name="T5" fmla="*/ 0 h 61"/>
                  <a:gd name="T6" fmla="*/ 3 w 16"/>
                  <a:gd name="T7" fmla="*/ 0 h 61"/>
                  <a:gd name="T8" fmla="*/ 0 w 16"/>
                  <a:gd name="T9" fmla="*/ 13 h 61"/>
                  <a:gd name="T10" fmla="*/ 5 w 16"/>
                  <a:gd name="T11" fmla="*/ 13 h 61"/>
                  <a:gd name="T12" fmla="*/ 5 w 16"/>
                  <a:gd name="T13" fmla="*/ 60 h 61"/>
                  <a:gd name="T14" fmla="*/ 0 60000 65536"/>
                  <a:gd name="T15" fmla="*/ 0 60000 65536"/>
                  <a:gd name="T16" fmla="*/ 0 60000 65536"/>
                  <a:gd name="T17" fmla="*/ 0 60000 65536"/>
                  <a:gd name="T18" fmla="*/ 0 60000 65536"/>
                  <a:gd name="T19" fmla="*/ 0 60000 65536"/>
                  <a:gd name="T20" fmla="*/ 0 60000 65536"/>
                  <a:gd name="T21" fmla="*/ 0 w 16"/>
                  <a:gd name="T22" fmla="*/ 0 h 61"/>
                  <a:gd name="T23" fmla="*/ 16 w 16"/>
                  <a:gd name="T24" fmla="*/ 61 h 6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 h="61">
                    <a:moveTo>
                      <a:pt x="5" y="60"/>
                    </a:moveTo>
                    <a:lnTo>
                      <a:pt x="15" y="60"/>
                    </a:lnTo>
                    <a:lnTo>
                      <a:pt x="15" y="0"/>
                    </a:lnTo>
                    <a:lnTo>
                      <a:pt x="3" y="0"/>
                    </a:lnTo>
                    <a:lnTo>
                      <a:pt x="0" y="13"/>
                    </a:lnTo>
                    <a:lnTo>
                      <a:pt x="5" y="13"/>
                    </a:lnTo>
                    <a:lnTo>
                      <a:pt x="5" y="60"/>
                    </a:lnTo>
                  </a:path>
                </a:pathLst>
              </a:custGeom>
              <a:solidFill>
                <a:srgbClr val="C0FFFF"/>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86" name="Freeform 85"/>
              <p:cNvSpPr>
                <a:spLocks/>
              </p:cNvSpPr>
              <p:nvPr/>
            </p:nvSpPr>
            <p:spPr bwMode="auto">
              <a:xfrm>
                <a:off x="931" y="2601"/>
                <a:ext cx="33" cy="60"/>
              </a:xfrm>
              <a:custGeom>
                <a:avLst/>
                <a:gdLst>
                  <a:gd name="T0" fmla="*/ 0 w 33"/>
                  <a:gd name="T1" fmla="*/ 17 h 60"/>
                  <a:gd name="T2" fmla="*/ 12 w 33"/>
                  <a:gd name="T3" fmla="*/ 17 h 60"/>
                  <a:gd name="T4" fmla="*/ 12 w 33"/>
                  <a:gd name="T5" fmla="*/ 13 h 60"/>
                  <a:gd name="T6" fmla="*/ 20 w 33"/>
                  <a:gd name="T7" fmla="*/ 13 h 60"/>
                  <a:gd name="T8" fmla="*/ 20 w 33"/>
                  <a:gd name="T9" fmla="*/ 20 h 60"/>
                  <a:gd name="T10" fmla="*/ 0 w 33"/>
                  <a:gd name="T11" fmla="*/ 48 h 60"/>
                  <a:gd name="T12" fmla="*/ 0 w 33"/>
                  <a:gd name="T13" fmla="*/ 59 h 60"/>
                  <a:gd name="T14" fmla="*/ 32 w 33"/>
                  <a:gd name="T15" fmla="*/ 59 h 60"/>
                  <a:gd name="T16" fmla="*/ 32 w 33"/>
                  <a:gd name="T17" fmla="*/ 48 h 60"/>
                  <a:gd name="T18" fmla="*/ 14 w 33"/>
                  <a:gd name="T19" fmla="*/ 48 h 60"/>
                  <a:gd name="T20" fmla="*/ 32 w 33"/>
                  <a:gd name="T21" fmla="*/ 23 h 60"/>
                  <a:gd name="T22" fmla="*/ 32 w 33"/>
                  <a:gd name="T23" fmla="*/ 8 h 60"/>
                  <a:gd name="T24" fmla="*/ 23 w 33"/>
                  <a:gd name="T25" fmla="*/ 0 h 60"/>
                  <a:gd name="T26" fmla="*/ 8 w 33"/>
                  <a:gd name="T27" fmla="*/ 0 h 60"/>
                  <a:gd name="T28" fmla="*/ 0 w 33"/>
                  <a:gd name="T29" fmla="*/ 8 h 60"/>
                  <a:gd name="T30" fmla="*/ 0 w 33"/>
                  <a:gd name="T31" fmla="*/ 17 h 6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3"/>
                  <a:gd name="T49" fmla="*/ 0 h 60"/>
                  <a:gd name="T50" fmla="*/ 33 w 33"/>
                  <a:gd name="T51" fmla="*/ 60 h 6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3" h="60">
                    <a:moveTo>
                      <a:pt x="0" y="17"/>
                    </a:moveTo>
                    <a:lnTo>
                      <a:pt x="12" y="17"/>
                    </a:lnTo>
                    <a:lnTo>
                      <a:pt x="12" y="13"/>
                    </a:lnTo>
                    <a:lnTo>
                      <a:pt x="20" y="13"/>
                    </a:lnTo>
                    <a:lnTo>
                      <a:pt x="20" y="20"/>
                    </a:lnTo>
                    <a:lnTo>
                      <a:pt x="0" y="48"/>
                    </a:lnTo>
                    <a:lnTo>
                      <a:pt x="0" y="59"/>
                    </a:lnTo>
                    <a:lnTo>
                      <a:pt x="32" y="59"/>
                    </a:lnTo>
                    <a:lnTo>
                      <a:pt x="32" y="48"/>
                    </a:lnTo>
                    <a:lnTo>
                      <a:pt x="14" y="48"/>
                    </a:lnTo>
                    <a:lnTo>
                      <a:pt x="32" y="23"/>
                    </a:lnTo>
                    <a:lnTo>
                      <a:pt x="32" y="8"/>
                    </a:lnTo>
                    <a:lnTo>
                      <a:pt x="23" y="0"/>
                    </a:lnTo>
                    <a:lnTo>
                      <a:pt x="8" y="0"/>
                    </a:lnTo>
                    <a:lnTo>
                      <a:pt x="0" y="8"/>
                    </a:lnTo>
                    <a:lnTo>
                      <a:pt x="0" y="17"/>
                    </a:lnTo>
                  </a:path>
                </a:pathLst>
              </a:custGeom>
              <a:solidFill>
                <a:srgbClr val="C0FFFF"/>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87" name="Freeform 86"/>
              <p:cNvSpPr>
                <a:spLocks/>
              </p:cNvSpPr>
              <p:nvPr/>
            </p:nvSpPr>
            <p:spPr bwMode="auto">
              <a:xfrm>
                <a:off x="831" y="2544"/>
                <a:ext cx="127" cy="119"/>
              </a:xfrm>
              <a:custGeom>
                <a:avLst/>
                <a:gdLst>
                  <a:gd name="T0" fmla="*/ 109 w 127"/>
                  <a:gd name="T1" fmla="*/ 0 h 119"/>
                  <a:gd name="T2" fmla="*/ 0 w 127"/>
                  <a:gd name="T3" fmla="*/ 117 h 119"/>
                  <a:gd name="T4" fmla="*/ 16 w 127"/>
                  <a:gd name="T5" fmla="*/ 118 h 119"/>
                  <a:gd name="T6" fmla="*/ 126 w 127"/>
                  <a:gd name="T7" fmla="*/ 1 h 119"/>
                  <a:gd name="T8" fmla="*/ 109 w 127"/>
                  <a:gd name="T9" fmla="*/ 0 h 119"/>
                  <a:gd name="T10" fmla="*/ 0 60000 65536"/>
                  <a:gd name="T11" fmla="*/ 0 60000 65536"/>
                  <a:gd name="T12" fmla="*/ 0 60000 65536"/>
                  <a:gd name="T13" fmla="*/ 0 60000 65536"/>
                  <a:gd name="T14" fmla="*/ 0 60000 65536"/>
                  <a:gd name="T15" fmla="*/ 0 w 127"/>
                  <a:gd name="T16" fmla="*/ 0 h 119"/>
                  <a:gd name="T17" fmla="*/ 127 w 127"/>
                  <a:gd name="T18" fmla="*/ 119 h 119"/>
                </a:gdLst>
                <a:ahLst/>
                <a:cxnLst>
                  <a:cxn ang="T10">
                    <a:pos x="T0" y="T1"/>
                  </a:cxn>
                  <a:cxn ang="T11">
                    <a:pos x="T2" y="T3"/>
                  </a:cxn>
                  <a:cxn ang="T12">
                    <a:pos x="T4" y="T5"/>
                  </a:cxn>
                  <a:cxn ang="T13">
                    <a:pos x="T6" y="T7"/>
                  </a:cxn>
                  <a:cxn ang="T14">
                    <a:pos x="T8" y="T9"/>
                  </a:cxn>
                </a:cxnLst>
                <a:rect l="T15" t="T16" r="T17" b="T18"/>
                <a:pathLst>
                  <a:path w="127" h="119">
                    <a:moveTo>
                      <a:pt x="109" y="0"/>
                    </a:moveTo>
                    <a:lnTo>
                      <a:pt x="0" y="117"/>
                    </a:lnTo>
                    <a:lnTo>
                      <a:pt x="16" y="118"/>
                    </a:lnTo>
                    <a:lnTo>
                      <a:pt x="126" y="1"/>
                    </a:lnTo>
                    <a:lnTo>
                      <a:pt x="109" y="0"/>
                    </a:lnTo>
                  </a:path>
                </a:pathLst>
              </a:custGeom>
              <a:solidFill>
                <a:srgbClr val="C0FFFF"/>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grpSp>
        <p:grpSp>
          <p:nvGrpSpPr>
            <p:cNvPr id="81" name="Group 80"/>
            <p:cNvGrpSpPr>
              <a:grpSpLocks/>
            </p:cNvGrpSpPr>
            <p:nvPr/>
          </p:nvGrpSpPr>
          <p:grpSpPr bwMode="auto">
            <a:xfrm>
              <a:off x="1263" y="2561"/>
              <a:ext cx="205" cy="70"/>
              <a:chOff x="1263" y="2561"/>
              <a:chExt cx="205" cy="70"/>
            </a:xfrm>
          </p:grpSpPr>
          <p:sp>
            <p:nvSpPr>
              <p:cNvPr id="82" name="Freeform 81"/>
              <p:cNvSpPr>
                <a:spLocks/>
              </p:cNvSpPr>
              <p:nvPr/>
            </p:nvSpPr>
            <p:spPr bwMode="auto">
              <a:xfrm>
                <a:off x="1263" y="2561"/>
                <a:ext cx="53" cy="70"/>
              </a:xfrm>
              <a:custGeom>
                <a:avLst/>
                <a:gdLst>
                  <a:gd name="T0" fmla="*/ 14 w 53"/>
                  <a:gd name="T1" fmla="*/ 0 h 70"/>
                  <a:gd name="T2" fmla="*/ 38 w 53"/>
                  <a:gd name="T3" fmla="*/ 0 h 70"/>
                  <a:gd name="T4" fmla="*/ 52 w 53"/>
                  <a:gd name="T5" fmla="*/ 10 h 70"/>
                  <a:gd name="T6" fmla="*/ 52 w 53"/>
                  <a:gd name="T7" fmla="*/ 27 h 70"/>
                  <a:gd name="T8" fmla="*/ 33 w 53"/>
                  <a:gd name="T9" fmla="*/ 27 h 70"/>
                  <a:gd name="T10" fmla="*/ 33 w 53"/>
                  <a:gd name="T11" fmla="*/ 13 h 70"/>
                  <a:gd name="T12" fmla="*/ 18 w 53"/>
                  <a:gd name="T13" fmla="*/ 13 h 70"/>
                  <a:gd name="T14" fmla="*/ 18 w 53"/>
                  <a:gd name="T15" fmla="*/ 56 h 70"/>
                  <a:gd name="T16" fmla="*/ 33 w 53"/>
                  <a:gd name="T17" fmla="*/ 56 h 70"/>
                  <a:gd name="T18" fmla="*/ 33 w 53"/>
                  <a:gd name="T19" fmla="*/ 40 h 70"/>
                  <a:gd name="T20" fmla="*/ 52 w 53"/>
                  <a:gd name="T21" fmla="*/ 40 h 70"/>
                  <a:gd name="T22" fmla="*/ 52 w 53"/>
                  <a:gd name="T23" fmla="*/ 59 h 70"/>
                  <a:gd name="T24" fmla="*/ 38 w 53"/>
                  <a:gd name="T25" fmla="*/ 69 h 70"/>
                  <a:gd name="T26" fmla="*/ 14 w 53"/>
                  <a:gd name="T27" fmla="*/ 69 h 70"/>
                  <a:gd name="T28" fmla="*/ 0 w 53"/>
                  <a:gd name="T29" fmla="*/ 59 h 70"/>
                  <a:gd name="T30" fmla="*/ 0 w 53"/>
                  <a:gd name="T31" fmla="*/ 10 h 70"/>
                  <a:gd name="T32" fmla="*/ 14 w 53"/>
                  <a:gd name="T33" fmla="*/ 0 h 7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3"/>
                  <a:gd name="T52" fmla="*/ 0 h 70"/>
                  <a:gd name="T53" fmla="*/ 53 w 53"/>
                  <a:gd name="T54" fmla="*/ 70 h 7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3" h="70">
                    <a:moveTo>
                      <a:pt x="14" y="0"/>
                    </a:moveTo>
                    <a:lnTo>
                      <a:pt x="38" y="0"/>
                    </a:lnTo>
                    <a:lnTo>
                      <a:pt x="52" y="10"/>
                    </a:lnTo>
                    <a:lnTo>
                      <a:pt x="52" y="27"/>
                    </a:lnTo>
                    <a:lnTo>
                      <a:pt x="33" y="27"/>
                    </a:lnTo>
                    <a:lnTo>
                      <a:pt x="33" y="13"/>
                    </a:lnTo>
                    <a:lnTo>
                      <a:pt x="18" y="13"/>
                    </a:lnTo>
                    <a:lnTo>
                      <a:pt x="18" y="56"/>
                    </a:lnTo>
                    <a:lnTo>
                      <a:pt x="33" y="56"/>
                    </a:lnTo>
                    <a:lnTo>
                      <a:pt x="33" y="40"/>
                    </a:lnTo>
                    <a:lnTo>
                      <a:pt x="52" y="40"/>
                    </a:lnTo>
                    <a:lnTo>
                      <a:pt x="52" y="59"/>
                    </a:lnTo>
                    <a:lnTo>
                      <a:pt x="38" y="69"/>
                    </a:lnTo>
                    <a:lnTo>
                      <a:pt x="14" y="69"/>
                    </a:lnTo>
                    <a:lnTo>
                      <a:pt x="0" y="59"/>
                    </a:lnTo>
                    <a:lnTo>
                      <a:pt x="0" y="10"/>
                    </a:lnTo>
                    <a:lnTo>
                      <a:pt x="14" y="0"/>
                    </a:lnTo>
                  </a:path>
                </a:pathLst>
              </a:custGeom>
              <a:solidFill>
                <a:srgbClr val="C0FFFF"/>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83" name="Freeform 82"/>
              <p:cNvSpPr>
                <a:spLocks/>
              </p:cNvSpPr>
              <p:nvPr/>
            </p:nvSpPr>
            <p:spPr bwMode="auto">
              <a:xfrm>
                <a:off x="1419" y="2561"/>
                <a:ext cx="49" cy="70"/>
              </a:xfrm>
              <a:custGeom>
                <a:avLst/>
                <a:gdLst>
                  <a:gd name="T0" fmla="*/ 0 w 49"/>
                  <a:gd name="T1" fmla="*/ 0 h 70"/>
                  <a:gd name="T2" fmla="*/ 35 w 49"/>
                  <a:gd name="T3" fmla="*/ 0 h 70"/>
                  <a:gd name="T4" fmla="*/ 48 w 49"/>
                  <a:gd name="T5" fmla="*/ 10 h 70"/>
                  <a:gd name="T6" fmla="*/ 48 w 49"/>
                  <a:gd name="T7" fmla="*/ 36 h 70"/>
                  <a:gd name="T8" fmla="*/ 35 w 49"/>
                  <a:gd name="T9" fmla="*/ 46 h 70"/>
                  <a:gd name="T10" fmla="*/ 19 w 49"/>
                  <a:gd name="T11" fmla="*/ 46 h 70"/>
                  <a:gd name="T12" fmla="*/ 19 w 49"/>
                  <a:gd name="T13" fmla="*/ 33 h 70"/>
                  <a:gd name="T14" fmla="*/ 30 w 49"/>
                  <a:gd name="T15" fmla="*/ 33 h 70"/>
                  <a:gd name="T16" fmla="*/ 30 w 49"/>
                  <a:gd name="T17" fmla="*/ 11 h 70"/>
                  <a:gd name="T18" fmla="*/ 19 w 49"/>
                  <a:gd name="T19" fmla="*/ 11 h 70"/>
                  <a:gd name="T20" fmla="*/ 19 w 49"/>
                  <a:gd name="T21" fmla="*/ 33 h 70"/>
                  <a:gd name="T22" fmla="*/ 19 w 49"/>
                  <a:gd name="T23" fmla="*/ 46 h 70"/>
                  <a:gd name="T24" fmla="*/ 19 w 49"/>
                  <a:gd name="T25" fmla="*/ 69 h 70"/>
                  <a:gd name="T26" fmla="*/ 0 w 49"/>
                  <a:gd name="T27" fmla="*/ 69 h 70"/>
                  <a:gd name="T28" fmla="*/ 0 w 49"/>
                  <a:gd name="T29" fmla="*/ 0 h 7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9"/>
                  <a:gd name="T46" fmla="*/ 0 h 70"/>
                  <a:gd name="T47" fmla="*/ 49 w 49"/>
                  <a:gd name="T48" fmla="*/ 70 h 7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9" h="70">
                    <a:moveTo>
                      <a:pt x="0" y="0"/>
                    </a:moveTo>
                    <a:lnTo>
                      <a:pt x="35" y="0"/>
                    </a:lnTo>
                    <a:lnTo>
                      <a:pt x="48" y="10"/>
                    </a:lnTo>
                    <a:lnTo>
                      <a:pt x="48" y="36"/>
                    </a:lnTo>
                    <a:lnTo>
                      <a:pt x="35" y="46"/>
                    </a:lnTo>
                    <a:lnTo>
                      <a:pt x="19" y="46"/>
                    </a:lnTo>
                    <a:lnTo>
                      <a:pt x="19" y="33"/>
                    </a:lnTo>
                    <a:lnTo>
                      <a:pt x="30" y="33"/>
                    </a:lnTo>
                    <a:lnTo>
                      <a:pt x="30" y="11"/>
                    </a:lnTo>
                    <a:lnTo>
                      <a:pt x="19" y="11"/>
                    </a:lnTo>
                    <a:lnTo>
                      <a:pt x="19" y="33"/>
                    </a:lnTo>
                    <a:lnTo>
                      <a:pt x="19" y="46"/>
                    </a:lnTo>
                    <a:lnTo>
                      <a:pt x="19" y="69"/>
                    </a:lnTo>
                    <a:lnTo>
                      <a:pt x="0" y="69"/>
                    </a:lnTo>
                    <a:lnTo>
                      <a:pt x="0" y="0"/>
                    </a:lnTo>
                  </a:path>
                </a:pathLst>
              </a:custGeom>
              <a:solidFill>
                <a:srgbClr val="C0FFFF"/>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84" name="Freeform 83"/>
              <p:cNvSpPr>
                <a:spLocks/>
              </p:cNvSpPr>
              <p:nvPr/>
            </p:nvSpPr>
            <p:spPr bwMode="auto">
              <a:xfrm>
                <a:off x="1343" y="2561"/>
                <a:ext cx="52" cy="70"/>
              </a:xfrm>
              <a:custGeom>
                <a:avLst/>
                <a:gdLst>
                  <a:gd name="T0" fmla="*/ 0 w 52"/>
                  <a:gd name="T1" fmla="*/ 0 h 70"/>
                  <a:gd name="T2" fmla="*/ 19 w 52"/>
                  <a:gd name="T3" fmla="*/ 0 h 70"/>
                  <a:gd name="T4" fmla="*/ 19 w 52"/>
                  <a:gd name="T5" fmla="*/ 56 h 70"/>
                  <a:gd name="T6" fmla="*/ 33 w 52"/>
                  <a:gd name="T7" fmla="*/ 56 h 70"/>
                  <a:gd name="T8" fmla="*/ 33 w 52"/>
                  <a:gd name="T9" fmla="*/ 0 h 70"/>
                  <a:gd name="T10" fmla="*/ 51 w 52"/>
                  <a:gd name="T11" fmla="*/ 0 h 70"/>
                  <a:gd name="T12" fmla="*/ 51 w 52"/>
                  <a:gd name="T13" fmla="*/ 59 h 70"/>
                  <a:gd name="T14" fmla="*/ 37 w 52"/>
                  <a:gd name="T15" fmla="*/ 69 h 70"/>
                  <a:gd name="T16" fmla="*/ 14 w 52"/>
                  <a:gd name="T17" fmla="*/ 69 h 70"/>
                  <a:gd name="T18" fmla="*/ 0 w 52"/>
                  <a:gd name="T19" fmla="*/ 59 h 70"/>
                  <a:gd name="T20" fmla="*/ 0 w 52"/>
                  <a:gd name="T21" fmla="*/ 0 h 7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2"/>
                  <a:gd name="T34" fmla="*/ 0 h 70"/>
                  <a:gd name="T35" fmla="*/ 52 w 52"/>
                  <a:gd name="T36" fmla="*/ 70 h 7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2" h="70">
                    <a:moveTo>
                      <a:pt x="0" y="0"/>
                    </a:moveTo>
                    <a:lnTo>
                      <a:pt x="19" y="0"/>
                    </a:lnTo>
                    <a:lnTo>
                      <a:pt x="19" y="56"/>
                    </a:lnTo>
                    <a:lnTo>
                      <a:pt x="33" y="56"/>
                    </a:lnTo>
                    <a:lnTo>
                      <a:pt x="33" y="0"/>
                    </a:lnTo>
                    <a:lnTo>
                      <a:pt x="51" y="0"/>
                    </a:lnTo>
                    <a:lnTo>
                      <a:pt x="51" y="59"/>
                    </a:lnTo>
                    <a:lnTo>
                      <a:pt x="37" y="69"/>
                    </a:lnTo>
                    <a:lnTo>
                      <a:pt x="14" y="69"/>
                    </a:lnTo>
                    <a:lnTo>
                      <a:pt x="0" y="59"/>
                    </a:lnTo>
                    <a:lnTo>
                      <a:pt x="0" y="0"/>
                    </a:lnTo>
                  </a:path>
                </a:pathLst>
              </a:custGeom>
              <a:solidFill>
                <a:srgbClr val="C0FFFF"/>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grpSp>
      </p:grpSp>
      <p:grpSp>
        <p:nvGrpSpPr>
          <p:cNvPr id="6" name="Group 5"/>
          <p:cNvGrpSpPr>
            <a:grpSpLocks/>
          </p:cNvGrpSpPr>
          <p:nvPr/>
        </p:nvGrpSpPr>
        <p:grpSpPr bwMode="auto">
          <a:xfrm>
            <a:off x="5957909" y="1918307"/>
            <a:ext cx="958001" cy="1213551"/>
            <a:chOff x="3492" y="2027"/>
            <a:chExt cx="1754" cy="2156"/>
          </a:xfrm>
        </p:grpSpPr>
        <p:sp>
          <p:nvSpPr>
            <p:cNvPr id="7" name="Rectangle 6"/>
            <p:cNvSpPr>
              <a:spLocks noChangeArrowheads="1"/>
            </p:cNvSpPr>
            <p:nvPr/>
          </p:nvSpPr>
          <p:spPr bwMode="auto">
            <a:xfrm>
              <a:off x="3492" y="2219"/>
              <a:ext cx="491" cy="1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spcBef>
                  <a:spcPct val="50000"/>
                </a:spcBef>
              </a:pPr>
              <a:endParaRPr lang="en-US" sz="6600" dirty="0">
                <a:solidFill>
                  <a:srgbClr val="0070C0"/>
                </a:solidFill>
              </a:endParaRPr>
            </a:p>
          </p:txBody>
        </p:sp>
        <p:grpSp>
          <p:nvGrpSpPr>
            <p:cNvPr id="8" name="Group 7"/>
            <p:cNvGrpSpPr>
              <a:grpSpLocks/>
            </p:cNvGrpSpPr>
            <p:nvPr/>
          </p:nvGrpSpPr>
          <p:grpSpPr bwMode="auto">
            <a:xfrm>
              <a:off x="4088" y="2027"/>
              <a:ext cx="1158" cy="1241"/>
              <a:chOff x="4088" y="2027"/>
              <a:chExt cx="1158" cy="1241"/>
            </a:xfrm>
          </p:grpSpPr>
          <p:sp>
            <p:nvSpPr>
              <p:cNvPr id="9" name="Freeform 8"/>
              <p:cNvSpPr>
                <a:spLocks/>
              </p:cNvSpPr>
              <p:nvPr/>
            </p:nvSpPr>
            <p:spPr bwMode="auto">
              <a:xfrm>
                <a:off x="4326" y="2084"/>
                <a:ext cx="803" cy="907"/>
              </a:xfrm>
              <a:custGeom>
                <a:avLst/>
                <a:gdLst>
                  <a:gd name="T0" fmla="*/ 0 w 803"/>
                  <a:gd name="T1" fmla="*/ 0 h 907"/>
                  <a:gd name="T2" fmla="*/ 802 w 803"/>
                  <a:gd name="T3" fmla="*/ 0 h 907"/>
                  <a:gd name="T4" fmla="*/ 738 w 803"/>
                  <a:gd name="T5" fmla="*/ 854 h 907"/>
                  <a:gd name="T6" fmla="*/ 738 w 803"/>
                  <a:gd name="T7" fmla="*/ 858 h 907"/>
                  <a:gd name="T8" fmla="*/ 736 w 803"/>
                  <a:gd name="T9" fmla="*/ 860 h 907"/>
                  <a:gd name="T10" fmla="*/ 735 w 803"/>
                  <a:gd name="T11" fmla="*/ 862 h 907"/>
                  <a:gd name="T12" fmla="*/ 731 w 803"/>
                  <a:gd name="T13" fmla="*/ 865 h 907"/>
                  <a:gd name="T14" fmla="*/ 729 w 803"/>
                  <a:gd name="T15" fmla="*/ 867 h 907"/>
                  <a:gd name="T16" fmla="*/ 727 w 803"/>
                  <a:gd name="T17" fmla="*/ 867 h 907"/>
                  <a:gd name="T18" fmla="*/ 723 w 803"/>
                  <a:gd name="T19" fmla="*/ 870 h 907"/>
                  <a:gd name="T20" fmla="*/ 718 w 803"/>
                  <a:gd name="T21" fmla="*/ 872 h 907"/>
                  <a:gd name="T22" fmla="*/ 712 w 803"/>
                  <a:gd name="T23" fmla="*/ 874 h 907"/>
                  <a:gd name="T24" fmla="*/ 710 w 803"/>
                  <a:gd name="T25" fmla="*/ 875 h 907"/>
                  <a:gd name="T26" fmla="*/ 705 w 803"/>
                  <a:gd name="T27" fmla="*/ 877 h 907"/>
                  <a:gd name="T28" fmla="*/ 696 w 803"/>
                  <a:gd name="T29" fmla="*/ 879 h 907"/>
                  <a:gd name="T30" fmla="*/ 685 w 803"/>
                  <a:gd name="T31" fmla="*/ 882 h 907"/>
                  <a:gd name="T32" fmla="*/ 673 w 803"/>
                  <a:gd name="T33" fmla="*/ 885 h 907"/>
                  <a:gd name="T34" fmla="*/ 657 w 803"/>
                  <a:gd name="T35" fmla="*/ 888 h 907"/>
                  <a:gd name="T36" fmla="*/ 640 w 803"/>
                  <a:gd name="T37" fmla="*/ 891 h 907"/>
                  <a:gd name="T38" fmla="*/ 621 w 803"/>
                  <a:gd name="T39" fmla="*/ 893 h 907"/>
                  <a:gd name="T40" fmla="*/ 602 w 803"/>
                  <a:gd name="T41" fmla="*/ 896 h 907"/>
                  <a:gd name="T42" fmla="*/ 579 w 803"/>
                  <a:gd name="T43" fmla="*/ 899 h 907"/>
                  <a:gd name="T44" fmla="*/ 552 w 803"/>
                  <a:gd name="T45" fmla="*/ 901 h 907"/>
                  <a:gd name="T46" fmla="*/ 510 w 803"/>
                  <a:gd name="T47" fmla="*/ 903 h 907"/>
                  <a:gd name="T48" fmla="*/ 475 w 803"/>
                  <a:gd name="T49" fmla="*/ 905 h 907"/>
                  <a:gd name="T50" fmla="*/ 441 w 803"/>
                  <a:gd name="T51" fmla="*/ 905 h 907"/>
                  <a:gd name="T52" fmla="*/ 414 w 803"/>
                  <a:gd name="T53" fmla="*/ 906 h 907"/>
                  <a:gd name="T54" fmla="*/ 390 w 803"/>
                  <a:gd name="T55" fmla="*/ 906 h 907"/>
                  <a:gd name="T56" fmla="*/ 367 w 803"/>
                  <a:gd name="T57" fmla="*/ 906 h 907"/>
                  <a:gd name="T58" fmla="*/ 352 w 803"/>
                  <a:gd name="T59" fmla="*/ 905 h 907"/>
                  <a:gd name="T60" fmla="*/ 335 w 803"/>
                  <a:gd name="T61" fmla="*/ 905 h 907"/>
                  <a:gd name="T62" fmla="*/ 314 w 803"/>
                  <a:gd name="T63" fmla="*/ 904 h 907"/>
                  <a:gd name="T64" fmla="*/ 288 w 803"/>
                  <a:gd name="T65" fmla="*/ 903 h 907"/>
                  <a:gd name="T66" fmla="*/ 262 w 803"/>
                  <a:gd name="T67" fmla="*/ 901 h 907"/>
                  <a:gd name="T68" fmla="*/ 236 w 803"/>
                  <a:gd name="T69" fmla="*/ 900 h 907"/>
                  <a:gd name="T70" fmla="*/ 212 w 803"/>
                  <a:gd name="T71" fmla="*/ 897 h 907"/>
                  <a:gd name="T72" fmla="*/ 194 w 803"/>
                  <a:gd name="T73" fmla="*/ 895 h 907"/>
                  <a:gd name="T74" fmla="*/ 168 w 803"/>
                  <a:gd name="T75" fmla="*/ 892 h 907"/>
                  <a:gd name="T76" fmla="*/ 145 w 803"/>
                  <a:gd name="T77" fmla="*/ 888 h 907"/>
                  <a:gd name="T78" fmla="*/ 130 w 803"/>
                  <a:gd name="T79" fmla="*/ 885 h 907"/>
                  <a:gd name="T80" fmla="*/ 113 w 803"/>
                  <a:gd name="T81" fmla="*/ 881 h 907"/>
                  <a:gd name="T82" fmla="*/ 102 w 803"/>
                  <a:gd name="T83" fmla="*/ 878 h 907"/>
                  <a:gd name="T84" fmla="*/ 94 w 803"/>
                  <a:gd name="T85" fmla="*/ 876 h 907"/>
                  <a:gd name="T86" fmla="*/ 87 w 803"/>
                  <a:gd name="T87" fmla="*/ 874 h 907"/>
                  <a:gd name="T88" fmla="*/ 81 w 803"/>
                  <a:gd name="T89" fmla="*/ 871 h 907"/>
                  <a:gd name="T90" fmla="*/ 77 w 803"/>
                  <a:gd name="T91" fmla="*/ 869 h 907"/>
                  <a:gd name="T92" fmla="*/ 73 w 803"/>
                  <a:gd name="T93" fmla="*/ 866 h 907"/>
                  <a:gd name="T94" fmla="*/ 70 w 803"/>
                  <a:gd name="T95" fmla="*/ 865 h 907"/>
                  <a:gd name="T96" fmla="*/ 67 w 803"/>
                  <a:gd name="T97" fmla="*/ 863 h 907"/>
                  <a:gd name="T98" fmla="*/ 66 w 803"/>
                  <a:gd name="T99" fmla="*/ 861 h 907"/>
                  <a:gd name="T100" fmla="*/ 64 w 803"/>
                  <a:gd name="T101" fmla="*/ 858 h 907"/>
                  <a:gd name="T102" fmla="*/ 63 w 803"/>
                  <a:gd name="T103" fmla="*/ 854 h 907"/>
                  <a:gd name="T104" fmla="*/ 0 w 803"/>
                  <a:gd name="T105" fmla="*/ 0 h 907"/>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803"/>
                  <a:gd name="T160" fmla="*/ 0 h 907"/>
                  <a:gd name="T161" fmla="*/ 803 w 803"/>
                  <a:gd name="T162" fmla="*/ 907 h 907"/>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803" h="907">
                    <a:moveTo>
                      <a:pt x="0" y="0"/>
                    </a:moveTo>
                    <a:lnTo>
                      <a:pt x="802" y="0"/>
                    </a:lnTo>
                    <a:lnTo>
                      <a:pt x="738" y="854"/>
                    </a:lnTo>
                    <a:lnTo>
                      <a:pt x="738" y="858"/>
                    </a:lnTo>
                    <a:lnTo>
                      <a:pt x="736" y="860"/>
                    </a:lnTo>
                    <a:lnTo>
                      <a:pt x="735" y="862"/>
                    </a:lnTo>
                    <a:lnTo>
                      <a:pt x="731" y="865"/>
                    </a:lnTo>
                    <a:lnTo>
                      <a:pt x="729" y="867"/>
                    </a:lnTo>
                    <a:lnTo>
                      <a:pt x="727" y="867"/>
                    </a:lnTo>
                    <a:lnTo>
                      <a:pt x="723" y="870"/>
                    </a:lnTo>
                    <a:lnTo>
                      <a:pt x="718" y="872"/>
                    </a:lnTo>
                    <a:lnTo>
                      <a:pt x="712" y="874"/>
                    </a:lnTo>
                    <a:lnTo>
                      <a:pt x="710" y="875"/>
                    </a:lnTo>
                    <a:lnTo>
                      <a:pt x="705" y="877"/>
                    </a:lnTo>
                    <a:lnTo>
                      <a:pt x="696" y="879"/>
                    </a:lnTo>
                    <a:lnTo>
                      <a:pt x="685" y="882"/>
                    </a:lnTo>
                    <a:lnTo>
                      <a:pt x="673" y="885"/>
                    </a:lnTo>
                    <a:lnTo>
                      <a:pt x="657" y="888"/>
                    </a:lnTo>
                    <a:lnTo>
                      <a:pt x="640" y="891"/>
                    </a:lnTo>
                    <a:lnTo>
                      <a:pt x="621" y="893"/>
                    </a:lnTo>
                    <a:lnTo>
                      <a:pt x="602" y="896"/>
                    </a:lnTo>
                    <a:lnTo>
                      <a:pt x="579" y="899"/>
                    </a:lnTo>
                    <a:lnTo>
                      <a:pt x="552" y="901"/>
                    </a:lnTo>
                    <a:lnTo>
                      <a:pt x="510" y="903"/>
                    </a:lnTo>
                    <a:lnTo>
                      <a:pt x="475" y="905"/>
                    </a:lnTo>
                    <a:lnTo>
                      <a:pt x="441" y="905"/>
                    </a:lnTo>
                    <a:lnTo>
                      <a:pt x="414" y="906"/>
                    </a:lnTo>
                    <a:lnTo>
                      <a:pt x="390" y="906"/>
                    </a:lnTo>
                    <a:lnTo>
                      <a:pt x="367" y="906"/>
                    </a:lnTo>
                    <a:lnTo>
                      <a:pt x="352" y="905"/>
                    </a:lnTo>
                    <a:lnTo>
                      <a:pt x="335" y="905"/>
                    </a:lnTo>
                    <a:lnTo>
                      <a:pt x="314" y="904"/>
                    </a:lnTo>
                    <a:lnTo>
                      <a:pt x="288" y="903"/>
                    </a:lnTo>
                    <a:lnTo>
                      <a:pt x="262" y="901"/>
                    </a:lnTo>
                    <a:lnTo>
                      <a:pt x="236" y="900"/>
                    </a:lnTo>
                    <a:lnTo>
                      <a:pt x="212" y="897"/>
                    </a:lnTo>
                    <a:lnTo>
                      <a:pt x="194" y="895"/>
                    </a:lnTo>
                    <a:lnTo>
                      <a:pt x="168" y="892"/>
                    </a:lnTo>
                    <a:lnTo>
                      <a:pt x="145" y="888"/>
                    </a:lnTo>
                    <a:lnTo>
                      <a:pt x="130" y="885"/>
                    </a:lnTo>
                    <a:lnTo>
                      <a:pt x="113" y="881"/>
                    </a:lnTo>
                    <a:lnTo>
                      <a:pt x="102" y="878"/>
                    </a:lnTo>
                    <a:lnTo>
                      <a:pt x="94" y="876"/>
                    </a:lnTo>
                    <a:lnTo>
                      <a:pt x="87" y="874"/>
                    </a:lnTo>
                    <a:lnTo>
                      <a:pt x="81" y="871"/>
                    </a:lnTo>
                    <a:lnTo>
                      <a:pt x="77" y="869"/>
                    </a:lnTo>
                    <a:lnTo>
                      <a:pt x="73" y="866"/>
                    </a:lnTo>
                    <a:lnTo>
                      <a:pt x="70" y="865"/>
                    </a:lnTo>
                    <a:lnTo>
                      <a:pt x="67" y="863"/>
                    </a:lnTo>
                    <a:lnTo>
                      <a:pt x="66" y="861"/>
                    </a:lnTo>
                    <a:lnTo>
                      <a:pt x="64" y="858"/>
                    </a:lnTo>
                    <a:lnTo>
                      <a:pt x="63" y="854"/>
                    </a:lnTo>
                    <a:lnTo>
                      <a:pt x="0" y="0"/>
                    </a:lnTo>
                  </a:path>
                </a:pathLst>
              </a:custGeom>
              <a:solidFill>
                <a:srgbClr val="00B7A5"/>
              </a:solidFill>
              <a:ln w="12700" cap="rnd">
                <a:solidFill>
                  <a:srgbClr val="008080"/>
                </a:solidFill>
                <a:round/>
                <a:headEnd/>
                <a:tailEnd/>
              </a:ln>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10" name="Oval 9"/>
              <p:cNvSpPr>
                <a:spLocks noChangeArrowheads="1"/>
              </p:cNvSpPr>
              <p:nvPr/>
            </p:nvSpPr>
            <p:spPr bwMode="auto">
              <a:xfrm>
                <a:off x="4328" y="2027"/>
                <a:ext cx="793" cy="114"/>
              </a:xfrm>
              <a:prstGeom prst="ellipse">
                <a:avLst/>
              </a:prstGeom>
              <a:solidFill>
                <a:srgbClr val="8080FF"/>
              </a:solidFill>
              <a:ln w="12700">
                <a:solidFill>
                  <a:srgbClr val="00A0A0"/>
                </a:solidFill>
                <a:round/>
                <a:headEnd/>
                <a:tailEnd/>
              </a:ln>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1" name="Freeform 10"/>
              <p:cNvSpPr>
                <a:spLocks/>
              </p:cNvSpPr>
              <p:nvPr/>
            </p:nvSpPr>
            <p:spPr bwMode="auto">
              <a:xfrm>
                <a:off x="5059" y="2048"/>
                <a:ext cx="187" cy="318"/>
              </a:xfrm>
              <a:custGeom>
                <a:avLst/>
                <a:gdLst>
                  <a:gd name="T0" fmla="*/ 186 w 187"/>
                  <a:gd name="T1" fmla="*/ 26 h 318"/>
                  <a:gd name="T2" fmla="*/ 186 w 187"/>
                  <a:gd name="T3" fmla="*/ 30 h 318"/>
                  <a:gd name="T4" fmla="*/ 48 w 187"/>
                  <a:gd name="T5" fmla="*/ 317 h 318"/>
                  <a:gd name="T6" fmla="*/ 68 w 187"/>
                  <a:gd name="T7" fmla="*/ 53 h 318"/>
                  <a:gd name="T8" fmla="*/ 70 w 187"/>
                  <a:gd name="T9" fmla="*/ 38 h 318"/>
                  <a:gd name="T10" fmla="*/ 66 w 187"/>
                  <a:gd name="T11" fmla="*/ 31 h 318"/>
                  <a:gd name="T12" fmla="*/ 61 w 187"/>
                  <a:gd name="T13" fmla="*/ 26 h 318"/>
                  <a:gd name="T14" fmla="*/ 56 w 187"/>
                  <a:gd name="T15" fmla="*/ 23 h 318"/>
                  <a:gd name="T16" fmla="*/ 49 w 187"/>
                  <a:gd name="T17" fmla="*/ 20 h 318"/>
                  <a:gd name="T18" fmla="*/ 36 w 187"/>
                  <a:gd name="T19" fmla="*/ 14 h 318"/>
                  <a:gd name="T20" fmla="*/ 25 w 187"/>
                  <a:gd name="T21" fmla="*/ 11 h 318"/>
                  <a:gd name="T22" fmla="*/ 16 w 187"/>
                  <a:gd name="T23" fmla="*/ 8 h 318"/>
                  <a:gd name="T24" fmla="*/ 0 w 187"/>
                  <a:gd name="T25" fmla="*/ 4 h 318"/>
                  <a:gd name="T26" fmla="*/ 36 w 187"/>
                  <a:gd name="T27" fmla="*/ 0 h 318"/>
                  <a:gd name="T28" fmla="*/ 51 w 187"/>
                  <a:gd name="T29" fmla="*/ 0 h 318"/>
                  <a:gd name="T30" fmla="*/ 73 w 187"/>
                  <a:gd name="T31" fmla="*/ 0 h 318"/>
                  <a:gd name="T32" fmla="*/ 89 w 187"/>
                  <a:gd name="T33" fmla="*/ 0 h 318"/>
                  <a:gd name="T34" fmla="*/ 106 w 187"/>
                  <a:gd name="T35" fmla="*/ 1 h 318"/>
                  <a:gd name="T36" fmla="*/ 121 w 187"/>
                  <a:gd name="T37" fmla="*/ 3 h 318"/>
                  <a:gd name="T38" fmla="*/ 133 w 187"/>
                  <a:gd name="T39" fmla="*/ 4 h 318"/>
                  <a:gd name="T40" fmla="*/ 154 w 187"/>
                  <a:gd name="T41" fmla="*/ 8 h 318"/>
                  <a:gd name="T42" fmla="*/ 168 w 187"/>
                  <a:gd name="T43" fmla="*/ 12 h 318"/>
                  <a:gd name="T44" fmla="*/ 179 w 187"/>
                  <a:gd name="T45" fmla="*/ 17 h 318"/>
                  <a:gd name="T46" fmla="*/ 185 w 187"/>
                  <a:gd name="T47" fmla="*/ 22 h 318"/>
                  <a:gd name="T48" fmla="*/ 186 w 187"/>
                  <a:gd name="T49" fmla="*/ 26 h 31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87"/>
                  <a:gd name="T76" fmla="*/ 0 h 318"/>
                  <a:gd name="T77" fmla="*/ 187 w 187"/>
                  <a:gd name="T78" fmla="*/ 318 h 31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87" h="318">
                    <a:moveTo>
                      <a:pt x="186" y="26"/>
                    </a:moveTo>
                    <a:lnTo>
                      <a:pt x="186" y="30"/>
                    </a:lnTo>
                    <a:lnTo>
                      <a:pt x="48" y="317"/>
                    </a:lnTo>
                    <a:lnTo>
                      <a:pt x="68" y="53"/>
                    </a:lnTo>
                    <a:lnTo>
                      <a:pt x="70" y="38"/>
                    </a:lnTo>
                    <a:lnTo>
                      <a:pt x="66" y="31"/>
                    </a:lnTo>
                    <a:lnTo>
                      <a:pt x="61" y="26"/>
                    </a:lnTo>
                    <a:lnTo>
                      <a:pt x="56" y="23"/>
                    </a:lnTo>
                    <a:lnTo>
                      <a:pt x="49" y="20"/>
                    </a:lnTo>
                    <a:lnTo>
                      <a:pt x="36" y="14"/>
                    </a:lnTo>
                    <a:lnTo>
                      <a:pt x="25" y="11"/>
                    </a:lnTo>
                    <a:lnTo>
                      <a:pt x="16" y="8"/>
                    </a:lnTo>
                    <a:lnTo>
                      <a:pt x="0" y="4"/>
                    </a:lnTo>
                    <a:lnTo>
                      <a:pt x="36" y="0"/>
                    </a:lnTo>
                    <a:lnTo>
                      <a:pt x="51" y="0"/>
                    </a:lnTo>
                    <a:lnTo>
                      <a:pt x="73" y="0"/>
                    </a:lnTo>
                    <a:lnTo>
                      <a:pt x="89" y="0"/>
                    </a:lnTo>
                    <a:lnTo>
                      <a:pt x="106" y="1"/>
                    </a:lnTo>
                    <a:lnTo>
                      <a:pt x="121" y="3"/>
                    </a:lnTo>
                    <a:lnTo>
                      <a:pt x="133" y="4"/>
                    </a:lnTo>
                    <a:lnTo>
                      <a:pt x="154" y="8"/>
                    </a:lnTo>
                    <a:lnTo>
                      <a:pt x="168" y="12"/>
                    </a:lnTo>
                    <a:lnTo>
                      <a:pt x="179" y="17"/>
                    </a:lnTo>
                    <a:lnTo>
                      <a:pt x="185" y="22"/>
                    </a:lnTo>
                    <a:lnTo>
                      <a:pt x="186" y="26"/>
                    </a:lnTo>
                  </a:path>
                </a:pathLst>
              </a:custGeom>
              <a:solidFill>
                <a:srgbClr val="00B7A5"/>
              </a:solidFill>
              <a:ln w="12700" cap="rnd">
                <a:solidFill>
                  <a:srgbClr val="00A0A0"/>
                </a:solidFill>
                <a:round/>
                <a:headEnd/>
                <a:tailEnd/>
              </a:ln>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12" name="Freeform 11"/>
              <p:cNvSpPr>
                <a:spLocks/>
              </p:cNvSpPr>
              <p:nvPr/>
            </p:nvSpPr>
            <p:spPr bwMode="auto">
              <a:xfrm>
                <a:off x="5059" y="2048"/>
                <a:ext cx="187" cy="52"/>
              </a:xfrm>
              <a:custGeom>
                <a:avLst/>
                <a:gdLst>
                  <a:gd name="T0" fmla="*/ 186 w 187"/>
                  <a:gd name="T1" fmla="*/ 26 h 52"/>
                  <a:gd name="T2" fmla="*/ 184 w 187"/>
                  <a:gd name="T3" fmla="*/ 29 h 52"/>
                  <a:gd name="T4" fmla="*/ 181 w 187"/>
                  <a:gd name="T5" fmla="*/ 32 h 52"/>
                  <a:gd name="T6" fmla="*/ 175 w 187"/>
                  <a:gd name="T7" fmla="*/ 36 h 52"/>
                  <a:gd name="T8" fmla="*/ 163 w 187"/>
                  <a:gd name="T9" fmla="*/ 41 h 52"/>
                  <a:gd name="T10" fmla="*/ 153 w 187"/>
                  <a:gd name="T11" fmla="*/ 43 h 52"/>
                  <a:gd name="T12" fmla="*/ 140 w 187"/>
                  <a:gd name="T13" fmla="*/ 46 h 52"/>
                  <a:gd name="T14" fmla="*/ 127 w 187"/>
                  <a:gd name="T15" fmla="*/ 48 h 52"/>
                  <a:gd name="T16" fmla="*/ 106 w 187"/>
                  <a:gd name="T17" fmla="*/ 50 h 52"/>
                  <a:gd name="T18" fmla="*/ 93 w 187"/>
                  <a:gd name="T19" fmla="*/ 51 h 52"/>
                  <a:gd name="T20" fmla="*/ 78 w 187"/>
                  <a:gd name="T21" fmla="*/ 51 h 52"/>
                  <a:gd name="T22" fmla="*/ 67 w 187"/>
                  <a:gd name="T23" fmla="*/ 51 h 52"/>
                  <a:gd name="T24" fmla="*/ 70 w 187"/>
                  <a:gd name="T25" fmla="*/ 37 h 52"/>
                  <a:gd name="T26" fmla="*/ 66 w 187"/>
                  <a:gd name="T27" fmla="*/ 31 h 52"/>
                  <a:gd name="T28" fmla="*/ 61 w 187"/>
                  <a:gd name="T29" fmla="*/ 26 h 52"/>
                  <a:gd name="T30" fmla="*/ 56 w 187"/>
                  <a:gd name="T31" fmla="*/ 22 h 52"/>
                  <a:gd name="T32" fmla="*/ 49 w 187"/>
                  <a:gd name="T33" fmla="*/ 19 h 52"/>
                  <a:gd name="T34" fmla="*/ 36 w 187"/>
                  <a:gd name="T35" fmla="*/ 14 h 52"/>
                  <a:gd name="T36" fmla="*/ 25 w 187"/>
                  <a:gd name="T37" fmla="*/ 11 h 52"/>
                  <a:gd name="T38" fmla="*/ 16 w 187"/>
                  <a:gd name="T39" fmla="*/ 8 h 52"/>
                  <a:gd name="T40" fmla="*/ 0 w 187"/>
                  <a:gd name="T41" fmla="*/ 4 h 52"/>
                  <a:gd name="T42" fmla="*/ 36 w 187"/>
                  <a:gd name="T43" fmla="*/ 0 h 52"/>
                  <a:gd name="T44" fmla="*/ 51 w 187"/>
                  <a:gd name="T45" fmla="*/ 0 h 52"/>
                  <a:gd name="T46" fmla="*/ 73 w 187"/>
                  <a:gd name="T47" fmla="*/ 0 h 52"/>
                  <a:gd name="T48" fmla="*/ 89 w 187"/>
                  <a:gd name="T49" fmla="*/ 0 h 52"/>
                  <a:gd name="T50" fmla="*/ 106 w 187"/>
                  <a:gd name="T51" fmla="*/ 1 h 52"/>
                  <a:gd name="T52" fmla="*/ 121 w 187"/>
                  <a:gd name="T53" fmla="*/ 3 h 52"/>
                  <a:gd name="T54" fmla="*/ 133 w 187"/>
                  <a:gd name="T55" fmla="*/ 4 h 52"/>
                  <a:gd name="T56" fmla="*/ 155 w 187"/>
                  <a:gd name="T57" fmla="*/ 8 h 52"/>
                  <a:gd name="T58" fmla="*/ 169 w 187"/>
                  <a:gd name="T59" fmla="*/ 12 h 52"/>
                  <a:gd name="T60" fmla="*/ 180 w 187"/>
                  <a:gd name="T61" fmla="*/ 17 h 52"/>
                  <a:gd name="T62" fmla="*/ 185 w 187"/>
                  <a:gd name="T63" fmla="*/ 22 h 52"/>
                  <a:gd name="T64" fmla="*/ 186 w 187"/>
                  <a:gd name="T65" fmla="*/ 26 h 5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87"/>
                  <a:gd name="T100" fmla="*/ 0 h 52"/>
                  <a:gd name="T101" fmla="*/ 187 w 187"/>
                  <a:gd name="T102" fmla="*/ 52 h 5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87" h="52">
                    <a:moveTo>
                      <a:pt x="186" y="26"/>
                    </a:moveTo>
                    <a:lnTo>
                      <a:pt x="184" y="29"/>
                    </a:lnTo>
                    <a:lnTo>
                      <a:pt x="181" y="32"/>
                    </a:lnTo>
                    <a:lnTo>
                      <a:pt x="175" y="36"/>
                    </a:lnTo>
                    <a:lnTo>
                      <a:pt x="163" y="41"/>
                    </a:lnTo>
                    <a:lnTo>
                      <a:pt x="153" y="43"/>
                    </a:lnTo>
                    <a:lnTo>
                      <a:pt x="140" y="46"/>
                    </a:lnTo>
                    <a:lnTo>
                      <a:pt x="127" y="48"/>
                    </a:lnTo>
                    <a:lnTo>
                      <a:pt x="106" y="50"/>
                    </a:lnTo>
                    <a:lnTo>
                      <a:pt x="93" y="51"/>
                    </a:lnTo>
                    <a:lnTo>
                      <a:pt x="78" y="51"/>
                    </a:lnTo>
                    <a:lnTo>
                      <a:pt x="67" y="51"/>
                    </a:lnTo>
                    <a:lnTo>
                      <a:pt x="70" y="37"/>
                    </a:lnTo>
                    <a:lnTo>
                      <a:pt x="66" y="31"/>
                    </a:lnTo>
                    <a:lnTo>
                      <a:pt x="61" y="26"/>
                    </a:lnTo>
                    <a:lnTo>
                      <a:pt x="56" y="22"/>
                    </a:lnTo>
                    <a:lnTo>
                      <a:pt x="49" y="19"/>
                    </a:lnTo>
                    <a:lnTo>
                      <a:pt x="36" y="14"/>
                    </a:lnTo>
                    <a:lnTo>
                      <a:pt x="25" y="11"/>
                    </a:lnTo>
                    <a:lnTo>
                      <a:pt x="16" y="8"/>
                    </a:lnTo>
                    <a:lnTo>
                      <a:pt x="0" y="4"/>
                    </a:lnTo>
                    <a:lnTo>
                      <a:pt x="36" y="0"/>
                    </a:lnTo>
                    <a:lnTo>
                      <a:pt x="51" y="0"/>
                    </a:lnTo>
                    <a:lnTo>
                      <a:pt x="73" y="0"/>
                    </a:lnTo>
                    <a:lnTo>
                      <a:pt x="89" y="0"/>
                    </a:lnTo>
                    <a:lnTo>
                      <a:pt x="106" y="1"/>
                    </a:lnTo>
                    <a:lnTo>
                      <a:pt x="121" y="3"/>
                    </a:lnTo>
                    <a:lnTo>
                      <a:pt x="133" y="4"/>
                    </a:lnTo>
                    <a:lnTo>
                      <a:pt x="155" y="8"/>
                    </a:lnTo>
                    <a:lnTo>
                      <a:pt x="169" y="12"/>
                    </a:lnTo>
                    <a:lnTo>
                      <a:pt x="180" y="17"/>
                    </a:lnTo>
                    <a:lnTo>
                      <a:pt x="185" y="22"/>
                    </a:lnTo>
                    <a:lnTo>
                      <a:pt x="186" y="26"/>
                    </a:lnTo>
                  </a:path>
                </a:pathLst>
              </a:custGeom>
              <a:solidFill>
                <a:srgbClr val="8080FF"/>
              </a:solidFill>
              <a:ln w="12700" cap="rnd">
                <a:solidFill>
                  <a:srgbClr val="00A0A0"/>
                </a:solidFill>
                <a:round/>
                <a:headEnd/>
                <a:tailEnd/>
              </a:ln>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13" name="Freeform 12"/>
              <p:cNvSpPr>
                <a:spLocks/>
              </p:cNvSpPr>
              <p:nvPr/>
            </p:nvSpPr>
            <p:spPr bwMode="auto">
              <a:xfrm>
                <a:off x="4088" y="2142"/>
                <a:ext cx="318" cy="645"/>
              </a:xfrm>
              <a:custGeom>
                <a:avLst/>
                <a:gdLst>
                  <a:gd name="T0" fmla="*/ 236 w 318"/>
                  <a:gd name="T1" fmla="*/ 81 h 645"/>
                  <a:gd name="T2" fmla="*/ 197 w 318"/>
                  <a:gd name="T3" fmla="*/ 92 h 645"/>
                  <a:gd name="T4" fmla="*/ 164 w 318"/>
                  <a:gd name="T5" fmla="*/ 113 h 645"/>
                  <a:gd name="T6" fmla="*/ 132 w 318"/>
                  <a:gd name="T7" fmla="*/ 146 h 645"/>
                  <a:gd name="T8" fmla="*/ 103 w 318"/>
                  <a:gd name="T9" fmla="*/ 193 h 645"/>
                  <a:gd name="T10" fmla="*/ 84 w 318"/>
                  <a:gd name="T11" fmla="*/ 255 h 645"/>
                  <a:gd name="T12" fmla="*/ 78 w 318"/>
                  <a:gd name="T13" fmla="*/ 309 h 645"/>
                  <a:gd name="T14" fmla="*/ 80 w 318"/>
                  <a:gd name="T15" fmla="*/ 355 h 645"/>
                  <a:gd name="T16" fmla="*/ 91 w 318"/>
                  <a:gd name="T17" fmla="*/ 413 h 645"/>
                  <a:gd name="T18" fmla="*/ 116 w 318"/>
                  <a:gd name="T19" fmla="*/ 468 h 645"/>
                  <a:gd name="T20" fmla="*/ 143 w 318"/>
                  <a:gd name="T21" fmla="*/ 505 h 645"/>
                  <a:gd name="T22" fmla="*/ 170 w 318"/>
                  <a:gd name="T23" fmla="*/ 531 h 645"/>
                  <a:gd name="T24" fmla="*/ 196 w 318"/>
                  <a:gd name="T25" fmla="*/ 547 h 645"/>
                  <a:gd name="T26" fmla="*/ 222 w 318"/>
                  <a:gd name="T27" fmla="*/ 557 h 645"/>
                  <a:gd name="T28" fmla="*/ 249 w 318"/>
                  <a:gd name="T29" fmla="*/ 562 h 645"/>
                  <a:gd name="T30" fmla="*/ 276 w 318"/>
                  <a:gd name="T31" fmla="*/ 561 h 645"/>
                  <a:gd name="T32" fmla="*/ 294 w 318"/>
                  <a:gd name="T33" fmla="*/ 559 h 645"/>
                  <a:gd name="T34" fmla="*/ 308 w 318"/>
                  <a:gd name="T35" fmla="*/ 567 h 645"/>
                  <a:gd name="T36" fmla="*/ 316 w 318"/>
                  <a:gd name="T37" fmla="*/ 587 h 645"/>
                  <a:gd name="T38" fmla="*/ 317 w 318"/>
                  <a:gd name="T39" fmla="*/ 608 h 645"/>
                  <a:gd name="T40" fmla="*/ 313 w 318"/>
                  <a:gd name="T41" fmla="*/ 624 h 645"/>
                  <a:gd name="T42" fmla="*/ 306 w 318"/>
                  <a:gd name="T43" fmla="*/ 634 h 645"/>
                  <a:gd name="T44" fmla="*/ 290 w 318"/>
                  <a:gd name="T45" fmla="*/ 641 h 645"/>
                  <a:gd name="T46" fmla="*/ 251 w 318"/>
                  <a:gd name="T47" fmla="*/ 644 h 645"/>
                  <a:gd name="T48" fmla="*/ 210 w 318"/>
                  <a:gd name="T49" fmla="*/ 639 h 645"/>
                  <a:gd name="T50" fmla="*/ 170 w 318"/>
                  <a:gd name="T51" fmla="*/ 626 h 645"/>
                  <a:gd name="T52" fmla="*/ 133 w 318"/>
                  <a:gd name="T53" fmla="*/ 605 h 645"/>
                  <a:gd name="T54" fmla="*/ 98 w 318"/>
                  <a:gd name="T55" fmla="*/ 576 h 645"/>
                  <a:gd name="T56" fmla="*/ 72 w 318"/>
                  <a:gd name="T57" fmla="*/ 547 h 645"/>
                  <a:gd name="T58" fmla="*/ 50 w 318"/>
                  <a:gd name="T59" fmla="*/ 513 h 645"/>
                  <a:gd name="T60" fmla="*/ 23 w 318"/>
                  <a:gd name="T61" fmla="*/ 455 h 645"/>
                  <a:gd name="T62" fmla="*/ 4 w 318"/>
                  <a:gd name="T63" fmla="*/ 381 h 645"/>
                  <a:gd name="T64" fmla="*/ 0 w 318"/>
                  <a:gd name="T65" fmla="*/ 325 h 645"/>
                  <a:gd name="T66" fmla="*/ 1 w 318"/>
                  <a:gd name="T67" fmla="*/ 295 h 645"/>
                  <a:gd name="T68" fmla="*/ 7 w 318"/>
                  <a:gd name="T69" fmla="*/ 247 h 645"/>
                  <a:gd name="T70" fmla="*/ 21 w 318"/>
                  <a:gd name="T71" fmla="*/ 195 h 645"/>
                  <a:gd name="T72" fmla="*/ 41 w 318"/>
                  <a:gd name="T73" fmla="*/ 149 h 645"/>
                  <a:gd name="T74" fmla="*/ 61 w 318"/>
                  <a:gd name="T75" fmla="*/ 114 h 645"/>
                  <a:gd name="T76" fmla="*/ 84 w 318"/>
                  <a:gd name="T77" fmla="*/ 85 h 645"/>
                  <a:gd name="T78" fmla="*/ 117 w 318"/>
                  <a:gd name="T79" fmla="*/ 53 h 645"/>
                  <a:gd name="T80" fmla="*/ 145 w 318"/>
                  <a:gd name="T81" fmla="*/ 33 h 645"/>
                  <a:gd name="T82" fmla="*/ 178 w 318"/>
                  <a:gd name="T83" fmla="*/ 16 h 645"/>
                  <a:gd name="T84" fmla="*/ 210 w 318"/>
                  <a:gd name="T85" fmla="*/ 7 h 645"/>
                  <a:gd name="T86" fmla="*/ 249 w 318"/>
                  <a:gd name="T87" fmla="*/ 0 h 645"/>
                  <a:gd name="T88" fmla="*/ 260 w 318"/>
                  <a:gd name="T89" fmla="*/ 7 h 645"/>
                  <a:gd name="T90" fmla="*/ 268 w 318"/>
                  <a:gd name="T91" fmla="*/ 22 h 645"/>
                  <a:gd name="T92" fmla="*/ 270 w 318"/>
                  <a:gd name="T93" fmla="*/ 43 h 645"/>
                  <a:gd name="T94" fmla="*/ 262 w 318"/>
                  <a:gd name="T95" fmla="*/ 70 h 645"/>
                  <a:gd name="T96" fmla="*/ 250 w 318"/>
                  <a:gd name="T97" fmla="*/ 78 h 64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18"/>
                  <a:gd name="T148" fmla="*/ 0 h 645"/>
                  <a:gd name="T149" fmla="*/ 318 w 318"/>
                  <a:gd name="T150" fmla="*/ 645 h 645"/>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18" h="645">
                    <a:moveTo>
                      <a:pt x="250" y="78"/>
                    </a:moveTo>
                    <a:lnTo>
                      <a:pt x="236" y="81"/>
                    </a:lnTo>
                    <a:lnTo>
                      <a:pt x="213" y="86"/>
                    </a:lnTo>
                    <a:lnTo>
                      <a:pt x="197" y="92"/>
                    </a:lnTo>
                    <a:lnTo>
                      <a:pt x="179" y="102"/>
                    </a:lnTo>
                    <a:lnTo>
                      <a:pt x="164" y="113"/>
                    </a:lnTo>
                    <a:lnTo>
                      <a:pt x="147" y="130"/>
                    </a:lnTo>
                    <a:lnTo>
                      <a:pt x="132" y="146"/>
                    </a:lnTo>
                    <a:lnTo>
                      <a:pt x="117" y="167"/>
                    </a:lnTo>
                    <a:lnTo>
                      <a:pt x="103" y="193"/>
                    </a:lnTo>
                    <a:lnTo>
                      <a:pt x="92" y="221"/>
                    </a:lnTo>
                    <a:lnTo>
                      <a:pt x="84" y="255"/>
                    </a:lnTo>
                    <a:lnTo>
                      <a:pt x="79" y="286"/>
                    </a:lnTo>
                    <a:lnTo>
                      <a:pt x="78" y="309"/>
                    </a:lnTo>
                    <a:lnTo>
                      <a:pt x="78" y="338"/>
                    </a:lnTo>
                    <a:lnTo>
                      <a:pt x="80" y="355"/>
                    </a:lnTo>
                    <a:lnTo>
                      <a:pt x="83" y="382"/>
                    </a:lnTo>
                    <a:lnTo>
                      <a:pt x="91" y="413"/>
                    </a:lnTo>
                    <a:lnTo>
                      <a:pt x="105" y="448"/>
                    </a:lnTo>
                    <a:lnTo>
                      <a:pt x="116" y="468"/>
                    </a:lnTo>
                    <a:lnTo>
                      <a:pt x="128" y="488"/>
                    </a:lnTo>
                    <a:lnTo>
                      <a:pt x="143" y="505"/>
                    </a:lnTo>
                    <a:lnTo>
                      <a:pt x="159" y="521"/>
                    </a:lnTo>
                    <a:lnTo>
                      <a:pt x="170" y="531"/>
                    </a:lnTo>
                    <a:lnTo>
                      <a:pt x="183" y="540"/>
                    </a:lnTo>
                    <a:lnTo>
                      <a:pt x="196" y="547"/>
                    </a:lnTo>
                    <a:lnTo>
                      <a:pt x="208" y="552"/>
                    </a:lnTo>
                    <a:lnTo>
                      <a:pt x="222" y="557"/>
                    </a:lnTo>
                    <a:lnTo>
                      <a:pt x="235" y="560"/>
                    </a:lnTo>
                    <a:lnTo>
                      <a:pt x="249" y="562"/>
                    </a:lnTo>
                    <a:lnTo>
                      <a:pt x="261" y="562"/>
                    </a:lnTo>
                    <a:lnTo>
                      <a:pt x="276" y="561"/>
                    </a:lnTo>
                    <a:lnTo>
                      <a:pt x="287" y="561"/>
                    </a:lnTo>
                    <a:lnTo>
                      <a:pt x="294" y="559"/>
                    </a:lnTo>
                    <a:lnTo>
                      <a:pt x="302" y="563"/>
                    </a:lnTo>
                    <a:lnTo>
                      <a:pt x="308" y="567"/>
                    </a:lnTo>
                    <a:lnTo>
                      <a:pt x="313" y="575"/>
                    </a:lnTo>
                    <a:lnTo>
                      <a:pt x="316" y="587"/>
                    </a:lnTo>
                    <a:lnTo>
                      <a:pt x="317" y="596"/>
                    </a:lnTo>
                    <a:lnTo>
                      <a:pt x="317" y="608"/>
                    </a:lnTo>
                    <a:lnTo>
                      <a:pt x="315" y="617"/>
                    </a:lnTo>
                    <a:lnTo>
                      <a:pt x="313" y="624"/>
                    </a:lnTo>
                    <a:lnTo>
                      <a:pt x="309" y="629"/>
                    </a:lnTo>
                    <a:lnTo>
                      <a:pt x="306" y="634"/>
                    </a:lnTo>
                    <a:lnTo>
                      <a:pt x="298" y="639"/>
                    </a:lnTo>
                    <a:lnTo>
                      <a:pt x="290" y="641"/>
                    </a:lnTo>
                    <a:lnTo>
                      <a:pt x="272" y="643"/>
                    </a:lnTo>
                    <a:lnTo>
                      <a:pt x="251" y="644"/>
                    </a:lnTo>
                    <a:lnTo>
                      <a:pt x="229" y="643"/>
                    </a:lnTo>
                    <a:lnTo>
                      <a:pt x="210" y="639"/>
                    </a:lnTo>
                    <a:lnTo>
                      <a:pt x="189" y="634"/>
                    </a:lnTo>
                    <a:lnTo>
                      <a:pt x="170" y="626"/>
                    </a:lnTo>
                    <a:lnTo>
                      <a:pt x="149" y="616"/>
                    </a:lnTo>
                    <a:lnTo>
                      <a:pt x="133" y="605"/>
                    </a:lnTo>
                    <a:lnTo>
                      <a:pt x="114" y="592"/>
                    </a:lnTo>
                    <a:lnTo>
                      <a:pt x="98" y="576"/>
                    </a:lnTo>
                    <a:lnTo>
                      <a:pt x="83" y="561"/>
                    </a:lnTo>
                    <a:lnTo>
                      <a:pt x="72" y="547"/>
                    </a:lnTo>
                    <a:lnTo>
                      <a:pt x="62" y="532"/>
                    </a:lnTo>
                    <a:lnTo>
                      <a:pt x="50" y="513"/>
                    </a:lnTo>
                    <a:lnTo>
                      <a:pt x="35" y="488"/>
                    </a:lnTo>
                    <a:lnTo>
                      <a:pt x="23" y="455"/>
                    </a:lnTo>
                    <a:lnTo>
                      <a:pt x="13" y="425"/>
                    </a:lnTo>
                    <a:lnTo>
                      <a:pt x="4" y="381"/>
                    </a:lnTo>
                    <a:lnTo>
                      <a:pt x="1" y="345"/>
                    </a:lnTo>
                    <a:lnTo>
                      <a:pt x="0" y="325"/>
                    </a:lnTo>
                    <a:lnTo>
                      <a:pt x="0" y="308"/>
                    </a:lnTo>
                    <a:lnTo>
                      <a:pt x="1" y="295"/>
                    </a:lnTo>
                    <a:lnTo>
                      <a:pt x="3" y="273"/>
                    </a:lnTo>
                    <a:lnTo>
                      <a:pt x="7" y="247"/>
                    </a:lnTo>
                    <a:lnTo>
                      <a:pt x="13" y="223"/>
                    </a:lnTo>
                    <a:lnTo>
                      <a:pt x="21" y="195"/>
                    </a:lnTo>
                    <a:lnTo>
                      <a:pt x="30" y="172"/>
                    </a:lnTo>
                    <a:lnTo>
                      <a:pt x="41" y="149"/>
                    </a:lnTo>
                    <a:lnTo>
                      <a:pt x="50" y="133"/>
                    </a:lnTo>
                    <a:lnTo>
                      <a:pt x="61" y="114"/>
                    </a:lnTo>
                    <a:lnTo>
                      <a:pt x="73" y="98"/>
                    </a:lnTo>
                    <a:lnTo>
                      <a:pt x="84" y="85"/>
                    </a:lnTo>
                    <a:lnTo>
                      <a:pt x="100" y="67"/>
                    </a:lnTo>
                    <a:lnTo>
                      <a:pt x="117" y="53"/>
                    </a:lnTo>
                    <a:lnTo>
                      <a:pt x="132" y="42"/>
                    </a:lnTo>
                    <a:lnTo>
                      <a:pt x="145" y="33"/>
                    </a:lnTo>
                    <a:lnTo>
                      <a:pt x="161" y="24"/>
                    </a:lnTo>
                    <a:lnTo>
                      <a:pt x="178" y="16"/>
                    </a:lnTo>
                    <a:lnTo>
                      <a:pt x="193" y="12"/>
                    </a:lnTo>
                    <a:lnTo>
                      <a:pt x="210" y="7"/>
                    </a:lnTo>
                    <a:lnTo>
                      <a:pt x="229" y="2"/>
                    </a:lnTo>
                    <a:lnTo>
                      <a:pt x="249" y="0"/>
                    </a:lnTo>
                    <a:lnTo>
                      <a:pt x="256" y="3"/>
                    </a:lnTo>
                    <a:lnTo>
                      <a:pt x="260" y="7"/>
                    </a:lnTo>
                    <a:lnTo>
                      <a:pt x="264" y="16"/>
                    </a:lnTo>
                    <a:lnTo>
                      <a:pt x="268" y="22"/>
                    </a:lnTo>
                    <a:lnTo>
                      <a:pt x="269" y="30"/>
                    </a:lnTo>
                    <a:lnTo>
                      <a:pt x="270" y="43"/>
                    </a:lnTo>
                    <a:lnTo>
                      <a:pt x="267" y="57"/>
                    </a:lnTo>
                    <a:lnTo>
                      <a:pt x="262" y="70"/>
                    </a:lnTo>
                    <a:lnTo>
                      <a:pt x="257" y="75"/>
                    </a:lnTo>
                    <a:lnTo>
                      <a:pt x="250" y="78"/>
                    </a:lnTo>
                  </a:path>
                </a:pathLst>
              </a:custGeom>
              <a:solidFill>
                <a:srgbClr val="C1CEFF"/>
              </a:solidFill>
              <a:ln w="12700" cap="rnd">
                <a:solidFill>
                  <a:srgbClr val="618FFD"/>
                </a:solidFill>
                <a:round/>
                <a:headEnd/>
                <a:tailEnd/>
              </a:ln>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14" name="Freeform 13"/>
              <p:cNvSpPr>
                <a:spLocks/>
              </p:cNvSpPr>
              <p:nvPr/>
            </p:nvSpPr>
            <p:spPr bwMode="auto">
              <a:xfrm>
                <a:off x="4160" y="2169"/>
                <a:ext cx="141" cy="118"/>
              </a:xfrm>
              <a:custGeom>
                <a:avLst/>
                <a:gdLst>
                  <a:gd name="T0" fmla="*/ 128 w 141"/>
                  <a:gd name="T1" fmla="*/ 0 h 118"/>
                  <a:gd name="T2" fmla="*/ 94 w 141"/>
                  <a:gd name="T3" fmla="*/ 15 h 118"/>
                  <a:gd name="T4" fmla="*/ 69 w 141"/>
                  <a:gd name="T5" fmla="*/ 30 h 118"/>
                  <a:gd name="T6" fmla="*/ 45 w 141"/>
                  <a:gd name="T7" fmla="*/ 49 h 118"/>
                  <a:gd name="T8" fmla="*/ 20 w 141"/>
                  <a:gd name="T9" fmla="*/ 76 h 118"/>
                  <a:gd name="T10" fmla="*/ 4 w 141"/>
                  <a:gd name="T11" fmla="*/ 96 h 118"/>
                  <a:gd name="T12" fmla="*/ 0 w 141"/>
                  <a:gd name="T13" fmla="*/ 107 h 118"/>
                  <a:gd name="T14" fmla="*/ 1 w 141"/>
                  <a:gd name="T15" fmla="*/ 115 h 118"/>
                  <a:gd name="T16" fmla="*/ 11 w 141"/>
                  <a:gd name="T17" fmla="*/ 117 h 118"/>
                  <a:gd name="T18" fmla="*/ 20 w 141"/>
                  <a:gd name="T19" fmla="*/ 106 h 118"/>
                  <a:gd name="T20" fmla="*/ 34 w 141"/>
                  <a:gd name="T21" fmla="*/ 90 h 118"/>
                  <a:gd name="T22" fmla="*/ 49 w 141"/>
                  <a:gd name="T23" fmla="*/ 72 h 118"/>
                  <a:gd name="T24" fmla="*/ 67 w 141"/>
                  <a:gd name="T25" fmla="*/ 56 h 118"/>
                  <a:gd name="T26" fmla="*/ 87 w 141"/>
                  <a:gd name="T27" fmla="*/ 41 h 118"/>
                  <a:gd name="T28" fmla="*/ 108 w 141"/>
                  <a:gd name="T29" fmla="*/ 29 h 118"/>
                  <a:gd name="T30" fmla="*/ 127 w 141"/>
                  <a:gd name="T31" fmla="*/ 21 h 118"/>
                  <a:gd name="T32" fmla="*/ 139 w 141"/>
                  <a:gd name="T33" fmla="*/ 15 h 118"/>
                  <a:gd name="T34" fmla="*/ 140 w 141"/>
                  <a:gd name="T35" fmla="*/ 8 h 118"/>
                  <a:gd name="T36" fmla="*/ 138 w 141"/>
                  <a:gd name="T37" fmla="*/ 1 h 118"/>
                  <a:gd name="T38" fmla="*/ 128 w 141"/>
                  <a:gd name="T39" fmla="*/ 0 h 1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41"/>
                  <a:gd name="T61" fmla="*/ 0 h 118"/>
                  <a:gd name="T62" fmla="*/ 141 w 141"/>
                  <a:gd name="T63" fmla="*/ 118 h 1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41" h="118">
                    <a:moveTo>
                      <a:pt x="128" y="0"/>
                    </a:moveTo>
                    <a:lnTo>
                      <a:pt x="94" y="15"/>
                    </a:lnTo>
                    <a:lnTo>
                      <a:pt x="69" y="30"/>
                    </a:lnTo>
                    <a:lnTo>
                      <a:pt x="45" y="49"/>
                    </a:lnTo>
                    <a:lnTo>
                      <a:pt x="20" y="76"/>
                    </a:lnTo>
                    <a:lnTo>
                      <a:pt x="4" y="96"/>
                    </a:lnTo>
                    <a:lnTo>
                      <a:pt x="0" y="107"/>
                    </a:lnTo>
                    <a:lnTo>
                      <a:pt x="1" y="115"/>
                    </a:lnTo>
                    <a:lnTo>
                      <a:pt x="11" y="117"/>
                    </a:lnTo>
                    <a:lnTo>
                      <a:pt x="20" y="106"/>
                    </a:lnTo>
                    <a:lnTo>
                      <a:pt x="34" y="90"/>
                    </a:lnTo>
                    <a:lnTo>
                      <a:pt x="49" y="72"/>
                    </a:lnTo>
                    <a:lnTo>
                      <a:pt x="67" y="56"/>
                    </a:lnTo>
                    <a:lnTo>
                      <a:pt x="87" y="41"/>
                    </a:lnTo>
                    <a:lnTo>
                      <a:pt x="108" y="29"/>
                    </a:lnTo>
                    <a:lnTo>
                      <a:pt x="127" y="21"/>
                    </a:lnTo>
                    <a:lnTo>
                      <a:pt x="139" y="15"/>
                    </a:lnTo>
                    <a:lnTo>
                      <a:pt x="140" y="8"/>
                    </a:lnTo>
                    <a:lnTo>
                      <a:pt x="138" y="1"/>
                    </a:lnTo>
                    <a:lnTo>
                      <a:pt x="128" y="0"/>
                    </a:lnTo>
                  </a:path>
                </a:pathLst>
              </a:custGeom>
              <a:solidFill>
                <a:schemeClr val="tx1"/>
              </a:solidFill>
              <a:ln w="12700" cap="rnd">
                <a:solidFill>
                  <a:srgbClr val="C1CEFF"/>
                </a:solidFill>
                <a:round/>
                <a:headEnd/>
                <a:tailEnd/>
              </a:ln>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15" name="Rectangle 14"/>
              <p:cNvSpPr>
                <a:spLocks noChangeArrowheads="1"/>
              </p:cNvSpPr>
              <p:nvPr/>
            </p:nvSpPr>
            <p:spPr bwMode="auto">
              <a:xfrm>
                <a:off x="4637" y="2211"/>
                <a:ext cx="178" cy="23"/>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6" name="Rectangle 15"/>
              <p:cNvSpPr>
                <a:spLocks noChangeArrowheads="1"/>
              </p:cNvSpPr>
              <p:nvPr/>
            </p:nvSpPr>
            <p:spPr bwMode="auto">
              <a:xfrm>
                <a:off x="4693" y="2259"/>
                <a:ext cx="65" cy="23"/>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7" name="Rectangle 16"/>
              <p:cNvSpPr>
                <a:spLocks noChangeArrowheads="1"/>
              </p:cNvSpPr>
              <p:nvPr/>
            </p:nvSpPr>
            <p:spPr bwMode="auto">
              <a:xfrm>
                <a:off x="4661" y="2307"/>
                <a:ext cx="130" cy="24"/>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8" name="Rectangle 17"/>
              <p:cNvSpPr>
                <a:spLocks noChangeArrowheads="1"/>
              </p:cNvSpPr>
              <p:nvPr/>
            </p:nvSpPr>
            <p:spPr bwMode="auto">
              <a:xfrm>
                <a:off x="4637" y="2595"/>
                <a:ext cx="178" cy="22"/>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9" name="Rectangle 18"/>
              <p:cNvSpPr>
                <a:spLocks noChangeArrowheads="1"/>
              </p:cNvSpPr>
              <p:nvPr/>
            </p:nvSpPr>
            <p:spPr bwMode="auto">
              <a:xfrm>
                <a:off x="4693" y="2355"/>
                <a:ext cx="65" cy="23"/>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20" name="Rectangle 19"/>
              <p:cNvSpPr>
                <a:spLocks noChangeArrowheads="1"/>
              </p:cNvSpPr>
              <p:nvPr/>
            </p:nvSpPr>
            <p:spPr bwMode="auto">
              <a:xfrm>
                <a:off x="4693" y="2451"/>
                <a:ext cx="65" cy="22"/>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21" name="Rectangle 20"/>
              <p:cNvSpPr>
                <a:spLocks noChangeArrowheads="1"/>
              </p:cNvSpPr>
              <p:nvPr/>
            </p:nvSpPr>
            <p:spPr bwMode="auto">
              <a:xfrm>
                <a:off x="4693" y="2547"/>
                <a:ext cx="65" cy="22"/>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22" name="Rectangle 21"/>
              <p:cNvSpPr>
                <a:spLocks noChangeArrowheads="1"/>
              </p:cNvSpPr>
              <p:nvPr/>
            </p:nvSpPr>
            <p:spPr bwMode="auto">
              <a:xfrm>
                <a:off x="4693" y="2642"/>
                <a:ext cx="65" cy="23"/>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23" name="Rectangle 22"/>
              <p:cNvSpPr>
                <a:spLocks noChangeArrowheads="1"/>
              </p:cNvSpPr>
              <p:nvPr/>
            </p:nvSpPr>
            <p:spPr bwMode="auto">
              <a:xfrm>
                <a:off x="4693" y="2738"/>
                <a:ext cx="65" cy="24"/>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24" name="Rectangle 23"/>
              <p:cNvSpPr>
                <a:spLocks noChangeArrowheads="1"/>
              </p:cNvSpPr>
              <p:nvPr/>
            </p:nvSpPr>
            <p:spPr bwMode="auto">
              <a:xfrm>
                <a:off x="4693" y="2834"/>
                <a:ext cx="65" cy="23"/>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25" name="Rectangle 24"/>
              <p:cNvSpPr>
                <a:spLocks noChangeArrowheads="1"/>
              </p:cNvSpPr>
              <p:nvPr/>
            </p:nvSpPr>
            <p:spPr bwMode="auto">
              <a:xfrm>
                <a:off x="4693" y="2930"/>
                <a:ext cx="65" cy="23"/>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26" name="Rectangle 25"/>
              <p:cNvSpPr>
                <a:spLocks noChangeArrowheads="1"/>
              </p:cNvSpPr>
              <p:nvPr/>
            </p:nvSpPr>
            <p:spPr bwMode="auto">
              <a:xfrm>
                <a:off x="4661" y="2403"/>
                <a:ext cx="130" cy="22"/>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27" name="Rectangle 26"/>
              <p:cNvSpPr>
                <a:spLocks noChangeArrowheads="1"/>
              </p:cNvSpPr>
              <p:nvPr/>
            </p:nvSpPr>
            <p:spPr bwMode="auto">
              <a:xfrm>
                <a:off x="4661" y="2500"/>
                <a:ext cx="130" cy="21"/>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28" name="Rectangle 27"/>
              <p:cNvSpPr>
                <a:spLocks noChangeArrowheads="1"/>
              </p:cNvSpPr>
              <p:nvPr/>
            </p:nvSpPr>
            <p:spPr bwMode="auto">
              <a:xfrm>
                <a:off x="4661" y="2786"/>
                <a:ext cx="130" cy="23"/>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29" name="Rectangle 28"/>
              <p:cNvSpPr>
                <a:spLocks noChangeArrowheads="1"/>
              </p:cNvSpPr>
              <p:nvPr/>
            </p:nvSpPr>
            <p:spPr bwMode="auto">
              <a:xfrm>
                <a:off x="4661" y="2882"/>
                <a:ext cx="130" cy="23"/>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30" name="Rectangle 29"/>
              <p:cNvSpPr>
                <a:spLocks noChangeArrowheads="1"/>
              </p:cNvSpPr>
              <p:nvPr/>
            </p:nvSpPr>
            <p:spPr bwMode="auto">
              <a:xfrm>
                <a:off x="4661" y="2690"/>
                <a:ext cx="130" cy="23"/>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31" name="Freeform 30"/>
              <p:cNvSpPr>
                <a:spLocks/>
              </p:cNvSpPr>
              <p:nvPr/>
            </p:nvSpPr>
            <p:spPr bwMode="auto">
              <a:xfrm>
                <a:off x="4856" y="2563"/>
                <a:ext cx="52" cy="73"/>
              </a:xfrm>
              <a:custGeom>
                <a:avLst/>
                <a:gdLst>
                  <a:gd name="T0" fmla="*/ 14 w 52"/>
                  <a:gd name="T1" fmla="*/ 0 h 73"/>
                  <a:gd name="T2" fmla="*/ 37 w 52"/>
                  <a:gd name="T3" fmla="*/ 0 h 73"/>
                  <a:gd name="T4" fmla="*/ 51 w 52"/>
                  <a:gd name="T5" fmla="*/ 10 h 73"/>
                  <a:gd name="T6" fmla="*/ 51 w 52"/>
                  <a:gd name="T7" fmla="*/ 28 h 73"/>
                  <a:gd name="T8" fmla="*/ 32 w 52"/>
                  <a:gd name="T9" fmla="*/ 28 h 73"/>
                  <a:gd name="T10" fmla="*/ 32 w 52"/>
                  <a:gd name="T11" fmla="*/ 14 h 73"/>
                  <a:gd name="T12" fmla="*/ 18 w 52"/>
                  <a:gd name="T13" fmla="*/ 14 h 73"/>
                  <a:gd name="T14" fmla="*/ 18 w 52"/>
                  <a:gd name="T15" fmla="*/ 58 h 73"/>
                  <a:gd name="T16" fmla="*/ 32 w 52"/>
                  <a:gd name="T17" fmla="*/ 58 h 73"/>
                  <a:gd name="T18" fmla="*/ 32 w 52"/>
                  <a:gd name="T19" fmla="*/ 42 h 73"/>
                  <a:gd name="T20" fmla="*/ 51 w 52"/>
                  <a:gd name="T21" fmla="*/ 42 h 73"/>
                  <a:gd name="T22" fmla="*/ 51 w 52"/>
                  <a:gd name="T23" fmla="*/ 62 h 73"/>
                  <a:gd name="T24" fmla="*/ 37 w 52"/>
                  <a:gd name="T25" fmla="*/ 72 h 73"/>
                  <a:gd name="T26" fmla="*/ 14 w 52"/>
                  <a:gd name="T27" fmla="*/ 72 h 73"/>
                  <a:gd name="T28" fmla="*/ 0 w 52"/>
                  <a:gd name="T29" fmla="*/ 62 h 73"/>
                  <a:gd name="T30" fmla="*/ 0 w 52"/>
                  <a:gd name="T31" fmla="*/ 10 h 73"/>
                  <a:gd name="T32" fmla="*/ 14 w 52"/>
                  <a:gd name="T33" fmla="*/ 0 h 7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2"/>
                  <a:gd name="T52" fmla="*/ 0 h 73"/>
                  <a:gd name="T53" fmla="*/ 52 w 52"/>
                  <a:gd name="T54" fmla="*/ 73 h 7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2" h="73">
                    <a:moveTo>
                      <a:pt x="14" y="0"/>
                    </a:moveTo>
                    <a:lnTo>
                      <a:pt x="37" y="0"/>
                    </a:lnTo>
                    <a:lnTo>
                      <a:pt x="51" y="10"/>
                    </a:lnTo>
                    <a:lnTo>
                      <a:pt x="51" y="28"/>
                    </a:lnTo>
                    <a:lnTo>
                      <a:pt x="32" y="28"/>
                    </a:lnTo>
                    <a:lnTo>
                      <a:pt x="32" y="14"/>
                    </a:lnTo>
                    <a:lnTo>
                      <a:pt x="18" y="14"/>
                    </a:lnTo>
                    <a:lnTo>
                      <a:pt x="18" y="58"/>
                    </a:lnTo>
                    <a:lnTo>
                      <a:pt x="32" y="58"/>
                    </a:lnTo>
                    <a:lnTo>
                      <a:pt x="32" y="42"/>
                    </a:lnTo>
                    <a:lnTo>
                      <a:pt x="51" y="42"/>
                    </a:lnTo>
                    <a:lnTo>
                      <a:pt x="51" y="62"/>
                    </a:lnTo>
                    <a:lnTo>
                      <a:pt x="37" y="72"/>
                    </a:lnTo>
                    <a:lnTo>
                      <a:pt x="14" y="72"/>
                    </a:lnTo>
                    <a:lnTo>
                      <a:pt x="0" y="62"/>
                    </a:lnTo>
                    <a:lnTo>
                      <a:pt x="0" y="10"/>
                    </a:lnTo>
                    <a:lnTo>
                      <a:pt x="14" y="0"/>
                    </a:lnTo>
                  </a:path>
                </a:pathLst>
              </a:custGeom>
              <a:solidFill>
                <a:srgbClr val="C0FFFF"/>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32" name="Freeform 31"/>
              <p:cNvSpPr>
                <a:spLocks/>
              </p:cNvSpPr>
              <p:nvPr/>
            </p:nvSpPr>
            <p:spPr bwMode="auto">
              <a:xfrm>
                <a:off x="5000" y="2563"/>
                <a:ext cx="50" cy="73"/>
              </a:xfrm>
              <a:custGeom>
                <a:avLst/>
                <a:gdLst>
                  <a:gd name="T0" fmla="*/ 0 w 50"/>
                  <a:gd name="T1" fmla="*/ 0 h 73"/>
                  <a:gd name="T2" fmla="*/ 35 w 50"/>
                  <a:gd name="T3" fmla="*/ 0 h 73"/>
                  <a:gd name="T4" fmla="*/ 49 w 50"/>
                  <a:gd name="T5" fmla="*/ 10 h 73"/>
                  <a:gd name="T6" fmla="*/ 49 w 50"/>
                  <a:gd name="T7" fmla="*/ 38 h 73"/>
                  <a:gd name="T8" fmla="*/ 35 w 50"/>
                  <a:gd name="T9" fmla="*/ 48 h 73"/>
                  <a:gd name="T10" fmla="*/ 19 w 50"/>
                  <a:gd name="T11" fmla="*/ 48 h 73"/>
                  <a:gd name="T12" fmla="*/ 19 w 50"/>
                  <a:gd name="T13" fmla="*/ 34 h 73"/>
                  <a:gd name="T14" fmla="*/ 30 w 50"/>
                  <a:gd name="T15" fmla="*/ 34 h 73"/>
                  <a:gd name="T16" fmla="*/ 30 w 50"/>
                  <a:gd name="T17" fmla="*/ 12 h 73"/>
                  <a:gd name="T18" fmla="*/ 19 w 50"/>
                  <a:gd name="T19" fmla="*/ 12 h 73"/>
                  <a:gd name="T20" fmla="*/ 19 w 50"/>
                  <a:gd name="T21" fmla="*/ 34 h 73"/>
                  <a:gd name="T22" fmla="*/ 19 w 50"/>
                  <a:gd name="T23" fmla="*/ 48 h 73"/>
                  <a:gd name="T24" fmla="*/ 19 w 50"/>
                  <a:gd name="T25" fmla="*/ 72 h 73"/>
                  <a:gd name="T26" fmla="*/ 0 w 50"/>
                  <a:gd name="T27" fmla="*/ 72 h 73"/>
                  <a:gd name="T28" fmla="*/ 0 w 50"/>
                  <a:gd name="T29" fmla="*/ 0 h 7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0"/>
                  <a:gd name="T46" fmla="*/ 0 h 73"/>
                  <a:gd name="T47" fmla="*/ 50 w 50"/>
                  <a:gd name="T48" fmla="*/ 73 h 7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0" h="73">
                    <a:moveTo>
                      <a:pt x="0" y="0"/>
                    </a:moveTo>
                    <a:lnTo>
                      <a:pt x="35" y="0"/>
                    </a:lnTo>
                    <a:lnTo>
                      <a:pt x="49" y="10"/>
                    </a:lnTo>
                    <a:lnTo>
                      <a:pt x="49" y="38"/>
                    </a:lnTo>
                    <a:lnTo>
                      <a:pt x="35" y="48"/>
                    </a:lnTo>
                    <a:lnTo>
                      <a:pt x="19" y="48"/>
                    </a:lnTo>
                    <a:lnTo>
                      <a:pt x="19" y="34"/>
                    </a:lnTo>
                    <a:lnTo>
                      <a:pt x="30" y="34"/>
                    </a:lnTo>
                    <a:lnTo>
                      <a:pt x="30" y="12"/>
                    </a:lnTo>
                    <a:lnTo>
                      <a:pt x="19" y="12"/>
                    </a:lnTo>
                    <a:lnTo>
                      <a:pt x="19" y="34"/>
                    </a:lnTo>
                    <a:lnTo>
                      <a:pt x="19" y="48"/>
                    </a:lnTo>
                    <a:lnTo>
                      <a:pt x="19" y="72"/>
                    </a:lnTo>
                    <a:lnTo>
                      <a:pt x="0" y="72"/>
                    </a:lnTo>
                    <a:lnTo>
                      <a:pt x="0" y="0"/>
                    </a:lnTo>
                  </a:path>
                </a:pathLst>
              </a:custGeom>
              <a:solidFill>
                <a:srgbClr val="C0FFFF"/>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33" name="Freeform 32"/>
              <p:cNvSpPr>
                <a:spLocks/>
              </p:cNvSpPr>
              <p:nvPr/>
            </p:nvSpPr>
            <p:spPr bwMode="auto">
              <a:xfrm>
                <a:off x="4929" y="2563"/>
                <a:ext cx="52" cy="73"/>
              </a:xfrm>
              <a:custGeom>
                <a:avLst/>
                <a:gdLst>
                  <a:gd name="T0" fmla="*/ 0 w 52"/>
                  <a:gd name="T1" fmla="*/ 0 h 73"/>
                  <a:gd name="T2" fmla="*/ 19 w 52"/>
                  <a:gd name="T3" fmla="*/ 0 h 73"/>
                  <a:gd name="T4" fmla="*/ 19 w 52"/>
                  <a:gd name="T5" fmla="*/ 58 h 73"/>
                  <a:gd name="T6" fmla="*/ 33 w 52"/>
                  <a:gd name="T7" fmla="*/ 58 h 73"/>
                  <a:gd name="T8" fmla="*/ 33 w 52"/>
                  <a:gd name="T9" fmla="*/ 0 h 73"/>
                  <a:gd name="T10" fmla="*/ 51 w 52"/>
                  <a:gd name="T11" fmla="*/ 0 h 73"/>
                  <a:gd name="T12" fmla="*/ 51 w 52"/>
                  <a:gd name="T13" fmla="*/ 62 h 73"/>
                  <a:gd name="T14" fmla="*/ 37 w 52"/>
                  <a:gd name="T15" fmla="*/ 72 h 73"/>
                  <a:gd name="T16" fmla="*/ 14 w 52"/>
                  <a:gd name="T17" fmla="*/ 72 h 73"/>
                  <a:gd name="T18" fmla="*/ 0 w 52"/>
                  <a:gd name="T19" fmla="*/ 62 h 73"/>
                  <a:gd name="T20" fmla="*/ 0 w 52"/>
                  <a:gd name="T21" fmla="*/ 0 h 7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2"/>
                  <a:gd name="T34" fmla="*/ 0 h 73"/>
                  <a:gd name="T35" fmla="*/ 52 w 52"/>
                  <a:gd name="T36" fmla="*/ 73 h 7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2" h="73">
                    <a:moveTo>
                      <a:pt x="0" y="0"/>
                    </a:moveTo>
                    <a:lnTo>
                      <a:pt x="19" y="0"/>
                    </a:lnTo>
                    <a:lnTo>
                      <a:pt x="19" y="58"/>
                    </a:lnTo>
                    <a:lnTo>
                      <a:pt x="33" y="58"/>
                    </a:lnTo>
                    <a:lnTo>
                      <a:pt x="33" y="0"/>
                    </a:lnTo>
                    <a:lnTo>
                      <a:pt x="51" y="0"/>
                    </a:lnTo>
                    <a:lnTo>
                      <a:pt x="51" y="62"/>
                    </a:lnTo>
                    <a:lnTo>
                      <a:pt x="37" y="72"/>
                    </a:lnTo>
                    <a:lnTo>
                      <a:pt x="14" y="72"/>
                    </a:lnTo>
                    <a:lnTo>
                      <a:pt x="0" y="62"/>
                    </a:lnTo>
                    <a:lnTo>
                      <a:pt x="0" y="0"/>
                    </a:lnTo>
                  </a:path>
                </a:pathLst>
              </a:custGeom>
              <a:solidFill>
                <a:srgbClr val="C0FFFF"/>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34" name="Text Box 115"/>
              <p:cNvSpPr txBox="1">
                <a:spLocks noChangeArrowheads="1"/>
              </p:cNvSpPr>
              <p:nvPr/>
            </p:nvSpPr>
            <p:spPr bwMode="auto">
              <a:xfrm>
                <a:off x="4416" y="2448"/>
                <a:ext cx="652" cy="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eaLnBrk="1" hangingPunct="1">
                  <a:spcBef>
                    <a:spcPct val="50000"/>
                  </a:spcBef>
                </a:pPr>
                <a:r>
                  <a:rPr lang="en-US" sz="2400" b="1" dirty="0">
                    <a:solidFill>
                      <a:srgbClr val="CCFFFF"/>
                    </a:solidFill>
                  </a:rPr>
                  <a:t>1</a:t>
                </a:r>
              </a:p>
            </p:txBody>
          </p:sp>
        </p:grpSp>
      </p:grpSp>
      <p:grpSp>
        <p:nvGrpSpPr>
          <p:cNvPr id="115" name="Group 114"/>
          <p:cNvGrpSpPr>
            <a:grpSpLocks/>
          </p:cNvGrpSpPr>
          <p:nvPr/>
        </p:nvGrpSpPr>
        <p:grpSpPr bwMode="auto">
          <a:xfrm>
            <a:off x="4053392" y="1961649"/>
            <a:ext cx="950414" cy="545422"/>
            <a:chOff x="432" y="2022"/>
            <a:chExt cx="1253" cy="969"/>
          </a:xfrm>
        </p:grpSpPr>
        <p:grpSp>
          <p:nvGrpSpPr>
            <p:cNvPr id="116" name="Group 115"/>
            <p:cNvGrpSpPr>
              <a:grpSpLocks/>
            </p:cNvGrpSpPr>
            <p:nvPr/>
          </p:nvGrpSpPr>
          <p:grpSpPr bwMode="auto">
            <a:xfrm>
              <a:off x="689" y="2022"/>
              <a:ext cx="996" cy="969"/>
              <a:chOff x="689" y="2022"/>
              <a:chExt cx="996" cy="969"/>
            </a:xfrm>
          </p:grpSpPr>
          <p:sp>
            <p:nvSpPr>
              <p:cNvPr id="149" name="Freeform 148"/>
              <p:cNvSpPr>
                <a:spLocks/>
              </p:cNvSpPr>
              <p:nvPr/>
            </p:nvSpPr>
            <p:spPr bwMode="auto">
              <a:xfrm>
                <a:off x="689" y="2079"/>
                <a:ext cx="869" cy="912"/>
              </a:xfrm>
              <a:custGeom>
                <a:avLst/>
                <a:gdLst>
                  <a:gd name="T0" fmla="*/ 0 w 869"/>
                  <a:gd name="T1" fmla="*/ 0 h 912"/>
                  <a:gd name="T2" fmla="*/ 868 w 869"/>
                  <a:gd name="T3" fmla="*/ 0 h 912"/>
                  <a:gd name="T4" fmla="*/ 799 w 869"/>
                  <a:gd name="T5" fmla="*/ 859 h 912"/>
                  <a:gd name="T6" fmla="*/ 798 w 869"/>
                  <a:gd name="T7" fmla="*/ 863 h 912"/>
                  <a:gd name="T8" fmla="*/ 796 w 869"/>
                  <a:gd name="T9" fmla="*/ 865 h 912"/>
                  <a:gd name="T10" fmla="*/ 795 w 869"/>
                  <a:gd name="T11" fmla="*/ 867 h 912"/>
                  <a:gd name="T12" fmla="*/ 792 w 869"/>
                  <a:gd name="T13" fmla="*/ 870 h 912"/>
                  <a:gd name="T14" fmla="*/ 789 w 869"/>
                  <a:gd name="T15" fmla="*/ 872 h 912"/>
                  <a:gd name="T16" fmla="*/ 787 w 869"/>
                  <a:gd name="T17" fmla="*/ 873 h 912"/>
                  <a:gd name="T18" fmla="*/ 783 w 869"/>
                  <a:gd name="T19" fmla="*/ 874 h 912"/>
                  <a:gd name="T20" fmla="*/ 777 w 869"/>
                  <a:gd name="T21" fmla="*/ 877 h 912"/>
                  <a:gd name="T22" fmla="*/ 771 w 869"/>
                  <a:gd name="T23" fmla="*/ 879 h 912"/>
                  <a:gd name="T24" fmla="*/ 768 w 869"/>
                  <a:gd name="T25" fmla="*/ 880 h 912"/>
                  <a:gd name="T26" fmla="*/ 762 w 869"/>
                  <a:gd name="T27" fmla="*/ 881 h 912"/>
                  <a:gd name="T28" fmla="*/ 753 w 869"/>
                  <a:gd name="T29" fmla="*/ 884 h 912"/>
                  <a:gd name="T30" fmla="*/ 741 w 869"/>
                  <a:gd name="T31" fmla="*/ 887 h 912"/>
                  <a:gd name="T32" fmla="*/ 729 w 869"/>
                  <a:gd name="T33" fmla="*/ 890 h 912"/>
                  <a:gd name="T34" fmla="*/ 712 w 869"/>
                  <a:gd name="T35" fmla="*/ 893 h 912"/>
                  <a:gd name="T36" fmla="*/ 692 w 869"/>
                  <a:gd name="T37" fmla="*/ 896 h 912"/>
                  <a:gd name="T38" fmla="*/ 672 w 869"/>
                  <a:gd name="T39" fmla="*/ 899 h 912"/>
                  <a:gd name="T40" fmla="*/ 651 w 869"/>
                  <a:gd name="T41" fmla="*/ 901 h 912"/>
                  <a:gd name="T42" fmla="*/ 627 w 869"/>
                  <a:gd name="T43" fmla="*/ 904 h 912"/>
                  <a:gd name="T44" fmla="*/ 597 w 869"/>
                  <a:gd name="T45" fmla="*/ 906 h 912"/>
                  <a:gd name="T46" fmla="*/ 551 w 869"/>
                  <a:gd name="T47" fmla="*/ 908 h 912"/>
                  <a:gd name="T48" fmla="*/ 514 w 869"/>
                  <a:gd name="T49" fmla="*/ 910 h 912"/>
                  <a:gd name="T50" fmla="*/ 477 w 869"/>
                  <a:gd name="T51" fmla="*/ 910 h 912"/>
                  <a:gd name="T52" fmla="*/ 448 w 869"/>
                  <a:gd name="T53" fmla="*/ 911 h 912"/>
                  <a:gd name="T54" fmla="*/ 423 w 869"/>
                  <a:gd name="T55" fmla="*/ 911 h 912"/>
                  <a:gd name="T56" fmla="*/ 398 w 869"/>
                  <a:gd name="T57" fmla="*/ 911 h 912"/>
                  <a:gd name="T58" fmla="*/ 381 w 869"/>
                  <a:gd name="T59" fmla="*/ 910 h 912"/>
                  <a:gd name="T60" fmla="*/ 362 w 869"/>
                  <a:gd name="T61" fmla="*/ 910 h 912"/>
                  <a:gd name="T62" fmla="*/ 340 w 869"/>
                  <a:gd name="T63" fmla="*/ 909 h 912"/>
                  <a:gd name="T64" fmla="*/ 311 w 869"/>
                  <a:gd name="T65" fmla="*/ 908 h 912"/>
                  <a:gd name="T66" fmla="*/ 283 w 869"/>
                  <a:gd name="T67" fmla="*/ 907 h 912"/>
                  <a:gd name="T68" fmla="*/ 256 w 869"/>
                  <a:gd name="T69" fmla="*/ 905 h 912"/>
                  <a:gd name="T70" fmla="*/ 230 w 869"/>
                  <a:gd name="T71" fmla="*/ 902 h 912"/>
                  <a:gd name="T72" fmla="*/ 210 w 869"/>
                  <a:gd name="T73" fmla="*/ 900 h 912"/>
                  <a:gd name="T74" fmla="*/ 182 w 869"/>
                  <a:gd name="T75" fmla="*/ 897 h 912"/>
                  <a:gd name="T76" fmla="*/ 157 w 869"/>
                  <a:gd name="T77" fmla="*/ 893 h 912"/>
                  <a:gd name="T78" fmla="*/ 140 w 869"/>
                  <a:gd name="T79" fmla="*/ 890 h 912"/>
                  <a:gd name="T80" fmla="*/ 123 w 869"/>
                  <a:gd name="T81" fmla="*/ 887 h 912"/>
                  <a:gd name="T82" fmla="*/ 111 w 869"/>
                  <a:gd name="T83" fmla="*/ 883 h 912"/>
                  <a:gd name="T84" fmla="*/ 102 w 869"/>
                  <a:gd name="T85" fmla="*/ 881 h 912"/>
                  <a:gd name="T86" fmla="*/ 94 w 869"/>
                  <a:gd name="T87" fmla="*/ 879 h 912"/>
                  <a:gd name="T88" fmla="*/ 88 w 869"/>
                  <a:gd name="T89" fmla="*/ 876 h 912"/>
                  <a:gd name="T90" fmla="*/ 83 w 869"/>
                  <a:gd name="T91" fmla="*/ 874 h 912"/>
                  <a:gd name="T92" fmla="*/ 79 w 869"/>
                  <a:gd name="T93" fmla="*/ 871 h 912"/>
                  <a:gd name="T94" fmla="*/ 76 w 869"/>
                  <a:gd name="T95" fmla="*/ 870 h 912"/>
                  <a:gd name="T96" fmla="*/ 73 w 869"/>
                  <a:gd name="T97" fmla="*/ 867 h 912"/>
                  <a:gd name="T98" fmla="*/ 72 w 869"/>
                  <a:gd name="T99" fmla="*/ 866 h 912"/>
                  <a:gd name="T100" fmla="*/ 70 w 869"/>
                  <a:gd name="T101" fmla="*/ 863 h 912"/>
                  <a:gd name="T102" fmla="*/ 69 w 869"/>
                  <a:gd name="T103" fmla="*/ 859 h 912"/>
                  <a:gd name="T104" fmla="*/ 0 w 869"/>
                  <a:gd name="T105" fmla="*/ 0 h 91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869"/>
                  <a:gd name="T160" fmla="*/ 0 h 912"/>
                  <a:gd name="T161" fmla="*/ 869 w 869"/>
                  <a:gd name="T162" fmla="*/ 912 h 91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869" h="912">
                    <a:moveTo>
                      <a:pt x="0" y="0"/>
                    </a:moveTo>
                    <a:lnTo>
                      <a:pt x="868" y="0"/>
                    </a:lnTo>
                    <a:lnTo>
                      <a:pt x="799" y="859"/>
                    </a:lnTo>
                    <a:lnTo>
                      <a:pt x="798" y="863"/>
                    </a:lnTo>
                    <a:lnTo>
                      <a:pt x="796" y="865"/>
                    </a:lnTo>
                    <a:lnTo>
                      <a:pt x="795" y="867"/>
                    </a:lnTo>
                    <a:lnTo>
                      <a:pt x="792" y="870"/>
                    </a:lnTo>
                    <a:lnTo>
                      <a:pt x="789" y="872"/>
                    </a:lnTo>
                    <a:lnTo>
                      <a:pt x="787" y="873"/>
                    </a:lnTo>
                    <a:lnTo>
                      <a:pt x="783" y="874"/>
                    </a:lnTo>
                    <a:lnTo>
                      <a:pt x="777" y="877"/>
                    </a:lnTo>
                    <a:lnTo>
                      <a:pt x="771" y="879"/>
                    </a:lnTo>
                    <a:lnTo>
                      <a:pt x="768" y="880"/>
                    </a:lnTo>
                    <a:lnTo>
                      <a:pt x="762" y="881"/>
                    </a:lnTo>
                    <a:lnTo>
                      <a:pt x="753" y="884"/>
                    </a:lnTo>
                    <a:lnTo>
                      <a:pt x="741" y="887"/>
                    </a:lnTo>
                    <a:lnTo>
                      <a:pt x="729" y="890"/>
                    </a:lnTo>
                    <a:lnTo>
                      <a:pt x="712" y="893"/>
                    </a:lnTo>
                    <a:lnTo>
                      <a:pt x="692" y="896"/>
                    </a:lnTo>
                    <a:lnTo>
                      <a:pt x="672" y="899"/>
                    </a:lnTo>
                    <a:lnTo>
                      <a:pt x="651" y="901"/>
                    </a:lnTo>
                    <a:lnTo>
                      <a:pt x="627" y="904"/>
                    </a:lnTo>
                    <a:lnTo>
                      <a:pt x="597" y="906"/>
                    </a:lnTo>
                    <a:lnTo>
                      <a:pt x="551" y="908"/>
                    </a:lnTo>
                    <a:lnTo>
                      <a:pt x="514" y="910"/>
                    </a:lnTo>
                    <a:lnTo>
                      <a:pt x="477" y="910"/>
                    </a:lnTo>
                    <a:lnTo>
                      <a:pt x="448" y="911"/>
                    </a:lnTo>
                    <a:lnTo>
                      <a:pt x="423" y="911"/>
                    </a:lnTo>
                    <a:lnTo>
                      <a:pt x="398" y="911"/>
                    </a:lnTo>
                    <a:lnTo>
                      <a:pt x="381" y="910"/>
                    </a:lnTo>
                    <a:lnTo>
                      <a:pt x="362" y="910"/>
                    </a:lnTo>
                    <a:lnTo>
                      <a:pt x="340" y="909"/>
                    </a:lnTo>
                    <a:lnTo>
                      <a:pt x="311" y="908"/>
                    </a:lnTo>
                    <a:lnTo>
                      <a:pt x="283" y="907"/>
                    </a:lnTo>
                    <a:lnTo>
                      <a:pt x="256" y="905"/>
                    </a:lnTo>
                    <a:lnTo>
                      <a:pt x="230" y="902"/>
                    </a:lnTo>
                    <a:lnTo>
                      <a:pt x="210" y="900"/>
                    </a:lnTo>
                    <a:lnTo>
                      <a:pt x="182" y="897"/>
                    </a:lnTo>
                    <a:lnTo>
                      <a:pt x="157" y="893"/>
                    </a:lnTo>
                    <a:lnTo>
                      <a:pt x="140" y="890"/>
                    </a:lnTo>
                    <a:lnTo>
                      <a:pt x="123" y="887"/>
                    </a:lnTo>
                    <a:lnTo>
                      <a:pt x="111" y="883"/>
                    </a:lnTo>
                    <a:lnTo>
                      <a:pt x="102" y="881"/>
                    </a:lnTo>
                    <a:lnTo>
                      <a:pt x="94" y="879"/>
                    </a:lnTo>
                    <a:lnTo>
                      <a:pt x="88" y="876"/>
                    </a:lnTo>
                    <a:lnTo>
                      <a:pt x="83" y="874"/>
                    </a:lnTo>
                    <a:lnTo>
                      <a:pt x="79" y="871"/>
                    </a:lnTo>
                    <a:lnTo>
                      <a:pt x="76" y="870"/>
                    </a:lnTo>
                    <a:lnTo>
                      <a:pt x="73" y="867"/>
                    </a:lnTo>
                    <a:lnTo>
                      <a:pt x="72" y="866"/>
                    </a:lnTo>
                    <a:lnTo>
                      <a:pt x="70" y="863"/>
                    </a:lnTo>
                    <a:lnTo>
                      <a:pt x="69" y="859"/>
                    </a:lnTo>
                    <a:lnTo>
                      <a:pt x="0" y="0"/>
                    </a:lnTo>
                  </a:path>
                </a:pathLst>
              </a:custGeom>
              <a:solidFill>
                <a:srgbClr val="C0C0FF"/>
              </a:solidFill>
              <a:ln w="12700" cap="rnd">
                <a:solidFill>
                  <a:srgbClr val="008080"/>
                </a:solidFill>
                <a:round/>
                <a:headEnd/>
                <a:tailEnd/>
              </a:ln>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150" name="Oval 149"/>
              <p:cNvSpPr>
                <a:spLocks noChangeArrowheads="1"/>
              </p:cNvSpPr>
              <p:nvPr/>
            </p:nvSpPr>
            <p:spPr bwMode="auto">
              <a:xfrm>
                <a:off x="761" y="2889"/>
                <a:ext cx="718" cy="92"/>
              </a:xfrm>
              <a:prstGeom prst="ellipse">
                <a:avLst/>
              </a:prstGeom>
              <a:solidFill>
                <a:srgbClr val="8080FF"/>
              </a:solidFill>
              <a:ln w="12700">
                <a:solidFill>
                  <a:srgbClr val="008080"/>
                </a:solidFill>
                <a:round/>
                <a:headEnd/>
                <a:tailEnd/>
              </a:ln>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51" name="Oval 150"/>
              <p:cNvSpPr>
                <a:spLocks noChangeArrowheads="1"/>
              </p:cNvSpPr>
              <p:nvPr/>
            </p:nvSpPr>
            <p:spPr bwMode="auto">
              <a:xfrm>
                <a:off x="692" y="2022"/>
                <a:ext cx="854" cy="111"/>
              </a:xfrm>
              <a:prstGeom prst="ellipse">
                <a:avLst/>
              </a:prstGeom>
              <a:solidFill>
                <a:srgbClr val="8080FF"/>
              </a:solidFill>
              <a:ln w="12700">
                <a:solidFill>
                  <a:srgbClr val="00A0A0"/>
                </a:solidFill>
                <a:round/>
                <a:headEnd/>
                <a:tailEnd/>
              </a:ln>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grpSp>
            <p:nvGrpSpPr>
              <p:cNvPr id="152" name="Group 151"/>
              <p:cNvGrpSpPr>
                <a:grpSpLocks/>
              </p:cNvGrpSpPr>
              <p:nvPr/>
            </p:nvGrpSpPr>
            <p:grpSpPr bwMode="auto">
              <a:xfrm>
                <a:off x="1483" y="2042"/>
                <a:ext cx="202" cy="320"/>
                <a:chOff x="1483" y="2042"/>
                <a:chExt cx="202" cy="320"/>
              </a:xfrm>
            </p:grpSpPr>
            <p:sp>
              <p:nvSpPr>
                <p:cNvPr id="153" name="Freeform 152"/>
                <p:cNvSpPr>
                  <a:spLocks/>
                </p:cNvSpPr>
                <p:nvPr/>
              </p:nvSpPr>
              <p:spPr bwMode="auto">
                <a:xfrm>
                  <a:off x="1483" y="2042"/>
                  <a:ext cx="202" cy="320"/>
                </a:xfrm>
                <a:custGeom>
                  <a:avLst/>
                  <a:gdLst>
                    <a:gd name="T0" fmla="*/ 201 w 202"/>
                    <a:gd name="T1" fmla="*/ 27 h 320"/>
                    <a:gd name="T2" fmla="*/ 201 w 202"/>
                    <a:gd name="T3" fmla="*/ 31 h 320"/>
                    <a:gd name="T4" fmla="*/ 52 w 202"/>
                    <a:gd name="T5" fmla="*/ 319 h 320"/>
                    <a:gd name="T6" fmla="*/ 74 w 202"/>
                    <a:gd name="T7" fmla="*/ 54 h 320"/>
                    <a:gd name="T8" fmla="*/ 76 w 202"/>
                    <a:gd name="T9" fmla="*/ 38 h 320"/>
                    <a:gd name="T10" fmla="*/ 71 w 202"/>
                    <a:gd name="T11" fmla="*/ 31 h 320"/>
                    <a:gd name="T12" fmla="*/ 66 w 202"/>
                    <a:gd name="T13" fmla="*/ 27 h 320"/>
                    <a:gd name="T14" fmla="*/ 60 w 202"/>
                    <a:gd name="T15" fmla="*/ 23 h 320"/>
                    <a:gd name="T16" fmla="*/ 53 w 202"/>
                    <a:gd name="T17" fmla="*/ 20 h 320"/>
                    <a:gd name="T18" fmla="*/ 39 w 202"/>
                    <a:gd name="T19" fmla="*/ 15 h 320"/>
                    <a:gd name="T20" fmla="*/ 28 w 202"/>
                    <a:gd name="T21" fmla="*/ 11 h 320"/>
                    <a:gd name="T22" fmla="*/ 17 w 202"/>
                    <a:gd name="T23" fmla="*/ 9 h 320"/>
                    <a:gd name="T24" fmla="*/ 0 w 202"/>
                    <a:gd name="T25" fmla="*/ 4 h 320"/>
                    <a:gd name="T26" fmla="*/ 39 w 202"/>
                    <a:gd name="T27" fmla="*/ 1 h 320"/>
                    <a:gd name="T28" fmla="*/ 55 w 202"/>
                    <a:gd name="T29" fmla="*/ 1 h 320"/>
                    <a:gd name="T30" fmla="*/ 79 w 202"/>
                    <a:gd name="T31" fmla="*/ 0 h 320"/>
                    <a:gd name="T32" fmla="*/ 96 w 202"/>
                    <a:gd name="T33" fmla="*/ 0 h 320"/>
                    <a:gd name="T34" fmla="*/ 115 w 202"/>
                    <a:gd name="T35" fmla="*/ 2 h 320"/>
                    <a:gd name="T36" fmla="*/ 131 w 202"/>
                    <a:gd name="T37" fmla="*/ 3 h 320"/>
                    <a:gd name="T38" fmla="*/ 144 w 202"/>
                    <a:gd name="T39" fmla="*/ 4 h 320"/>
                    <a:gd name="T40" fmla="*/ 167 w 202"/>
                    <a:gd name="T41" fmla="*/ 8 h 320"/>
                    <a:gd name="T42" fmla="*/ 182 w 202"/>
                    <a:gd name="T43" fmla="*/ 12 h 320"/>
                    <a:gd name="T44" fmla="*/ 194 w 202"/>
                    <a:gd name="T45" fmla="*/ 17 h 320"/>
                    <a:gd name="T46" fmla="*/ 200 w 202"/>
                    <a:gd name="T47" fmla="*/ 23 h 320"/>
                    <a:gd name="T48" fmla="*/ 201 w 202"/>
                    <a:gd name="T49" fmla="*/ 27 h 32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02"/>
                    <a:gd name="T76" fmla="*/ 0 h 320"/>
                    <a:gd name="T77" fmla="*/ 202 w 202"/>
                    <a:gd name="T78" fmla="*/ 320 h 32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02" h="320">
                      <a:moveTo>
                        <a:pt x="201" y="27"/>
                      </a:moveTo>
                      <a:lnTo>
                        <a:pt x="201" y="31"/>
                      </a:lnTo>
                      <a:lnTo>
                        <a:pt x="52" y="319"/>
                      </a:lnTo>
                      <a:lnTo>
                        <a:pt x="74" y="54"/>
                      </a:lnTo>
                      <a:lnTo>
                        <a:pt x="76" y="38"/>
                      </a:lnTo>
                      <a:lnTo>
                        <a:pt x="71" y="31"/>
                      </a:lnTo>
                      <a:lnTo>
                        <a:pt x="66" y="27"/>
                      </a:lnTo>
                      <a:lnTo>
                        <a:pt x="60" y="23"/>
                      </a:lnTo>
                      <a:lnTo>
                        <a:pt x="53" y="20"/>
                      </a:lnTo>
                      <a:lnTo>
                        <a:pt x="39" y="15"/>
                      </a:lnTo>
                      <a:lnTo>
                        <a:pt x="28" y="11"/>
                      </a:lnTo>
                      <a:lnTo>
                        <a:pt x="17" y="9"/>
                      </a:lnTo>
                      <a:lnTo>
                        <a:pt x="0" y="4"/>
                      </a:lnTo>
                      <a:lnTo>
                        <a:pt x="39" y="1"/>
                      </a:lnTo>
                      <a:lnTo>
                        <a:pt x="55" y="1"/>
                      </a:lnTo>
                      <a:lnTo>
                        <a:pt x="79" y="0"/>
                      </a:lnTo>
                      <a:lnTo>
                        <a:pt x="96" y="0"/>
                      </a:lnTo>
                      <a:lnTo>
                        <a:pt x="115" y="2"/>
                      </a:lnTo>
                      <a:lnTo>
                        <a:pt x="131" y="3"/>
                      </a:lnTo>
                      <a:lnTo>
                        <a:pt x="144" y="4"/>
                      </a:lnTo>
                      <a:lnTo>
                        <a:pt x="167" y="8"/>
                      </a:lnTo>
                      <a:lnTo>
                        <a:pt x="182" y="12"/>
                      </a:lnTo>
                      <a:lnTo>
                        <a:pt x="194" y="17"/>
                      </a:lnTo>
                      <a:lnTo>
                        <a:pt x="200" y="23"/>
                      </a:lnTo>
                      <a:lnTo>
                        <a:pt x="201" y="27"/>
                      </a:lnTo>
                    </a:path>
                  </a:pathLst>
                </a:custGeom>
                <a:solidFill>
                  <a:srgbClr val="C0C0FF"/>
                </a:solidFill>
                <a:ln w="12700" cap="rnd">
                  <a:solidFill>
                    <a:srgbClr val="00A0A0"/>
                  </a:solidFill>
                  <a:round/>
                  <a:headEnd/>
                  <a:tailEnd/>
                </a:ln>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154" name="Freeform 153"/>
                <p:cNvSpPr>
                  <a:spLocks/>
                </p:cNvSpPr>
                <p:nvPr/>
              </p:nvSpPr>
              <p:spPr bwMode="auto">
                <a:xfrm>
                  <a:off x="1483" y="2042"/>
                  <a:ext cx="202" cy="53"/>
                </a:xfrm>
                <a:custGeom>
                  <a:avLst/>
                  <a:gdLst>
                    <a:gd name="T0" fmla="*/ 201 w 202"/>
                    <a:gd name="T1" fmla="*/ 27 h 53"/>
                    <a:gd name="T2" fmla="*/ 199 w 202"/>
                    <a:gd name="T3" fmla="*/ 29 h 53"/>
                    <a:gd name="T4" fmla="*/ 195 w 202"/>
                    <a:gd name="T5" fmla="*/ 33 h 53"/>
                    <a:gd name="T6" fmla="*/ 190 w 202"/>
                    <a:gd name="T7" fmla="*/ 36 h 53"/>
                    <a:gd name="T8" fmla="*/ 176 w 202"/>
                    <a:gd name="T9" fmla="*/ 42 h 53"/>
                    <a:gd name="T10" fmla="*/ 165 w 202"/>
                    <a:gd name="T11" fmla="*/ 43 h 53"/>
                    <a:gd name="T12" fmla="*/ 151 w 202"/>
                    <a:gd name="T13" fmla="*/ 47 h 53"/>
                    <a:gd name="T14" fmla="*/ 137 w 202"/>
                    <a:gd name="T15" fmla="*/ 49 h 53"/>
                    <a:gd name="T16" fmla="*/ 115 w 202"/>
                    <a:gd name="T17" fmla="*/ 50 h 53"/>
                    <a:gd name="T18" fmla="*/ 100 w 202"/>
                    <a:gd name="T19" fmla="*/ 51 h 53"/>
                    <a:gd name="T20" fmla="*/ 85 w 202"/>
                    <a:gd name="T21" fmla="*/ 52 h 53"/>
                    <a:gd name="T22" fmla="*/ 72 w 202"/>
                    <a:gd name="T23" fmla="*/ 52 h 53"/>
                    <a:gd name="T24" fmla="*/ 76 w 202"/>
                    <a:gd name="T25" fmla="*/ 38 h 53"/>
                    <a:gd name="T26" fmla="*/ 71 w 202"/>
                    <a:gd name="T27" fmla="*/ 31 h 53"/>
                    <a:gd name="T28" fmla="*/ 66 w 202"/>
                    <a:gd name="T29" fmla="*/ 27 h 53"/>
                    <a:gd name="T30" fmla="*/ 60 w 202"/>
                    <a:gd name="T31" fmla="*/ 23 h 53"/>
                    <a:gd name="T32" fmla="*/ 53 w 202"/>
                    <a:gd name="T33" fmla="*/ 20 h 53"/>
                    <a:gd name="T34" fmla="*/ 39 w 202"/>
                    <a:gd name="T35" fmla="*/ 15 h 53"/>
                    <a:gd name="T36" fmla="*/ 28 w 202"/>
                    <a:gd name="T37" fmla="*/ 11 h 53"/>
                    <a:gd name="T38" fmla="*/ 17 w 202"/>
                    <a:gd name="T39" fmla="*/ 9 h 53"/>
                    <a:gd name="T40" fmla="*/ 0 w 202"/>
                    <a:gd name="T41" fmla="*/ 4 h 53"/>
                    <a:gd name="T42" fmla="*/ 39 w 202"/>
                    <a:gd name="T43" fmla="*/ 1 h 53"/>
                    <a:gd name="T44" fmla="*/ 55 w 202"/>
                    <a:gd name="T45" fmla="*/ 1 h 53"/>
                    <a:gd name="T46" fmla="*/ 79 w 202"/>
                    <a:gd name="T47" fmla="*/ 0 h 53"/>
                    <a:gd name="T48" fmla="*/ 96 w 202"/>
                    <a:gd name="T49" fmla="*/ 0 h 53"/>
                    <a:gd name="T50" fmla="*/ 115 w 202"/>
                    <a:gd name="T51" fmla="*/ 2 h 53"/>
                    <a:gd name="T52" fmla="*/ 131 w 202"/>
                    <a:gd name="T53" fmla="*/ 3 h 53"/>
                    <a:gd name="T54" fmla="*/ 144 w 202"/>
                    <a:gd name="T55" fmla="*/ 4 h 53"/>
                    <a:gd name="T56" fmla="*/ 167 w 202"/>
                    <a:gd name="T57" fmla="*/ 8 h 53"/>
                    <a:gd name="T58" fmla="*/ 182 w 202"/>
                    <a:gd name="T59" fmla="*/ 12 h 53"/>
                    <a:gd name="T60" fmla="*/ 194 w 202"/>
                    <a:gd name="T61" fmla="*/ 17 h 53"/>
                    <a:gd name="T62" fmla="*/ 200 w 202"/>
                    <a:gd name="T63" fmla="*/ 23 h 53"/>
                    <a:gd name="T64" fmla="*/ 201 w 202"/>
                    <a:gd name="T65" fmla="*/ 27 h 5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02"/>
                    <a:gd name="T100" fmla="*/ 0 h 53"/>
                    <a:gd name="T101" fmla="*/ 202 w 202"/>
                    <a:gd name="T102" fmla="*/ 53 h 5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02" h="53">
                      <a:moveTo>
                        <a:pt x="201" y="27"/>
                      </a:moveTo>
                      <a:lnTo>
                        <a:pt x="199" y="29"/>
                      </a:lnTo>
                      <a:lnTo>
                        <a:pt x="195" y="33"/>
                      </a:lnTo>
                      <a:lnTo>
                        <a:pt x="190" y="36"/>
                      </a:lnTo>
                      <a:lnTo>
                        <a:pt x="176" y="42"/>
                      </a:lnTo>
                      <a:lnTo>
                        <a:pt x="165" y="43"/>
                      </a:lnTo>
                      <a:lnTo>
                        <a:pt x="151" y="47"/>
                      </a:lnTo>
                      <a:lnTo>
                        <a:pt x="137" y="49"/>
                      </a:lnTo>
                      <a:lnTo>
                        <a:pt x="115" y="50"/>
                      </a:lnTo>
                      <a:lnTo>
                        <a:pt x="100" y="51"/>
                      </a:lnTo>
                      <a:lnTo>
                        <a:pt x="85" y="52"/>
                      </a:lnTo>
                      <a:lnTo>
                        <a:pt x="72" y="52"/>
                      </a:lnTo>
                      <a:lnTo>
                        <a:pt x="76" y="38"/>
                      </a:lnTo>
                      <a:lnTo>
                        <a:pt x="71" y="31"/>
                      </a:lnTo>
                      <a:lnTo>
                        <a:pt x="66" y="27"/>
                      </a:lnTo>
                      <a:lnTo>
                        <a:pt x="60" y="23"/>
                      </a:lnTo>
                      <a:lnTo>
                        <a:pt x="53" y="20"/>
                      </a:lnTo>
                      <a:lnTo>
                        <a:pt x="39" y="15"/>
                      </a:lnTo>
                      <a:lnTo>
                        <a:pt x="28" y="11"/>
                      </a:lnTo>
                      <a:lnTo>
                        <a:pt x="17" y="9"/>
                      </a:lnTo>
                      <a:lnTo>
                        <a:pt x="0" y="4"/>
                      </a:lnTo>
                      <a:lnTo>
                        <a:pt x="39" y="1"/>
                      </a:lnTo>
                      <a:lnTo>
                        <a:pt x="55" y="1"/>
                      </a:lnTo>
                      <a:lnTo>
                        <a:pt x="79" y="0"/>
                      </a:lnTo>
                      <a:lnTo>
                        <a:pt x="96" y="0"/>
                      </a:lnTo>
                      <a:lnTo>
                        <a:pt x="115" y="2"/>
                      </a:lnTo>
                      <a:lnTo>
                        <a:pt x="131" y="3"/>
                      </a:lnTo>
                      <a:lnTo>
                        <a:pt x="144" y="4"/>
                      </a:lnTo>
                      <a:lnTo>
                        <a:pt x="167" y="8"/>
                      </a:lnTo>
                      <a:lnTo>
                        <a:pt x="182" y="12"/>
                      </a:lnTo>
                      <a:lnTo>
                        <a:pt x="194" y="17"/>
                      </a:lnTo>
                      <a:lnTo>
                        <a:pt x="200" y="23"/>
                      </a:lnTo>
                      <a:lnTo>
                        <a:pt x="201" y="27"/>
                      </a:lnTo>
                    </a:path>
                  </a:pathLst>
                </a:custGeom>
                <a:solidFill>
                  <a:srgbClr val="8080FF"/>
                </a:solidFill>
                <a:ln w="12700" cap="rnd">
                  <a:solidFill>
                    <a:srgbClr val="00A0A0"/>
                  </a:solidFill>
                  <a:round/>
                  <a:headEnd/>
                  <a:tailEnd/>
                </a:ln>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grpSp>
        </p:grpSp>
        <p:grpSp>
          <p:nvGrpSpPr>
            <p:cNvPr id="117" name="Group 116"/>
            <p:cNvGrpSpPr>
              <a:grpSpLocks/>
            </p:cNvGrpSpPr>
            <p:nvPr/>
          </p:nvGrpSpPr>
          <p:grpSpPr bwMode="auto">
            <a:xfrm>
              <a:off x="728" y="2488"/>
              <a:ext cx="791" cy="501"/>
              <a:chOff x="728" y="2488"/>
              <a:chExt cx="791" cy="501"/>
            </a:xfrm>
          </p:grpSpPr>
          <p:sp>
            <p:nvSpPr>
              <p:cNvPr id="146" name="Freeform 145"/>
              <p:cNvSpPr>
                <a:spLocks/>
              </p:cNvSpPr>
              <p:nvPr/>
            </p:nvSpPr>
            <p:spPr bwMode="auto">
              <a:xfrm>
                <a:off x="728" y="2540"/>
                <a:ext cx="791" cy="449"/>
              </a:xfrm>
              <a:custGeom>
                <a:avLst/>
                <a:gdLst>
                  <a:gd name="T0" fmla="*/ 0 w 791"/>
                  <a:gd name="T1" fmla="*/ 0 h 449"/>
                  <a:gd name="T2" fmla="*/ 790 w 791"/>
                  <a:gd name="T3" fmla="*/ 0 h 449"/>
                  <a:gd name="T4" fmla="*/ 760 w 791"/>
                  <a:gd name="T5" fmla="*/ 396 h 449"/>
                  <a:gd name="T6" fmla="*/ 760 w 791"/>
                  <a:gd name="T7" fmla="*/ 400 h 449"/>
                  <a:gd name="T8" fmla="*/ 758 w 791"/>
                  <a:gd name="T9" fmla="*/ 402 h 449"/>
                  <a:gd name="T10" fmla="*/ 756 w 791"/>
                  <a:gd name="T11" fmla="*/ 404 h 449"/>
                  <a:gd name="T12" fmla="*/ 753 w 791"/>
                  <a:gd name="T13" fmla="*/ 407 h 449"/>
                  <a:gd name="T14" fmla="*/ 750 w 791"/>
                  <a:gd name="T15" fmla="*/ 409 h 449"/>
                  <a:gd name="T16" fmla="*/ 748 w 791"/>
                  <a:gd name="T17" fmla="*/ 410 h 449"/>
                  <a:gd name="T18" fmla="*/ 744 w 791"/>
                  <a:gd name="T19" fmla="*/ 411 h 449"/>
                  <a:gd name="T20" fmla="*/ 739 w 791"/>
                  <a:gd name="T21" fmla="*/ 414 h 449"/>
                  <a:gd name="T22" fmla="*/ 732 w 791"/>
                  <a:gd name="T23" fmla="*/ 416 h 449"/>
                  <a:gd name="T24" fmla="*/ 729 w 791"/>
                  <a:gd name="T25" fmla="*/ 417 h 449"/>
                  <a:gd name="T26" fmla="*/ 723 w 791"/>
                  <a:gd name="T27" fmla="*/ 418 h 449"/>
                  <a:gd name="T28" fmla="*/ 714 w 791"/>
                  <a:gd name="T29" fmla="*/ 421 h 449"/>
                  <a:gd name="T30" fmla="*/ 702 w 791"/>
                  <a:gd name="T31" fmla="*/ 424 h 449"/>
                  <a:gd name="T32" fmla="*/ 690 w 791"/>
                  <a:gd name="T33" fmla="*/ 427 h 449"/>
                  <a:gd name="T34" fmla="*/ 673 w 791"/>
                  <a:gd name="T35" fmla="*/ 430 h 449"/>
                  <a:gd name="T36" fmla="*/ 654 w 791"/>
                  <a:gd name="T37" fmla="*/ 433 h 449"/>
                  <a:gd name="T38" fmla="*/ 633 w 791"/>
                  <a:gd name="T39" fmla="*/ 436 h 449"/>
                  <a:gd name="T40" fmla="*/ 613 w 791"/>
                  <a:gd name="T41" fmla="*/ 438 h 449"/>
                  <a:gd name="T42" fmla="*/ 588 w 791"/>
                  <a:gd name="T43" fmla="*/ 441 h 449"/>
                  <a:gd name="T44" fmla="*/ 558 w 791"/>
                  <a:gd name="T45" fmla="*/ 443 h 449"/>
                  <a:gd name="T46" fmla="*/ 513 w 791"/>
                  <a:gd name="T47" fmla="*/ 445 h 449"/>
                  <a:gd name="T48" fmla="*/ 476 w 791"/>
                  <a:gd name="T49" fmla="*/ 447 h 449"/>
                  <a:gd name="T50" fmla="*/ 438 w 791"/>
                  <a:gd name="T51" fmla="*/ 447 h 449"/>
                  <a:gd name="T52" fmla="*/ 410 w 791"/>
                  <a:gd name="T53" fmla="*/ 448 h 449"/>
                  <a:gd name="T54" fmla="*/ 384 w 791"/>
                  <a:gd name="T55" fmla="*/ 448 h 449"/>
                  <a:gd name="T56" fmla="*/ 359 w 791"/>
                  <a:gd name="T57" fmla="*/ 448 h 449"/>
                  <a:gd name="T58" fmla="*/ 342 w 791"/>
                  <a:gd name="T59" fmla="*/ 447 h 449"/>
                  <a:gd name="T60" fmla="*/ 324 w 791"/>
                  <a:gd name="T61" fmla="*/ 447 h 449"/>
                  <a:gd name="T62" fmla="*/ 301 w 791"/>
                  <a:gd name="T63" fmla="*/ 446 h 449"/>
                  <a:gd name="T64" fmla="*/ 273 w 791"/>
                  <a:gd name="T65" fmla="*/ 445 h 449"/>
                  <a:gd name="T66" fmla="*/ 245 w 791"/>
                  <a:gd name="T67" fmla="*/ 444 h 449"/>
                  <a:gd name="T68" fmla="*/ 217 w 791"/>
                  <a:gd name="T69" fmla="*/ 442 h 449"/>
                  <a:gd name="T70" fmla="*/ 192 w 791"/>
                  <a:gd name="T71" fmla="*/ 439 h 449"/>
                  <a:gd name="T72" fmla="*/ 172 w 791"/>
                  <a:gd name="T73" fmla="*/ 437 h 449"/>
                  <a:gd name="T74" fmla="*/ 144 w 791"/>
                  <a:gd name="T75" fmla="*/ 434 h 449"/>
                  <a:gd name="T76" fmla="*/ 119 w 791"/>
                  <a:gd name="T77" fmla="*/ 430 h 449"/>
                  <a:gd name="T78" fmla="*/ 102 w 791"/>
                  <a:gd name="T79" fmla="*/ 427 h 449"/>
                  <a:gd name="T80" fmla="*/ 85 w 791"/>
                  <a:gd name="T81" fmla="*/ 424 h 449"/>
                  <a:gd name="T82" fmla="*/ 72 w 791"/>
                  <a:gd name="T83" fmla="*/ 420 h 449"/>
                  <a:gd name="T84" fmla="*/ 64 w 791"/>
                  <a:gd name="T85" fmla="*/ 418 h 449"/>
                  <a:gd name="T86" fmla="*/ 56 w 791"/>
                  <a:gd name="T87" fmla="*/ 416 h 449"/>
                  <a:gd name="T88" fmla="*/ 50 w 791"/>
                  <a:gd name="T89" fmla="*/ 413 h 449"/>
                  <a:gd name="T90" fmla="*/ 45 w 791"/>
                  <a:gd name="T91" fmla="*/ 411 h 449"/>
                  <a:gd name="T92" fmla="*/ 41 w 791"/>
                  <a:gd name="T93" fmla="*/ 408 h 449"/>
                  <a:gd name="T94" fmla="*/ 38 w 791"/>
                  <a:gd name="T95" fmla="*/ 407 h 449"/>
                  <a:gd name="T96" fmla="*/ 35 w 791"/>
                  <a:gd name="T97" fmla="*/ 404 h 449"/>
                  <a:gd name="T98" fmla="*/ 33 w 791"/>
                  <a:gd name="T99" fmla="*/ 403 h 449"/>
                  <a:gd name="T100" fmla="*/ 31 w 791"/>
                  <a:gd name="T101" fmla="*/ 400 h 449"/>
                  <a:gd name="T102" fmla="*/ 30 w 791"/>
                  <a:gd name="T103" fmla="*/ 396 h 449"/>
                  <a:gd name="T104" fmla="*/ 0 w 791"/>
                  <a:gd name="T105" fmla="*/ 0 h 44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791"/>
                  <a:gd name="T160" fmla="*/ 0 h 449"/>
                  <a:gd name="T161" fmla="*/ 791 w 791"/>
                  <a:gd name="T162" fmla="*/ 449 h 44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791" h="449">
                    <a:moveTo>
                      <a:pt x="0" y="0"/>
                    </a:moveTo>
                    <a:lnTo>
                      <a:pt x="790" y="0"/>
                    </a:lnTo>
                    <a:lnTo>
                      <a:pt x="760" y="396"/>
                    </a:lnTo>
                    <a:lnTo>
                      <a:pt x="760" y="400"/>
                    </a:lnTo>
                    <a:lnTo>
                      <a:pt x="758" y="402"/>
                    </a:lnTo>
                    <a:lnTo>
                      <a:pt x="756" y="404"/>
                    </a:lnTo>
                    <a:lnTo>
                      <a:pt x="753" y="407"/>
                    </a:lnTo>
                    <a:lnTo>
                      <a:pt x="750" y="409"/>
                    </a:lnTo>
                    <a:lnTo>
                      <a:pt x="748" y="410"/>
                    </a:lnTo>
                    <a:lnTo>
                      <a:pt x="744" y="411"/>
                    </a:lnTo>
                    <a:lnTo>
                      <a:pt x="739" y="414"/>
                    </a:lnTo>
                    <a:lnTo>
                      <a:pt x="732" y="416"/>
                    </a:lnTo>
                    <a:lnTo>
                      <a:pt x="729" y="417"/>
                    </a:lnTo>
                    <a:lnTo>
                      <a:pt x="723" y="418"/>
                    </a:lnTo>
                    <a:lnTo>
                      <a:pt x="714" y="421"/>
                    </a:lnTo>
                    <a:lnTo>
                      <a:pt x="702" y="424"/>
                    </a:lnTo>
                    <a:lnTo>
                      <a:pt x="690" y="427"/>
                    </a:lnTo>
                    <a:lnTo>
                      <a:pt x="673" y="430"/>
                    </a:lnTo>
                    <a:lnTo>
                      <a:pt x="654" y="433"/>
                    </a:lnTo>
                    <a:lnTo>
                      <a:pt x="633" y="436"/>
                    </a:lnTo>
                    <a:lnTo>
                      <a:pt x="613" y="438"/>
                    </a:lnTo>
                    <a:lnTo>
                      <a:pt x="588" y="441"/>
                    </a:lnTo>
                    <a:lnTo>
                      <a:pt x="558" y="443"/>
                    </a:lnTo>
                    <a:lnTo>
                      <a:pt x="513" y="445"/>
                    </a:lnTo>
                    <a:lnTo>
                      <a:pt x="476" y="447"/>
                    </a:lnTo>
                    <a:lnTo>
                      <a:pt x="438" y="447"/>
                    </a:lnTo>
                    <a:lnTo>
                      <a:pt x="410" y="448"/>
                    </a:lnTo>
                    <a:lnTo>
                      <a:pt x="384" y="448"/>
                    </a:lnTo>
                    <a:lnTo>
                      <a:pt x="359" y="448"/>
                    </a:lnTo>
                    <a:lnTo>
                      <a:pt x="342" y="447"/>
                    </a:lnTo>
                    <a:lnTo>
                      <a:pt x="324" y="447"/>
                    </a:lnTo>
                    <a:lnTo>
                      <a:pt x="301" y="446"/>
                    </a:lnTo>
                    <a:lnTo>
                      <a:pt x="273" y="445"/>
                    </a:lnTo>
                    <a:lnTo>
                      <a:pt x="245" y="444"/>
                    </a:lnTo>
                    <a:lnTo>
                      <a:pt x="217" y="442"/>
                    </a:lnTo>
                    <a:lnTo>
                      <a:pt x="192" y="439"/>
                    </a:lnTo>
                    <a:lnTo>
                      <a:pt x="172" y="437"/>
                    </a:lnTo>
                    <a:lnTo>
                      <a:pt x="144" y="434"/>
                    </a:lnTo>
                    <a:lnTo>
                      <a:pt x="119" y="430"/>
                    </a:lnTo>
                    <a:lnTo>
                      <a:pt x="102" y="427"/>
                    </a:lnTo>
                    <a:lnTo>
                      <a:pt x="85" y="424"/>
                    </a:lnTo>
                    <a:lnTo>
                      <a:pt x="72" y="420"/>
                    </a:lnTo>
                    <a:lnTo>
                      <a:pt x="64" y="418"/>
                    </a:lnTo>
                    <a:lnTo>
                      <a:pt x="56" y="416"/>
                    </a:lnTo>
                    <a:lnTo>
                      <a:pt x="50" y="413"/>
                    </a:lnTo>
                    <a:lnTo>
                      <a:pt x="45" y="411"/>
                    </a:lnTo>
                    <a:lnTo>
                      <a:pt x="41" y="408"/>
                    </a:lnTo>
                    <a:lnTo>
                      <a:pt x="38" y="407"/>
                    </a:lnTo>
                    <a:lnTo>
                      <a:pt x="35" y="404"/>
                    </a:lnTo>
                    <a:lnTo>
                      <a:pt x="33" y="403"/>
                    </a:lnTo>
                    <a:lnTo>
                      <a:pt x="31" y="400"/>
                    </a:lnTo>
                    <a:lnTo>
                      <a:pt x="30" y="396"/>
                    </a:lnTo>
                    <a:lnTo>
                      <a:pt x="0" y="0"/>
                    </a:lnTo>
                  </a:path>
                </a:pathLst>
              </a:custGeom>
              <a:solidFill>
                <a:srgbClr val="00B7A5"/>
              </a:solidFill>
              <a:ln w="12700" cap="rnd">
                <a:solidFill>
                  <a:srgbClr val="008080"/>
                </a:solidFill>
                <a:round/>
                <a:headEnd/>
                <a:tailEnd/>
              </a:ln>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147" name="Oval 146"/>
              <p:cNvSpPr>
                <a:spLocks noChangeArrowheads="1"/>
              </p:cNvSpPr>
              <p:nvPr/>
            </p:nvSpPr>
            <p:spPr bwMode="auto">
              <a:xfrm>
                <a:off x="730" y="2488"/>
                <a:ext cx="777" cy="98"/>
              </a:xfrm>
              <a:prstGeom prst="ellipse">
                <a:avLst/>
              </a:prstGeom>
              <a:solidFill>
                <a:srgbClr val="00B7A5"/>
              </a:solidFill>
              <a:ln w="12700">
                <a:solidFill>
                  <a:srgbClr val="008080"/>
                </a:solidFill>
                <a:round/>
                <a:headEnd/>
                <a:tailEnd/>
              </a:ln>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48" name="Oval 147"/>
              <p:cNvSpPr>
                <a:spLocks noChangeArrowheads="1"/>
              </p:cNvSpPr>
              <p:nvPr/>
            </p:nvSpPr>
            <p:spPr bwMode="auto">
              <a:xfrm>
                <a:off x="761" y="2889"/>
                <a:ext cx="718" cy="92"/>
              </a:xfrm>
              <a:prstGeom prst="ellipse">
                <a:avLst/>
              </a:prstGeom>
              <a:solidFill>
                <a:srgbClr val="00B7A5"/>
              </a:solidFill>
              <a:ln w="12700">
                <a:solidFill>
                  <a:srgbClr val="008080"/>
                </a:solidFill>
                <a:round/>
                <a:headEnd/>
                <a:tailEnd/>
              </a:ln>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grpSp>
        <p:grpSp>
          <p:nvGrpSpPr>
            <p:cNvPr id="118" name="Group 117"/>
            <p:cNvGrpSpPr>
              <a:grpSpLocks/>
            </p:cNvGrpSpPr>
            <p:nvPr/>
          </p:nvGrpSpPr>
          <p:grpSpPr bwMode="auto">
            <a:xfrm>
              <a:off x="432" y="2138"/>
              <a:ext cx="343" cy="648"/>
              <a:chOff x="432" y="2138"/>
              <a:chExt cx="343" cy="648"/>
            </a:xfrm>
          </p:grpSpPr>
          <p:sp>
            <p:nvSpPr>
              <p:cNvPr id="144" name="Freeform 143"/>
              <p:cNvSpPr>
                <a:spLocks/>
              </p:cNvSpPr>
              <p:nvPr/>
            </p:nvSpPr>
            <p:spPr bwMode="auto">
              <a:xfrm>
                <a:off x="432" y="2138"/>
                <a:ext cx="343" cy="648"/>
              </a:xfrm>
              <a:custGeom>
                <a:avLst/>
                <a:gdLst>
                  <a:gd name="T0" fmla="*/ 254 w 343"/>
                  <a:gd name="T1" fmla="*/ 81 h 648"/>
                  <a:gd name="T2" fmla="*/ 213 w 343"/>
                  <a:gd name="T3" fmla="*/ 92 h 648"/>
                  <a:gd name="T4" fmla="*/ 177 w 343"/>
                  <a:gd name="T5" fmla="*/ 113 h 648"/>
                  <a:gd name="T6" fmla="*/ 143 w 343"/>
                  <a:gd name="T7" fmla="*/ 147 h 648"/>
                  <a:gd name="T8" fmla="*/ 111 w 343"/>
                  <a:gd name="T9" fmla="*/ 194 h 648"/>
                  <a:gd name="T10" fmla="*/ 91 w 343"/>
                  <a:gd name="T11" fmla="*/ 256 h 648"/>
                  <a:gd name="T12" fmla="*/ 84 w 343"/>
                  <a:gd name="T13" fmla="*/ 311 h 648"/>
                  <a:gd name="T14" fmla="*/ 87 w 343"/>
                  <a:gd name="T15" fmla="*/ 357 h 648"/>
                  <a:gd name="T16" fmla="*/ 98 w 343"/>
                  <a:gd name="T17" fmla="*/ 414 h 648"/>
                  <a:gd name="T18" fmla="*/ 125 w 343"/>
                  <a:gd name="T19" fmla="*/ 471 h 648"/>
                  <a:gd name="T20" fmla="*/ 154 w 343"/>
                  <a:gd name="T21" fmla="*/ 508 h 648"/>
                  <a:gd name="T22" fmla="*/ 184 w 343"/>
                  <a:gd name="T23" fmla="*/ 534 h 648"/>
                  <a:gd name="T24" fmla="*/ 211 w 343"/>
                  <a:gd name="T25" fmla="*/ 549 h 648"/>
                  <a:gd name="T26" fmla="*/ 240 w 343"/>
                  <a:gd name="T27" fmla="*/ 560 h 648"/>
                  <a:gd name="T28" fmla="*/ 269 w 343"/>
                  <a:gd name="T29" fmla="*/ 565 h 648"/>
                  <a:gd name="T30" fmla="*/ 298 w 343"/>
                  <a:gd name="T31" fmla="*/ 564 h 648"/>
                  <a:gd name="T32" fmla="*/ 318 w 343"/>
                  <a:gd name="T33" fmla="*/ 563 h 648"/>
                  <a:gd name="T34" fmla="*/ 332 w 343"/>
                  <a:gd name="T35" fmla="*/ 570 h 648"/>
                  <a:gd name="T36" fmla="*/ 341 w 343"/>
                  <a:gd name="T37" fmla="*/ 590 h 648"/>
                  <a:gd name="T38" fmla="*/ 342 w 343"/>
                  <a:gd name="T39" fmla="*/ 610 h 648"/>
                  <a:gd name="T40" fmla="*/ 337 w 343"/>
                  <a:gd name="T41" fmla="*/ 627 h 648"/>
                  <a:gd name="T42" fmla="*/ 331 w 343"/>
                  <a:gd name="T43" fmla="*/ 637 h 648"/>
                  <a:gd name="T44" fmla="*/ 313 w 343"/>
                  <a:gd name="T45" fmla="*/ 644 h 648"/>
                  <a:gd name="T46" fmla="*/ 271 w 343"/>
                  <a:gd name="T47" fmla="*/ 647 h 648"/>
                  <a:gd name="T48" fmla="*/ 227 w 343"/>
                  <a:gd name="T49" fmla="*/ 643 h 648"/>
                  <a:gd name="T50" fmla="*/ 184 w 343"/>
                  <a:gd name="T51" fmla="*/ 629 h 648"/>
                  <a:gd name="T52" fmla="*/ 144 w 343"/>
                  <a:gd name="T53" fmla="*/ 608 h 648"/>
                  <a:gd name="T54" fmla="*/ 106 w 343"/>
                  <a:gd name="T55" fmla="*/ 578 h 648"/>
                  <a:gd name="T56" fmla="*/ 78 w 343"/>
                  <a:gd name="T57" fmla="*/ 549 h 648"/>
                  <a:gd name="T58" fmla="*/ 54 w 343"/>
                  <a:gd name="T59" fmla="*/ 516 h 648"/>
                  <a:gd name="T60" fmla="*/ 26 w 343"/>
                  <a:gd name="T61" fmla="*/ 458 h 648"/>
                  <a:gd name="T62" fmla="*/ 5 w 343"/>
                  <a:gd name="T63" fmla="*/ 383 h 648"/>
                  <a:gd name="T64" fmla="*/ 1 w 343"/>
                  <a:gd name="T65" fmla="*/ 327 h 648"/>
                  <a:gd name="T66" fmla="*/ 2 w 343"/>
                  <a:gd name="T67" fmla="*/ 296 h 648"/>
                  <a:gd name="T68" fmla="*/ 8 w 343"/>
                  <a:gd name="T69" fmla="*/ 248 h 648"/>
                  <a:gd name="T70" fmla="*/ 23 w 343"/>
                  <a:gd name="T71" fmla="*/ 195 h 648"/>
                  <a:gd name="T72" fmla="*/ 44 w 343"/>
                  <a:gd name="T73" fmla="*/ 150 h 648"/>
                  <a:gd name="T74" fmla="*/ 66 w 343"/>
                  <a:gd name="T75" fmla="*/ 115 h 648"/>
                  <a:gd name="T76" fmla="*/ 91 w 343"/>
                  <a:gd name="T77" fmla="*/ 85 h 648"/>
                  <a:gd name="T78" fmla="*/ 127 w 343"/>
                  <a:gd name="T79" fmla="*/ 53 h 648"/>
                  <a:gd name="T80" fmla="*/ 156 w 343"/>
                  <a:gd name="T81" fmla="*/ 33 h 648"/>
                  <a:gd name="T82" fmla="*/ 192 w 343"/>
                  <a:gd name="T83" fmla="*/ 16 h 648"/>
                  <a:gd name="T84" fmla="*/ 227 w 343"/>
                  <a:gd name="T85" fmla="*/ 6 h 648"/>
                  <a:gd name="T86" fmla="*/ 269 w 343"/>
                  <a:gd name="T87" fmla="*/ 0 h 648"/>
                  <a:gd name="T88" fmla="*/ 281 w 343"/>
                  <a:gd name="T89" fmla="*/ 7 h 648"/>
                  <a:gd name="T90" fmla="*/ 289 w 343"/>
                  <a:gd name="T91" fmla="*/ 22 h 648"/>
                  <a:gd name="T92" fmla="*/ 292 w 343"/>
                  <a:gd name="T93" fmla="*/ 43 h 648"/>
                  <a:gd name="T94" fmla="*/ 283 w 343"/>
                  <a:gd name="T95" fmla="*/ 71 h 648"/>
                  <a:gd name="T96" fmla="*/ 270 w 343"/>
                  <a:gd name="T97" fmla="*/ 78 h 64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43"/>
                  <a:gd name="T148" fmla="*/ 0 h 648"/>
                  <a:gd name="T149" fmla="*/ 343 w 343"/>
                  <a:gd name="T150" fmla="*/ 648 h 64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43" h="648">
                    <a:moveTo>
                      <a:pt x="270" y="78"/>
                    </a:moveTo>
                    <a:lnTo>
                      <a:pt x="254" y="81"/>
                    </a:lnTo>
                    <a:lnTo>
                      <a:pt x="231" y="86"/>
                    </a:lnTo>
                    <a:lnTo>
                      <a:pt x="213" y="92"/>
                    </a:lnTo>
                    <a:lnTo>
                      <a:pt x="193" y="103"/>
                    </a:lnTo>
                    <a:lnTo>
                      <a:pt x="177" y="113"/>
                    </a:lnTo>
                    <a:lnTo>
                      <a:pt x="159" y="130"/>
                    </a:lnTo>
                    <a:lnTo>
                      <a:pt x="143" y="147"/>
                    </a:lnTo>
                    <a:lnTo>
                      <a:pt x="126" y="168"/>
                    </a:lnTo>
                    <a:lnTo>
                      <a:pt x="111" y="194"/>
                    </a:lnTo>
                    <a:lnTo>
                      <a:pt x="100" y="221"/>
                    </a:lnTo>
                    <a:lnTo>
                      <a:pt x="91" y="256"/>
                    </a:lnTo>
                    <a:lnTo>
                      <a:pt x="86" y="287"/>
                    </a:lnTo>
                    <a:lnTo>
                      <a:pt x="84" y="311"/>
                    </a:lnTo>
                    <a:lnTo>
                      <a:pt x="85" y="340"/>
                    </a:lnTo>
                    <a:lnTo>
                      <a:pt x="87" y="357"/>
                    </a:lnTo>
                    <a:lnTo>
                      <a:pt x="90" y="384"/>
                    </a:lnTo>
                    <a:lnTo>
                      <a:pt x="98" y="414"/>
                    </a:lnTo>
                    <a:lnTo>
                      <a:pt x="113" y="450"/>
                    </a:lnTo>
                    <a:lnTo>
                      <a:pt x="125" y="471"/>
                    </a:lnTo>
                    <a:lnTo>
                      <a:pt x="138" y="490"/>
                    </a:lnTo>
                    <a:lnTo>
                      <a:pt x="154" y="508"/>
                    </a:lnTo>
                    <a:lnTo>
                      <a:pt x="171" y="524"/>
                    </a:lnTo>
                    <a:lnTo>
                      <a:pt x="184" y="534"/>
                    </a:lnTo>
                    <a:lnTo>
                      <a:pt x="198" y="543"/>
                    </a:lnTo>
                    <a:lnTo>
                      <a:pt x="211" y="549"/>
                    </a:lnTo>
                    <a:lnTo>
                      <a:pt x="225" y="555"/>
                    </a:lnTo>
                    <a:lnTo>
                      <a:pt x="240" y="560"/>
                    </a:lnTo>
                    <a:lnTo>
                      <a:pt x="254" y="563"/>
                    </a:lnTo>
                    <a:lnTo>
                      <a:pt x="269" y="565"/>
                    </a:lnTo>
                    <a:lnTo>
                      <a:pt x="282" y="565"/>
                    </a:lnTo>
                    <a:lnTo>
                      <a:pt x="298" y="564"/>
                    </a:lnTo>
                    <a:lnTo>
                      <a:pt x="311" y="563"/>
                    </a:lnTo>
                    <a:lnTo>
                      <a:pt x="318" y="563"/>
                    </a:lnTo>
                    <a:lnTo>
                      <a:pt x="327" y="565"/>
                    </a:lnTo>
                    <a:lnTo>
                      <a:pt x="332" y="570"/>
                    </a:lnTo>
                    <a:lnTo>
                      <a:pt x="338" y="578"/>
                    </a:lnTo>
                    <a:lnTo>
                      <a:pt x="341" y="590"/>
                    </a:lnTo>
                    <a:lnTo>
                      <a:pt x="342" y="599"/>
                    </a:lnTo>
                    <a:lnTo>
                      <a:pt x="342" y="610"/>
                    </a:lnTo>
                    <a:lnTo>
                      <a:pt x="340" y="620"/>
                    </a:lnTo>
                    <a:lnTo>
                      <a:pt x="337" y="627"/>
                    </a:lnTo>
                    <a:lnTo>
                      <a:pt x="333" y="632"/>
                    </a:lnTo>
                    <a:lnTo>
                      <a:pt x="331" y="637"/>
                    </a:lnTo>
                    <a:lnTo>
                      <a:pt x="322" y="642"/>
                    </a:lnTo>
                    <a:lnTo>
                      <a:pt x="313" y="644"/>
                    </a:lnTo>
                    <a:lnTo>
                      <a:pt x="293" y="646"/>
                    </a:lnTo>
                    <a:lnTo>
                      <a:pt x="271" y="647"/>
                    </a:lnTo>
                    <a:lnTo>
                      <a:pt x="247" y="646"/>
                    </a:lnTo>
                    <a:lnTo>
                      <a:pt x="227" y="643"/>
                    </a:lnTo>
                    <a:lnTo>
                      <a:pt x="204" y="637"/>
                    </a:lnTo>
                    <a:lnTo>
                      <a:pt x="184" y="629"/>
                    </a:lnTo>
                    <a:lnTo>
                      <a:pt x="161" y="619"/>
                    </a:lnTo>
                    <a:lnTo>
                      <a:pt x="144" y="608"/>
                    </a:lnTo>
                    <a:lnTo>
                      <a:pt x="124" y="595"/>
                    </a:lnTo>
                    <a:lnTo>
                      <a:pt x="106" y="578"/>
                    </a:lnTo>
                    <a:lnTo>
                      <a:pt x="90" y="563"/>
                    </a:lnTo>
                    <a:lnTo>
                      <a:pt x="78" y="549"/>
                    </a:lnTo>
                    <a:lnTo>
                      <a:pt x="67" y="535"/>
                    </a:lnTo>
                    <a:lnTo>
                      <a:pt x="54" y="516"/>
                    </a:lnTo>
                    <a:lnTo>
                      <a:pt x="38" y="490"/>
                    </a:lnTo>
                    <a:lnTo>
                      <a:pt x="26" y="458"/>
                    </a:lnTo>
                    <a:lnTo>
                      <a:pt x="14" y="428"/>
                    </a:lnTo>
                    <a:lnTo>
                      <a:pt x="5" y="383"/>
                    </a:lnTo>
                    <a:lnTo>
                      <a:pt x="1" y="347"/>
                    </a:lnTo>
                    <a:lnTo>
                      <a:pt x="1" y="327"/>
                    </a:lnTo>
                    <a:lnTo>
                      <a:pt x="0" y="309"/>
                    </a:lnTo>
                    <a:lnTo>
                      <a:pt x="2" y="296"/>
                    </a:lnTo>
                    <a:lnTo>
                      <a:pt x="3" y="274"/>
                    </a:lnTo>
                    <a:lnTo>
                      <a:pt x="8" y="248"/>
                    </a:lnTo>
                    <a:lnTo>
                      <a:pt x="14" y="224"/>
                    </a:lnTo>
                    <a:lnTo>
                      <a:pt x="23" y="195"/>
                    </a:lnTo>
                    <a:lnTo>
                      <a:pt x="32" y="173"/>
                    </a:lnTo>
                    <a:lnTo>
                      <a:pt x="44" y="150"/>
                    </a:lnTo>
                    <a:lnTo>
                      <a:pt x="54" y="133"/>
                    </a:lnTo>
                    <a:lnTo>
                      <a:pt x="66" y="115"/>
                    </a:lnTo>
                    <a:lnTo>
                      <a:pt x="79" y="98"/>
                    </a:lnTo>
                    <a:lnTo>
                      <a:pt x="91" y="85"/>
                    </a:lnTo>
                    <a:lnTo>
                      <a:pt x="109" y="67"/>
                    </a:lnTo>
                    <a:lnTo>
                      <a:pt x="127" y="53"/>
                    </a:lnTo>
                    <a:lnTo>
                      <a:pt x="142" y="43"/>
                    </a:lnTo>
                    <a:lnTo>
                      <a:pt x="156" y="33"/>
                    </a:lnTo>
                    <a:lnTo>
                      <a:pt x="174" y="24"/>
                    </a:lnTo>
                    <a:lnTo>
                      <a:pt x="192" y="16"/>
                    </a:lnTo>
                    <a:lnTo>
                      <a:pt x="209" y="11"/>
                    </a:lnTo>
                    <a:lnTo>
                      <a:pt x="227" y="6"/>
                    </a:lnTo>
                    <a:lnTo>
                      <a:pt x="248" y="2"/>
                    </a:lnTo>
                    <a:lnTo>
                      <a:pt x="269" y="0"/>
                    </a:lnTo>
                    <a:lnTo>
                      <a:pt x="276" y="3"/>
                    </a:lnTo>
                    <a:lnTo>
                      <a:pt x="281" y="7"/>
                    </a:lnTo>
                    <a:lnTo>
                      <a:pt x="286" y="16"/>
                    </a:lnTo>
                    <a:lnTo>
                      <a:pt x="289" y="22"/>
                    </a:lnTo>
                    <a:lnTo>
                      <a:pt x="291" y="30"/>
                    </a:lnTo>
                    <a:lnTo>
                      <a:pt x="292" y="43"/>
                    </a:lnTo>
                    <a:lnTo>
                      <a:pt x="289" y="57"/>
                    </a:lnTo>
                    <a:lnTo>
                      <a:pt x="283" y="71"/>
                    </a:lnTo>
                    <a:lnTo>
                      <a:pt x="277" y="75"/>
                    </a:lnTo>
                    <a:lnTo>
                      <a:pt x="270" y="78"/>
                    </a:lnTo>
                  </a:path>
                </a:pathLst>
              </a:custGeom>
              <a:solidFill>
                <a:srgbClr val="C0C0FF"/>
              </a:solidFill>
              <a:ln w="12700" cap="rnd">
                <a:solidFill>
                  <a:srgbClr val="00A0A0"/>
                </a:solidFill>
                <a:round/>
                <a:headEnd/>
                <a:tailEnd/>
              </a:ln>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145" name="Freeform 144"/>
              <p:cNvSpPr>
                <a:spLocks/>
              </p:cNvSpPr>
              <p:nvPr/>
            </p:nvSpPr>
            <p:spPr bwMode="auto">
              <a:xfrm>
                <a:off x="509" y="2164"/>
                <a:ext cx="150" cy="115"/>
              </a:xfrm>
              <a:custGeom>
                <a:avLst/>
                <a:gdLst>
                  <a:gd name="T0" fmla="*/ 136 w 150"/>
                  <a:gd name="T1" fmla="*/ 0 h 115"/>
                  <a:gd name="T2" fmla="*/ 100 w 150"/>
                  <a:gd name="T3" fmla="*/ 15 h 115"/>
                  <a:gd name="T4" fmla="*/ 73 w 150"/>
                  <a:gd name="T5" fmla="*/ 30 h 115"/>
                  <a:gd name="T6" fmla="*/ 48 w 150"/>
                  <a:gd name="T7" fmla="*/ 48 h 115"/>
                  <a:gd name="T8" fmla="*/ 21 w 150"/>
                  <a:gd name="T9" fmla="*/ 74 h 115"/>
                  <a:gd name="T10" fmla="*/ 5 w 150"/>
                  <a:gd name="T11" fmla="*/ 93 h 115"/>
                  <a:gd name="T12" fmla="*/ 0 w 150"/>
                  <a:gd name="T13" fmla="*/ 105 h 115"/>
                  <a:gd name="T14" fmla="*/ 2 w 150"/>
                  <a:gd name="T15" fmla="*/ 112 h 115"/>
                  <a:gd name="T16" fmla="*/ 12 w 150"/>
                  <a:gd name="T17" fmla="*/ 114 h 115"/>
                  <a:gd name="T18" fmla="*/ 21 w 150"/>
                  <a:gd name="T19" fmla="*/ 103 h 115"/>
                  <a:gd name="T20" fmla="*/ 36 w 150"/>
                  <a:gd name="T21" fmla="*/ 88 h 115"/>
                  <a:gd name="T22" fmla="*/ 53 w 150"/>
                  <a:gd name="T23" fmla="*/ 71 h 115"/>
                  <a:gd name="T24" fmla="*/ 72 w 150"/>
                  <a:gd name="T25" fmla="*/ 55 h 115"/>
                  <a:gd name="T26" fmla="*/ 93 w 150"/>
                  <a:gd name="T27" fmla="*/ 40 h 115"/>
                  <a:gd name="T28" fmla="*/ 114 w 150"/>
                  <a:gd name="T29" fmla="*/ 29 h 115"/>
                  <a:gd name="T30" fmla="*/ 134 w 150"/>
                  <a:gd name="T31" fmla="*/ 21 h 115"/>
                  <a:gd name="T32" fmla="*/ 147 w 150"/>
                  <a:gd name="T33" fmla="*/ 15 h 115"/>
                  <a:gd name="T34" fmla="*/ 149 w 150"/>
                  <a:gd name="T35" fmla="*/ 7 h 115"/>
                  <a:gd name="T36" fmla="*/ 147 w 150"/>
                  <a:gd name="T37" fmla="*/ 2 h 115"/>
                  <a:gd name="T38" fmla="*/ 136 w 150"/>
                  <a:gd name="T39" fmla="*/ 0 h 11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50"/>
                  <a:gd name="T61" fmla="*/ 0 h 115"/>
                  <a:gd name="T62" fmla="*/ 150 w 150"/>
                  <a:gd name="T63" fmla="*/ 115 h 11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50" h="115">
                    <a:moveTo>
                      <a:pt x="136" y="0"/>
                    </a:moveTo>
                    <a:lnTo>
                      <a:pt x="100" y="15"/>
                    </a:lnTo>
                    <a:lnTo>
                      <a:pt x="73" y="30"/>
                    </a:lnTo>
                    <a:lnTo>
                      <a:pt x="48" y="48"/>
                    </a:lnTo>
                    <a:lnTo>
                      <a:pt x="21" y="74"/>
                    </a:lnTo>
                    <a:lnTo>
                      <a:pt x="5" y="93"/>
                    </a:lnTo>
                    <a:lnTo>
                      <a:pt x="0" y="105"/>
                    </a:lnTo>
                    <a:lnTo>
                      <a:pt x="2" y="112"/>
                    </a:lnTo>
                    <a:lnTo>
                      <a:pt x="12" y="114"/>
                    </a:lnTo>
                    <a:lnTo>
                      <a:pt x="21" y="103"/>
                    </a:lnTo>
                    <a:lnTo>
                      <a:pt x="36" y="88"/>
                    </a:lnTo>
                    <a:lnTo>
                      <a:pt x="53" y="71"/>
                    </a:lnTo>
                    <a:lnTo>
                      <a:pt x="72" y="55"/>
                    </a:lnTo>
                    <a:lnTo>
                      <a:pt x="93" y="40"/>
                    </a:lnTo>
                    <a:lnTo>
                      <a:pt x="114" y="29"/>
                    </a:lnTo>
                    <a:lnTo>
                      <a:pt x="134" y="21"/>
                    </a:lnTo>
                    <a:lnTo>
                      <a:pt x="147" y="15"/>
                    </a:lnTo>
                    <a:lnTo>
                      <a:pt x="149" y="7"/>
                    </a:lnTo>
                    <a:lnTo>
                      <a:pt x="147" y="2"/>
                    </a:lnTo>
                    <a:lnTo>
                      <a:pt x="136" y="0"/>
                    </a:lnTo>
                  </a:path>
                </a:pathLst>
              </a:custGeom>
              <a:solidFill>
                <a:srgbClr val="E0E0E0"/>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grpSp>
        <p:grpSp>
          <p:nvGrpSpPr>
            <p:cNvPr id="119" name="Group 118"/>
            <p:cNvGrpSpPr>
              <a:grpSpLocks/>
            </p:cNvGrpSpPr>
            <p:nvPr/>
          </p:nvGrpSpPr>
          <p:grpSpPr bwMode="auto">
            <a:xfrm>
              <a:off x="1026" y="2207"/>
              <a:ext cx="189" cy="742"/>
              <a:chOff x="1026" y="2207"/>
              <a:chExt cx="189" cy="742"/>
            </a:xfrm>
          </p:grpSpPr>
          <p:sp>
            <p:nvSpPr>
              <p:cNvPr id="128" name="Rectangle 127"/>
              <p:cNvSpPr>
                <a:spLocks noChangeArrowheads="1"/>
              </p:cNvSpPr>
              <p:nvPr/>
            </p:nvSpPr>
            <p:spPr bwMode="auto">
              <a:xfrm>
                <a:off x="1026" y="2207"/>
                <a:ext cx="189" cy="19"/>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29" name="Rectangle 128"/>
              <p:cNvSpPr>
                <a:spLocks noChangeArrowheads="1"/>
              </p:cNvSpPr>
              <p:nvPr/>
            </p:nvSpPr>
            <p:spPr bwMode="auto">
              <a:xfrm>
                <a:off x="1087" y="2255"/>
                <a:ext cx="67" cy="19"/>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30" name="Rectangle 129"/>
              <p:cNvSpPr>
                <a:spLocks noChangeArrowheads="1"/>
              </p:cNvSpPr>
              <p:nvPr/>
            </p:nvSpPr>
            <p:spPr bwMode="auto">
              <a:xfrm>
                <a:off x="1052" y="2303"/>
                <a:ext cx="137" cy="20"/>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31" name="Rectangle 130"/>
              <p:cNvSpPr>
                <a:spLocks noChangeArrowheads="1"/>
              </p:cNvSpPr>
              <p:nvPr/>
            </p:nvSpPr>
            <p:spPr bwMode="auto">
              <a:xfrm>
                <a:off x="1026" y="2593"/>
                <a:ext cx="189" cy="19"/>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32" name="Rectangle 131"/>
              <p:cNvSpPr>
                <a:spLocks noChangeArrowheads="1"/>
              </p:cNvSpPr>
              <p:nvPr/>
            </p:nvSpPr>
            <p:spPr bwMode="auto">
              <a:xfrm>
                <a:off x="1087" y="2351"/>
                <a:ext cx="67" cy="20"/>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33" name="Rectangle 132"/>
              <p:cNvSpPr>
                <a:spLocks noChangeArrowheads="1"/>
              </p:cNvSpPr>
              <p:nvPr/>
            </p:nvSpPr>
            <p:spPr bwMode="auto">
              <a:xfrm>
                <a:off x="1087" y="2448"/>
                <a:ext cx="67" cy="19"/>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34" name="Rectangle 133"/>
              <p:cNvSpPr>
                <a:spLocks noChangeArrowheads="1"/>
              </p:cNvSpPr>
              <p:nvPr/>
            </p:nvSpPr>
            <p:spPr bwMode="auto">
              <a:xfrm>
                <a:off x="1087" y="2544"/>
                <a:ext cx="67" cy="20"/>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35" name="Rectangle 134"/>
              <p:cNvSpPr>
                <a:spLocks noChangeArrowheads="1"/>
              </p:cNvSpPr>
              <p:nvPr/>
            </p:nvSpPr>
            <p:spPr bwMode="auto">
              <a:xfrm>
                <a:off x="1087" y="2641"/>
                <a:ext cx="67" cy="19"/>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36" name="Rectangle 135"/>
              <p:cNvSpPr>
                <a:spLocks noChangeArrowheads="1"/>
              </p:cNvSpPr>
              <p:nvPr/>
            </p:nvSpPr>
            <p:spPr bwMode="auto">
              <a:xfrm>
                <a:off x="1087" y="2737"/>
                <a:ext cx="67" cy="20"/>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37" name="Rectangle 136"/>
              <p:cNvSpPr>
                <a:spLocks noChangeArrowheads="1"/>
              </p:cNvSpPr>
              <p:nvPr/>
            </p:nvSpPr>
            <p:spPr bwMode="auto">
              <a:xfrm>
                <a:off x="1087" y="2833"/>
                <a:ext cx="67" cy="20"/>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38" name="Rectangle 137"/>
              <p:cNvSpPr>
                <a:spLocks noChangeArrowheads="1"/>
              </p:cNvSpPr>
              <p:nvPr/>
            </p:nvSpPr>
            <p:spPr bwMode="auto">
              <a:xfrm>
                <a:off x="1087" y="2930"/>
                <a:ext cx="67" cy="19"/>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39" name="Rectangle 138"/>
              <p:cNvSpPr>
                <a:spLocks noChangeArrowheads="1"/>
              </p:cNvSpPr>
              <p:nvPr/>
            </p:nvSpPr>
            <p:spPr bwMode="auto">
              <a:xfrm>
                <a:off x="1052" y="2399"/>
                <a:ext cx="137" cy="19"/>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40" name="Rectangle 139"/>
              <p:cNvSpPr>
                <a:spLocks noChangeArrowheads="1"/>
              </p:cNvSpPr>
              <p:nvPr/>
            </p:nvSpPr>
            <p:spPr bwMode="auto">
              <a:xfrm>
                <a:off x="1052" y="2496"/>
                <a:ext cx="137" cy="19"/>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41" name="Rectangle 140"/>
              <p:cNvSpPr>
                <a:spLocks noChangeArrowheads="1"/>
              </p:cNvSpPr>
              <p:nvPr/>
            </p:nvSpPr>
            <p:spPr bwMode="auto">
              <a:xfrm>
                <a:off x="1052" y="2785"/>
                <a:ext cx="137" cy="19"/>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42" name="Rectangle 141"/>
              <p:cNvSpPr>
                <a:spLocks noChangeArrowheads="1"/>
              </p:cNvSpPr>
              <p:nvPr/>
            </p:nvSpPr>
            <p:spPr bwMode="auto">
              <a:xfrm>
                <a:off x="1052" y="2882"/>
                <a:ext cx="137" cy="19"/>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sp>
            <p:nvSpPr>
              <p:cNvPr id="143" name="Rectangle 142"/>
              <p:cNvSpPr>
                <a:spLocks noChangeArrowheads="1"/>
              </p:cNvSpPr>
              <p:nvPr/>
            </p:nvSpPr>
            <p:spPr bwMode="auto">
              <a:xfrm>
                <a:off x="1052" y="2689"/>
                <a:ext cx="137" cy="20"/>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US"/>
              </a:p>
            </p:txBody>
          </p:sp>
        </p:grpSp>
        <p:grpSp>
          <p:nvGrpSpPr>
            <p:cNvPr id="120" name="Group 119"/>
            <p:cNvGrpSpPr>
              <a:grpSpLocks/>
            </p:cNvGrpSpPr>
            <p:nvPr/>
          </p:nvGrpSpPr>
          <p:grpSpPr bwMode="auto">
            <a:xfrm>
              <a:off x="831" y="2540"/>
              <a:ext cx="133" cy="123"/>
              <a:chOff x="831" y="2540"/>
              <a:chExt cx="133" cy="123"/>
            </a:xfrm>
          </p:grpSpPr>
          <p:sp>
            <p:nvSpPr>
              <p:cNvPr id="125" name="Freeform 124"/>
              <p:cNvSpPr>
                <a:spLocks/>
              </p:cNvSpPr>
              <p:nvPr/>
            </p:nvSpPr>
            <p:spPr bwMode="auto">
              <a:xfrm>
                <a:off x="852" y="2540"/>
                <a:ext cx="16" cy="61"/>
              </a:xfrm>
              <a:custGeom>
                <a:avLst/>
                <a:gdLst>
                  <a:gd name="T0" fmla="*/ 5 w 16"/>
                  <a:gd name="T1" fmla="*/ 60 h 61"/>
                  <a:gd name="T2" fmla="*/ 15 w 16"/>
                  <a:gd name="T3" fmla="*/ 60 h 61"/>
                  <a:gd name="T4" fmla="*/ 15 w 16"/>
                  <a:gd name="T5" fmla="*/ 0 h 61"/>
                  <a:gd name="T6" fmla="*/ 3 w 16"/>
                  <a:gd name="T7" fmla="*/ 0 h 61"/>
                  <a:gd name="T8" fmla="*/ 0 w 16"/>
                  <a:gd name="T9" fmla="*/ 13 h 61"/>
                  <a:gd name="T10" fmla="*/ 5 w 16"/>
                  <a:gd name="T11" fmla="*/ 13 h 61"/>
                  <a:gd name="T12" fmla="*/ 5 w 16"/>
                  <a:gd name="T13" fmla="*/ 60 h 61"/>
                  <a:gd name="T14" fmla="*/ 0 60000 65536"/>
                  <a:gd name="T15" fmla="*/ 0 60000 65536"/>
                  <a:gd name="T16" fmla="*/ 0 60000 65536"/>
                  <a:gd name="T17" fmla="*/ 0 60000 65536"/>
                  <a:gd name="T18" fmla="*/ 0 60000 65536"/>
                  <a:gd name="T19" fmla="*/ 0 60000 65536"/>
                  <a:gd name="T20" fmla="*/ 0 60000 65536"/>
                  <a:gd name="T21" fmla="*/ 0 w 16"/>
                  <a:gd name="T22" fmla="*/ 0 h 61"/>
                  <a:gd name="T23" fmla="*/ 16 w 16"/>
                  <a:gd name="T24" fmla="*/ 61 h 6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 h="61">
                    <a:moveTo>
                      <a:pt x="5" y="60"/>
                    </a:moveTo>
                    <a:lnTo>
                      <a:pt x="15" y="60"/>
                    </a:lnTo>
                    <a:lnTo>
                      <a:pt x="15" y="0"/>
                    </a:lnTo>
                    <a:lnTo>
                      <a:pt x="3" y="0"/>
                    </a:lnTo>
                    <a:lnTo>
                      <a:pt x="0" y="13"/>
                    </a:lnTo>
                    <a:lnTo>
                      <a:pt x="5" y="13"/>
                    </a:lnTo>
                    <a:lnTo>
                      <a:pt x="5" y="60"/>
                    </a:lnTo>
                  </a:path>
                </a:pathLst>
              </a:custGeom>
              <a:solidFill>
                <a:srgbClr val="C0FFFF"/>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126" name="Freeform 125"/>
              <p:cNvSpPr>
                <a:spLocks/>
              </p:cNvSpPr>
              <p:nvPr/>
            </p:nvSpPr>
            <p:spPr bwMode="auto">
              <a:xfrm>
                <a:off x="931" y="2601"/>
                <a:ext cx="33" cy="60"/>
              </a:xfrm>
              <a:custGeom>
                <a:avLst/>
                <a:gdLst>
                  <a:gd name="T0" fmla="*/ 0 w 33"/>
                  <a:gd name="T1" fmla="*/ 17 h 60"/>
                  <a:gd name="T2" fmla="*/ 12 w 33"/>
                  <a:gd name="T3" fmla="*/ 17 h 60"/>
                  <a:gd name="T4" fmla="*/ 12 w 33"/>
                  <a:gd name="T5" fmla="*/ 13 h 60"/>
                  <a:gd name="T6" fmla="*/ 20 w 33"/>
                  <a:gd name="T7" fmla="*/ 13 h 60"/>
                  <a:gd name="T8" fmla="*/ 20 w 33"/>
                  <a:gd name="T9" fmla="*/ 20 h 60"/>
                  <a:gd name="T10" fmla="*/ 0 w 33"/>
                  <a:gd name="T11" fmla="*/ 48 h 60"/>
                  <a:gd name="T12" fmla="*/ 0 w 33"/>
                  <a:gd name="T13" fmla="*/ 59 h 60"/>
                  <a:gd name="T14" fmla="*/ 32 w 33"/>
                  <a:gd name="T15" fmla="*/ 59 h 60"/>
                  <a:gd name="T16" fmla="*/ 32 w 33"/>
                  <a:gd name="T17" fmla="*/ 48 h 60"/>
                  <a:gd name="T18" fmla="*/ 14 w 33"/>
                  <a:gd name="T19" fmla="*/ 48 h 60"/>
                  <a:gd name="T20" fmla="*/ 32 w 33"/>
                  <a:gd name="T21" fmla="*/ 23 h 60"/>
                  <a:gd name="T22" fmla="*/ 32 w 33"/>
                  <a:gd name="T23" fmla="*/ 8 h 60"/>
                  <a:gd name="T24" fmla="*/ 23 w 33"/>
                  <a:gd name="T25" fmla="*/ 0 h 60"/>
                  <a:gd name="T26" fmla="*/ 8 w 33"/>
                  <a:gd name="T27" fmla="*/ 0 h 60"/>
                  <a:gd name="T28" fmla="*/ 0 w 33"/>
                  <a:gd name="T29" fmla="*/ 8 h 60"/>
                  <a:gd name="T30" fmla="*/ 0 w 33"/>
                  <a:gd name="T31" fmla="*/ 17 h 6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3"/>
                  <a:gd name="T49" fmla="*/ 0 h 60"/>
                  <a:gd name="T50" fmla="*/ 33 w 33"/>
                  <a:gd name="T51" fmla="*/ 60 h 6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3" h="60">
                    <a:moveTo>
                      <a:pt x="0" y="17"/>
                    </a:moveTo>
                    <a:lnTo>
                      <a:pt x="12" y="17"/>
                    </a:lnTo>
                    <a:lnTo>
                      <a:pt x="12" y="13"/>
                    </a:lnTo>
                    <a:lnTo>
                      <a:pt x="20" y="13"/>
                    </a:lnTo>
                    <a:lnTo>
                      <a:pt x="20" y="20"/>
                    </a:lnTo>
                    <a:lnTo>
                      <a:pt x="0" y="48"/>
                    </a:lnTo>
                    <a:lnTo>
                      <a:pt x="0" y="59"/>
                    </a:lnTo>
                    <a:lnTo>
                      <a:pt x="32" y="59"/>
                    </a:lnTo>
                    <a:lnTo>
                      <a:pt x="32" y="48"/>
                    </a:lnTo>
                    <a:lnTo>
                      <a:pt x="14" y="48"/>
                    </a:lnTo>
                    <a:lnTo>
                      <a:pt x="32" y="23"/>
                    </a:lnTo>
                    <a:lnTo>
                      <a:pt x="32" y="8"/>
                    </a:lnTo>
                    <a:lnTo>
                      <a:pt x="23" y="0"/>
                    </a:lnTo>
                    <a:lnTo>
                      <a:pt x="8" y="0"/>
                    </a:lnTo>
                    <a:lnTo>
                      <a:pt x="0" y="8"/>
                    </a:lnTo>
                    <a:lnTo>
                      <a:pt x="0" y="17"/>
                    </a:lnTo>
                  </a:path>
                </a:pathLst>
              </a:custGeom>
              <a:solidFill>
                <a:srgbClr val="C0FFFF"/>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127" name="Freeform 126"/>
              <p:cNvSpPr>
                <a:spLocks/>
              </p:cNvSpPr>
              <p:nvPr/>
            </p:nvSpPr>
            <p:spPr bwMode="auto">
              <a:xfrm>
                <a:off x="831" y="2544"/>
                <a:ext cx="127" cy="119"/>
              </a:xfrm>
              <a:custGeom>
                <a:avLst/>
                <a:gdLst>
                  <a:gd name="T0" fmla="*/ 109 w 127"/>
                  <a:gd name="T1" fmla="*/ 0 h 119"/>
                  <a:gd name="T2" fmla="*/ 0 w 127"/>
                  <a:gd name="T3" fmla="*/ 117 h 119"/>
                  <a:gd name="T4" fmla="*/ 16 w 127"/>
                  <a:gd name="T5" fmla="*/ 118 h 119"/>
                  <a:gd name="T6" fmla="*/ 126 w 127"/>
                  <a:gd name="T7" fmla="*/ 1 h 119"/>
                  <a:gd name="T8" fmla="*/ 109 w 127"/>
                  <a:gd name="T9" fmla="*/ 0 h 119"/>
                  <a:gd name="T10" fmla="*/ 0 60000 65536"/>
                  <a:gd name="T11" fmla="*/ 0 60000 65536"/>
                  <a:gd name="T12" fmla="*/ 0 60000 65536"/>
                  <a:gd name="T13" fmla="*/ 0 60000 65536"/>
                  <a:gd name="T14" fmla="*/ 0 60000 65536"/>
                  <a:gd name="T15" fmla="*/ 0 w 127"/>
                  <a:gd name="T16" fmla="*/ 0 h 119"/>
                  <a:gd name="T17" fmla="*/ 127 w 127"/>
                  <a:gd name="T18" fmla="*/ 119 h 119"/>
                </a:gdLst>
                <a:ahLst/>
                <a:cxnLst>
                  <a:cxn ang="T10">
                    <a:pos x="T0" y="T1"/>
                  </a:cxn>
                  <a:cxn ang="T11">
                    <a:pos x="T2" y="T3"/>
                  </a:cxn>
                  <a:cxn ang="T12">
                    <a:pos x="T4" y="T5"/>
                  </a:cxn>
                  <a:cxn ang="T13">
                    <a:pos x="T6" y="T7"/>
                  </a:cxn>
                  <a:cxn ang="T14">
                    <a:pos x="T8" y="T9"/>
                  </a:cxn>
                </a:cxnLst>
                <a:rect l="T15" t="T16" r="T17" b="T18"/>
                <a:pathLst>
                  <a:path w="127" h="119">
                    <a:moveTo>
                      <a:pt x="109" y="0"/>
                    </a:moveTo>
                    <a:lnTo>
                      <a:pt x="0" y="117"/>
                    </a:lnTo>
                    <a:lnTo>
                      <a:pt x="16" y="118"/>
                    </a:lnTo>
                    <a:lnTo>
                      <a:pt x="126" y="1"/>
                    </a:lnTo>
                    <a:lnTo>
                      <a:pt x="109" y="0"/>
                    </a:lnTo>
                  </a:path>
                </a:pathLst>
              </a:custGeom>
              <a:solidFill>
                <a:srgbClr val="C0FFFF"/>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grpSp>
        <p:grpSp>
          <p:nvGrpSpPr>
            <p:cNvPr id="121" name="Group 120"/>
            <p:cNvGrpSpPr>
              <a:grpSpLocks/>
            </p:cNvGrpSpPr>
            <p:nvPr/>
          </p:nvGrpSpPr>
          <p:grpSpPr bwMode="auto">
            <a:xfrm>
              <a:off x="1263" y="2561"/>
              <a:ext cx="205" cy="70"/>
              <a:chOff x="1263" y="2561"/>
              <a:chExt cx="205" cy="70"/>
            </a:xfrm>
          </p:grpSpPr>
          <p:sp>
            <p:nvSpPr>
              <p:cNvPr id="122" name="Freeform 121"/>
              <p:cNvSpPr>
                <a:spLocks/>
              </p:cNvSpPr>
              <p:nvPr/>
            </p:nvSpPr>
            <p:spPr bwMode="auto">
              <a:xfrm>
                <a:off x="1263" y="2561"/>
                <a:ext cx="53" cy="70"/>
              </a:xfrm>
              <a:custGeom>
                <a:avLst/>
                <a:gdLst>
                  <a:gd name="T0" fmla="*/ 14 w 53"/>
                  <a:gd name="T1" fmla="*/ 0 h 70"/>
                  <a:gd name="T2" fmla="*/ 38 w 53"/>
                  <a:gd name="T3" fmla="*/ 0 h 70"/>
                  <a:gd name="T4" fmla="*/ 52 w 53"/>
                  <a:gd name="T5" fmla="*/ 10 h 70"/>
                  <a:gd name="T6" fmla="*/ 52 w 53"/>
                  <a:gd name="T7" fmla="*/ 27 h 70"/>
                  <a:gd name="T8" fmla="*/ 33 w 53"/>
                  <a:gd name="T9" fmla="*/ 27 h 70"/>
                  <a:gd name="T10" fmla="*/ 33 w 53"/>
                  <a:gd name="T11" fmla="*/ 13 h 70"/>
                  <a:gd name="T12" fmla="*/ 18 w 53"/>
                  <a:gd name="T13" fmla="*/ 13 h 70"/>
                  <a:gd name="T14" fmla="*/ 18 w 53"/>
                  <a:gd name="T15" fmla="*/ 56 h 70"/>
                  <a:gd name="T16" fmla="*/ 33 w 53"/>
                  <a:gd name="T17" fmla="*/ 56 h 70"/>
                  <a:gd name="T18" fmla="*/ 33 w 53"/>
                  <a:gd name="T19" fmla="*/ 40 h 70"/>
                  <a:gd name="T20" fmla="*/ 52 w 53"/>
                  <a:gd name="T21" fmla="*/ 40 h 70"/>
                  <a:gd name="T22" fmla="*/ 52 w 53"/>
                  <a:gd name="T23" fmla="*/ 59 h 70"/>
                  <a:gd name="T24" fmla="*/ 38 w 53"/>
                  <a:gd name="T25" fmla="*/ 69 h 70"/>
                  <a:gd name="T26" fmla="*/ 14 w 53"/>
                  <a:gd name="T27" fmla="*/ 69 h 70"/>
                  <a:gd name="T28" fmla="*/ 0 w 53"/>
                  <a:gd name="T29" fmla="*/ 59 h 70"/>
                  <a:gd name="T30" fmla="*/ 0 w 53"/>
                  <a:gd name="T31" fmla="*/ 10 h 70"/>
                  <a:gd name="T32" fmla="*/ 14 w 53"/>
                  <a:gd name="T33" fmla="*/ 0 h 7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3"/>
                  <a:gd name="T52" fmla="*/ 0 h 70"/>
                  <a:gd name="T53" fmla="*/ 53 w 53"/>
                  <a:gd name="T54" fmla="*/ 70 h 7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3" h="70">
                    <a:moveTo>
                      <a:pt x="14" y="0"/>
                    </a:moveTo>
                    <a:lnTo>
                      <a:pt x="38" y="0"/>
                    </a:lnTo>
                    <a:lnTo>
                      <a:pt x="52" y="10"/>
                    </a:lnTo>
                    <a:lnTo>
                      <a:pt x="52" y="27"/>
                    </a:lnTo>
                    <a:lnTo>
                      <a:pt x="33" y="27"/>
                    </a:lnTo>
                    <a:lnTo>
                      <a:pt x="33" y="13"/>
                    </a:lnTo>
                    <a:lnTo>
                      <a:pt x="18" y="13"/>
                    </a:lnTo>
                    <a:lnTo>
                      <a:pt x="18" y="56"/>
                    </a:lnTo>
                    <a:lnTo>
                      <a:pt x="33" y="56"/>
                    </a:lnTo>
                    <a:lnTo>
                      <a:pt x="33" y="40"/>
                    </a:lnTo>
                    <a:lnTo>
                      <a:pt x="52" y="40"/>
                    </a:lnTo>
                    <a:lnTo>
                      <a:pt x="52" y="59"/>
                    </a:lnTo>
                    <a:lnTo>
                      <a:pt x="38" y="69"/>
                    </a:lnTo>
                    <a:lnTo>
                      <a:pt x="14" y="69"/>
                    </a:lnTo>
                    <a:lnTo>
                      <a:pt x="0" y="59"/>
                    </a:lnTo>
                    <a:lnTo>
                      <a:pt x="0" y="10"/>
                    </a:lnTo>
                    <a:lnTo>
                      <a:pt x="14" y="0"/>
                    </a:lnTo>
                  </a:path>
                </a:pathLst>
              </a:custGeom>
              <a:solidFill>
                <a:srgbClr val="C0FFFF"/>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123" name="Freeform 122"/>
              <p:cNvSpPr>
                <a:spLocks/>
              </p:cNvSpPr>
              <p:nvPr/>
            </p:nvSpPr>
            <p:spPr bwMode="auto">
              <a:xfrm>
                <a:off x="1419" y="2561"/>
                <a:ext cx="49" cy="70"/>
              </a:xfrm>
              <a:custGeom>
                <a:avLst/>
                <a:gdLst>
                  <a:gd name="T0" fmla="*/ 0 w 49"/>
                  <a:gd name="T1" fmla="*/ 0 h 70"/>
                  <a:gd name="T2" fmla="*/ 35 w 49"/>
                  <a:gd name="T3" fmla="*/ 0 h 70"/>
                  <a:gd name="T4" fmla="*/ 48 w 49"/>
                  <a:gd name="T5" fmla="*/ 10 h 70"/>
                  <a:gd name="T6" fmla="*/ 48 w 49"/>
                  <a:gd name="T7" fmla="*/ 36 h 70"/>
                  <a:gd name="T8" fmla="*/ 35 w 49"/>
                  <a:gd name="T9" fmla="*/ 46 h 70"/>
                  <a:gd name="T10" fmla="*/ 19 w 49"/>
                  <a:gd name="T11" fmla="*/ 46 h 70"/>
                  <a:gd name="T12" fmla="*/ 19 w 49"/>
                  <a:gd name="T13" fmla="*/ 33 h 70"/>
                  <a:gd name="T14" fmla="*/ 30 w 49"/>
                  <a:gd name="T15" fmla="*/ 33 h 70"/>
                  <a:gd name="T16" fmla="*/ 30 w 49"/>
                  <a:gd name="T17" fmla="*/ 11 h 70"/>
                  <a:gd name="T18" fmla="*/ 19 w 49"/>
                  <a:gd name="T19" fmla="*/ 11 h 70"/>
                  <a:gd name="T20" fmla="*/ 19 w 49"/>
                  <a:gd name="T21" fmla="*/ 33 h 70"/>
                  <a:gd name="T22" fmla="*/ 19 w 49"/>
                  <a:gd name="T23" fmla="*/ 46 h 70"/>
                  <a:gd name="T24" fmla="*/ 19 w 49"/>
                  <a:gd name="T25" fmla="*/ 69 h 70"/>
                  <a:gd name="T26" fmla="*/ 0 w 49"/>
                  <a:gd name="T27" fmla="*/ 69 h 70"/>
                  <a:gd name="T28" fmla="*/ 0 w 49"/>
                  <a:gd name="T29" fmla="*/ 0 h 7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9"/>
                  <a:gd name="T46" fmla="*/ 0 h 70"/>
                  <a:gd name="T47" fmla="*/ 49 w 49"/>
                  <a:gd name="T48" fmla="*/ 70 h 7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9" h="70">
                    <a:moveTo>
                      <a:pt x="0" y="0"/>
                    </a:moveTo>
                    <a:lnTo>
                      <a:pt x="35" y="0"/>
                    </a:lnTo>
                    <a:lnTo>
                      <a:pt x="48" y="10"/>
                    </a:lnTo>
                    <a:lnTo>
                      <a:pt x="48" y="36"/>
                    </a:lnTo>
                    <a:lnTo>
                      <a:pt x="35" y="46"/>
                    </a:lnTo>
                    <a:lnTo>
                      <a:pt x="19" y="46"/>
                    </a:lnTo>
                    <a:lnTo>
                      <a:pt x="19" y="33"/>
                    </a:lnTo>
                    <a:lnTo>
                      <a:pt x="30" y="33"/>
                    </a:lnTo>
                    <a:lnTo>
                      <a:pt x="30" y="11"/>
                    </a:lnTo>
                    <a:lnTo>
                      <a:pt x="19" y="11"/>
                    </a:lnTo>
                    <a:lnTo>
                      <a:pt x="19" y="33"/>
                    </a:lnTo>
                    <a:lnTo>
                      <a:pt x="19" y="46"/>
                    </a:lnTo>
                    <a:lnTo>
                      <a:pt x="19" y="69"/>
                    </a:lnTo>
                    <a:lnTo>
                      <a:pt x="0" y="69"/>
                    </a:lnTo>
                    <a:lnTo>
                      <a:pt x="0" y="0"/>
                    </a:lnTo>
                  </a:path>
                </a:pathLst>
              </a:custGeom>
              <a:solidFill>
                <a:srgbClr val="C0FFFF"/>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sp>
            <p:nvSpPr>
              <p:cNvPr id="124" name="Freeform 123"/>
              <p:cNvSpPr>
                <a:spLocks/>
              </p:cNvSpPr>
              <p:nvPr/>
            </p:nvSpPr>
            <p:spPr bwMode="auto">
              <a:xfrm>
                <a:off x="1343" y="2561"/>
                <a:ext cx="52" cy="70"/>
              </a:xfrm>
              <a:custGeom>
                <a:avLst/>
                <a:gdLst>
                  <a:gd name="T0" fmla="*/ 0 w 52"/>
                  <a:gd name="T1" fmla="*/ 0 h 70"/>
                  <a:gd name="T2" fmla="*/ 19 w 52"/>
                  <a:gd name="T3" fmla="*/ 0 h 70"/>
                  <a:gd name="T4" fmla="*/ 19 w 52"/>
                  <a:gd name="T5" fmla="*/ 56 h 70"/>
                  <a:gd name="T6" fmla="*/ 33 w 52"/>
                  <a:gd name="T7" fmla="*/ 56 h 70"/>
                  <a:gd name="T8" fmla="*/ 33 w 52"/>
                  <a:gd name="T9" fmla="*/ 0 h 70"/>
                  <a:gd name="T10" fmla="*/ 51 w 52"/>
                  <a:gd name="T11" fmla="*/ 0 h 70"/>
                  <a:gd name="T12" fmla="*/ 51 w 52"/>
                  <a:gd name="T13" fmla="*/ 59 h 70"/>
                  <a:gd name="T14" fmla="*/ 37 w 52"/>
                  <a:gd name="T15" fmla="*/ 69 h 70"/>
                  <a:gd name="T16" fmla="*/ 14 w 52"/>
                  <a:gd name="T17" fmla="*/ 69 h 70"/>
                  <a:gd name="T18" fmla="*/ 0 w 52"/>
                  <a:gd name="T19" fmla="*/ 59 h 70"/>
                  <a:gd name="T20" fmla="*/ 0 w 52"/>
                  <a:gd name="T21" fmla="*/ 0 h 7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2"/>
                  <a:gd name="T34" fmla="*/ 0 h 70"/>
                  <a:gd name="T35" fmla="*/ 52 w 52"/>
                  <a:gd name="T36" fmla="*/ 70 h 7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2" h="70">
                    <a:moveTo>
                      <a:pt x="0" y="0"/>
                    </a:moveTo>
                    <a:lnTo>
                      <a:pt x="19" y="0"/>
                    </a:lnTo>
                    <a:lnTo>
                      <a:pt x="19" y="56"/>
                    </a:lnTo>
                    <a:lnTo>
                      <a:pt x="33" y="56"/>
                    </a:lnTo>
                    <a:lnTo>
                      <a:pt x="33" y="0"/>
                    </a:lnTo>
                    <a:lnTo>
                      <a:pt x="51" y="0"/>
                    </a:lnTo>
                    <a:lnTo>
                      <a:pt x="51" y="59"/>
                    </a:lnTo>
                    <a:lnTo>
                      <a:pt x="37" y="69"/>
                    </a:lnTo>
                    <a:lnTo>
                      <a:pt x="14" y="69"/>
                    </a:lnTo>
                    <a:lnTo>
                      <a:pt x="0" y="59"/>
                    </a:lnTo>
                    <a:lnTo>
                      <a:pt x="0" y="0"/>
                    </a:lnTo>
                  </a:path>
                </a:pathLst>
              </a:custGeom>
              <a:solidFill>
                <a:srgbClr val="C0FFFF"/>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endParaRPr lang="en-GB"/>
              </a:p>
            </p:txBody>
          </p:sp>
        </p:grpSp>
      </p:grpSp>
      <p:sp>
        <p:nvSpPr>
          <p:cNvPr id="155" name="Plus 154"/>
          <p:cNvSpPr/>
          <p:nvPr/>
        </p:nvSpPr>
        <p:spPr>
          <a:xfrm>
            <a:off x="3598292" y="2244328"/>
            <a:ext cx="235131" cy="273518"/>
          </a:xfrm>
          <a:prstGeom prst="mathPlu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56" name="Equal 155"/>
          <p:cNvSpPr/>
          <p:nvPr/>
        </p:nvSpPr>
        <p:spPr>
          <a:xfrm>
            <a:off x="5246811" y="2136012"/>
            <a:ext cx="694681" cy="378250"/>
          </a:xfrm>
          <a:prstGeom prst="mathEqual">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893252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155"/>
                                        </p:tgtEl>
                                        <p:attrNameLst>
                                          <p:attrName>style.visibility</p:attrName>
                                        </p:attrNameLst>
                                      </p:cBhvr>
                                      <p:to>
                                        <p:strVal val="visible"/>
                                      </p:to>
                                    </p:set>
                                    <p:anim calcmode="lin" valueType="num">
                                      <p:cBhvr additive="base">
                                        <p:cTn id="17" dur="500" fill="hold"/>
                                        <p:tgtEl>
                                          <p:spTgt spid="155"/>
                                        </p:tgtEl>
                                        <p:attrNameLst>
                                          <p:attrName>ppt_x</p:attrName>
                                        </p:attrNameLst>
                                      </p:cBhvr>
                                      <p:tavLst>
                                        <p:tav tm="0">
                                          <p:val>
                                            <p:strVal val="#ppt_x"/>
                                          </p:val>
                                        </p:tav>
                                        <p:tav tm="100000">
                                          <p:val>
                                            <p:strVal val="#ppt_x"/>
                                          </p:val>
                                        </p:tav>
                                      </p:tavLst>
                                    </p:anim>
                                    <p:anim calcmode="lin" valueType="num">
                                      <p:cBhvr additive="base">
                                        <p:cTn id="18" dur="500" fill="hold"/>
                                        <p:tgtEl>
                                          <p:spTgt spid="155"/>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15"/>
                                        </p:tgtEl>
                                        <p:attrNameLst>
                                          <p:attrName>style.visibility</p:attrName>
                                        </p:attrNameLst>
                                      </p:cBhvr>
                                      <p:to>
                                        <p:strVal val="visible"/>
                                      </p:to>
                                    </p:set>
                                    <p:anim calcmode="lin" valueType="num">
                                      <p:cBhvr additive="base">
                                        <p:cTn id="21" dur="500" fill="hold"/>
                                        <p:tgtEl>
                                          <p:spTgt spid="115"/>
                                        </p:tgtEl>
                                        <p:attrNameLst>
                                          <p:attrName>ppt_x</p:attrName>
                                        </p:attrNameLst>
                                      </p:cBhvr>
                                      <p:tavLst>
                                        <p:tav tm="0">
                                          <p:val>
                                            <p:strVal val="#ppt_x"/>
                                          </p:val>
                                        </p:tav>
                                        <p:tav tm="100000">
                                          <p:val>
                                            <p:strVal val="#ppt_x"/>
                                          </p:val>
                                        </p:tav>
                                      </p:tavLst>
                                    </p:anim>
                                    <p:anim calcmode="lin" valueType="num">
                                      <p:cBhvr additive="base">
                                        <p:cTn id="22" dur="500" fill="hold"/>
                                        <p:tgtEl>
                                          <p:spTgt spid="115"/>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156"/>
                                        </p:tgtEl>
                                        <p:attrNameLst>
                                          <p:attrName>style.visibility</p:attrName>
                                        </p:attrNameLst>
                                      </p:cBhvr>
                                      <p:to>
                                        <p:strVal val="visible"/>
                                      </p:to>
                                    </p:set>
                                    <p:anim calcmode="lin" valueType="num">
                                      <p:cBhvr additive="base">
                                        <p:cTn id="25" dur="500" fill="hold"/>
                                        <p:tgtEl>
                                          <p:spTgt spid="156"/>
                                        </p:tgtEl>
                                        <p:attrNameLst>
                                          <p:attrName>ppt_x</p:attrName>
                                        </p:attrNameLst>
                                      </p:cBhvr>
                                      <p:tavLst>
                                        <p:tav tm="0">
                                          <p:val>
                                            <p:strVal val="#ppt_x"/>
                                          </p:val>
                                        </p:tav>
                                        <p:tav tm="100000">
                                          <p:val>
                                            <p:strVal val="#ppt_x"/>
                                          </p:val>
                                        </p:tav>
                                      </p:tavLst>
                                    </p:anim>
                                    <p:anim calcmode="lin" valueType="num">
                                      <p:cBhvr additive="base">
                                        <p:cTn id="26" dur="500" fill="hold"/>
                                        <p:tgtEl>
                                          <p:spTgt spid="156"/>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fill="hold"/>
                                        <p:tgtEl>
                                          <p:spTgt spid="6"/>
                                        </p:tgtEl>
                                        <p:attrNameLst>
                                          <p:attrName>ppt_x</p:attrName>
                                        </p:attrNameLst>
                                      </p:cBhvr>
                                      <p:tavLst>
                                        <p:tav tm="0">
                                          <p:val>
                                            <p:strVal val="#ppt_x"/>
                                          </p:val>
                                        </p:tav>
                                        <p:tav tm="100000">
                                          <p:val>
                                            <p:strVal val="#ppt_x"/>
                                          </p:val>
                                        </p:tav>
                                      </p:tavLst>
                                    </p:anim>
                                    <p:anim calcmode="lin" valueType="num">
                                      <p:cBhvr additive="base">
                                        <p:cTn id="3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3">
                                            <p:txEl>
                                              <p:pRg st="9" end="9"/>
                                            </p:txEl>
                                          </p:spTgt>
                                        </p:tgtEl>
                                        <p:attrNameLst>
                                          <p:attrName>style.visibility</p:attrName>
                                        </p:attrNameLst>
                                      </p:cBhvr>
                                      <p:to>
                                        <p:strVal val="visible"/>
                                      </p:to>
                                    </p:set>
                                    <p:anim calcmode="lin" valueType="num">
                                      <p:cBhvr additive="base">
                                        <p:cTn id="5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 calcmode="lin" valueType="num">
                                      <p:cBhvr additive="base">
                                        <p:cTn id="5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nodeType="clickEffect">
                                  <p:stCondLst>
                                    <p:cond delay="0"/>
                                  </p:stCondLst>
                                  <p:childTnLst>
                                    <p:set>
                                      <p:cBhvr>
                                        <p:cTn id="62" dur="1" fill="hold">
                                          <p:stCondLst>
                                            <p:cond delay="0"/>
                                          </p:stCondLst>
                                        </p:cTn>
                                        <p:tgtEl>
                                          <p:spTgt spid="3">
                                            <p:txEl>
                                              <p:pRg st="11" end="11"/>
                                            </p:txEl>
                                          </p:spTgt>
                                        </p:tgtEl>
                                        <p:attrNameLst>
                                          <p:attrName>style.visibility</p:attrName>
                                        </p:attrNameLst>
                                      </p:cBhvr>
                                      <p:to>
                                        <p:strVal val="visible"/>
                                      </p:to>
                                    </p:set>
                                    <p:anim calcmode="lin" valueType="num">
                                      <p:cBhvr additive="base">
                                        <p:cTn id="6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55" grpId="0" animBg="1"/>
      <p:bldP spid="15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Equivalent production and closing WIP</a:t>
            </a:r>
            <a:r>
              <a:rPr lang="en-US" dirty="0"/>
              <a:t/>
            </a:r>
            <a:br>
              <a:rPr lang="en-US" dirty="0"/>
            </a:br>
            <a:endParaRPr lang="en-GB" dirty="0"/>
          </a:p>
        </p:txBody>
      </p:sp>
      <p:sp>
        <p:nvSpPr>
          <p:cNvPr id="3" name="Content Placeholder 2"/>
          <p:cNvSpPr>
            <a:spLocks noGrp="1"/>
          </p:cNvSpPr>
          <p:nvPr>
            <p:ph idx="1"/>
          </p:nvPr>
        </p:nvSpPr>
        <p:spPr>
          <a:xfrm>
            <a:off x="1884000" y="900000"/>
            <a:ext cx="8424000" cy="5108914"/>
          </a:xfrm>
        </p:spPr>
        <p:txBody>
          <a:bodyPr>
            <a:normAutofit fontScale="77500" lnSpcReduction="20000"/>
          </a:bodyPr>
          <a:lstStyle/>
          <a:p>
            <a:pPr marL="0" indent="0">
              <a:spcBef>
                <a:spcPts val="0"/>
              </a:spcBef>
              <a:buNone/>
            </a:pPr>
            <a:r>
              <a:rPr lang="en-US" b="1" i="1" u="sng" dirty="0">
                <a:solidFill>
                  <a:srgbClr val="0C2E4F"/>
                </a:solidFill>
                <a:latin typeface="Calibri"/>
              </a:rPr>
              <a:t>Example</a:t>
            </a:r>
          </a:p>
          <a:p>
            <a:pPr marL="0" indent="0">
              <a:spcBef>
                <a:spcPts val="0"/>
              </a:spcBef>
              <a:buNone/>
            </a:pPr>
            <a:r>
              <a:rPr lang="en-GB" dirty="0" smtClean="0"/>
              <a:t>The </a:t>
            </a:r>
            <a:r>
              <a:rPr lang="en-GB" dirty="0" err="1"/>
              <a:t>Fontenbleau</a:t>
            </a:r>
            <a:r>
              <a:rPr lang="en-GB" dirty="0"/>
              <a:t> Company manufactures a product that passes through two processes. The following information relates to the two </a:t>
            </a:r>
            <a:r>
              <a:rPr lang="en-GB" dirty="0" smtClean="0"/>
              <a:t>processes.</a:t>
            </a:r>
            <a:endParaRPr lang="en-US" dirty="0">
              <a:solidFill>
                <a:srgbClr val="0C2E4F"/>
              </a:solidFill>
              <a:latin typeface="Calibri"/>
              <a:cs typeface="+mn-cs"/>
            </a:endParaRPr>
          </a:p>
          <a:p>
            <a:pPr marL="0" indent="0">
              <a:spcBef>
                <a:spcPts val="0"/>
              </a:spcBef>
              <a:buNone/>
            </a:pPr>
            <a:endParaRPr lang="en-US" dirty="0" smtClean="0">
              <a:solidFill>
                <a:srgbClr val="0C2E4F"/>
              </a:solidFill>
              <a:latin typeface="Calibri"/>
              <a:cs typeface="+mn-cs"/>
            </a:endParaRPr>
          </a:p>
          <a:p>
            <a:pPr marL="0" indent="0">
              <a:spcBef>
                <a:spcPts val="0"/>
              </a:spcBef>
              <a:buNone/>
            </a:pPr>
            <a:r>
              <a:rPr lang="en-US" dirty="0" smtClean="0">
                <a:solidFill>
                  <a:srgbClr val="0C2E4F"/>
                </a:solidFill>
                <a:latin typeface="Calibri"/>
                <a:cs typeface="+mn-cs"/>
              </a:rPr>
              <a:t>Opening </a:t>
            </a:r>
            <a:r>
              <a:rPr lang="en-US" dirty="0">
                <a:solidFill>
                  <a:srgbClr val="0C2E4F"/>
                </a:solidFill>
                <a:latin typeface="Calibri"/>
                <a:cs typeface="+mn-cs"/>
              </a:rPr>
              <a:t>WIP 						</a:t>
            </a:r>
            <a:r>
              <a:rPr lang="en-US" dirty="0" smtClean="0">
                <a:solidFill>
                  <a:srgbClr val="0C2E4F"/>
                </a:solidFill>
                <a:latin typeface="Calibri"/>
                <a:cs typeface="+mn-cs"/>
              </a:rPr>
              <a:t>                                  Nil</a:t>
            </a:r>
            <a:endParaRPr lang="en-US" dirty="0">
              <a:solidFill>
                <a:srgbClr val="0C2E4F"/>
              </a:solidFill>
              <a:latin typeface="Calibri"/>
              <a:cs typeface="+mn-cs"/>
            </a:endParaRPr>
          </a:p>
          <a:p>
            <a:pPr marL="0" indent="0">
              <a:spcBef>
                <a:spcPts val="0"/>
              </a:spcBef>
              <a:buNone/>
            </a:pPr>
            <a:r>
              <a:rPr lang="en-US" dirty="0">
                <a:solidFill>
                  <a:srgbClr val="0C2E4F"/>
                </a:solidFill>
                <a:latin typeface="Calibri"/>
                <a:cs typeface="+mn-cs"/>
              </a:rPr>
              <a:t>Units introduced into the process		  </a:t>
            </a:r>
            <a:r>
              <a:rPr lang="en-US" dirty="0" smtClean="0">
                <a:solidFill>
                  <a:srgbClr val="0C2E4F"/>
                </a:solidFill>
                <a:latin typeface="Calibri"/>
                <a:cs typeface="+mn-cs"/>
              </a:rPr>
              <a:t>                             14 </a:t>
            </a:r>
            <a:r>
              <a:rPr lang="en-US" dirty="0">
                <a:solidFill>
                  <a:srgbClr val="0C2E4F"/>
                </a:solidFill>
                <a:latin typeface="Calibri"/>
                <a:cs typeface="+mn-cs"/>
              </a:rPr>
              <a:t>000</a:t>
            </a:r>
          </a:p>
          <a:p>
            <a:pPr marL="0" indent="0">
              <a:spcBef>
                <a:spcPts val="0"/>
              </a:spcBef>
              <a:buNone/>
            </a:pPr>
            <a:r>
              <a:rPr lang="en-US" dirty="0">
                <a:solidFill>
                  <a:srgbClr val="0C2E4F"/>
                </a:solidFill>
                <a:latin typeface="Calibri"/>
                <a:cs typeface="+mn-cs"/>
              </a:rPr>
              <a:t>Units completed and transferred to next process	  </a:t>
            </a:r>
            <a:r>
              <a:rPr lang="en-US" dirty="0" smtClean="0">
                <a:solidFill>
                  <a:srgbClr val="0C2E4F"/>
                </a:solidFill>
                <a:latin typeface="Calibri"/>
                <a:cs typeface="+mn-cs"/>
              </a:rPr>
              <a:t>             </a:t>
            </a:r>
            <a:r>
              <a:rPr lang="en-US" dirty="0" smtClean="0">
                <a:solidFill>
                  <a:srgbClr val="0C2E4F"/>
                </a:solidFill>
                <a:latin typeface="Calibri"/>
                <a:cs typeface="+mn-cs"/>
              </a:rPr>
              <a:t>	  10 </a:t>
            </a:r>
            <a:r>
              <a:rPr lang="en-US" dirty="0">
                <a:solidFill>
                  <a:srgbClr val="0C2E4F"/>
                </a:solidFill>
                <a:latin typeface="Calibri"/>
                <a:cs typeface="+mn-cs"/>
              </a:rPr>
              <a:t>000</a:t>
            </a:r>
          </a:p>
          <a:p>
            <a:pPr marL="0" indent="0">
              <a:spcBef>
                <a:spcPts val="0"/>
              </a:spcBef>
              <a:buNone/>
            </a:pPr>
            <a:r>
              <a:rPr lang="en-US" dirty="0">
                <a:solidFill>
                  <a:srgbClr val="0C2E4F"/>
                </a:solidFill>
                <a:latin typeface="Calibri"/>
                <a:cs typeface="+mn-cs"/>
              </a:rPr>
              <a:t>Closing WIP (50% complete)			   </a:t>
            </a:r>
            <a:r>
              <a:rPr lang="en-US" dirty="0" smtClean="0">
                <a:solidFill>
                  <a:srgbClr val="0C2E4F"/>
                </a:solidFill>
                <a:latin typeface="Calibri"/>
                <a:cs typeface="+mn-cs"/>
              </a:rPr>
              <a:t>                            </a:t>
            </a:r>
            <a:r>
              <a:rPr lang="en-US" dirty="0">
                <a:solidFill>
                  <a:srgbClr val="0C2E4F"/>
                </a:solidFill>
                <a:latin typeface="Calibri"/>
                <a:cs typeface="+mn-cs"/>
              </a:rPr>
              <a:t>4 000</a:t>
            </a:r>
          </a:p>
          <a:p>
            <a:pPr marL="0" indent="0">
              <a:spcBef>
                <a:spcPts val="0"/>
              </a:spcBef>
              <a:buNone/>
            </a:pPr>
            <a:r>
              <a:rPr lang="en-US" b="1" dirty="0">
                <a:solidFill>
                  <a:srgbClr val="0C2E4F"/>
                </a:solidFill>
                <a:latin typeface="Calibri"/>
                <a:cs typeface="+mn-cs"/>
              </a:rPr>
              <a:t>Materials cost (</a:t>
            </a:r>
            <a:r>
              <a:rPr lang="en-US" b="1" dirty="0">
                <a:solidFill>
                  <a:srgbClr val="FF0000"/>
                </a:solidFill>
                <a:latin typeface="Calibri"/>
                <a:cs typeface="+mn-cs"/>
              </a:rPr>
              <a:t>introduced at start</a:t>
            </a:r>
            <a:r>
              <a:rPr lang="en-US" b="1" dirty="0">
                <a:solidFill>
                  <a:srgbClr val="0C2E4F"/>
                </a:solidFill>
                <a:latin typeface="Calibri"/>
                <a:cs typeface="+mn-cs"/>
              </a:rPr>
              <a:t>)		</a:t>
            </a:r>
            <a:r>
              <a:rPr lang="en-US" b="1" dirty="0" smtClean="0">
                <a:solidFill>
                  <a:srgbClr val="0C2E4F"/>
                </a:solidFill>
                <a:latin typeface="Calibri"/>
                <a:cs typeface="+mn-cs"/>
              </a:rPr>
              <a:t>                     </a:t>
            </a:r>
            <a:r>
              <a:rPr lang="en-US" b="1" dirty="0">
                <a:solidFill>
                  <a:srgbClr val="0C2E4F"/>
                </a:solidFill>
                <a:latin typeface="Calibri"/>
              </a:rPr>
              <a:t> </a:t>
            </a:r>
            <a:r>
              <a:rPr lang="en-US" b="1" dirty="0" smtClean="0">
                <a:solidFill>
                  <a:srgbClr val="0C2E4F"/>
                </a:solidFill>
                <a:latin typeface="Calibri"/>
              </a:rPr>
              <a:t>    </a:t>
            </a:r>
            <a:r>
              <a:rPr lang="en-US" b="1" dirty="0" smtClean="0">
                <a:solidFill>
                  <a:srgbClr val="0C2E4F"/>
                </a:solidFill>
                <a:latin typeface="Calibri"/>
                <a:cs typeface="+mn-cs"/>
              </a:rPr>
              <a:t> </a:t>
            </a:r>
            <a:r>
              <a:rPr lang="en-GB" b="1" dirty="0" smtClean="0">
                <a:solidFill>
                  <a:srgbClr val="0C2E4F"/>
                </a:solidFill>
                <a:latin typeface="Calibri"/>
                <a:cs typeface="+mn-cs"/>
              </a:rPr>
              <a:t>£</a:t>
            </a:r>
            <a:r>
              <a:rPr lang="en-GB" b="1" dirty="0">
                <a:solidFill>
                  <a:srgbClr val="0C2E4F"/>
                </a:solidFill>
                <a:latin typeface="Calibri"/>
                <a:cs typeface="+mn-cs"/>
              </a:rPr>
              <a:t>70 000</a:t>
            </a:r>
          </a:p>
          <a:p>
            <a:pPr marL="0" indent="0">
              <a:spcBef>
                <a:spcPts val="0"/>
              </a:spcBef>
              <a:buNone/>
            </a:pPr>
            <a:r>
              <a:rPr lang="en-GB" b="1" dirty="0">
                <a:solidFill>
                  <a:srgbClr val="0C2E4F"/>
                </a:solidFill>
                <a:latin typeface="Calibri"/>
                <a:cs typeface="+mn-cs"/>
              </a:rPr>
              <a:t>Conversion cost				</a:t>
            </a:r>
            <a:r>
              <a:rPr lang="en-GB" b="1" dirty="0" smtClean="0">
                <a:solidFill>
                  <a:srgbClr val="0C2E4F"/>
                </a:solidFill>
                <a:latin typeface="Calibri"/>
                <a:cs typeface="+mn-cs"/>
              </a:rPr>
              <a:t>                                      £</a:t>
            </a:r>
            <a:r>
              <a:rPr lang="en-GB" b="1" dirty="0">
                <a:solidFill>
                  <a:srgbClr val="0C2E4F"/>
                </a:solidFill>
                <a:latin typeface="Calibri"/>
                <a:cs typeface="+mn-cs"/>
              </a:rPr>
              <a:t>48 000</a:t>
            </a:r>
          </a:p>
          <a:p>
            <a:pPr marL="0" indent="0">
              <a:spcBef>
                <a:spcPts val="0"/>
              </a:spcBef>
              <a:buNone/>
            </a:pPr>
            <a:endParaRPr lang="en-GB" dirty="0" smtClean="0">
              <a:solidFill>
                <a:srgbClr val="0C2E4F"/>
              </a:solidFill>
              <a:latin typeface="Calibri"/>
              <a:cs typeface="+mn-cs"/>
            </a:endParaRPr>
          </a:p>
          <a:p>
            <a:pPr marL="0" indent="0">
              <a:spcBef>
                <a:spcPts val="0"/>
              </a:spcBef>
              <a:buNone/>
            </a:pPr>
            <a:r>
              <a:rPr lang="en-GB" b="1" i="1" dirty="0" smtClean="0">
                <a:solidFill>
                  <a:srgbClr val="0C2E4F"/>
                </a:solidFill>
                <a:latin typeface="Calibri"/>
                <a:cs typeface="+mn-cs"/>
              </a:rPr>
              <a:t>Required:</a:t>
            </a:r>
          </a:p>
          <a:p>
            <a:pPr>
              <a:spcBef>
                <a:spcPts val="0"/>
              </a:spcBef>
              <a:buFontTx/>
              <a:buChar char="-"/>
            </a:pPr>
            <a:r>
              <a:rPr lang="en-GB" dirty="0" smtClean="0">
                <a:solidFill>
                  <a:srgbClr val="0C2E4F"/>
                </a:solidFill>
                <a:latin typeface="Calibri"/>
                <a:cs typeface="+mn-cs"/>
              </a:rPr>
              <a:t>Calculate the cost of WIP.</a:t>
            </a:r>
          </a:p>
          <a:p>
            <a:pPr>
              <a:spcBef>
                <a:spcPts val="0"/>
              </a:spcBef>
              <a:buFontTx/>
              <a:buChar char="-"/>
            </a:pPr>
            <a:r>
              <a:rPr lang="en-GB" dirty="0" smtClean="0">
                <a:solidFill>
                  <a:srgbClr val="0C2E4F"/>
                </a:solidFill>
                <a:latin typeface="Calibri"/>
                <a:cs typeface="+mn-cs"/>
              </a:rPr>
              <a:t>Calculate the Cost of completed units.</a:t>
            </a:r>
          </a:p>
          <a:p>
            <a:pPr>
              <a:spcBef>
                <a:spcPts val="0"/>
              </a:spcBef>
              <a:buFontTx/>
              <a:buChar char="-"/>
            </a:pPr>
            <a:r>
              <a:rPr lang="en-GB" dirty="0" smtClean="0">
                <a:solidFill>
                  <a:srgbClr val="0C2E4F"/>
                </a:solidFill>
                <a:latin typeface="Calibri"/>
                <a:cs typeface="+mn-cs"/>
              </a:rPr>
              <a:t>Prepare Process (A)  T account.</a:t>
            </a:r>
          </a:p>
          <a:p>
            <a:pPr>
              <a:spcBef>
                <a:spcPts val="0"/>
              </a:spcBef>
              <a:buFontTx/>
              <a:buChar char="-"/>
            </a:pPr>
            <a:endParaRPr lang="en-GB" dirty="0">
              <a:solidFill>
                <a:srgbClr val="0C2E4F"/>
              </a:solidFill>
              <a:latin typeface="Calibri"/>
              <a:cs typeface="+mn-cs"/>
            </a:endParaRPr>
          </a:p>
          <a:p>
            <a:endParaRPr lang="en-GB" dirty="0"/>
          </a:p>
        </p:txBody>
      </p:sp>
    </p:spTree>
    <p:extLst>
      <p:ext uri="{BB962C8B-B14F-4D97-AF65-F5344CB8AC3E}">
        <p14:creationId xmlns:p14="http://schemas.microsoft.com/office/powerpoint/2010/main" val="290567206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364" y="5219701"/>
            <a:ext cx="8588057" cy="683372"/>
          </a:xfrm>
        </p:spPr>
        <p:txBody>
          <a:bodyPr/>
          <a:lstStyle/>
          <a:p>
            <a:r>
              <a:rPr lang="en-GB" sz="2000" dirty="0"/>
              <a:t/>
            </a:r>
            <a:br>
              <a:rPr lang="en-GB" sz="2000" dirty="0"/>
            </a:br>
            <a:r>
              <a:rPr lang="en-GB" sz="2000" dirty="0"/>
              <a:t>The first step is to Transfer WIP into its equivalent of </a:t>
            </a:r>
            <a:r>
              <a:rPr lang="en-US" sz="2000" dirty="0"/>
              <a:t>completed </a:t>
            </a:r>
            <a:r>
              <a:rPr lang="en-US" sz="2000" dirty="0"/>
              <a:t>units.</a:t>
            </a:r>
            <a:endParaRPr lang="en-GB" sz="2000" dirty="0"/>
          </a:p>
        </p:txBody>
      </p:sp>
      <p:graphicFrame>
        <p:nvGraphicFramePr>
          <p:cNvPr id="4" name="Content Placeholder 3"/>
          <p:cNvGraphicFramePr>
            <a:graphicFrameLocks noGrp="1"/>
          </p:cNvGraphicFramePr>
          <p:nvPr>
            <p:ph idx="1"/>
            <p:extLst/>
          </p:nvPr>
        </p:nvGraphicFramePr>
        <p:xfrm>
          <a:off x="1884364" y="1260476"/>
          <a:ext cx="8423275" cy="39592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1884364" y="342901"/>
            <a:ext cx="8588057" cy="683372"/>
          </a:xfrm>
          <a:prstGeom prst="rect">
            <a:avLst/>
          </a:prstGeom>
        </p:spPr>
        <p:txBody>
          <a:bodyPr vert="horz" lIns="0" tIns="0" rIns="0" bIns="0" rtlCol="0" anchor="t" anchorCtr="0">
            <a:noAutofit/>
          </a:bodyPr>
          <a:lstStyle>
            <a:lvl1pPr algn="l" defTabSz="457200" rtl="0" eaLnBrk="1" latinLnBrk="0" hangingPunct="1">
              <a:spcBef>
                <a:spcPct val="0"/>
              </a:spcBef>
              <a:buNone/>
              <a:defRPr sz="3000" b="1" kern="1200" spc="-30">
                <a:solidFill>
                  <a:srgbClr val="159AD7"/>
                </a:solidFill>
                <a:latin typeface="Arial"/>
                <a:ea typeface="+mj-ea"/>
                <a:cs typeface="Arial"/>
              </a:defRPr>
            </a:lvl1pPr>
          </a:lstStyle>
          <a:p>
            <a:pPr algn="ctr"/>
            <a:r>
              <a:rPr lang="en-US" sz="3200" dirty="0"/>
              <a:t>Summarize the flow of physical units </a:t>
            </a:r>
            <a:endParaRPr lang="en-GB" sz="3200" dirty="0"/>
          </a:p>
        </p:txBody>
      </p:sp>
    </p:spTree>
    <p:extLst>
      <p:ext uri="{BB962C8B-B14F-4D97-AF65-F5344CB8AC3E}">
        <p14:creationId xmlns:p14="http://schemas.microsoft.com/office/powerpoint/2010/main" val="340352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000" y="195943"/>
            <a:ext cx="8424000" cy="540000"/>
          </a:xfrm>
        </p:spPr>
        <p:txBody>
          <a:bodyPr>
            <a:normAutofit fontScale="90000"/>
          </a:bodyPr>
          <a:lstStyle/>
          <a:p>
            <a:r>
              <a:rPr lang="en-GB" dirty="0" smtClean="0"/>
              <a:t>WIP Equivalent units </a:t>
            </a:r>
            <a:endParaRPr lang="en-GB" dirty="0"/>
          </a:p>
        </p:txBody>
      </p:sp>
      <p:sp>
        <p:nvSpPr>
          <p:cNvPr id="3" name="Content Placeholder 2"/>
          <p:cNvSpPr>
            <a:spLocks noGrp="1"/>
          </p:cNvSpPr>
          <p:nvPr>
            <p:ph idx="1"/>
          </p:nvPr>
        </p:nvSpPr>
        <p:spPr>
          <a:xfrm>
            <a:off x="1811773" y="1676179"/>
            <a:ext cx="8424000" cy="4345799"/>
          </a:xfrm>
        </p:spPr>
        <p:txBody>
          <a:bodyPr>
            <a:normAutofit fontScale="92500" lnSpcReduction="10000"/>
          </a:bodyPr>
          <a:lstStyle/>
          <a:p>
            <a:r>
              <a:rPr lang="en-GB" dirty="0" smtClean="0"/>
              <a:t>0%                                               50%                              100%</a:t>
            </a:r>
          </a:p>
          <a:p>
            <a:endParaRPr lang="en-GB" dirty="0"/>
          </a:p>
          <a:p>
            <a:endParaRPr lang="en-GB" dirty="0" smtClean="0"/>
          </a:p>
          <a:p>
            <a:endParaRPr lang="en-GB" dirty="0" smtClean="0"/>
          </a:p>
          <a:p>
            <a:endParaRPr lang="en-GB" dirty="0"/>
          </a:p>
          <a:p>
            <a:endParaRPr lang="en-GB" dirty="0" smtClean="0"/>
          </a:p>
          <a:p>
            <a:endParaRPr lang="en-GB" dirty="0" smtClean="0"/>
          </a:p>
          <a:p>
            <a:endParaRPr lang="en-GB" dirty="0" smtClean="0"/>
          </a:p>
          <a:p>
            <a:r>
              <a:rPr lang="en-GB" dirty="0" smtClean="0"/>
              <a:t>Material are completely added at 0% and therefore WIP consumed 100% of materials.</a:t>
            </a:r>
            <a:endParaRPr lang="en-GB" dirty="0"/>
          </a:p>
        </p:txBody>
      </p:sp>
      <p:sp>
        <p:nvSpPr>
          <p:cNvPr id="6" name="Right Arrow 5"/>
          <p:cNvSpPr/>
          <p:nvPr/>
        </p:nvSpPr>
        <p:spPr>
          <a:xfrm>
            <a:off x="1928862" y="671569"/>
            <a:ext cx="8196173" cy="100460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8" name="Picture 7" descr="C:\Documents and Settings\Jon A. Booker\Local Settings\Temporary Internet Files\Content.IE5\4XGE10FG\MCj03343660000[1].wmf"/>
          <p:cNvPicPr>
            <a:picLocks noChangeAspect="1" noChangeArrowheads="1"/>
          </p:cNvPicPr>
          <p:nvPr/>
        </p:nvPicPr>
        <p:blipFill>
          <a:blip r:embed="rId2"/>
          <a:srcRect/>
          <a:stretch>
            <a:fillRect/>
          </a:stretch>
        </p:blipFill>
        <p:spPr bwMode="auto">
          <a:xfrm>
            <a:off x="1981200" y="3360017"/>
            <a:ext cx="914400" cy="1874838"/>
          </a:xfrm>
          <a:prstGeom prst="rect">
            <a:avLst/>
          </a:prstGeom>
          <a:ln>
            <a:noFill/>
          </a:ln>
          <a:effectLst>
            <a:outerShdw blurRad="292100" dist="139700" dir="2700000" algn="tl" rotWithShape="0">
              <a:srgbClr val="333333">
                <a:alpha val="65000"/>
              </a:srgbClr>
            </a:outerShdw>
          </a:effectLst>
        </p:spPr>
      </p:pic>
      <p:sp>
        <p:nvSpPr>
          <p:cNvPr id="9" name="Down Arrow 8"/>
          <p:cNvSpPr/>
          <p:nvPr/>
        </p:nvSpPr>
        <p:spPr>
          <a:xfrm>
            <a:off x="975359" y="2119500"/>
            <a:ext cx="2926083" cy="1338943"/>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b="1" dirty="0">
              <a:solidFill>
                <a:srgbClr val="C00000"/>
              </a:solidFill>
            </a:endParaRPr>
          </a:p>
          <a:p>
            <a:pPr algn="ctr"/>
            <a:r>
              <a:rPr lang="en-GB" b="1" dirty="0">
                <a:solidFill>
                  <a:srgbClr val="C00000"/>
                </a:solidFill>
              </a:rPr>
              <a:t>ALL Required Material are added at this level</a:t>
            </a:r>
            <a:endParaRPr lang="en-GB" b="1" dirty="0">
              <a:solidFill>
                <a:srgbClr val="C00000"/>
              </a:solidFill>
            </a:endParaRPr>
          </a:p>
        </p:txBody>
      </p:sp>
      <p:grpSp>
        <p:nvGrpSpPr>
          <p:cNvPr id="12" name="Group 11"/>
          <p:cNvGrpSpPr>
            <a:grpSpLocks/>
          </p:cNvGrpSpPr>
          <p:nvPr/>
        </p:nvGrpSpPr>
        <p:grpSpPr bwMode="auto">
          <a:xfrm>
            <a:off x="5152235" y="3487018"/>
            <a:ext cx="1838326" cy="1530351"/>
            <a:chOff x="4088" y="2027"/>
            <a:chExt cx="1158" cy="964"/>
          </a:xfrm>
        </p:grpSpPr>
        <p:sp>
          <p:nvSpPr>
            <p:cNvPr id="13" name="Freeform 12"/>
            <p:cNvSpPr>
              <a:spLocks/>
            </p:cNvSpPr>
            <p:nvPr/>
          </p:nvSpPr>
          <p:spPr bwMode="auto">
            <a:xfrm>
              <a:off x="4326" y="2084"/>
              <a:ext cx="803" cy="907"/>
            </a:xfrm>
            <a:custGeom>
              <a:avLst/>
              <a:gdLst>
                <a:gd name="T0" fmla="*/ 0 w 803"/>
                <a:gd name="T1" fmla="*/ 0 h 907"/>
                <a:gd name="T2" fmla="*/ 802 w 803"/>
                <a:gd name="T3" fmla="*/ 0 h 907"/>
                <a:gd name="T4" fmla="*/ 738 w 803"/>
                <a:gd name="T5" fmla="*/ 854 h 907"/>
                <a:gd name="T6" fmla="*/ 738 w 803"/>
                <a:gd name="T7" fmla="*/ 858 h 907"/>
                <a:gd name="T8" fmla="*/ 736 w 803"/>
                <a:gd name="T9" fmla="*/ 860 h 907"/>
                <a:gd name="T10" fmla="*/ 735 w 803"/>
                <a:gd name="T11" fmla="*/ 862 h 907"/>
                <a:gd name="T12" fmla="*/ 731 w 803"/>
                <a:gd name="T13" fmla="*/ 865 h 907"/>
                <a:gd name="T14" fmla="*/ 729 w 803"/>
                <a:gd name="T15" fmla="*/ 867 h 907"/>
                <a:gd name="T16" fmla="*/ 727 w 803"/>
                <a:gd name="T17" fmla="*/ 867 h 907"/>
                <a:gd name="T18" fmla="*/ 723 w 803"/>
                <a:gd name="T19" fmla="*/ 870 h 907"/>
                <a:gd name="T20" fmla="*/ 718 w 803"/>
                <a:gd name="T21" fmla="*/ 872 h 907"/>
                <a:gd name="T22" fmla="*/ 712 w 803"/>
                <a:gd name="T23" fmla="*/ 874 h 907"/>
                <a:gd name="T24" fmla="*/ 710 w 803"/>
                <a:gd name="T25" fmla="*/ 875 h 907"/>
                <a:gd name="T26" fmla="*/ 705 w 803"/>
                <a:gd name="T27" fmla="*/ 877 h 907"/>
                <a:gd name="T28" fmla="*/ 696 w 803"/>
                <a:gd name="T29" fmla="*/ 879 h 907"/>
                <a:gd name="T30" fmla="*/ 685 w 803"/>
                <a:gd name="T31" fmla="*/ 882 h 907"/>
                <a:gd name="T32" fmla="*/ 673 w 803"/>
                <a:gd name="T33" fmla="*/ 885 h 907"/>
                <a:gd name="T34" fmla="*/ 657 w 803"/>
                <a:gd name="T35" fmla="*/ 888 h 907"/>
                <a:gd name="T36" fmla="*/ 640 w 803"/>
                <a:gd name="T37" fmla="*/ 891 h 907"/>
                <a:gd name="T38" fmla="*/ 621 w 803"/>
                <a:gd name="T39" fmla="*/ 893 h 907"/>
                <a:gd name="T40" fmla="*/ 602 w 803"/>
                <a:gd name="T41" fmla="*/ 896 h 907"/>
                <a:gd name="T42" fmla="*/ 579 w 803"/>
                <a:gd name="T43" fmla="*/ 899 h 907"/>
                <a:gd name="T44" fmla="*/ 552 w 803"/>
                <a:gd name="T45" fmla="*/ 901 h 907"/>
                <a:gd name="T46" fmla="*/ 510 w 803"/>
                <a:gd name="T47" fmla="*/ 903 h 907"/>
                <a:gd name="T48" fmla="*/ 475 w 803"/>
                <a:gd name="T49" fmla="*/ 905 h 907"/>
                <a:gd name="T50" fmla="*/ 441 w 803"/>
                <a:gd name="T51" fmla="*/ 905 h 907"/>
                <a:gd name="T52" fmla="*/ 414 w 803"/>
                <a:gd name="T53" fmla="*/ 906 h 907"/>
                <a:gd name="T54" fmla="*/ 390 w 803"/>
                <a:gd name="T55" fmla="*/ 906 h 907"/>
                <a:gd name="T56" fmla="*/ 367 w 803"/>
                <a:gd name="T57" fmla="*/ 906 h 907"/>
                <a:gd name="T58" fmla="*/ 352 w 803"/>
                <a:gd name="T59" fmla="*/ 905 h 907"/>
                <a:gd name="T60" fmla="*/ 335 w 803"/>
                <a:gd name="T61" fmla="*/ 905 h 907"/>
                <a:gd name="T62" fmla="*/ 314 w 803"/>
                <a:gd name="T63" fmla="*/ 904 h 907"/>
                <a:gd name="T64" fmla="*/ 288 w 803"/>
                <a:gd name="T65" fmla="*/ 903 h 907"/>
                <a:gd name="T66" fmla="*/ 262 w 803"/>
                <a:gd name="T67" fmla="*/ 901 h 907"/>
                <a:gd name="T68" fmla="*/ 236 w 803"/>
                <a:gd name="T69" fmla="*/ 900 h 907"/>
                <a:gd name="T70" fmla="*/ 212 w 803"/>
                <a:gd name="T71" fmla="*/ 897 h 907"/>
                <a:gd name="T72" fmla="*/ 194 w 803"/>
                <a:gd name="T73" fmla="*/ 895 h 907"/>
                <a:gd name="T74" fmla="*/ 168 w 803"/>
                <a:gd name="T75" fmla="*/ 892 h 907"/>
                <a:gd name="T76" fmla="*/ 145 w 803"/>
                <a:gd name="T77" fmla="*/ 888 h 907"/>
                <a:gd name="T78" fmla="*/ 130 w 803"/>
                <a:gd name="T79" fmla="*/ 885 h 907"/>
                <a:gd name="T80" fmla="*/ 113 w 803"/>
                <a:gd name="T81" fmla="*/ 881 h 907"/>
                <a:gd name="T82" fmla="*/ 102 w 803"/>
                <a:gd name="T83" fmla="*/ 878 h 907"/>
                <a:gd name="T84" fmla="*/ 94 w 803"/>
                <a:gd name="T85" fmla="*/ 876 h 907"/>
                <a:gd name="T86" fmla="*/ 87 w 803"/>
                <a:gd name="T87" fmla="*/ 874 h 907"/>
                <a:gd name="T88" fmla="*/ 81 w 803"/>
                <a:gd name="T89" fmla="*/ 871 h 907"/>
                <a:gd name="T90" fmla="*/ 77 w 803"/>
                <a:gd name="T91" fmla="*/ 869 h 907"/>
                <a:gd name="T92" fmla="*/ 73 w 803"/>
                <a:gd name="T93" fmla="*/ 866 h 907"/>
                <a:gd name="T94" fmla="*/ 70 w 803"/>
                <a:gd name="T95" fmla="*/ 865 h 907"/>
                <a:gd name="T96" fmla="*/ 67 w 803"/>
                <a:gd name="T97" fmla="*/ 863 h 907"/>
                <a:gd name="T98" fmla="*/ 66 w 803"/>
                <a:gd name="T99" fmla="*/ 861 h 907"/>
                <a:gd name="T100" fmla="*/ 64 w 803"/>
                <a:gd name="T101" fmla="*/ 858 h 907"/>
                <a:gd name="T102" fmla="*/ 63 w 803"/>
                <a:gd name="T103" fmla="*/ 854 h 907"/>
                <a:gd name="T104" fmla="*/ 0 w 803"/>
                <a:gd name="T105" fmla="*/ 0 h 907"/>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803"/>
                <a:gd name="T160" fmla="*/ 0 h 907"/>
                <a:gd name="T161" fmla="*/ 803 w 803"/>
                <a:gd name="T162" fmla="*/ 907 h 907"/>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803" h="907">
                  <a:moveTo>
                    <a:pt x="0" y="0"/>
                  </a:moveTo>
                  <a:lnTo>
                    <a:pt x="802" y="0"/>
                  </a:lnTo>
                  <a:lnTo>
                    <a:pt x="738" y="854"/>
                  </a:lnTo>
                  <a:lnTo>
                    <a:pt x="738" y="858"/>
                  </a:lnTo>
                  <a:lnTo>
                    <a:pt x="736" y="860"/>
                  </a:lnTo>
                  <a:lnTo>
                    <a:pt x="735" y="862"/>
                  </a:lnTo>
                  <a:lnTo>
                    <a:pt x="731" y="865"/>
                  </a:lnTo>
                  <a:lnTo>
                    <a:pt x="729" y="867"/>
                  </a:lnTo>
                  <a:lnTo>
                    <a:pt x="727" y="867"/>
                  </a:lnTo>
                  <a:lnTo>
                    <a:pt x="723" y="870"/>
                  </a:lnTo>
                  <a:lnTo>
                    <a:pt x="718" y="872"/>
                  </a:lnTo>
                  <a:lnTo>
                    <a:pt x="712" y="874"/>
                  </a:lnTo>
                  <a:lnTo>
                    <a:pt x="710" y="875"/>
                  </a:lnTo>
                  <a:lnTo>
                    <a:pt x="705" y="877"/>
                  </a:lnTo>
                  <a:lnTo>
                    <a:pt x="696" y="879"/>
                  </a:lnTo>
                  <a:lnTo>
                    <a:pt x="685" y="882"/>
                  </a:lnTo>
                  <a:lnTo>
                    <a:pt x="673" y="885"/>
                  </a:lnTo>
                  <a:lnTo>
                    <a:pt x="657" y="888"/>
                  </a:lnTo>
                  <a:lnTo>
                    <a:pt x="640" y="891"/>
                  </a:lnTo>
                  <a:lnTo>
                    <a:pt x="621" y="893"/>
                  </a:lnTo>
                  <a:lnTo>
                    <a:pt x="602" y="896"/>
                  </a:lnTo>
                  <a:lnTo>
                    <a:pt x="579" y="899"/>
                  </a:lnTo>
                  <a:lnTo>
                    <a:pt x="552" y="901"/>
                  </a:lnTo>
                  <a:lnTo>
                    <a:pt x="510" y="903"/>
                  </a:lnTo>
                  <a:lnTo>
                    <a:pt x="475" y="905"/>
                  </a:lnTo>
                  <a:lnTo>
                    <a:pt x="441" y="905"/>
                  </a:lnTo>
                  <a:lnTo>
                    <a:pt x="414" y="906"/>
                  </a:lnTo>
                  <a:lnTo>
                    <a:pt x="390" y="906"/>
                  </a:lnTo>
                  <a:lnTo>
                    <a:pt x="367" y="906"/>
                  </a:lnTo>
                  <a:lnTo>
                    <a:pt x="352" y="905"/>
                  </a:lnTo>
                  <a:lnTo>
                    <a:pt x="335" y="905"/>
                  </a:lnTo>
                  <a:lnTo>
                    <a:pt x="314" y="904"/>
                  </a:lnTo>
                  <a:lnTo>
                    <a:pt x="288" y="903"/>
                  </a:lnTo>
                  <a:lnTo>
                    <a:pt x="262" y="901"/>
                  </a:lnTo>
                  <a:lnTo>
                    <a:pt x="236" y="900"/>
                  </a:lnTo>
                  <a:lnTo>
                    <a:pt x="212" y="897"/>
                  </a:lnTo>
                  <a:lnTo>
                    <a:pt x="194" y="895"/>
                  </a:lnTo>
                  <a:lnTo>
                    <a:pt x="168" y="892"/>
                  </a:lnTo>
                  <a:lnTo>
                    <a:pt x="145" y="888"/>
                  </a:lnTo>
                  <a:lnTo>
                    <a:pt x="130" y="885"/>
                  </a:lnTo>
                  <a:lnTo>
                    <a:pt x="113" y="881"/>
                  </a:lnTo>
                  <a:lnTo>
                    <a:pt x="102" y="878"/>
                  </a:lnTo>
                  <a:lnTo>
                    <a:pt x="94" y="876"/>
                  </a:lnTo>
                  <a:lnTo>
                    <a:pt x="87" y="874"/>
                  </a:lnTo>
                  <a:lnTo>
                    <a:pt x="81" y="871"/>
                  </a:lnTo>
                  <a:lnTo>
                    <a:pt x="77" y="869"/>
                  </a:lnTo>
                  <a:lnTo>
                    <a:pt x="73" y="866"/>
                  </a:lnTo>
                  <a:lnTo>
                    <a:pt x="70" y="865"/>
                  </a:lnTo>
                  <a:lnTo>
                    <a:pt x="67" y="863"/>
                  </a:lnTo>
                  <a:lnTo>
                    <a:pt x="66" y="861"/>
                  </a:lnTo>
                  <a:lnTo>
                    <a:pt x="64" y="858"/>
                  </a:lnTo>
                  <a:lnTo>
                    <a:pt x="63" y="854"/>
                  </a:lnTo>
                  <a:lnTo>
                    <a:pt x="0" y="0"/>
                  </a:lnTo>
                </a:path>
              </a:pathLst>
            </a:custGeom>
            <a:solidFill>
              <a:srgbClr val="00B7A5"/>
            </a:solidFill>
            <a:ln w="12700" cap="rnd">
              <a:solidFill>
                <a:srgbClr val="008080"/>
              </a:solidFill>
              <a:round/>
              <a:headEnd/>
              <a:tailEnd/>
            </a:ln>
          </p:spPr>
          <p:txBody>
            <a:bodyP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GB"/>
            </a:p>
          </p:txBody>
        </p:sp>
        <p:sp>
          <p:nvSpPr>
            <p:cNvPr id="14" name="Oval 13"/>
            <p:cNvSpPr>
              <a:spLocks noChangeArrowheads="1"/>
            </p:cNvSpPr>
            <p:nvPr/>
          </p:nvSpPr>
          <p:spPr bwMode="auto">
            <a:xfrm>
              <a:off x="4328" y="2027"/>
              <a:ext cx="793" cy="114"/>
            </a:xfrm>
            <a:prstGeom prst="ellipse">
              <a:avLst/>
            </a:prstGeom>
            <a:solidFill>
              <a:srgbClr val="8080FF"/>
            </a:solidFill>
            <a:ln w="12700">
              <a:solidFill>
                <a:srgbClr val="00A0A0"/>
              </a:solidFill>
              <a:round/>
              <a:headEnd/>
              <a:tailEnd/>
            </a:ln>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US"/>
            </a:p>
          </p:txBody>
        </p:sp>
        <p:sp>
          <p:nvSpPr>
            <p:cNvPr id="15" name="Freeform 14"/>
            <p:cNvSpPr>
              <a:spLocks/>
            </p:cNvSpPr>
            <p:nvPr/>
          </p:nvSpPr>
          <p:spPr bwMode="auto">
            <a:xfrm>
              <a:off x="5059" y="2048"/>
              <a:ext cx="187" cy="318"/>
            </a:xfrm>
            <a:custGeom>
              <a:avLst/>
              <a:gdLst>
                <a:gd name="T0" fmla="*/ 186 w 187"/>
                <a:gd name="T1" fmla="*/ 26 h 318"/>
                <a:gd name="T2" fmla="*/ 186 w 187"/>
                <a:gd name="T3" fmla="*/ 30 h 318"/>
                <a:gd name="T4" fmla="*/ 48 w 187"/>
                <a:gd name="T5" fmla="*/ 317 h 318"/>
                <a:gd name="T6" fmla="*/ 68 w 187"/>
                <a:gd name="T7" fmla="*/ 53 h 318"/>
                <a:gd name="T8" fmla="*/ 70 w 187"/>
                <a:gd name="T9" fmla="*/ 38 h 318"/>
                <a:gd name="T10" fmla="*/ 66 w 187"/>
                <a:gd name="T11" fmla="*/ 31 h 318"/>
                <a:gd name="T12" fmla="*/ 61 w 187"/>
                <a:gd name="T13" fmla="*/ 26 h 318"/>
                <a:gd name="T14" fmla="*/ 56 w 187"/>
                <a:gd name="T15" fmla="*/ 23 h 318"/>
                <a:gd name="T16" fmla="*/ 49 w 187"/>
                <a:gd name="T17" fmla="*/ 20 h 318"/>
                <a:gd name="T18" fmla="*/ 36 w 187"/>
                <a:gd name="T19" fmla="*/ 14 h 318"/>
                <a:gd name="T20" fmla="*/ 25 w 187"/>
                <a:gd name="T21" fmla="*/ 11 h 318"/>
                <a:gd name="T22" fmla="*/ 16 w 187"/>
                <a:gd name="T23" fmla="*/ 8 h 318"/>
                <a:gd name="T24" fmla="*/ 0 w 187"/>
                <a:gd name="T25" fmla="*/ 4 h 318"/>
                <a:gd name="T26" fmla="*/ 36 w 187"/>
                <a:gd name="T27" fmla="*/ 0 h 318"/>
                <a:gd name="T28" fmla="*/ 51 w 187"/>
                <a:gd name="T29" fmla="*/ 0 h 318"/>
                <a:gd name="T30" fmla="*/ 73 w 187"/>
                <a:gd name="T31" fmla="*/ 0 h 318"/>
                <a:gd name="T32" fmla="*/ 89 w 187"/>
                <a:gd name="T33" fmla="*/ 0 h 318"/>
                <a:gd name="T34" fmla="*/ 106 w 187"/>
                <a:gd name="T35" fmla="*/ 1 h 318"/>
                <a:gd name="T36" fmla="*/ 121 w 187"/>
                <a:gd name="T37" fmla="*/ 3 h 318"/>
                <a:gd name="T38" fmla="*/ 133 w 187"/>
                <a:gd name="T39" fmla="*/ 4 h 318"/>
                <a:gd name="T40" fmla="*/ 154 w 187"/>
                <a:gd name="T41" fmla="*/ 8 h 318"/>
                <a:gd name="T42" fmla="*/ 168 w 187"/>
                <a:gd name="T43" fmla="*/ 12 h 318"/>
                <a:gd name="T44" fmla="*/ 179 w 187"/>
                <a:gd name="T45" fmla="*/ 17 h 318"/>
                <a:gd name="T46" fmla="*/ 185 w 187"/>
                <a:gd name="T47" fmla="*/ 22 h 318"/>
                <a:gd name="T48" fmla="*/ 186 w 187"/>
                <a:gd name="T49" fmla="*/ 26 h 31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87"/>
                <a:gd name="T76" fmla="*/ 0 h 318"/>
                <a:gd name="T77" fmla="*/ 187 w 187"/>
                <a:gd name="T78" fmla="*/ 318 h 31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87" h="318">
                  <a:moveTo>
                    <a:pt x="186" y="26"/>
                  </a:moveTo>
                  <a:lnTo>
                    <a:pt x="186" y="30"/>
                  </a:lnTo>
                  <a:lnTo>
                    <a:pt x="48" y="317"/>
                  </a:lnTo>
                  <a:lnTo>
                    <a:pt x="68" y="53"/>
                  </a:lnTo>
                  <a:lnTo>
                    <a:pt x="70" y="38"/>
                  </a:lnTo>
                  <a:lnTo>
                    <a:pt x="66" y="31"/>
                  </a:lnTo>
                  <a:lnTo>
                    <a:pt x="61" y="26"/>
                  </a:lnTo>
                  <a:lnTo>
                    <a:pt x="56" y="23"/>
                  </a:lnTo>
                  <a:lnTo>
                    <a:pt x="49" y="20"/>
                  </a:lnTo>
                  <a:lnTo>
                    <a:pt x="36" y="14"/>
                  </a:lnTo>
                  <a:lnTo>
                    <a:pt x="25" y="11"/>
                  </a:lnTo>
                  <a:lnTo>
                    <a:pt x="16" y="8"/>
                  </a:lnTo>
                  <a:lnTo>
                    <a:pt x="0" y="4"/>
                  </a:lnTo>
                  <a:lnTo>
                    <a:pt x="36" y="0"/>
                  </a:lnTo>
                  <a:lnTo>
                    <a:pt x="51" y="0"/>
                  </a:lnTo>
                  <a:lnTo>
                    <a:pt x="73" y="0"/>
                  </a:lnTo>
                  <a:lnTo>
                    <a:pt x="89" y="0"/>
                  </a:lnTo>
                  <a:lnTo>
                    <a:pt x="106" y="1"/>
                  </a:lnTo>
                  <a:lnTo>
                    <a:pt x="121" y="3"/>
                  </a:lnTo>
                  <a:lnTo>
                    <a:pt x="133" y="4"/>
                  </a:lnTo>
                  <a:lnTo>
                    <a:pt x="154" y="8"/>
                  </a:lnTo>
                  <a:lnTo>
                    <a:pt x="168" y="12"/>
                  </a:lnTo>
                  <a:lnTo>
                    <a:pt x="179" y="17"/>
                  </a:lnTo>
                  <a:lnTo>
                    <a:pt x="185" y="22"/>
                  </a:lnTo>
                  <a:lnTo>
                    <a:pt x="186" y="26"/>
                  </a:lnTo>
                </a:path>
              </a:pathLst>
            </a:custGeom>
            <a:solidFill>
              <a:srgbClr val="00B7A5"/>
            </a:solidFill>
            <a:ln w="12700" cap="rnd">
              <a:solidFill>
                <a:srgbClr val="00A0A0"/>
              </a:solidFill>
              <a:round/>
              <a:headEnd/>
              <a:tailEnd/>
            </a:ln>
          </p:spPr>
          <p:txBody>
            <a:bodyP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GB"/>
            </a:p>
          </p:txBody>
        </p:sp>
        <p:sp>
          <p:nvSpPr>
            <p:cNvPr id="16" name="Freeform 15"/>
            <p:cNvSpPr>
              <a:spLocks/>
            </p:cNvSpPr>
            <p:nvPr/>
          </p:nvSpPr>
          <p:spPr bwMode="auto">
            <a:xfrm>
              <a:off x="5059" y="2048"/>
              <a:ext cx="187" cy="52"/>
            </a:xfrm>
            <a:custGeom>
              <a:avLst/>
              <a:gdLst>
                <a:gd name="T0" fmla="*/ 186 w 187"/>
                <a:gd name="T1" fmla="*/ 26 h 52"/>
                <a:gd name="T2" fmla="*/ 184 w 187"/>
                <a:gd name="T3" fmla="*/ 29 h 52"/>
                <a:gd name="T4" fmla="*/ 181 w 187"/>
                <a:gd name="T5" fmla="*/ 32 h 52"/>
                <a:gd name="T6" fmla="*/ 175 w 187"/>
                <a:gd name="T7" fmla="*/ 36 h 52"/>
                <a:gd name="T8" fmla="*/ 163 w 187"/>
                <a:gd name="T9" fmla="*/ 41 h 52"/>
                <a:gd name="T10" fmla="*/ 153 w 187"/>
                <a:gd name="T11" fmla="*/ 43 h 52"/>
                <a:gd name="T12" fmla="*/ 140 w 187"/>
                <a:gd name="T13" fmla="*/ 46 h 52"/>
                <a:gd name="T14" fmla="*/ 127 w 187"/>
                <a:gd name="T15" fmla="*/ 48 h 52"/>
                <a:gd name="T16" fmla="*/ 106 w 187"/>
                <a:gd name="T17" fmla="*/ 50 h 52"/>
                <a:gd name="T18" fmla="*/ 93 w 187"/>
                <a:gd name="T19" fmla="*/ 51 h 52"/>
                <a:gd name="T20" fmla="*/ 78 w 187"/>
                <a:gd name="T21" fmla="*/ 51 h 52"/>
                <a:gd name="T22" fmla="*/ 67 w 187"/>
                <a:gd name="T23" fmla="*/ 51 h 52"/>
                <a:gd name="T24" fmla="*/ 70 w 187"/>
                <a:gd name="T25" fmla="*/ 37 h 52"/>
                <a:gd name="T26" fmla="*/ 66 w 187"/>
                <a:gd name="T27" fmla="*/ 31 h 52"/>
                <a:gd name="T28" fmla="*/ 61 w 187"/>
                <a:gd name="T29" fmla="*/ 26 h 52"/>
                <a:gd name="T30" fmla="*/ 56 w 187"/>
                <a:gd name="T31" fmla="*/ 22 h 52"/>
                <a:gd name="T32" fmla="*/ 49 w 187"/>
                <a:gd name="T33" fmla="*/ 19 h 52"/>
                <a:gd name="T34" fmla="*/ 36 w 187"/>
                <a:gd name="T35" fmla="*/ 14 h 52"/>
                <a:gd name="T36" fmla="*/ 25 w 187"/>
                <a:gd name="T37" fmla="*/ 11 h 52"/>
                <a:gd name="T38" fmla="*/ 16 w 187"/>
                <a:gd name="T39" fmla="*/ 8 h 52"/>
                <a:gd name="T40" fmla="*/ 0 w 187"/>
                <a:gd name="T41" fmla="*/ 4 h 52"/>
                <a:gd name="T42" fmla="*/ 36 w 187"/>
                <a:gd name="T43" fmla="*/ 0 h 52"/>
                <a:gd name="T44" fmla="*/ 51 w 187"/>
                <a:gd name="T45" fmla="*/ 0 h 52"/>
                <a:gd name="T46" fmla="*/ 73 w 187"/>
                <a:gd name="T47" fmla="*/ 0 h 52"/>
                <a:gd name="T48" fmla="*/ 89 w 187"/>
                <a:gd name="T49" fmla="*/ 0 h 52"/>
                <a:gd name="T50" fmla="*/ 106 w 187"/>
                <a:gd name="T51" fmla="*/ 1 h 52"/>
                <a:gd name="T52" fmla="*/ 121 w 187"/>
                <a:gd name="T53" fmla="*/ 3 h 52"/>
                <a:gd name="T54" fmla="*/ 133 w 187"/>
                <a:gd name="T55" fmla="*/ 4 h 52"/>
                <a:gd name="T56" fmla="*/ 155 w 187"/>
                <a:gd name="T57" fmla="*/ 8 h 52"/>
                <a:gd name="T58" fmla="*/ 169 w 187"/>
                <a:gd name="T59" fmla="*/ 12 h 52"/>
                <a:gd name="T60" fmla="*/ 180 w 187"/>
                <a:gd name="T61" fmla="*/ 17 h 52"/>
                <a:gd name="T62" fmla="*/ 185 w 187"/>
                <a:gd name="T63" fmla="*/ 22 h 52"/>
                <a:gd name="T64" fmla="*/ 186 w 187"/>
                <a:gd name="T65" fmla="*/ 26 h 5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87"/>
                <a:gd name="T100" fmla="*/ 0 h 52"/>
                <a:gd name="T101" fmla="*/ 187 w 187"/>
                <a:gd name="T102" fmla="*/ 52 h 5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87" h="52">
                  <a:moveTo>
                    <a:pt x="186" y="26"/>
                  </a:moveTo>
                  <a:lnTo>
                    <a:pt x="184" y="29"/>
                  </a:lnTo>
                  <a:lnTo>
                    <a:pt x="181" y="32"/>
                  </a:lnTo>
                  <a:lnTo>
                    <a:pt x="175" y="36"/>
                  </a:lnTo>
                  <a:lnTo>
                    <a:pt x="163" y="41"/>
                  </a:lnTo>
                  <a:lnTo>
                    <a:pt x="153" y="43"/>
                  </a:lnTo>
                  <a:lnTo>
                    <a:pt x="140" y="46"/>
                  </a:lnTo>
                  <a:lnTo>
                    <a:pt x="127" y="48"/>
                  </a:lnTo>
                  <a:lnTo>
                    <a:pt x="106" y="50"/>
                  </a:lnTo>
                  <a:lnTo>
                    <a:pt x="93" y="51"/>
                  </a:lnTo>
                  <a:lnTo>
                    <a:pt x="78" y="51"/>
                  </a:lnTo>
                  <a:lnTo>
                    <a:pt x="67" y="51"/>
                  </a:lnTo>
                  <a:lnTo>
                    <a:pt x="70" y="37"/>
                  </a:lnTo>
                  <a:lnTo>
                    <a:pt x="66" y="31"/>
                  </a:lnTo>
                  <a:lnTo>
                    <a:pt x="61" y="26"/>
                  </a:lnTo>
                  <a:lnTo>
                    <a:pt x="56" y="22"/>
                  </a:lnTo>
                  <a:lnTo>
                    <a:pt x="49" y="19"/>
                  </a:lnTo>
                  <a:lnTo>
                    <a:pt x="36" y="14"/>
                  </a:lnTo>
                  <a:lnTo>
                    <a:pt x="25" y="11"/>
                  </a:lnTo>
                  <a:lnTo>
                    <a:pt x="16" y="8"/>
                  </a:lnTo>
                  <a:lnTo>
                    <a:pt x="0" y="4"/>
                  </a:lnTo>
                  <a:lnTo>
                    <a:pt x="36" y="0"/>
                  </a:lnTo>
                  <a:lnTo>
                    <a:pt x="51" y="0"/>
                  </a:lnTo>
                  <a:lnTo>
                    <a:pt x="73" y="0"/>
                  </a:lnTo>
                  <a:lnTo>
                    <a:pt x="89" y="0"/>
                  </a:lnTo>
                  <a:lnTo>
                    <a:pt x="106" y="1"/>
                  </a:lnTo>
                  <a:lnTo>
                    <a:pt x="121" y="3"/>
                  </a:lnTo>
                  <a:lnTo>
                    <a:pt x="133" y="4"/>
                  </a:lnTo>
                  <a:lnTo>
                    <a:pt x="155" y="8"/>
                  </a:lnTo>
                  <a:lnTo>
                    <a:pt x="169" y="12"/>
                  </a:lnTo>
                  <a:lnTo>
                    <a:pt x="180" y="17"/>
                  </a:lnTo>
                  <a:lnTo>
                    <a:pt x="185" y="22"/>
                  </a:lnTo>
                  <a:lnTo>
                    <a:pt x="186" y="26"/>
                  </a:lnTo>
                </a:path>
              </a:pathLst>
            </a:custGeom>
            <a:solidFill>
              <a:srgbClr val="8080FF"/>
            </a:solidFill>
            <a:ln w="12700" cap="rnd">
              <a:solidFill>
                <a:srgbClr val="00A0A0"/>
              </a:solidFill>
              <a:round/>
              <a:headEnd/>
              <a:tailEnd/>
            </a:ln>
          </p:spPr>
          <p:txBody>
            <a:bodyP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GB"/>
            </a:p>
          </p:txBody>
        </p:sp>
        <p:sp>
          <p:nvSpPr>
            <p:cNvPr id="17" name="Freeform 16"/>
            <p:cNvSpPr>
              <a:spLocks/>
            </p:cNvSpPr>
            <p:nvPr/>
          </p:nvSpPr>
          <p:spPr bwMode="auto">
            <a:xfrm>
              <a:off x="4088" y="2142"/>
              <a:ext cx="318" cy="645"/>
            </a:xfrm>
            <a:custGeom>
              <a:avLst/>
              <a:gdLst>
                <a:gd name="T0" fmla="*/ 236 w 318"/>
                <a:gd name="T1" fmla="*/ 81 h 645"/>
                <a:gd name="T2" fmla="*/ 197 w 318"/>
                <a:gd name="T3" fmla="*/ 92 h 645"/>
                <a:gd name="T4" fmla="*/ 164 w 318"/>
                <a:gd name="T5" fmla="*/ 113 h 645"/>
                <a:gd name="T6" fmla="*/ 132 w 318"/>
                <a:gd name="T7" fmla="*/ 146 h 645"/>
                <a:gd name="T8" fmla="*/ 103 w 318"/>
                <a:gd name="T9" fmla="*/ 193 h 645"/>
                <a:gd name="T10" fmla="*/ 84 w 318"/>
                <a:gd name="T11" fmla="*/ 255 h 645"/>
                <a:gd name="T12" fmla="*/ 78 w 318"/>
                <a:gd name="T13" fmla="*/ 309 h 645"/>
                <a:gd name="T14" fmla="*/ 80 w 318"/>
                <a:gd name="T15" fmla="*/ 355 h 645"/>
                <a:gd name="T16" fmla="*/ 91 w 318"/>
                <a:gd name="T17" fmla="*/ 413 h 645"/>
                <a:gd name="T18" fmla="*/ 116 w 318"/>
                <a:gd name="T19" fmla="*/ 468 h 645"/>
                <a:gd name="T20" fmla="*/ 143 w 318"/>
                <a:gd name="T21" fmla="*/ 505 h 645"/>
                <a:gd name="T22" fmla="*/ 170 w 318"/>
                <a:gd name="T23" fmla="*/ 531 h 645"/>
                <a:gd name="T24" fmla="*/ 196 w 318"/>
                <a:gd name="T25" fmla="*/ 547 h 645"/>
                <a:gd name="T26" fmla="*/ 222 w 318"/>
                <a:gd name="T27" fmla="*/ 557 h 645"/>
                <a:gd name="T28" fmla="*/ 249 w 318"/>
                <a:gd name="T29" fmla="*/ 562 h 645"/>
                <a:gd name="T30" fmla="*/ 276 w 318"/>
                <a:gd name="T31" fmla="*/ 561 h 645"/>
                <a:gd name="T32" fmla="*/ 294 w 318"/>
                <a:gd name="T33" fmla="*/ 559 h 645"/>
                <a:gd name="T34" fmla="*/ 308 w 318"/>
                <a:gd name="T35" fmla="*/ 567 h 645"/>
                <a:gd name="T36" fmla="*/ 316 w 318"/>
                <a:gd name="T37" fmla="*/ 587 h 645"/>
                <a:gd name="T38" fmla="*/ 317 w 318"/>
                <a:gd name="T39" fmla="*/ 608 h 645"/>
                <a:gd name="T40" fmla="*/ 313 w 318"/>
                <a:gd name="T41" fmla="*/ 624 h 645"/>
                <a:gd name="T42" fmla="*/ 306 w 318"/>
                <a:gd name="T43" fmla="*/ 634 h 645"/>
                <a:gd name="T44" fmla="*/ 290 w 318"/>
                <a:gd name="T45" fmla="*/ 641 h 645"/>
                <a:gd name="T46" fmla="*/ 251 w 318"/>
                <a:gd name="T47" fmla="*/ 644 h 645"/>
                <a:gd name="T48" fmla="*/ 210 w 318"/>
                <a:gd name="T49" fmla="*/ 639 h 645"/>
                <a:gd name="T50" fmla="*/ 170 w 318"/>
                <a:gd name="T51" fmla="*/ 626 h 645"/>
                <a:gd name="T52" fmla="*/ 133 w 318"/>
                <a:gd name="T53" fmla="*/ 605 h 645"/>
                <a:gd name="T54" fmla="*/ 98 w 318"/>
                <a:gd name="T55" fmla="*/ 576 h 645"/>
                <a:gd name="T56" fmla="*/ 72 w 318"/>
                <a:gd name="T57" fmla="*/ 547 h 645"/>
                <a:gd name="T58" fmla="*/ 50 w 318"/>
                <a:gd name="T59" fmla="*/ 513 h 645"/>
                <a:gd name="T60" fmla="*/ 23 w 318"/>
                <a:gd name="T61" fmla="*/ 455 h 645"/>
                <a:gd name="T62" fmla="*/ 4 w 318"/>
                <a:gd name="T63" fmla="*/ 381 h 645"/>
                <a:gd name="T64" fmla="*/ 0 w 318"/>
                <a:gd name="T65" fmla="*/ 325 h 645"/>
                <a:gd name="T66" fmla="*/ 1 w 318"/>
                <a:gd name="T67" fmla="*/ 295 h 645"/>
                <a:gd name="T68" fmla="*/ 7 w 318"/>
                <a:gd name="T69" fmla="*/ 247 h 645"/>
                <a:gd name="T70" fmla="*/ 21 w 318"/>
                <a:gd name="T71" fmla="*/ 195 h 645"/>
                <a:gd name="T72" fmla="*/ 41 w 318"/>
                <a:gd name="T73" fmla="*/ 149 h 645"/>
                <a:gd name="T74" fmla="*/ 61 w 318"/>
                <a:gd name="T75" fmla="*/ 114 h 645"/>
                <a:gd name="T76" fmla="*/ 84 w 318"/>
                <a:gd name="T77" fmla="*/ 85 h 645"/>
                <a:gd name="T78" fmla="*/ 117 w 318"/>
                <a:gd name="T79" fmla="*/ 53 h 645"/>
                <a:gd name="T80" fmla="*/ 145 w 318"/>
                <a:gd name="T81" fmla="*/ 33 h 645"/>
                <a:gd name="T82" fmla="*/ 178 w 318"/>
                <a:gd name="T83" fmla="*/ 16 h 645"/>
                <a:gd name="T84" fmla="*/ 210 w 318"/>
                <a:gd name="T85" fmla="*/ 7 h 645"/>
                <a:gd name="T86" fmla="*/ 249 w 318"/>
                <a:gd name="T87" fmla="*/ 0 h 645"/>
                <a:gd name="T88" fmla="*/ 260 w 318"/>
                <a:gd name="T89" fmla="*/ 7 h 645"/>
                <a:gd name="T90" fmla="*/ 268 w 318"/>
                <a:gd name="T91" fmla="*/ 22 h 645"/>
                <a:gd name="T92" fmla="*/ 270 w 318"/>
                <a:gd name="T93" fmla="*/ 43 h 645"/>
                <a:gd name="T94" fmla="*/ 262 w 318"/>
                <a:gd name="T95" fmla="*/ 70 h 645"/>
                <a:gd name="T96" fmla="*/ 250 w 318"/>
                <a:gd name="T97" fmla="*/ 78 h 64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18"/>
                <a:gd name="T148" fmla="*/ 0 h 645"/>
                <a:gd name="T149" fmla="*/ 318 w 318"/>
                <a:gd name="T150" fmla="*/ 645 h 645"/>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18" h="645">
                  <a:moveTo>
                    <a:pt x="250" y="78"/>
                  </a:moveTo>
                  <a:lnTo>
                    <a:pt x="236" y="81"/>
                  </a:lnTo>
                  <a:lnTo>
                    <a:pt x="213" y="86"/>
                  </a:lnTo>
                  <a:lnTo>
                    <a:pt x="197" y="92"/>
                  </a:lnTo>
                  <a:lnTo>
                    <a:pt x="179" y="102"/>
                  </a:lnTo>
                  <a:lnTo>
                    <a:pt x="164" y="113"/>
                  </a:lnTo>
                  <a:lnTo>
                    <a:pt x="147" y="130"/>
                  </a:lnTo>
                  <a:lnTo>
                    <a:pt x="132" y="146"/>
                  </a:lnTo>
                  <a:lnTo>
                    <a:pt x="117" y="167"/>
                  </a:lnTo>
                  <a:lnTo>
                    <a:pt x="103" y="193"/>
                  </a:lnTo>
                  <a:lnTo>
                    <a:pt x="92" y="221"/>
                  </a:lnTo>
                  <a:lnTo>
                    <a:pt x="84" y="255"/>
                  </a:lnTo>
                  <a:lnTo>
                    <a:pt x="79" y="286"/>
                  </a:lnTo>
                  <a:lnTo>
                    <a:pt x="78" y="309"/>
                  </a:lnTo>
                  <a:lnTo>
                    <a:pt x="78" y="338"/>
                  </a:lnTo>
                  <a:lnTo>
                    <a:pt x="80" y="355"/>
                  </a:lnTo>
                  <a:lnTo>
                    <a:pt x="83" y="382"/>
                  </a:lnTo>
                  <a:lnTo>
                    <a:pt x="91" y="413"/>
                  </a:lnTo>
                  <a:lnTo>
                    <a:pt x="105" y="448"/>
                  </a:lnTo>
                  <a:lnTo>
                    <a:pt x="116" y="468"/>
                  </a:lnTo>
                  <a:lnTo>
                    <a:pt x="128" y="488"/>
                  </a:lnTo>
                  <a:lnTo>
                    <a:pt x="143" y="505"/>
                  </a:lnTo>
                  <a:lnTo>
                    <a:pt x="159" y="521"/>
                  </a:lnTo>
                  <a:lnTo>
                    <a:pt x="170" y="531"/>
                  </a:lnTo>
                  <a:lnTo>
                    <a:pt x="183" y="540"/>
                  </a:lnTo>
                  <a:lnTo>
                    <a:pt x="196" y="547"/>
                  </a:lnTo>
                  <a:lnTo>
                    <a:pt x="208" y="552"/>
                  </a:lnTo>
                  <a:lnTo>
                    <a:pt x="222" y="557"/>
                  </a:lnTo>
                  <a:lnTo>
                    <a:pt x="235" y="560"/>
                  </a:lnTo>
                  <a:lnTo>
                    <a:pt x="249" y="562"/>
                  </a:lnTo>
                  <a:lnTo>
                    <a:pt x="261" y="562"/>
                  </a:lnTo>
                  <a:lnTo>
                    <a:pt x="276" y="561"/>
                  </a:lnTo>
                  <a:lnTo>
                    <a:pt x="287" y="561"/>
                  </a:lnTo>
                  <a:lnTo>
                    <a:pt x="294" y="559"/>
                  </a:lnTo>
                  <a:lnTo>
                    <a:pt x="302" y="563"/>
                  </a:lnTo>
                  <a:lnTo>
                    <a:pt x="308" y="567"/>
                  </a:lnTo>
                  <a:lnTo>
                    <a:pt x="313" y="575"/>
                  </a:lnTo>
                  <a:lnTo>
                    <a:pt x="316" y="587"/>
                  </a:lnTo>
                  <a:lnTo>
                    <a:pt x="317" y="596"/>
                  </a:lnTo>
                  <a:lnTo>
                    <a:pt x="317" y="608"/>
                  </a:lnTo>
                  <a:lnTo>
                    <a:pt x="315" y="617"/>
                  </a:lnTo>
                  <a:lnTo>
                    <a:pt x="313" y="624"/>
                  </a:lnTo>
                  <a:lnTo>
                    <a:pt x="309" y="629"/>
                  </a:lnTo>
                  <a:lnTo>
                    <a:pt x="306" y="634"/>
                  </a:lnTo>
                  <a:lnTo>
                    <a:pt x="298" y="639"/>
                  </a:lnTo>
                  <a:lnTo>
                    <a:pt x="290" y="641"/>
                  </a:lnTo>
                  <a:lnTo>
                    <a:pt x="272" y="643"/>
                  </a:lnTo>
                  <a:lnTo>
                    <a:pt x="251" y="644"/>
                  </a:lnTo>
                  <a:lnTo>
                    <a:pt x="229" y="643"/>
                  </a:lnTo>
                  <a:lnTo>
                    <a:pt x="210" y="639"/>
                  </a:lnTo>
                  <a:lnTo>
                    <a:pt x="189" y="634"/>
                  </a:lnTo>
                  <a:lnTo>
                    <a:pt x="170" y="626"/>
                  </a:lnTo>
                  <a:lnTo>
                    <a:pt x="149" y="616"/>
                  </a:lnTo>
                  <a:lnTo>
                    <a:pt x="133" y="605"/>
                  </a:lnTo>
                  <a:lnTo>
                    <a:pt x="114" y="592"/>
                  </a:lnTo>
                  <a:lnTo>
                    <a:pt x="98" y="576"/>
                  </a:lnTo>
                  <a:lnTo>
                    <a:pt x="83" y="561"/>
                  </a:lnTo>
                  <a:lnTo>
                    <a:pt x="72" y="547"/>
                  </a:lnTo>
                  <a:lnTo>
                    <a:pt x="62" y="532"/>
                  </a:lnTo>
                  <a:lnTo>
                    <a:pt x="50" y="513"/>
                  </a:lnTo>
                  <a:lnTo>
                    <a:pt x="35" y="488"/>
                  </a:lnTo>
                  <a:lnTo>
                    <a:pt x="23" y="455"/>
                  </a:lnTo>
                  <a:lnTo>
                    <a:pt x="13" y="425"/>
                  </a:lnTo>
                  <a:lnTo>
                    <a:pt x="4" y="381"/>
                  </a:lnTo>
                  <a:lnTo>
                    <a:pt x="1" y="345"/>
                  </a:lnTo>
                  <a:lnTo>
                    <a:pt x="0" y="325"/>
                  </a:lnTo>
                  <a:lnTo>
                    <a:pt x="0" y="308"/>
                  </a:lnTo>
                  <a:lnTo>
                    <a:pt x="1" y="295"/>
                  </a:lnTo>
                  <a:lnTo>
                    <a:pt x="3" y="273"/>
                  </a:lnTo>
                  <a:lnTo>
                    <a:pt x="7" y="247"/>
                  </a:lnTo>
                  <a:lnTo>
                    <a:pt x="13" y="223"/>
                  </a:lnTo>
                  <a:lnTo>
                    <a:pt x="21" y="195"/>
                  </a:lnTo>
                  <a:lnTo>
                    <a:pt x="30" y="172"/>
                  </a:lnTo>
                  <a:lnTo>
                    <a:pt x="41" y="149"/>
                  </a:lnTo>
                  <a:lnTo>
                    <a:pt x="50" y="133"/>
                  </a:lnTo>
                  <a:lnTo>
                    <a:pt x="61" y="114"/>
                  </a:lnTo>
                  <a:lnTo>
                    <a:pt x="73" y="98"/>
                  </a:lnTo>
                  <a:lnTo>
                    <a:pt x="84" y="85"/>
                  </a:lnTo>
                  <a:lnTo>
                    <a:pt x="100" y="67"/>
                  </a:lnTo>
                  <a:lnTo>
                    <a:pt x="117" y="53"/>
                  </a:lnTo>
                  <a:lnTo>
                    <a:pt x="132" y="42"/>
                  </a:lnTo>
                  <a:lnTo>
                    <a:pt x="145" y="33"/>
                  </a:lnTo>
                  <a:lnTo>
                    <a:pt x="161" y="24"/>
                  </a:lnTo>
                  <a:lnTo>
                    <a:pt x="178" y="16"/>
                  </a:lnTo>
                  <a:lnTo>
                    <a:pt x="193" y="12"/>
                  </a:lnTo>
                  <a:lnTo>
                    <a:pt x="210" y="7"/>
                  </a:lnTo>
                  <a:lnTo>
                    <a:pt x="229" y="2"/>
                  </a:lnTo>
                  <a:lnTo>
                    <a:pt x="249" y="0"/>
                  </a:lnTo>
                  <a:lnTo>
                    <a:pt x="256" y="3"/>
                  </a:lnTo>
                  <a:lnTo>
                    <a:pt x="260" y="7"/>
                  </a:lnTo>
                  <a:lnTo>
                    <a:pt x="264" y="16"/>
                  </a:lnTo>
                  <a:lnTo>
                    <a:pt x="268" y="22"/>
                  </a:lnTo>
                  <a:lnTo>
                    <a:pt x="269" y="30"/>
                  </a:lnTo>
                  <a:lnTo>
                    <a:pt x="270" y="43"/>
                  </a:lnTo>
                  <a:lnTo>
                    <a:pt x="267" y="57"/>
                  </a:lnTo>
                  <a:lnTo>
                    <a:pt x="262" y="70"/>
                  </a:lnTo>
                  <a:lnTo>
                    <a:pt x="257" y="75"/>
                  </a:lnTo>
                  <a:lnTo>
                    <a:pt x="250" y="78"/>
                  </a:lnTo>
                </a:path>
              </a:pathLst>
            </a:custGeom>
            <a:solidFill>
              <a:srgbClr val="C1CEFF"/>
            </a:solidFill>
            <a:ln w="12700" cap="rnd">
              <a:solidFill>
                <a:srgbClr val="618FFD"/>
              </a:solidFill>
              <a:round/>
              <a:headEnd/>
              <a:tailEnd/>
            </a:ln>
          </p:spPr>
          <p:txBody>
            <a:bodyP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GB"/>
            </a:p>
          </p:txBody>
        </p:sp>
        <p:sp>
          <p:nvSpPr>
            <p:cNvPr id="18" name="Freeform 17"/>
            <p:cNvSpPr>
              <a:spLocks/>
            </p:cNvSpPr>
            <p:nvPr/>
          </p:nvSpPr>
          <p:spPr bwMode="auto">
            <a:xfrm>
              <a:off x="4160" y="2169"/>
              <a:ext cx="141" cy="118"/>
            </a:xfrm>
            <a:custGeom>
              <a:avLst/>
              <a:gdLst>
                <a:gd name="T0" fmla="*/ 128 w 141"/>
                <a:gd name="T1" fmla="*/ 0 h 118"/>
                <a:gd name="T2" fmla="*/ 94 w 141"/>
                <a:gd name="T3" fmla="*/ 15 h 118"/>
                <a:gd name="T4" fmla="*/ 69 w 141"/>
                <a:gd name="T5" fmla="*/ 30 h 118"/>
                <a:gd name="T6" fmla="*/ 45 w 141"/>
                <a:gd name="T7" fmla="*/ 49 h 118"/>
                <a:gd name="T8" fmla="*/ 20 w 141"/>
                <a:gd name="T9" fmla="*/ 76 h 118"/>
                <a:gd name="T10" fmla="*/ 4 w 141"/>
                <a:gd name="T11" fmla="*/ 96 h 118"/>
                <a:gd name="T12" fmla="*/ 0 w 141"/>
                <a:gd name="T13" fmla="*/ 107 h 118"/>
                <a:gd name="T14" fmla="*/ 1 w 141"/>
                <a:gd name="T15" fmla="*/ 115 h 118"/>
                <a:gd name="T16" fmla="*/ 11 w 141"/>
                <a:gd name="T17" fmla="*/ 117 h 118"/>
                <a:gd name="T18" fmla="*/ 20 w 141"/>
                <a:gd name="T19" fmla="*/ 106 h 118"/>
                <a:gd name="T20" fmla="*/ 34 w 141"/>
                <a:gd name="T21" fmla="*/ 90 h 118"/>
                <a:gd name="T22" fmla="*/ 49 w 141"/>
                <a:gd name="T23" fmla="*/ 72 h 118"/>
                <a:gd name="T24" fmla="*/ 67 w 141"/>
                <a:gd name="T25" fmla="*/ 56 h 118"/>
                <a:gd name="T26" fmla="*/ 87 w 141"/>
                <a:gd name="T27" fmla="*/ 41 h 118"/>
                <a:gd name="T28" fmla="*/ 108 w 141"/>
                <a:gd name="T29" fmla="*/ 29 h 118"/>
                <a:gd name="T30" fmla="*/ 127 w 141"/>
                <a:gd name="T31" fmla="*/ 21 h 118"/>
                <a:gd name="T32" fmla="*/ 139 w 141"/>
                <a:gd name="T33" fmla="*/ 15 h 118"/>
                <a:gd name="T34" fmla="*/ 140 w 141"/>
                <a:gd name="T35" fmla="*/ 8 h 118"/>
                <a:gd name="T36" fmla="*/ 138 w 141"/>
                <a:gd name="T37" fmla="*/ 1 h 118"/>
                <a:gd name="T38" fmla="*/ 128 w 141"/>
                <a:gd name="T39" fmla="*/ 0 h 1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41"/>
                <a:gd name="T61" fmla="*/ 0 h 118"/>
                <a:gd name="T62" fmla="*/ 141 w 141"/>
                <a:gd name="T63" fmla="*/ 118 h 1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41" h="118">
                  <a:moveTo>
                    <a:pt x="128" y="0"/>
                  </a:moveTo>
                  <a:lnTo>
                    <a:pt x="94" y="15"/>
                  </a:lnTo>
                  <a:lnTo>
                    <a:pt x="69" y="30"/>
                  </a:lnTo>
                  <a:lnTo>
                    <a:pt x="45" y="49"/>
                  </a:lnTo>
                  <a:lnTo>
                    <a:pt x="20" y="76"/>
                  </a:lnTo>
                  <a:lnTo>
                    <a:pt x="4" y="96"/>
                  </a:lnTo>
                  <a:lnTo>
                    <a:pt x="0" y="107"/>
                  </a:lnTo>
                  <a:lnTo>
                    <a:pt x="1" y="115"/>
                  </a:lnTo>
                  <a:lnTo>
                    <a:pt x="11" y="117"/>
                  </a:lnTo>
                  <a:lnTo>
                    <a:pt x="20" y="106"/>
                  </a:lnTo>
                  <a:lnTo>
                    <a:pt x="34" y="90"/>
                  </a:lnTo>
                  <a:lnTo>
                    <a:pt x="49" y="72"/>
                  </a:lnTo>
                  <a:lnTo>
                    <a:pt x="67" y="56"/>
                  </a:lnTo>
                  <a:lnTo>
                    <a:pt x="87" y="41"/>
                  </a:lnTo>
                  <a:lnTo>
                    <a:pt x="108" y="29"/>
                  </a:lnTo>
                  <a:lnTo>
                    <a:pt x="127" y="21"/>
                  </a:lnTo>
                  <a:lnTo>
                    <a:pt x="139" y="15"/>
                  </a:lnTo>
                  <a:lnTo>
                    <a:pt x="140" y="8"/>
                  </a:lnTo>
                  <a:lnTo>
                    <a:pt x="138" y="1"/>
                  </a:lnTo>
                  <a:lnTo>
                    <a:pt x="128" y="0"/>
                  </a:lnTo>
                </a:path>
              </a:pathLst>
            </a:custGeom>
            <a:solidFill>
              <a:schemeClr val="tx1"/>
            </a:solidFill>
            <a:ln w="12700" cap="rnd">
              <a:solidFill>
                <a:srgbClr val="C1CEFF"/>
              </a:solidFill>
              <a:round/>
              <a:headEnd/>
              <a:tailEnd/>
            </a:ln>
          </p:spPr>
          <p:txBody>
            <a:bodyP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GB"/>
            </a:p>
          </p:txBody>
        </p:sp>
        <p:sp>
          <p:nvSpPr>
            <p:cNvPr id="19" name="Rectangle 18"/>
            <p:cNvSpPr>
              <a:spLocks noChangeArrowheads="1"/>
            </p:cNvSpPr>
            <p:nvPr/>
          </p:nvSpPr>
          <p:spPr bwMode="auto">
            <a:xfrm>
              <a:off x="4637" y="2211"/>
              <a:ext cx="178" cy="23"/>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US"/>
            </a:p>
          </p:txBody>
        </p:sp>
        <p:sp>
          <p:nvSpPr>
            <p:cNvPr id="20" name="Rectangle 19"/>
            <p:cNvSpPr>
              <a:spLocks noChangeArrowheads="1"/>
            </p:cNvSpPr>
            <p:nvPr/>
          </p:nvSpPr>
          <p:spPr bwMode="auto">
            <a:xfrm>
              <a:off x="4693" y="2259"/>
              <a:ext cx="65" cy="23"/>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US"/>
            </a:p>
          </p:txBody>
        </p:sp>
        <p:sp>
          <p:nvSpPr>
            <p:cNvPr id="21" name="Rectangle 20"/>
            <p:cNvSpPr>
              <a:spLocks noChangeArrowheads="1"/>
            </p:cNvSpPr>
            <p:nvPr/>
          </p:nvSpPr>
          <p:spPr bwMode="auto">
            <a:xfrm>
              <a:off x="4661" y="2307"/>
              <a:ext cx="130" cy="24"/>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US"/>
            </a:p>
          </p:txBody>
        </p:sp>
        <p:sp>
          <p:nvSpPr>
            <p:cNvPr id="22" name="Rectangle 21"/>
            <p:cNvSpPr>
              <a:spLocks noChangeArrowheads="1"/>
            </p:cNvSpPr>
            <p:nvPr/>
          </p:nvSpPr>
          <p:spPr bwMode="auto">
            <a:xfrm>
              <a:off x="4637" y="2595"/>
              <a:ext cx="178" cy="22"/>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US"/>
            </a:p>
          </p:txBody>
        </p:sp>
        <p:sp>
          <p:nvSpPr>
            <p:cNvPr id="23" name="Rectangle 22"/>
            <p:cNvSpPr>
              <a:spLocks noChangeArrowheads="1"/>
            </p:cNvSpPr>
            <p:nvPr/>
          </p:nvSpPr>
          <p:spPr bwMode="auto">
            <a:xfrm>
              <a:off x="4693" y="2355"/>
              <a:ext cx="65" cy="23"/>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US"/>
            </a:p>
          </p:txBody>
        </p:sp>
        <p:sp>
          <p:nvSpPr>
            <p:cNvPr id="24" name="Rectangle 23"/>
            <p:cNvSpPr>
              <a:spLocks noChangeArrowheads="1"/>
            </p:cNvSpPr>
            <p:nvPr/>
          </p:nvSpPr>
          <p:spPr bwMode="auto">
            <a:xfrm>
              <a:off x="4693" y="2451"/>
              <a:ext cx="65" cy="22"/>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US"/>
            </a:p>
          </p:txBody>
        </p:sp>
        <p:sp>
          <p:nvSpPr>
            <p:cNvPr id="25" name="Rectangle 24"/>
            <p:cNvSpPr>
              <a:spLocks noChangeArrowheads="1"/>
            </p:cNvSpPr>
            <p:nvPr/>
          </p:nvSpPr>
          <p:spPr bwMode="auto">
            <a:xfrm>
              <a:off x="4693" y="2547"/>
              <a:ext cx="65" cy="22"/>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US"/>
            </a:p>
          </p:txBody>
        </p:sp>
        <p:sp>
          <p:nvSpPr>
            <p:cNvPr id="26" name="Rectangle 25"/>
            <p:cNvSpPr>
              <a:spLocks noChangeArrowheads="1"/>
            </p:cNvSpPr>
            <p:nvPr/>
          </p:nvSpPr>
          <p:spPr bwMode="auto">
            <a:xfrm>
              <a:off x="4693" y="2642"/>
              <a:ext cx="65" cy="23"/>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US"/>
            </a:p>
          </p:txBody>
        </p:sp>
        <p:sp>
          <p:nvSpPr>
            <p:cNvPr id="27" name="Rectangle 26"/>
            <p:cNvSpPr>
              <a:spLocks noChangeArrowheads="1"/>
            </p:cNvSpPr>
            <p:nvPr/>
          </p:nvSpPr>
          <p:spPr bwMode="auto">
            <a:xfrm>
              <a:off x="4693" y="2738"/>
              <a:ext cx="65" cy="24"/>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US"/>
            </a:p>
          </p:txBody>
        </p:sp>
        <p:sp>
          <p:nvSpPr>
            <p:cNvPr id="28" name="Rectangle 27"/>
            <p:cNvSpPr>
              <a:spLocks noChangeArrowheads="1"/>
            </p:cNvSpPr>
            <p:nvPr/>
          </p:nvSpPr>
          <p:spPr bwMode="auto">
            <a:xfrm>
              <a:off x="4693" y="2834"/>
              <a:ext cx="65" cy="23"/>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US"/>
            </a:p>
          </p:txBody>
        </p:sp>
        <p:sp>
          <p:nvSpPr>
            <p:cNvPr id="29" name="Rectangle 28"/>
            <p:cNvSpPr>
              <a:spLocks noChangeArrowheads="1"/>
            </p:cNvSpPr>
            <p:nvPr/>
          </p:nvSpPr>
          <p:spPr bwMode="auto">
            <a:xfrm>
              <a:off x="4693" y="2930"/>
              <a:ext cx="65" cy="23"/>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US"/>
            </a:p>
          </p:txBody>
        </p:sp>
        <p:sp>
          <p:nvSpPr>
            <p:cNvPr id="30" name="Rectangle 29"/>
            <p:cNvSpPr>
              <a:spLocks noChangeArrowheads="1"/>
            </p:cNvSpPr>
            <p:nvPr/>
          </p:nvSpPr>
          <p:spPr bwMode="auto">
            <a:xfrm>
              <a:off x="4661" y="2403"/>
              <a:ext cx="130" cy="22"/>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US"/>
            </a:p>
          </p:txBody>
        </p:sp>
        <p:sp>
          <p:nvSpPr>
            <p:cNvPr id="31" name="Rectangle 30"/>
            <p:cNvSpPr>
              <a:spLocks noChangeArrowheads="1"/>
            </p:cNvSpPr>
            <p:nvPr/>
          </p:nvSpPr>
          <p:spPr bwMode="auto">
            <a:xfrm>
              <a:off x="4661" y="2500"/>
              <a:ext cx="130" cy="21"/>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US"/>
            </a:p>
          </p:txBody>
        </p:sp>
        <p:sp>
          <p:nvSpPr>
            <p:cNvPr id="32" name="Rectangle 31"/>
            <p:cNvSpPr>
              <a:spLocks noChangeArrowheads="1"/>
            </p:cNvSpPr>
            <p:nvPr/>
          </p:nvSpPr>
          <p:spPr bwMode="auto">
            <a:xfrm>
              <a:off x="4661" y="2786"/>
              <a:ext cx="130" cy="23"/>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US"/>
            </a:p>
          </p:txBody>
        </p:sp>
        <p:sp>
          <p:nvSpPr>
            <p:cNvPr id="33" name="Rectangle 32"/>
            <p:cNvSpPr>
              <a:spLocks noChangeArrowheads="1"/>
            </p:cNvSpPr>
            <p:nvPr/>
          </p:nvSpPr>
          <p:spPr bwMode="auto">
            <a:xfrm>
              <a:off x="4661" y="2882"/>
              <a:ext cx="130" cy="23"/>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US"/>
            </a:p>
          </p:txBody>
        </p:sp>
        <p:sp>
          <p:nvSpPr>
            <p:cNvPr id="34" name="Rectangle 33"/>
            <p:cNvSpPr>
              <a:spLocks noChangeArrowheads="1"/>
            </p:cNvSpPr>
            <p:nvPr/>
          </p:nvSpPr>
          <p:spPr bwMode="auto">
            <a:xfrm>
              <a:off x="4661" y="2690"/>
              <a:ext cx="130" cy="23"/>
            </a:xfrm>
            <a:prstGeom prst="rect">
              <a:avLst/>
            </a:prstGeom>
            <a:solidFill>
              <a:srgbClr val="C0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US"/>
            </a:p>
          </p:txBody>
        </p:sp>
        <p:sp>
          <p:nvSpPr>
            <p:cNvPr id="35" name="Freeform 34"/>
            <p:cNvSpPr>
              <a:spLocks/>
            </p:cNvSpPr>
            <p:nvPr/>
          </p:nvSpPr>
          <p:spPr bwMode="auto">
            <a:xfrm>
              <a:off x="4856" y="2563"/>
              <a:ext cx="52" cy="73"/>
            </a:xfrm>
            <a:custGeom>
              <a:avLst/>
              <a:gdLst>
                <a:gd name="T0" fmla="*/ 14 w 52"/>
                <a:gd name="T1" fmla="*/ 0 h 73"/>
                <a:gd name="T2" fmla="*/ 37 w 52"/>
                <a:gd name="T3" fmla="*/ 0 h 73"/>
                <a:gd name="T4" fmla="*/ 51 w 52"/>
                <a:gd name="T5" fmla="*/ 10 h 73"/>
                <a:gd name="T6" fmla="*/ 51 w 52"/>
                <a:gd name="T7" fmla="*/ 28 h 73"/>
                <a:gd name="T8" fmla="*/ 32 w 52"/>
                <a:gd name="T9" fmla="*/ 28 h 73"/>
                <a:gd name="T10" fmla="*/ 32 w 52"/>
                <a:gd name="T11" fmla="*/ 14 h 73"/>
                <a:gd name="T12" fmla="*/ 18 w 52"/>
                <a:gd name="T13" fmla="*/ 14 h 73"/>
                <a:gd name="T14" fmla="*/ 18 w 52"/>
                <a:gd name="T15" fmla="*/ 58 h 73"/>
                <a:gd name="T16" fmla="*/ 32 w 52"/>
                <a:gd name="T17" fmla="*/ 58 h 73"/>
                <a:gd name="T18" fmla="*/ 32 w 52"/>
                <a:gd name="T19" fmla="*/ 42 h 73"/>
                <a:gd name="T20" fmla="*/ 51 w 52"/>
                <a:gd name="T21" fmla="*/ 42 h 73"/>
                <a:gd name="T22" fmla="*/ 51 w 52"/>
                <a:gd name="T23" fmla="*/ 62 h 73"/>
                <a:gd name="T24" fmla="*/ 37 w 52"/>
                <a:gd name="T25" fmla="*/ 72 h 73"/>
                <a:gd name="T26" fmla="*/ 14 w 52"/>
                <a:gd name="T27" fmla="*/ 72 h 73"/>
                <a:gd name="T28" fmla="*/ 0 w 52"/>
                <a:gd name="T29" fmla="*/ 62 h 73"/>
                <a:gd name="T30" fmla="*/ 0 w 52"/>
                <a:gd name="T31" fmla="*/ 10 h 73"/>
                <a:gd name="T32" fmla="*/ 14 w 52"/>
                <a:gd name="T33" fmla="*/ 0 h 7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2"/>
                <a:gd name="T52" fmla="*/ 0 h 73"/>
                <a:gd name="T53" fmla="*/ 52 w 52"/>
                <a:gd name="T54" fmla="*/ 73 h 7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2" h="73">
                  <a:moveTo>
                    <a:pt x="14" y="0"/>
                  </a:moveTo>
                  <a:lnTo>
                    <a:pt x="37" y="0"/>
                  </a:lnTo>
                  <a:lnTo>
                    <a:pt x="51" y="10"/>
                  </a:lnTo>
                  <a:lnTo>
                    <a:pt x="51" y="28"/>
                  </a:lnTo>
                  <a:lnTo>
                    <a:pt x="32" y="28"/>
                  </a:lnTo>
                  <a:lnTo>
                    <a:pt x="32" y="14"/>
                  </a:lnTo>
                  <a:lnTo>
                    <a:pt x="18" y="14"/>
                  </a:lnTo>
                  <a:lnTo>
                    <a:pt x="18" y="58"/>
                  </a:lnTo>
                  <a:lnTo>
                    <a:pt x="32" y="58"/>
                  </a:lnTo>
                  <a:lnTo>
                    <a:pt x="32" y="42"/>
                  </a:lnTo>
                  <a:lnTo>
                    <a:pt x="51" y="42"/>
                  </a:lnTo>
                  <a:lnTo>
                    <a:pt x="51" y="62"/>
                  </a:lnTo>
                  <a:lnTo>
                    <a:pt x="37" y="72"/>
                  </a:lnTo>
                  <a:lnTo>
                    <a:pt x="14" y="72"/>
                  </a:lnTo>
                  <a:lnTo>
                    <a:pt x="0" y="62"/>
                  </a:lnTo>
                  <a:lnTo>
                    <a:pt x="0" y="10"/>
                  </a:lnTo>
                  <a:lnTo>
                    <a:pt x="14" y="0"/>
                  </a:lnTo>
                </a:path>
              </a:pathLst>
            </a:custGeom>
            <a:solidFill>
              <a:srgbClr val="C0FFFF"/>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GB"/>
            </a:p>
          </p:txBody>
        </p:sp>
        <p:sp>
          <p:nvSpPr>
            <p:cNvPr id="36" name="Freeform 35"/>
            <p:cNvSpPr>
              <a:spLocks/>
            </p:cNvSpPr>
            <p:nvPr/>
          </p:nvSpPr>
          <p:spPr bwMode="auto">
            <a:xfrm>
              <a:off x="5000" y="2563"/>
              <a:ext cx="50" cy="73"/>
            </a:xfrm>
            <a:custGeom>
              <a:avLst/>
              <a:gdLst>
                <a:gd name="T0" fmla="*/ 0 w 50"/>
                <a:gd name="T1" fmla="*/ 0 h 73"/>
                <a:gd name="T2" fmla="*/ 35 w 50"/>
                <a:gd name="T3" fmla="*/ 0 h 73"/>
                <a:gd name="T4" fmla="*/ 49 w 50"/>
                <a:gd name="T5" fmla="*/ 10 h 73"/>
                <a:gd name="T6" fmla="*/ 49 w 50"/>
                <a:gd name="T7" fmla="*/ 38 h 73"/>
                <a:gd name="T8" fmla="*/ 35 w 50"/>
                <a:gd name="T9" fmla="*/ 48 h 73"/>
                <a:gd name="T10" fmla="*/ 19 w 50"/>
                <a:gd name="T11" fmla="*/ 48 h 73"/>
                <a:gd name="T12" fmla="*/ 19 w 50"/>
                <a:gd name="T13" fmla="*/ 34 h 73"/>
                <a:gd name="T14" fmla="*/ 30 w 50"/>
                <a:gd name="T15" fmla="*/ 34 h 73"/>
                <a:gd name="T16" fmla="*/ 30 w 50"/>
                <a:gd name="T17" fmla="*/ 12 h 73"/>
                <a:gd name="T18" fmla="*/ 19 w 50"/>
                <a:gd name="T19" fmla="*/ 12 h 73"/>
                <a:gd name="T20" fmla="*/ 19 w 50"/>
                <a:gd name="T21" fmla="*/ 34 h 73"/>
                <a:gd name="T22" fmla="*/ 19 w 50"/>
                <a:gd name="T23" fmla="*/ 48 h 73"/>
                <a:gd name="T24" fmla="*/ 19 w 50"/>
                <a:gd name="T25" fmla="*/ 72 h 73"/>
                <a:gd name="T26" fmla="*/ 0 w 50"/>
                <a:gd name="T27" fmla="*/ 72 h 73"/>
                <a:gd name="T28" fmla="*/ 0 w 50"/>
                <a:gd name="T29" fmla="*/ 0 h 7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0"/>
                <a:gd name="T46" fmla="*/ 0 h 73"/>
                <a:gd name="T47" fmla="*/ 50 w 50"/>
                <a:gd name="T48" fmla="*/ 73 h 7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0" h="73">
                  <a:moveTo>
                    <a:pt x="0" y="0"/>
                  </a:moveTo>
                  <a:lnTo>
                    <a:pt x="35" y="0"/>
                  </a:lnTo>
                  <a:lnTo>
                    <a:pt x="49" y="10"/>
                  </a:lnTo>
                  <a:lnTo>
                    <a:pt x="49" y="38"/>
                  </a:lnTo>
                  <a:lnTo>
                    <a:pt x="35" y="48"/>
                  </a:lnTo>
                  <a:lnTo>
                    <a:pt x="19" y="48"/>
                  </a:lnTo>
                  <a:lnTo>
                    <a:pt x="19" y="34"/>
                  </a:lnTo>
                  <a:lnTo>
                    <a:pt x="30" y="34"/>
                  </a:lnTo>
                  <a:lnTo>
                    <a:pt x="30" y="12"/>
                  </a:lnTo>
                  <a:lnTo>
                    <a:pt x="19" y="12"/>
                  </a:lnTo>
                  <a:lnTo>
                    <a:pt x="19" y="34"/>
                  </a:lnTo>
                  <a:lnTo>
                    <a:pt x="19" y="48"/>
                  </a:lnTo>
                  <a:lnTo>
                    <a:pt x="19" y="72"/>
                  </a:lnTo>
                  <a:lnTo>
                    <a:pt x="0" y="72"/>
                  </a:lnTo>
                  <a:lnTo>
                    <a:pt x="0" y="0"/>
                  </a:lnTo>
                </a:path>
              </a:pathLst>
            </a:custGeom>
            <a:solidFill>
              <a:srgbClr val="C0FFFF"/>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GB"/>
            </a:p>
          </p:txBody>
        </p:sp>
        <p:sp>
          <p:nvSpPr>
            <p:cNvPr id="37" name="Freeform 36"/>
            <p:cNvSpPr>
              <a:spLocks/>
            </p:cNvSpPr>
            <p:nvPr/>
          </p:nvSpPr>
          <p:spPr bwMode="auto">
            <a:xfrm>
              <a:off x="4929" y="2563"/>
              <a:ext cx="52" cy="73"/>
            </a:xfrm>
            <a:custGeom>
              <a:avLst/>
              <a:gdLst>
                <a:gd name="T0" fmla="*/ 0 w 52"/>
                <a:gd name="T1" fmla="*/ 0 h 73"/>
                <a:gd name="T2" fmla="*/ 19 w 52"/>
                <a:gd name="T3" fmla="*/ 0 h 73"/>
                <a:gd name="T4" fmla="*/ 19 w 52"/>
                <a:gd name="T5" fmla="*/ 58 h 73"/>
                <a:gd name="T6" fmla="*/ 33 w 52"/>
                <a:gd name="T7" fmla="*/ 58 h 73"/>
                <a:gd name="T8" fmla="*/ 33 w 52"/>
                <a:gd name="T9" fmla="*/ 0 h 73"/>
                <a:gd name="T10" fmla="*/ 51 w 52"/>
                <a:gd name="T11" fmla="*/ 0 h 73"/>
                <a:gd name="T12" fmla="*/ 51 w 52"/>
                <a:gd name="T13" fmla="*/ 62 h 73"/>
                <a:gd name="T14" fmla="*/ 37 w 52"/>
                <a:gd name="T15" fmla="*/ 72 h 73"/>
                <a:gd name="T16" fmla="*/ 14 w 52"/>
                <a:gd name="T17" fmla="*/ 72 h 73"/>
                <a:gd name="T18" fmla="*/ 0 w 52"/>
                <a:gd name="T19" fmla="*/ 62 h 73"/>
                <a:gd name="T20" fmla="*/ 0 w 52"/>
                <a:gd name="T21" fmla="*/ 0 h 7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2"/>
                <a:gd name="T34" fmla="*/ 0 h 73"/>
                <a:gd name="T35" fmla="*/ 52 w 52"/>
                <a:gd name="T36" fmla="*/ 73 h 7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2" h="73">
                  <a:moveTo>
                    <a:pt x="0" y="0"/>
                  </a:moveTo>
                  <a:lnTo>
                    <a:pt x="19" y="0"/>
                  </a:lnTo>
                  <a:lnTo>
                    <a:pt x="19" y="58"/>
                  </a:lnTo>
                  <a:lnTo>
                    <a:pt x="33" y="58"/>
                  </a:lnTo>
                  <a:lnTo>
                    <a:pt x="33" y="0"/>
                  </a:lnTo>
                  <a:lnTo>
                    <a:pt x="51" y="0"/>
                  </a:lnTo>
                  <a:lnTo>
                    <a:pt x="51" y="62"/>
                  </a:lnTo>
                  <a:lnTo>
                    <a:pt x="37" y="72"/>
                  </a:lnTo>
                  <a:lnTo>
                    <a:pt x="14" y="72"/>
                  </a:lnTo>
                  <a:lnTo>
                    <a:pt x="0" y="62"/>
                  </a:lnTo>
                  <a:lnTo>
                    <a:pt x="0" y="0"/>
                  </a:lnTo>
                </a:path>
              </a:pathLst>
            </a:custGeom>
            <a:solidFill>
              <a:srgbClr val="C0FFFF"/>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endParaRPr lang="en-GB"/>
            </a:p>
          </p:txBody>
        </p:sp>
        <p:sp>
          <p:nvSpPr>
            <p:cNvPr id="38" name="Text Box 115"/>
            <p:cNvSpPr txBox="1">
              <a:spLocks noChangeArrowheads="1"/>
            </p:cNvSpPr>
            <p:nvPr/>
          </p:nvSpPr>
          <p:spPr bwMode="auto">
            <a:xfrm>
              <a:off x="4416" y="2448"/>
              <a:ext cx="223"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a:lstStyle>
            <a:p>
              <a:pPr eaLnBrk="1" hangingPunct="1">
                <a:spcBef>
                  <a:spcPct val="50000"/>
                </a:spcBef>
              </a:pPr>
              <a:r>
                <a:rPr lang="en-US" sz="2400" b="1">
                  <a:solidFill>
                    <a:srgbClr val="CCFFFF"/>
                  </a:solidFill>
                </a:rPr>
                <a:t>1</a:t>
              </a:r>
            </a:p>
          </p:txBody>
        </p:sp>
      </p:grpSp>
      <p:sp>
        <p:nvSpPr>
          <p:cNvPr id="39" name="Down Arrow 38"/>
          <p:cNvSpPr/>
          <p:nvPr/>
        </p:nvSpPr>
        <p:spPr>
          <a:xfrm>
            <a:off x="4752820" y="2119501"/>
            <a:ext cx="2926083" cy="1338943"/>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rgbClr val="C00000"/>
                </a:solidFill>
              </a:rPr>
              <a:t>WIP are  at this level</a:t>
            </a:r>
            <a:endParaRPr lang="en-GB" b="1" dirty="0">
              <a:solidFill>
                <a:srgbClr val="C00000"/>
              </a:solidFill>
            </a:endParaRPr>
          </a:p>
        </p:txBody>
      </p:sp>
    </p:spTree>
    <p:extLst>
      <p:ext uri="{BB962C8B-B14F-4D97-AF65-F5344CB8AC3E}">
        <p14:creationId xmlns:p14="http://schemas.microsoft.com/office/powerpoint/2010/main" val="1566921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9"/>
                                        </p:tgtEl>
                                        <p:attrNameLst>
                                          <p:attrName>style.visibility</p:attrName>
                                        </p:attrNameLst>
                                      </p:cBhvr>
                                      <p:to>
                                        <p:strVal val="visible"/>
                                      </p:to>
                                    </p:set>
                                    <p:anim calcmode="lin" valueType="num">
                                      <p:cBhvr additive="base">
                                        <p:cTn id="17" dur="500" fill="hold"/>
                                        <p:tgtEl>
                                          <p:spTgt spid="39"/>
                                        </p:tgtEl>
                                        <p:attrNameLst>
                                          <p:attrName>ppt_x</p:attrName>
                                        </p:attrNameLst>
                                      </p:cBhvr>
                                      <p:tavLst>
                                        <p:tav tm="0">
                                          <p:val>
                                            <p:strVal val="#ppt_x"/>
                                          </p:val>
                                        </p:tav>
                                        <p:tav tm="100000">
                                          <p:val>
                                            <p:strVal val="#ppt_x"/>
                                          </p:val>
                                        </p:tav>
                                      </p:tavLst>
                                    </p:anim>
                                    <p:anim calcmode="lin" valueType="num">
                                      <p:cBhvr additive="base">
                                        <p:cTn id="18" dur="500" fill="hold"/>
                                        <p:tgtEl>
                                          <p:spTgt spid="39"/>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additive="base">
                                        <p:cTn id="21" dur="500" fill="hold"/>
                                        <p:tgtEl>
                                          <p:spTgt spid="12"/>
                                        </p:tgtEl>
                                        <p:attrNameLst>
                                          <p:attrName>ppt_x</p:attrName>
                                        </p:attrNameLst>
                                      </p:cBhvr>
                                      <p:tavLst>
                                        <p:tav tm="0">
                                          <p:val>
                                            <p:strVal val="#ppt_x"/>
                                          </p:val>
                                        </p:tav>
                                        <p:tav tm="100000">
                                          <p:val>
                                            <p:strVal val="#ppt_x"/>
                                          </p:val>
                                        </p:tav>
                                      </p:tavLst>
                                    </p:anim>
                                    <p:anim calcmode="lin" valueType="num">
                                      <p:cBhvr additive="base">
                                        <p:cTn id="2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additive="base">
                                        <p:cTn id="2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P spid="3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WIP Equivalent </a:t>
            </a:r>
            <a:r>
              <a:rPr lang="en-GB" dirty="0" smtClean="0"/>
              <a:t>units = </a:t>
            </a:r>
            <a:r>
              <a:rPr lang="en-US" sz="2000" dirty="0">
                <a:solidFill>
                  <a:srgbClr val="FF0000"/>
                </a:solidFill>
                <a:latin typeface="Calibri"/>
                <a:ea typeface="+mn-ea"/>
              </a:rPr>
              <a:t>No </a:t>
            </a:r>
            <a:r>
              <a:rPr lang="en-US" sz="2000" dirty="0">
                <a:solidFill>
                  <a:srgbClr val="FF0000"/>
                </a:solidFill>
                <a:latin typeface="Calibri"/>
                <a:ea typeface="+mn-ea"/>
              </a:rPr>
              <a:t>of units x completion percentage</a:t>
            </a:r>
            <a:r>
              <a:rPr lang="en-GB" dirty="0" smtClean="0"/>
              <a:t> </a:t>
            </a:r>
            <a:endParaRPr lang="en-GB" dirty="0"/>
          </a:p>
        </p:txBody>
      </p:sp>
      <p:sp>
        <p:nvSpPr>
          <p:cNvPr id="3" name="Content Placeholder 2"/>
          <p:cNvSpPr>
            <a:spLocks noGrp="1"/>
          </p:cNvSpPr>
          <p:nvPr>
            <p:ph idx="1"/>
          </p:nvPr>
        </p:nvSpPr>
        <p:spPr>
          <a:xfrm>
            <a:off x="1719944" y="1260001"/>
            <a:ext cx="8856617" cy="4108833"/>
          </a:xfrm>
          <a:ln>
            <a:solidFill>
              <a:schemeClr val="accent1">
                <a:shade val="95000"/>
                <a:satMod val="105000"/>
              </a:schemeClr>
            </a:solidFill>
          </a:ln>
        </p:spPr>
        <p:txBody>
          <a:bodyPr/>
          <a:lstStyle/>
          <a:p>
            <a:pPr marL="0" indent="0">
              <a:buNone/>
            </a:pPr>
            <a:r>
              <a:rPr lang="en-GB" dirty="0" smtClean="0"/>
              <a:t>                                     (A)                    (B)           </a:t>
            </a:r>
            <a:r>
              <a:rPr lang="en-GB" dirty="0" smtClean="0"/>
              <a:t>               </a:t>
            </a:r>
            <a:r>
              <a:rPr lang="en-GB" dirty="0" smtClean="0"/>
              <a:t>(</a:t>
            </a:r>
            <a:r>
              <a:rPr lang="en-GB" dirty="0" err="1" smtClean="0"/>
              <a:t>AxB</a:t>
            </a:r>
            <a:r>
              <a:rPr lang="en-GB" dirty="0" smtClean="0"/>
              <a:t>)</a:t>
            </a:r>
          </a:p>
          <a:p>
            <a:pPr>
              <a:buFont typeface="Wingdings" pitchFamily="2" charset="2"/>
              <a:buChar char="q"/>
            </a:pPr>
            <a:r>
              <a:rPr lang="en-GB" b="1" dirty="0" smtClean="0"/>
              <a:t>Cost Elements         WIP            Completion %        WIP </a:t>
            </a:r>
            <a:r>
              <a:rPr lang="en-GB" b="1" dirty="0"/>
              <a:t>Equivalent </a:t>
            </a:r>
            <a:r>
              <a:rPr lang="en-GB" b="1" dirty="0" smtClean="0"/>
              <a:t>units</a:t>
            </a:r>
          </a:p>
          <a:p>
            <a:pPr>
              <a:buFont typeface="Wingdings" pitchFamily="2" charset="2"/>
              <a:buChar char="q"/>
            </a:pPr>
            <a:r>
              <a:rPr lang="en-GB" dirty="0" smtClean="0"/>
              <a:t>Material                    4,000              100%   </a:t>
            </a:r>
            <a:r>
              <a:rPr lang="en-GB" dirty="0" smtClean="0"/>
              <a:t>                     </a:t>
            </a:r>
            <a:r>
              <a:rPr lang="en-GB" b="1" dirty="0" smtClean="0">
                <a:solidFill>
                  <a:srgbClr val="FF0000"/>
                </a:solidFill>
              </a:rPr>
              <a:t>4000</a:t>
            </a:r>
          </a:p>
          <a:p>
            <a:pPr>
              <a:buFont typeface="Wingdings" pitchFamily="2" charset="2"/>
              <a:buChar char="q"/>
            </a:pPr>
            <a:r>
              <a:rPr lang="en-GB" dirty="0" smtClean="0"/>
              <a:t> </a:t>
            </a:r>
            <a:r>
              <a:rPr lang="en-GB" dirty="0">
                <a:solidFill>
                  <a:srgbClr val="0C2E4F"/>
                </a:solidFill>
                <a:latin typeface="Calibri"/>
              </a:rPr>
              <a:t>Conversion </a:t>
            </a:r>
            <a:r>
              <a:rPr lang="en-GB" dirty="0" smtClean="0">
                <a:solidFill>
                  <a:srgbClr val="0C2E4F"/>
                </a:solidFill>
                <a:latin typeface="Calibri"/>
              </a:rPr>
              <a:t>cost           4,000                   50%            </a:t>
            </a:r>
            <a:r>
              <a:rPr lang="en-GB" dirty="0" smtClean="0">
                <a:solidFill>
                  <a:srgbClr val="0C2E4F"/>
                </a:solidFill>
                <a:latin typeface="Calibri"/>
              </a:rPr>
              <a:t>    </a:t>
            </a:r>
            <a:r>
              <a:rPr lang="en-GB" b="1" dirty="0" smtClean="0">
                <a:solidFill>
                  <a:srgbClr val="FF0000"/>
                </a:solidFill>
                <a:latin typeface="Calibri"/>
              </a:rPr>
              <a:t>2000 </a:t>
            </a:r>
            <a:endParaRPr lang="en-GB" b="1" dirty="0" smtClean="0">
              <a:solidFill>
                <a:srgbClr val="FF0000"/>
              </a:solidFill>
            </a:endParaRPr>
          </a:p>
          <a:p>
            <a:endParaRPr lang="en-GB" dirty="0"/>
          </a:p>
        </p:txBody>
      </p:sp>
    </p:spTree>
    <p:extLst>
      <p:ext uri="{BB962C8B-B14F-4D97-AF65-F5344CB8AC3E}">
        <p14:creationId xmlns:p14="http://schemas.microsoft.com/office/powerpoint/2010/main" val="319319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32875036"/>
              </p:ext>
            </p:extLst>
          </p:nvPr>
        </p:nvGraphicFramePr>
        <p:xfrm>
          <a:off x="838197" y="322809"/>
          <a:ext cx="10612274" cy="2690984"/>
        </p:xfrm>
        <a:graphic>
          <a:graphicData uri="http://schemas.openxmlformats.org/drawingml/2006/table">
            <a:tbl>
              <a:tblPr firstRow="1" firstCol="1" bandRow="1">
                <a:tableStyleId>{5C22544A-7EE6-4342-B048-85BDC9FD1C3A}</a:tableStyleId>
              </a:tblPr>
              <a:tblGrid>
                <a:gridCol w="2102019"/>
                <a:gridCol w="1702051"/>
                <a:gridCol w="1702051"/>
                <a:gridCol w="1702051"/>
                <a:gridCol w="1702051"/>
                <a:gridCol w="1702051"/>
              </a:tblGrid>
              <a:tr h="1007907">
                <a:tc>
                  <a:txBody>
                    <a:bodyPr/>
                    <a:lstStyle/>
                    <a:p>
                      <a:pPr>
                        <a:lnSpc>
                          <a:spcPct val="115000"/>
                        </a:lnSpc>
                        <a:spcAft>
                          <a:spcPts val="0"/>
                        </a:spcAft>
                      </a:pPr>
                      <a:r>
                        <a:rPr lang="en-GB" sz="1800" dirty="0">
                          <a:effectLst/>
                        </a:rPr>
                        <a:t>Cost Elements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Total Cost  </a:t>
                      </a:r>
                      <a:endParaRPr lang="en-GB" sz="1800" dirty="0" smtClean="0">
                        <a:effectLst/>
                      </a:endParaRPr>
                    </a:p>
                    <a:p>
                      <a:pPr>
                        <a:lnSpc>
                          <a:spcPct val="115000"/>
                        </a:lnSpc>
                        <a:spcAft>
                          <a:spcPts val="0"/>
                        </a:spcAft>
                      </a:pPr>
                      <a:r>
                        <a:rPr lang="en-GB" sz="1800" dirty="0" smtClean="0">
                          <a:effectLst/>
                        </a:rPr>
                        <a:t>(A)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Completed Units    </a:t>
                      </a:r>
                      <a:r>
                        <a:rPr lang="en-GB" sz="1800" dirty="0" smtClean="0">
                          <a:effectLst/>
                        </a:rPr>
                        <a:t>(B)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WIP Equivalent units  </a:t>
                      </a:r>
                      <a:r>
                        <a:rPr lang="en-GB" sz="1800" dirty="0" smtClean="0">
                          <a:effectLst/>
                        </a:rPr>
                        <a:t> (C)</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Total </a:t>
                      </a:r>
                      <a:r>
                        <a:rPr lang="en-GB" sz="1800" dirty="0" smtClean="0">
                          <a:effectLst/>
                        </a:rPr>
                        <a:t>Units </a:t>
                      </a:r>
                    </a:p>
                    <a:p>
                      <a:pPr>
                        <a:lnSpc>
                          <a:spcPct val="115000"/>
                        </a:lnSpc>
                        <a:spcAft>
                          <a:spcPts val="0"/>
                        </a:spcAft>
                      </a:pPr>
                      <a:r>
                        <a:rPr lang="en-GB" sz="1800" dirty="0" smtClean="0">
                          <a:effectLst/>
                        </a:rPr>
                        <a:t>D = (B+C)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Cost</a:t>
                      </a:r>
                    </a:p>
                    <a:p>
                      <a:pPr>
                        <a:lnSpc>
                          <a:spcPct val="115000"/>
                        </a:lnSpc>
                        <a:spcAft>
                          <a:spcPts val="0"/>
                        </a:spcAft>
                      </a:pPr>
                      <a:r>
                        <a:rPr lang="en-GB" sz="1800" dirty="0">
                          <a:effectLst/>
                        </a:rPr>
                        <a:t>Per </a:t>
                      </a:r>
                      <a:r>
                        <a:rPr lang="en-GB" sz="1800" dirty="0" smtClean="0">
                          <a:effectLst/>
                        </a:rPr>
                        <a:t>Unit  </a:t>
                      </a:r>
                    </a:p>
                    <a:p>
                      <a:pPr>
                        <a:lnSpc>
                          <a:spcPct val="115000"/>
                        </a:lnSpc>
                        <a:spcAft>
                          <a:spcPts val="0"/>
                        </a:spcAft>
                      </a:pPr>
                      <a:r>
                        <a:rPr lang="en-GB" sz="1800" dirty="0" smtClean="0">
                          <a:effectLst/>
                          <a:latin typeface="Calibri"/>
                          <a:ea typeface="Calibri"/>
                          <a:cs typeface="Arial"/>
                        </a:rPr>
                        <a:t>(A ÷ D)</a:t>
                      </a:r>
                      <a:endParaRPr lang="en-GB" sz="1800" dirty="0">
                        <a:effectLst/>
                        <a:latin typeface="Calibri"/>
                        <a:ea typeface="Calibri"/>
                        <a:cs typeface="Arial"/>
                      </a:endParaRPr>
                    </a:p>
                  </a:txBody>
                  <a:tcPr marL="68580" marR="68580" marT="0" marB="0"/>
                </a:tc>
              </a:tr>
              <a:tr h="505569">
                <a:tc>
                  <a:txBody>
                    <a:bodyPr/>
                    <a:lstStyle/>
                    <a:p>
                      <a:pPr>
                        <a:lnSpc>
                          <a:spcPct val="115000"/>
                        </a:lnSpc>
                        <a:spcAft>
                          <a:spcPts val="0"/>
                        </a:spcAft>
                      </a:pPr>
                      <a:r>
                        <a:rPr lang="en-GB" sz="1800" dirty="0">
                          <a:effectLst/>
                        </a:rPr>
                        <a:t> </a:t>
                      </a:r>
                      <a:r>
                        <a:rPr kumimoji="0" lang="en-GB" sz="1800" b="0" i="0" u="none" strike="noStrike" kern="1200" cap="none" spc="0" normalizeH="0" baseline="0" dirty="0" smtClean="0">
                          <a:ln>
                            <a:noFill/>
                          </a:ln>
                          <a:solidFill>
                            <a:schemeClr val="bg1"/>
                          </a:solidFill>
                          <a:effectLst/>
                          <a:uLnTx/>
                          <a:uFillTx/>
                          <a:latin typeface="+mn-lt"/>
                          <a:ea typeface="+mn-ea"/>
                          <a:cs typeface="Arial"/>
                        </a:rPr>
                        <a:t>Material </a:t>
                      </a:r>
                      <a:endParaRPr kumimoji="0" lang="en-GB" sz="1800" b="0" i="0" u="none" strike="noStrike" kern="1200" cap="none" spc="0" normalizeH="0" baseline="0" dirty="0">
                        <a:ln>
                          <a:noFill/>
                        </a:ln>
                        <a:solidFill>
                          <a:schemeClr val="bg1"/>
                        </a:solidFill>
                        <a:effectLst/>
                        <a:uLnTx/>
                        <a:uFillTx/>
                        <a:latin typeface="+mn-lt"/>
                        <a:ea typeface="+mn-ea"/>
                        <a:cs typeface="Arial"/>
                      </a:endParaRPr>
                    </a:p>
                  </a:txBody>
                  <a:tcPr marL="68580" marR="68580" marT="0" marB="0"/>
                </a:tc>
                <a:tc>
                  <a:txBody>
                    <a:bodyPr/>
                    <a:lstStyle/>
                    <a:p>
                      <a:pPr>
                        <a:lnSpc>
                          <a:spcPct val="115000"/>
                        </a:lnSpc>
                        <a:spcAft>
                          <a:spcPts val="0"/>
                        </a:spcAft>
                      </a:pPr>
                      <a:r>
                        <a:rPr lang="en-GB" sz="1800" dirty="0">
                          <a:effectLst/>
                        </a:rPr>
                        <a:t> </a:t>
                      </a:r>
                      <a:r>
                        <a:rPr lang="en-GB" sz="1800" dirty="0" smtClean="0">
                          <a:effectLst/>
                        </a:rPr>
                        <a:t>£70,000</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a:effectLst/>
                        </a:rPr>
                        <a:t> </a:t>
                      </a:r>
                      <a:endParaRPr lang="en-GB" sz="1800">
                        <a:effectLst/>
                        <a:latin typeface="Calibri"/>
                        <a:ea typeface="Calibri"/>
                        <a:cs typeface="Arial"/>
                      </a:endParaRPr>
                    </a:p>
                  </a:txBody>
                  <a:tcPr marL="68580" marR="68580" marT="0" marB="0"/>
                </a:tc>
                <a:tc>
                  <a:txBody>
                    <a:bodyPr/>
                    <a:lstStyle/>
                    <a:p>
                      <a:pPr>
                        <a:lnSpc>
                          <a:spcPct val="115000"/>
                        </a:lnSpc>
                        <a:spcAft>
                          <a:spcPts val="0"/>
                        </a:spcAft>
                      </a:pPr>
                      <a:r>
                        <a:rPr lang="en-GB" sz="1800">
                          <a:effectLst/>
                        </a:rPr>
                        <a:t> </a:t>
                      </a:r>
                      <a:endParaRPr lang="en-GB" sz="1800">
                        <a:effectLst/>
                        <a:latin typeface="Calibri"/>
                        <a:ea typeface="Calibri"/>
                        <a:cs typeface="Arial"/>
                      </a:endParaRPr>
                    </a:p>
                  </a:txBody>
                  <a:tcPr marL="68580" marR="68580" marT="0" marB="0"/>
                </a:tc>
              </a:tr>
              <a:tr h="671939">
                <a:tc>
                  <a:txBody>
                    <a:bodyPr/>
                    <a:lstStyle/>
                    <a:p>
                      <a:pPr>
                        <a:lnSpc>
                          <a:spcPct val="115000"/>
                        </a:lnSpc>
                        <a:spcAft>
                          <a:spcPts val="0"/>
                        </a:spcAft>
                      </a:pPr>
                      <a:r>
                        <a:rPr lang="en-GB" sz="1800" dirty="0">
                          <a:effectLst/>
                        </a:rPr>
                        <a:t> </a:t>
                      </a:r>
                      <a:r>
                        <a:rPr kumimoji="0" lang="en-GB" sz="1800" b="0" i="0" u="none" strike="noStrike" kern="1200" cap="none" spc="0" normalizeH="0" baseline="0" noProof="0" dirty="0" smtClean="0">
                          <a:ln>
                            <a:noFill/>
                          </a:ln>
                          <a:solidFill>
                            <a:schemeClr val="bg1"/>
                          </a:solidFill>
                          <a:effectLst/>
                          <a:uLnTx/>
                          <a:uFillTx/>
                          <a:latin typeface="+mn-lt"/>
                          <a:ea typeface="+mn-ea"/>
                          <a:cs typeface="Arial"/>
                        </a:rPr>
                        <a:t>Conversion cost </a:t>
                      </a:r>
                      <a:endParaRPr lang="en-GB" sz="1800" dirty="0">
                        <a:solidFill>
                          <a:schemeClr val="bg1"/>
                        </a:solidFill>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r>
                        <a:rPr lang="en-GB" sz="1800" dirty="0" smtClean="0">
                          <a:effectLst/>
                        </a:rPr>
                        <a:t>£48,000</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a:effectLst/>
                        </a:rPr>
                        <a:t> </a:t>
                      </a:r>
                      <a:endParaRPr lang="en-GB" sz="1800">
                        <a:effectLst/>
                        <a:latin typeface="Calibri"/>
                        <a:ea typeface="Calibri"/>
                        <a:cs typeface="Arial"/>
                      </a:endParaRPr>
                    </a:p>
                  </a:txBody>
                  <a:tcPr marL="68580" marR="68580" marT="0" marB="0"/>
                </a:tc>
              </a:tr>
              <a:tr h="505569">
                <a:tc>
                  <a:txBody>
                    <a:bodyPr/>
                    <a:lstStyle/>
                    <a:p>
                      <a:pPr>
                        <a:lnSpc>
                          <a:spcPct val="115000"/>
                        </a:lnSpc>
                        <a:spcAft>
                          <a:spcPts val="0"/>
                        </a:spcAft>
                      </a:pPr>
                      <a:r>
                        <a:rPr lang="en-GB" sz="1800" dirty="0">
                          <a:effectLst/>
                        </a:rPr>
                        <a:t> </a:t>
                      </a:r>
                      <a:r>
                        <a:rPr lang="en-GB" sz="1800" dirty="0" smtClean="0">
                          <a:effectLst/>
                        </a:rPr>
                        <a:t>Total</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a:effectLst/>
                        </a:rPr>
                        <a:t> </a:t>
                      </a:r>
                      <a:endParaRPr lang="en-GB" sz="1800">
                        <a:effectLst/>
                        <a:latin typeface="Calibri"/>
                        <a:ea typeface="Calibri"/>
                        <a:cs typeface="Arial"/>
                      </a:endParaRPr>
                    </a:p>
                  </a:txBody>
                  <a:tcPr marL="68580" marR="68580" marT="0" marB="0"/>
                </a:tc>
                <a:tc>
                  <a:txBody>
                    <a:bodyPr/>
                    <a:lstStyle/>
                    <a:p>
                      <a:pPr>
                        <a:lnSpc>
                          <a:spcPct val="115000"/>
                        </a:lnSpc>
                        <a:spcAft>
                          <a:spcPts val="0"/>
                        </a:spcAft>
                      </a:pPr>
                      <a:r>
                        <a:rPr lang="en-GB" sz="1800">
                          <a:effectLst/>
                        </a:rPr>
                        <a:t> </a:t>
                      </a:r>
                      <a:endParaRPr lang="en-GB" sz="1800">
                        <a:effectLst/>
                        <a:latin typeface="Calibri"/>
                        <a:ea typeface="Calibri"/>
                        <a:cs typeface="Arial"/>
                      </a:endParaRPr>
                    </a:p>
                  </a:txBody>
                  <a:tcPr marL="68580" marR="68580" marT="0" marB="0"/>
                </a:tc>
                <a:tc>
                  <a:txBody>
                    <a:bodyPr/>
                    <a:lstStyle/>
                    <a:p>
                      <a:pPr>
                        <a:lnSpc>
                          <a:spcPct val="115000"/>
                        </a:lnSpc>
                        <a:spcAft>
                          <a:spcPts val="0"/>
                        </a:spcAft>
                      </a:pPr>
                      <a:r>
                        <a:rPr lang="en-GB" sz="1800">
                          <a:effectLst/>
                        </a:rPr>
                        <a:t> </a:t>
                      </a:r>
                      <a:endParaRPr lang="en-GB" sz="180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r>
            </a:tbl>
          </a:graphicData>
        </a:graphic>
      </p:graphicFrame>
      <p:sp>
        <p:nvSpPr>
          <p:cNvPr id="5" name="Rectangle 4"/>
          <p:cNvSpPr/>
          <p:nvPr/>
        </p:nvSpPr>
        <p:spPr>
          <a:xfrm>
            <a:off x="4756680" y="1341479"/>
            <a:ext cx="1156440"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10,000</a:t>
            </a:r>
            <a:endParaRPr lang="en-GB" dirty="0"/>
          </a:p>
        </p:txBody>
      </p:sp>
      <p:sp>
        <p:nvSpPr>
          <p:cNvPr id="6" name="Rectangle 5"/>
          <p:cNvSpPr/>
          <p:nvPr/>
        </p:nvSpPr>
        <p:spPr>
          <a:xfrm>
            <a:off x="6252377" y="1946728"/>
            <a:ext cx="1156440"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2,000</a:t>
            </a:r>
            <a:endParaRPr lang="en-GB" dirty="0"/>
          </a:p>
        </p:txBody>
      </p:sp>
      <p:sp>
        <p:nvSpPr>
          <p:cNvPr id="7" name="Rectangle 6"/>
          <p:cNvSpPr/>
          <p:nvPr/>
        </p:nvSpPr>
        <p:spPr>
          <a:xfrm>
            <a:off x="4713137" y="1916245"/>
            <a:ext cx="1156440"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10,000</a:t>
            </a:r>
            <a:endParaRPr lang="en-GB" dirty="0"/>
          </a:p>
        </p:txBody>
      </p:sp>
      <p:sp>
        <p:nvSpPr>
          <p:cNvPr id="8" name="Rectangle 7"/>
          <p:cNvSpPr/>
          <p:nvPr/>
        </p:nvSpPr>
        <p:spPr>
          <a:xfrm>
            <a:off x="8971628" y="2529554"/>
            <a:ext cx="1156440"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£9</a:t>
            </a:r>
            <a:endParaRPr lang="en-GB" dirty="0"/>
          </a:p>
        </p:txBody>
      </p:sp>
      <p:sp>
        <p:nvSpPr>
          <p:cNvPr id="9" name="Rectangle 8"/>
          <p:cNvSpPr/>
          <p:nvPr/>
        </p:nvSpPr>
        <p:spPr>
          <a:xfrm>
            <a:off x="3426446" y="2519825"/>
            <a:ext cx="1156440"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£118,000</a:t>
            </a:r>
            <a:endParaRPr lang="en-GB" dirty="0"/>
          </a:p>
        </p:txBody>
      </p:sp>
      <p:sp>
        <p:nvSpPr>
          <p:cNvPr id="10" name="Rectangle 9"/>
          <p:cNvSpPr/>
          <p:nvPr/>
        </p:nvSpPr>
        <p:spPr>
          <a:xfrm>
            <a:off x="8971628" y="1929310"/>
            <a:ext cx="1156440"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£4</a:t>
            </a:r>
            <a:endParaRPr lang="en-GB" dirty="0"/>
          </a:p>
        </p:txBody>
      </p:sp>
      <p:sp>
        <p:nvSpPr>
          <p:cNvPr id="11" name="Rectangle 10"/>
          <p:cNvSpPr/>
          <p:nvPr/>
        </p:nvSpPr>
        <p:spPr>
          <a:xfrm>
            <a:off x="7582611" y="1916245"/>
            <a:ext cx="1156440"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£12,000</a:t>
            </a:r>
            <a:endParaRPr lang="en-GB" dirty="0"/>
          </a:p>
        </p:txBody>
      </p:sp>
      <p:sp>
        <p:nvSpPr>
          <p:cNvPr id="12" name="Rectangle 11"/>
          <p:cNvSpPr/>
          <p:nvPr/>
        </p:nvSpPr>
        <p:spPr>
          <a:xfrm>
            <a:off x="8971628" y="1371960"/>
            <a:ext cx="1156440"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£5</a:t>
            </a:r>
            <a:endParaRPr lang="en-GB" dirty="0"/>
          </a:p>
        </p:txBody>
      </p:sp>
      <p:sp>
        <p:nvSpPr>
          <p:cNvPr id="13" name="Rectangle 12"/>
          <p:cNvSpPr/>
          <p:nvPr/>
        </p:nvSpPr>
        <p:spPr>
          <a:xfrm>
            <a:off x="7582611" y="1371960"/>
            <a:ext cx="1156440"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£14,000</a:t>
            </a:r>
            <a:endParaRPr lang="en-GB" dirty="0"/>
          </a:p>
        </p:txBody>
      </p:sp>
      <p:sp>
        <p:nvSpPr>
          <p:cNvPr id="14" name="Rectangle 13"/>
          <p:cNvSpPr/>
          <p:nvPr/>
        </p:nvSpPr>
        <p:spPr>
          <a:xfrm>
            <a:off x="6252377" y="1341479"/>
            <a:ext cx="1156440"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4,000</a:t>
            </a:r>
            <a:endParaRPr lang="en-GB" dirty="0"/>
          </a:p>
        </p:txBody>
      </p:sp>
      <p:sp>
        <p:nvSpPr>
          <p:cNvPr id="15" name="Content Placeholder 2"/>
          <p:cNvSpPr txBox="1">
            <a:spLocks/>
          </p:cNvSpPr>
          <p:nvPr/>
        </p:nvSpPr>
        <p:spPr>
          <a:xfrm>
            <a:off x="1838688" y="3487784"/>
            <a:ext cx="8424000" cy="2429691"/>
          </a:xfrm>
          <a:prstGeom prst="rect">
            <a:avLst/>
          </a:prstGeom>
        </p:spPr>
        <p:txBody>
          <a:bodyPr vert="horz" lIns="0" tIns="0" rIns="0" bIns="0" rtlCol="0">
            <a:noAutofit/>
          </a:bodyPr>
          <a:lstStyle>
            <a:lvl1pPr marL="342900" indent="-342900" algn="l" defTabSz="457200" rtl="0" eaLnBrk="1" latinLnBrk="0" hangingPunct="1">
              <a:spcBef>
                <a:spcPts val="1200"/>
              </a:spcBef>
              <a:buClr>
                <a:schemeClr val="accent2"/>
              </a:buClr>
              <a:buFont typeface="Arial"/>
              <a:buChar char="•"/>
              <a:defRPr sz="2000" kern="1200">
                <a:solidFill>
                  <a:schemeClr val="tx1"/>
                </a:solidFill>
                <a:latin typeface="Arial"/>
                <a:ea typeface="+mn-ea"/>
                <a:cs typeface="Arial"/>
              </a:defRPr>
            </a:lvl1pPr>
            <a:lvl2pPr marL="742950" indent="-285750" algn="l" defTabSz="457200" rtl="0" eaLnBrk="1" latinLnBrk="0" hangingPunct="1">
              <a:spcBef>
                <a:spcPts val="1200"/>
              </a:spcBef>
              <a:buClr>
                <a:schemeClr val="accent2"/>
              </a:buClr>
              <a:buFont typeface="Arial"/>
              <a:buChar char="•"/>
              <a:defRPr sz="1800" kern="1200">
                <a:solidFill>
                  <a:schemeClr val="tx1"/>
                </a:solidFill>
                <a:latin typeface="Arial"/>
                <a:ea typeface="+mn-ea"/>
                <a:cs typeface="Arial"/>
              </a:defRPr>
            </a:lvl2pPr>
            <a:lvl3pPr marL="1143000" indent="-228600" algn="l" defTabSz="457200" rtl="0" eaLnBrk="1" latinLnBrk="0" hangingPunct="1">
              <a:spcBef>
                <a:spcPts val="1200"/>
              </a:spcBef>
              <a:buClr>
                <a:schemeClr val="accent2"/>
              </a:buClr>
              <a:buFont typeface="Arial"/>
              <a:buChar char="•"/>
              <a:defRPr sz="1600" kern="1200">
                <a:solidFill>
                  <a:schemeClr val="tx1"/>
                </a:solidFill>
                <a:latin typeface="Arial"/>
                <a:ea typeface="+mn-ea"/>
                <a:cs typeface="Arial"/>
              </a:defRPr>
            </a:lvl3pPr>
            <a:lvl4pPr marL="1600200" indent="-228600" algn="l" defTabSz="457200" rtl="0" eaLnBrk="1" latinLnBrk="0" hangingPunct="1">
              <a:spcBef>
                <a:spcPts val="1200"/>
              </a:spcBef>
              <a:buClr>
                <a:schemeClr val="accent2"/>
              </a:buClr>
              <a:buFont typeface="Arial"/>
              <a:buChar char="•"/>
              <a:defRPr sz="1400" kern="1200">
                <a:solidFill>
                  <a:schemeClr val="tx1"/>
                </a:solidFill>
                <a:latin typeface="Arial"/>
                <a:ea typeface="+mn-ea"/>
                <a:cs typeface="Arial"/>
              </a:defRPr>
            </a:lvl4pPr>
            <a:lvl5pPr marL="2057400" indent="-228600" algn="l" defTabSz="457200" rtl="0" eaLnBrk="1" latinLnBrk="0" hangingPunct="1">
              <a:spcBef>
                <a:spcPts val="1200"/>
              </a:spcBef>
              <a:buClr>
                <a:schemeClr val="accent2"/>
              </a:buClr>
              <a:buFont typeface="Arial"/>
              <a:buChar char="•"/>
              <a:defRPr sz="1200" kern="1200">
                <a:solidFill>
                  <a:schemeClr val="tx1"/>
                </a:solidFill>
                <a:latin typeface="Arial"/>
                <a:ea typeface="+mn-ea"/>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buClr>
                <a:srgbClr val="159AD7"/>
              </a:buClr>
              <a:buFont typeface="Wingdings" pitchFamily="2" charset="2"/>
              <a:buChar char="q"/>
            </a:pPr>
            <a:r>
              <a:rPr lang="en-GB" sz="1800" b="1" dirty="0">
                <a:solidFill>
                  <a:srgbClr val="0C2E4F"/>
                </a:solidFill>
              </a:rPr>
              <a:t>Value of the outputs:</a:t>
            </a:r>
          </a:p>
          <a:p>
            <a:pPr>
              <a:buClr>
                <a:srgbClr val="159AD7"/>
              </a:buClr>
              <a:buFont typeface="Wingdings" pitchFamily="2" charset="2"/>
              <a:buChar char="q"/>
            </a:pPr>
            <a:r>
              <a:rPr lang="en-GB" sz="1800" b="1" dirty="0">
                <a:solidFill>
                  <a:srgbClr val="FF0000"/>
                </a:solidFill>
              </a:rPr>
              <a:t>Work in process </a:t>
            </a:r>
          </a:p>
          <a:p>
            <a:pPr>
              <a:buClr>
                <a:srgbClr val="159AD7"/>
              </a:buClr>
              <a:buFont typeface="Wingdings" pitchFamily="2" charset="2"/>
              <a:buChar char="q"/>
            </a:pPr>
            <a:r>
              <a:rPr lang="en-GB" sz="1800" dirty="0">
                <a:solidFill>
                  <a:srgbClr val="0C2E4F"/>
                </a:solidFill>
              </a:rPr>
              <a:t>Material (4,000 @ 5)                                                      £20,000                                                  </a:t>
            </a:r>
          </a:p>
          <a:p>
            <a:pPr>
              <a:buClr>
                <a:srgbClr val="159AD7"/>
              </a:buClr>
              <a:buFont typeface="Wingdings" pitchFamily="2" charset="2"/>
              <a:buChar char="q"/>
            </a:pPr>
            <a:r>
              <a:rPr lang="en-GB" sz="1800" dirty="0">
                <a:solidFill>
                  <a:srgbClr val="0C2E4F"/>
                </a:solidFill>
              </a:rPr>
              <a:t>Conversion (2,000 @4)                                                  </a:t>
            </a:r>
            <a:r>
              <a:rPr lang="en-GB" sz="1800" u="sng" dirty="0">
                <a:solidFill>
                  <a:srgbClr val="0C2E4F"/>
                </a:solidFill>
              </a:rPr>
              <a:t>£8000  </a:t>
            </a:r>
          </a:p>
          <a:p>
            <a:pPr>
              <a:buClr>
                <a:srgbClr val="159AD7"/>
              </a:buClr>
              <a:buFont typeface="Wingdings" pitchFamily="2" charset="2"/>
              <a:buChar char="q"/>
            </a:pPr>
            <a:r>
              <a:rPr lang="en-GB" sz="1800" b="1" dirty="0">
                <a:solidFill>
                  <a:srgbClr val="FF0000"/>
                </a:solidFill>
              </a:rPr>
              <a:t>Total  </a:t>
            </a:r>
            <a:r>
              <a:rPr lang="en-GB" sz="1800" b="1" dirty="0">
                <a:solidFill>
                  <a:srgbClr val="FF0000"/>
                </a:solidFill>
              </a:rPr>
              <a:t>Work in process </a:t>
            </a:r>
            <a:r>
              <a:rPr lang="en-GB" sz="1800" b="1" dirty="0">
                <a:solidFill>
                  <a:srgbClr val="FF0000"/>
                </a:solidFill>
              </a:rPr>
              <a:t>                                                                       </a:t>
            </a:r>
            <a:r>
              <a:rPr lang="en-GB" sz="1800" dirty="0">
                <a:solidFill>
                  <a:srgbClr val="0C2E4F"/>
                </a:solidFill>
              </a:rPr>
              <a:t>£28,000</a:t>
            </a:r>
          </a:p>
          <a:p>
            <a:pPr>
              <a:buClr>
                <a:srgbClr val="159AD7"/>
              </a:buClr>
              <a:buFont typeface="Wingdings" pitchFamily="2" charset="2"/>
              <a:buChar char="q"/>
            </a:pPr>
            <a:r>
              <a:rPr lang="en-GB" sz="1800" b="1" dirty="0">
                <a:solidFill>
                  <a:srgbClr val="FF0000"/>
                </a:solidFill>
              </a:rPr>
              <a:t>Completed Unites   </a:t>
            </a:r>
            <a:r>
              <a:rPr lang="en-GB" sz="1800" dirty="0">
                <a:solidFill>
                  <a:srgbClr val="0C2E4F"/>
                </a:solidFill>
              </a:rPr>
              <a:t>(10,000  units @£9)                                             £90,000  </a:t>
            </a:r>
          </a:p>
          <a:p>
            <a:pPr marL="0" indent="0">
              <a:buClr>
                <a:srgbClr val="159AD7"/>
              </a:buClr>
              <a:buNone/>
            </a:pPr>
            <a:endParaRPr lang="en-GB" sz="1800" dirty="0"/>
          </a:p>
        </p:txBody>
      </p:sp>
    </p:spTree>
    <p:extLst>
      <p:ext uri="{BB962C8B-B14F-4D97-AF65-F5344CB8AC3E}">
        <p14:creationId xmlns:p14="http://schemas.microsoft.com/office/powerpoint/2010/main" val="542830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 calcmode="lin" valueType="num">
                                      <p:cBhvr additive="base">
                                        <p:cTn id="23" dur="500" fill="hold"/>
                                        <p:tgtEl>
                                          <p:spTgt spid="14"/>
                                        </p:tgtEl>
                                        <p:attrNameLst>
                                          <p:attrName>ppt_x</p:attrName>
                                        </p:attrNameLst>
                                      </p:cBhvr>
                                      <p:tavLst>
                                        <p:tav tm="0">
                                          <p:val>
                                            <p:strVal val="#ppt_x"/>
                                          </p:val>
                                        </p:tav>
                                        <p:tav tm="100000">
                                          <p:val>
                                            <p:strVal val="#ppt_x"/>
                                          </p:val>
                                        </p:tav>
                                      </p:tavLst>
                                    </p:anim>
                                    <p:anim calcmode="lin" valueType="num">
                                      <p:cBhvr additive="base">
                                        <p:cTn id="2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fill="hold"/>
                                        <p:tgtEl>
                                          <p:spTgt spid="6"/>
                                        </p:tgtEl>
                                        <p:attrNameLst>
                                          <p:attrName>ppt_x</p:attrName>
                                        </p:attrNameLst>
                                      </p:cBhvr>
                                      <p:tavLst>
                                        <p:tav tm="0">
                                          <p:val>
                                            <p:strVal val="#ppt_x"/>
                                          </p:val>
                                        </p:tav>
                                        <p:tav tm="100000">
                                          <p:val>
                                            <p:strVal val="#ppt_x"/>
                                          </p:val>
                                        </p:tav>
                                      </p:tavLst>
                                    </p:anim>
                                    <p:anim calcmode="lin" valueType="num">
                                      <p:cBhvr additive="base">
                                        <p:cTn id="3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additive="base">
                                        <p:cTn id="35" dur="500" fill="hold"/>
                                        <p:tgtEl>
                                          <p:spTgt spid="13"/>
                                        </p:tgtEl>
                                        <p:attrNameLst>
                                          <p:attrName>ppt_x</p:attrName>
                                        </p:attrNameLst>
                                      </p:cBhvr>
                                      <p:tavLst>
                                        <p:tav tm="0">
                                          <p:val>
                                            <p:strVal val="#ppt_x"/>
                                          </p:val>
                                        </p:tav>
                                        <p:tav tm="100000">
                                          <p:val>
                                            <p:strVal val="#ppt_x"/>
                                          </p:val>
                                        </p:tav>
                                      </p:tavLst>
                                    </p:anim>
                                    <p:anim calcmode="lin" valueType="num">
                                      <p:cBhvr additive="base">
                                        <p:cTn id="3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additive="base">
                                        <p:cTn id="41" dur="500" fill="hold"/>
                                        <p:tgtEl>
                                          <p:spTgt spid="11"/>
                                        </p:tgtEl>
                                        <p:attrNameLst>
                                          <p:attrName>ppt_x</p:attrName>
                                        </p:attrNameLst>
                                      </p:cBhvr>
                                      <p:tavLst>
                                        <p:tav tm="0">
                                          <p:val>
                                            <p:strVal val="#ppt_x"/>
                                          </p:val>
                                        </p:tav>
                                        <p:tav tm="100000">
                                          <p:val>
                                            <p:strVal val="#ppt_x"/>
                                          </p:val>
                                        </p:tav>
                                      </p:tavLst>
                                    </p:anim>
                                    <p:anim calcmode="lin" valueType="num">
                                      <p:cBhvr additive="base">
                                        <p:cTn id="4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 calcmode="lin" valueType="num">
                                      <p:cBhvr additive="base">
                                        <p:cTn id="47" dur="500" fill="hold"/>
                                        <p:tgtEl>
                                          <p:spTgt spid="12"/>
                                        </p:tgtEl>
                                        <p:attrNameLst>
                                          <p:attrName>ppt_x</p:attrName>
                                        </p:attrNameLst>
                                      </p:cBhvr>
                                      <p:tavLst>
                                        <p:tav tm="0">
                                          <p:val>
                                            <p:strVal val="#ppt_x"/>
                                          </p:val>
                                        </p:tav>
                                        <p:tav tm="100000">
                                          <p:val>
                                            <p:strVal val="#ppt_x"/>
                                          </p:val>
                                        </p:tav>
                                      </p:tavLst>
                                    </p:anim>
                                    <p:anim calcmode="lin" valueType="num">
                                      <p:cBhvr additive="base">
                                        <p:cTn id="4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0"/>
                                        </p:tgtEl>
                                        <p:attrNameLst>
                                          <p:attrName>style.visibility</p:attrName>
                                        </p:attrNameLst>
                                      </p:cBhvr>
                                      <p:to>
                                        <p:strVal val="visible"/>
                                      </p:to>
                                    </p:set>
                                    <p:anim calcmode="lin" valueType="num">
                                      <p:cBhvr additive="base">
                                        <p:cTn id="53" dur="500" fill="hold"/>
                                        <p:tgtEl>
                                          <p:spTgt spid="10"/>
                                        </p:tgtEl>
                                        <p:attrNameLst>
                                          <p:attrName>ppt_x</p:attrName>
                                        </p:attrNameLst>
                                      </p:cBhvr>
                                      <p:tavLst>
                                        <p:tav tm="0">
                                          <p:val>
                                            <p:strVal val="#ppt_x"/>
                                          </p:val>
                                        </p:tav>
                                        <p:tav tm="100000">
                                          <p:val>
                                            <p:strVal val="#ppt_x"/>
                                          </p:val>
                                        </p:tav>
                                      </p:tavLst>
                                    </p:anim>
                                    <p:anim calcmode="lin" valueType="num">
                                      <p:cBhvr additive="base">
                                        <p:cTn id="5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8"/>
                                        </p:tgtEl>
                                        <p:attrNameLst>
                                          <p:attrName>style.visibility</p:attrName>
                                        </p:attrNameLst>
                                      </p:cBhvr>
                                      <p:to>
                                        <p:strVal val="visible"/>
                                      </p:to>
                                    </p:set>
                                    <p:anim calcmode="lin" valueType="num">
                                      <p:cBhvr additive="base">
                                        <p:cTn id="59" dur="500" fill="hold"/>
                                        <p:tgtEl>
                                          <p:spTgt spid="8"/>
                                        </p:tgtEl>
                                        <p:attrNameLst>
                                          <p:attrName>ppt_x</p:attrName>
                                        </p:attrNameLst>
                                      </p:cBhvr>
                                      <p:tavLst>
                                        <p:tav tm="0">
                                          <p:val>
                                            <p:strVal val="#ppt_x"/>
                                          </p:val>
                                        </p:tav>
                                        <p:tav tm="100000">
                                          <p:val>
                                            <p:strVal val="#ppt_x"/>
                                          </p:val>
                                        </p:tav>
                                      </p:tavLst>
                                    </p:anim>
                                    <p:anim calcmode="lin" valueType="num">
                                      <p:cBhvr additive="base">
                                        <p:cTn id="6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15">
                                            <p:txEl>
                                              <p:pRg st="0" end="0"/>
                                            </p:txEl>
                                          </p:spTgt>
                                        </p:tgtEl>
                                        <p:attrNameLst>
                                          <p:attrName>style.visibility</p:attrName>
                                        </p:attrNameLst>
                                      </p:cBhvr>
                                      <p:to>
                                        <p:strVal val="visible"/>
                                      </p:to>
                                    </p:set>
                                    <p:anim calcmode="lin" valueType="num">
                                      <p:cBhvr additive="base">
                                        <p:cTn id="65" dur="500" fill="hold"/>
                                        <p:tgtEl>
                                          <p:spTgt spid="15">
                                            <p:txEl>
                                              <p:pRg st="0" end="0"/>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15">
                                            <p:txEl>
                                              <p:pRg st="1" end="1"/>
                                            </p:txEl>
                                          </p:spTgt>
                                        </p:tgtEl>
                                        <p:attrNameLst>
                                          <p:attrName>style.visibility</p:attrName>
                                        </p:attrNameLst>
                                      </p:cBhvr>
                                      <p:to>
                                        <p:strVal val="visible"/>
                                      </p:to>
                                    </p:set>
                                    <p:anim calcmode="lin" valueType="num">
                                      <p:cBhvr additive="base">
                                        <p:cTn id="71" dur="500" fill="hold"/>
                                        <p:tgtEl>
                                          <p:spTgt spid="15">
                                            <p:txEl>
                                              <p:pRg st="1" end="1"/>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1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15">
                                            <p:txEl>
                                              <p:pRg st="5" end="5"/>
                                            </p:txEl>
                                          </p:spTgt>
                                        </p:tgtEl>
                                        <p:attrNameLst>
                                          <p:attrName>style.visibility</p:attrName>
                                        </p:attrNameLst>
                                      </p:cBhvr>
                                      <p:to>
                                        <p:strVal val="visible"/>
                                      </p:to>
                                    </p:set>
                                    <p:anim calcmode="lin" valueType="num">
                                      <p:cBhvr additive="base">
                                        <p:cTn id="77" dur="500" fill="hold"/>
                                        <p:tgtEl>
                                          <p:spTgt spid="15">
                                            <p:txEl>
                                              <p:pRg st="5" end="5"/>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1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nodeType="clickEffect">
                                  <p:stCondLst>
                                    <p:cond delay="0"/>
                                  </p:stCondLst>
                                  <p:childTnLst>
                                    <p:set>
                                      <p:cBhvr>
                                        <p:cTn id="82" dur="1" fill="hold">
                                          <p:stCondLst>
                                            <p:cond delay="0"/>
                                          </p:stCondLst>
                                        </p:cTn>
                                        <p:tgtEl>
                                          <p:spTgt spid="15">
                                            <p:txEl>
                                              <p:pRg st="2" end="2"/>
                                            </p:txEl>
                                          </p:spTgt>
                                        </p:tgtEl>
                                        <p:attrNameLst>
                                          <p:attrName>style.visibility</p:attrName>
                                        </p:attrNameLst>
                                      </p:cBhvr>
                                      <p:to>
                                        <p:strVal val="visible"/>
                                      </p:to>
                                    </p:set>
                                    <p:anim calcmode="lin" valueType="num">
                                      <p:cBhvr additive="base">
                                        <p:cTn id="83" dur="500" fill="hold"/>
                                        <p:tgtEl>
                                          <p:spTgt spid="15">
                                            <p:txEl>
                                              <p:pRg st="2" end="2"/>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1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 presetClass="entr" presetSubtype="4" fill="hold" nodeType="clickEffect">
                                  <p:stCondLst>
                                    <p:cond delay="0"/>
                                  </p:stCondLst>
                                  <p:childTnLst>
                                    <p:set>
                                      <p:cBhvr>
                                        <p:cTn id="88" dur="1" fill="hold">
                                          <p:stCondLst>
                                            <p:cond delay="0"/>
                                          </p:stCondLst>
                                        </p:cTn>
                                        <p:tgtEl>
                                          <p:spTgt spid="15">
                                            <p:txEl>
                                              <p:pRg st="3" end="3"/>
                                            </p:txEl>
                                          </p:spTgt>
                                        </p:tgtEl>
                                        <p:attrNameLst>
                                          <p:attrName>style.visibility</p:attrName>
                                        </p:attrNameLst>
                                      </p:cBhvr>
                                      <p:to>
                                        <p:strVal val="visible"/>
                                      </p:to>
                                    </p:set>
                                    <p:anim calcmode="lin" valueType="num">
                                      <p:cBhvr additive="base">
                                        <p:cTn id="89" dur="500" fill="hold"/>
                                        <p:tgtEl>
                                          <p:spTgt spid="15">
                                            <p:txEl>
                                              <p:pRg st="3" end="3"/>
                                            </p:txEl>
                                          </p:spTgt>
                                        </p:tgtEl>
                                        <p:attrNameLst>
                                          <p:attrName>ppt_x</p:attrName>
                                        </p:attrNameLst>
                                      </p:cBhvr>
                                      <p:tavLst>
                                        <p:tav tm="0">
                                          <p:val>
                                            <p:strVal val="#ppt_x"/>
                                          </p:val>
                                        </p:tav>
                                        <p:tav tm="100000">
                                          <p:val>
                                            <p:strVal val="#ppt_x"/>
                                          </p:val>
                                        </p:tav>
                                      </p:tavLst>
                                    </p:anim>
                                    <p:anim calcmode="lin" valueType="num">
                                      <p:cBhvr additive="base">
                                        <p:cTn id="90" dur="500" fill="hold"/>
                                        <p:tgtEl>
                                          <p:spTgt spid="1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2" presetClass="entr" presetSubtype="4" fill="hold" nodeType="clickEffect">
                                  <p:stCondLst>
                                    <p:cond delay="0"/>
                                  </p:stCondLst>
                                  <p:childTnLst>
                                    <p:set>
                                      <p:cBhvr>
                                        <p:cTn id="94" dur="1" fill="hold">
                                          <p:stCondLst>
                                            <p:cond delay="0"/>
                                          </p:stCondLst>
                                        </p:cTn>
                                        <p:tgtEl>
                                          <p:spTgt spid="15">
                                            <p:txEl>
                                              <p:pRg st="4" end="4"/>
                                            </p:txEl>
                                          </p:spTgt>
                                        </p:tgtEl>
                                        <p:attrNameLst>
                                          <p:attrName>style.visibility</p:attrName>
                                        </p:attrNameLst>
                                      </p:cBhvr>
                                      <p:to>
                                        <p:strVal val="visible"/>
                                      </p:to>
                                    </p:set>
                                    <p:anim calcmode="lin" valueType="num">
                                      <p:cBhvr additive="base">
                                        <p:cTn id="95" dur="500" fill="hold"/>
                                        <p:tgtEl>
                                          <p:spTgt spid="15">
                                            <p:txEl>
                                              <p:pRg st="4" end="4"/>
                                            </p:txEl>
                                          </p:spTgt>
                                        </p:tgtEl>
                                        <p:attrNameLst>
                                          <p:attrName>ppt_x</p:attrName>
                                        </p:attrNameLst>
                                      </p:cBhvr>
                                      <p:tavLst>
                                        <p:tav tm="0">
                                          <p:val>
                                            <p:strVal val="#ppt_x"/>
                                          </p:val>
                                        </p:tav>
                                        <p:tav tm="100000">
                                          <p:val>
                                            <p:strVal val="#ppt_x"/>
                                          </p:val>
                                        </p:tav>
                                      </p:tavLst>
                                    </p:anim>
                                    <p:anim calcmode="lin" valueType="num">
                                      <p:cBhvr additive="base">
                                        <p:cTn id="96" dur="500" fill="hold"/>
                                        <p:tgtEl>
                                          <p:spTgt spid="1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8606" y="-24143"/>
            <a:ext cx="10515600" cy="965839"/>
          </a:xfrm>
        </p:spPr>
        <p:txBody>
          <a:bodyPr/>
          <a:lstStyle/>
          <a:p>
            <a:endParaRPr lang="en-GB" dirty="0"/>
          </a:p>
        </p:txBody>
      </p:sp>
      <p:pic>
        <p:nvPicPr>
          <p:cNvPr id="4"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98766" y="1260476"/>
            <a:ext cx="7955280" cy="395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8469968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6"/>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00763" y="1812036"/>
            <a:ext cx="7590477" cy="2438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0151927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dirty="0">
                <a:solidFill>
                  <a:srgbClr val="000000"/>
                </a:solidFill>
                <a:latin typeface="Arial" pitchFamily="34" charset="0"/>
              </a:rPr>
              <a:t>Previous process cost</a:t>
            </a:r>
            <a:br>
              <a:rPr lang="en-GB" dirty="0">
                <a:solidFill>
                  <a:srgbClr val="000000"/>
                </a:solidFill>
                <a:latin typeface="Arial" pitchFamily="34" charset="0"/>
              </a:rPr>
            </a:br>
            <a:endParaRPr lang="en-GB" dirty="0"/>
          </a:p>
        </p:txBody>
      </p:sp>
      <p:sp>
        <p:nvSpPr>
          <p:cNvPr id="3" name="Content Placeholder 2"/>
          <p:cNvSpPr>
            <a:spLocks noGrp="1"/>
          </p:cNvSpPr>
          <p:nvPr>
            <p:ph idx="1"/>
          </p:nvPr>
        </p:nvSpPr>
        <p:spPr/>
        <p:txBody>
          <a:bodyPr/>
          <a:lstStyle/>
          <a:p>
            <a:pPr marL="0" indent="0" eaLnBrk="0" fontAlgn="base" hangingPunct="0">
              <a:spcBef>
                <a:spcPct val="50000"/>
              </a:spcBef>
              <a:spcAft>
                <a:spcPct val="0"/>
              </a:spcAft>
              <a:buNone/>
            </a:pPr>
            <a:r>
              <a:rPr lang="en-GB" sz="1800" dirty="0">
                <a:solidFill>
                  <a:srgbClr val="000000"/>
                </a:solidFill>
                <a:latin typeface="Arial" pitchFamily="34" charset="0"/>
              </a:rPr>
              <a:t>Costs </a:t>
            </a:r>
            <a:r>
              <a:rPr lang="en-GB" sz="1800" dirty="0">
                <a:solidFill>
                  <a:srgbClr val="000000"/>
                </a:solidFill>
                <a:latin typeface="Arial" pitchFamily="34" charset="0"/>
              </a:rPr>
              <a:t>transferred from a previous process are treated as a separate element of cost (100% complete).</a:t>
            </a:r>
          </a:p>
          <a:p>
            <a:pPr marL="0" indent="0" eaLnBrk="0" fontAlgn="base" hangingPunct="0">
              <a:spcBef>
                <a:spcPct val="50000"/>
              </a:spcBef>
              <a:spcAft>
                <a:spcPct val="0"/>
              </a:spcAft>
              <a:buNone/>
            </a:pPr>
            <a:endParaRPr lang="en-GB" sz="1800" dirty="0">
              <a:solidFill>
                <a:srgbClr val="000000"/>
              </a:solidFill>
              <a:latin typeface="Arial" pitchFamily="34" charset="0"/>
            </a:endParaRPr>
          </a:p>
          <a:p>
            <a:pPr marL="0" indent="0" eaLnBrk="0" fontAlgn="base" hangingPunct="0">
              <a:spcBef>
                <a:spcPct val="50000"/>
              </a:spcBef>
              <a:spcAft>
                <a:spcPct val="0"/>
              </a:spcAft>
              <a:buNone/>
            </a:pPr>
            <a:r>
              <a:rPr lang="en-GB" sz="1800" i="1" dirty="0">
                <a:solidFill>
                  <a:srgbClr val="000000"/>
                </a:solidFill>
                <a:latin typeface="Arial" pitchFamily="34" charset="0"/>
              </a:rPr>
              <a:t>Example</a:t>
            </a:r>
          </a:p>
          <a:p>
            <a:pPr marL="0" indent="0" eaLnBrk="0" fontAlgn="base" hangingPunct="0">
              <a:spcBef>
                <a:spcPct val="50000"/>
              </a:spcBef>
              <a:spcAft>
                <a:spcPct val="0"/>
              </a:spcAft>
              <a:buNone/>
            </a:pPr>
            <a:r>
              <a:rPr lang="en-GB" sz="1800" dirty="0">
                <a:solidFill>
                  <a:srgbClr val="000000"/>
                </a:solidFill>
                <a:latin typeface="Arial" pitchFamily="34" charset="0"/>
              </a:rPr>
              <a:t>Opening WIP						Nil</a:t>
            </a:r>
            <a:br>
              <a:rPr lang="en-GB" sz="1800" dirty="0">
                <a:solidFill>
                  <a:srgbClr val="000000"/>
                </a:solidFill>
                <a:latin typeface="Arial" pitchFamily="34" charset="0"/>
              </a:rPr>
            </a:br>
            <a:r>
              <a:rPr lang="en-GB" sz="1800" dirty="0">
                <a:solidFill>
                  <a:srgbClr val="000000"/>
                </a:solidFill>
                <a:latin typeface="Arial" pitchFamily="34" charset="0"/>
              </a:rPr>
              <a:t>Units transferred						  10 000</a:t>
            </a:r>
            <a:br>
              <a:rPr lang="en-GB" sz="1800" dirty="0">
                <a:solidFill>
                  <a:srgbClr val="000000"/>
                </a:solidFill>
                <a:latin typeface="Arial" pitchFamily="34" charset="0"/>
              </a:rPr>
            </a:br>
            <a:r>
              <a:rPr lang="en-GB" sz="1800" dirty="0">
                <a:solidFill>
                  <a:srgbClr val="000000"/>
                </a:solidFill>
                <a:latin typeface="Arial" pitchFamily="34" charset="0"/>
              </a:rPr>
              <a:t>Closing WIP *50% complete)				    1 000</a:t>
            </a:r>
            <a:br>
              <a:rPr lang="en-GB" sz="1800" dirty="0">
                <a:solidFill>
                  <a:srgbClr val="000000"/>
                </a:solidFill>
                <a:latin typeface="Arial" pitchFamily="34" charset="0"/>
              </a:rPr>
            </a:br>
            <a:r>
              <a:rPr lang="en-GB" sz="1800" dirty="0">
                <a:solidFill>
                  <a:srgbClr val="000000"/>
                </a:solidFill>
                <a:latin typeface="Arial" pitchFamily="34" charset="0"/>
              </a:rPr>
              <a:t>Completed units transferred to finished goods stock		    9 000</a:t>
            </a:r>
            <a:br>
              <a:rPr lang="en-GB" sz="1800" dirty="0">
                <a:solidFill>
                  <a:srgbClr val="000000"/>
                </a:solidFill>
                <a:latin typeface="Arial" pitchFamily="34" charset="0"/>
              </a:rPr>
            </a:br>
            <a:r>
              <a:rPr lang="en-GB" sz="1800" b="1" dirty="0">
                <a:solidFill>
                  <a:srgbClr val="000000"/>
                </a:solidFill>
                <a:latin typeface="Arial" pitchFamily="34" charset="0"/>
              </a:rPr>
              <a:t>Previous process cost</a:t>
            </a:r>
            <a:r>
              <a:rPr lang="en-GB" sz="1800" dirty="0">
                <a:solidFill>
                  <a:srgbClr val="000000"/>
                </a:solidFill>
                <a:latin typeface="Arial" pitchFamily="34" charset="0"/>
              </a:rPr>
              <a:t>					</a:t>
            </a:r>
            <a:r>
              <a:rPr lang="en-GB" sz="1800" b="1" dirty="0">
                <a:solidFill>
                  <a:srgbClr val="000000"/>
                </a:solidFill>
                <a:latin typeface="Arial" pitchFamily="34" charset="0"/>
              </a:rPr>
              <a:t>£90 000</a:t>
            </a:r>
            <a:br>
              <a:rPr lang="en-GB" sz="1800" b="1" dirty="0">
                <a:solidFill>
                  <a:srgbClr val="000000"/>
                </a:solidFill>
                <a:latin typeface="Arial" pitchFamily="34" charset="0"/>
              </a:rPr>
            </a:br>
            <a:r>
              <a:rPr lang="en-GB" sz="1800" b="1" dirty="0">
                <a:solidFill>
                  <a:srgbClr val="000000"/>
                </a:solidFill>
                <a:latin typeface="Arial" pitchFamily="34" charset="0"/>
              </a:rPr>
              <a:t>Conversion </a:t>
            </a:r>
            <a:r>
              <a:rPr lang="en-GB" sz="1800" b="1" dirty="0">
                <a:solidFill>
                  <a:srgbClr val="000000"/>
                </a:solidFill>
                <a:latin typeface="Arial" pitchFamily="34" charset="0"/>
              </a:rPr>
              <a:t>costs</a:t>
            </a:r>
            <a:r>
              <a:rPr lang="en-GB" sz="1800" b="1" dirty="0">
                <a:solidFill>
                  <a:srgbClr val="000000"/>
                </a:solidFill>
                <a:latin typeface="Arial" pitchFamily="34" charset="0"/>
              </a:rPr>
              <a:t>					£57 000</a:t>
            </a:r>
            <a:br>
              <a:rPr lang="en-GB" sz="1800" b="1" dirty="0">
                <a:solidFill>
                  <a:srgbClr val="000000"/>
                </a:solidFill>
                <a:latin typeface="Arial" pitchFamily="34" charset="0"/>
              </a:rPr>
            </a:br>
            <a:r>
              <a:rPr lang="en-GB" sz="1800" b="1" dirty="0">
                <a:solidFill>
                  <a:srgbClr val="000000"/>
                </a:solidFill>
                <a:latin typeface="Arial" pitchFamily="34" charset="0"/>
              </a:rPr>
              <a:t>Materials (</a:t>
            </a:r>
            <a:r>
              <a:rPr lang="en-GB" sz="1800" b="1" dirty="0">
                <a:solidFill>
                  <a:srgbClr val="FF0000"/>
                </a:solidFill>
                <a:latin typeface="Arial" pitchFamily="34" charset="0"/>
              </a:rPr>
              <a:t>introduced at end of process</a:t>
            </a:r>
            <a:r>
              <a:rPr lang="en-GB" sz="1800" b="1" dirty="0">
                <a:solidFill>
                  <a:srgbClr val="000000"/>
                </a:solidFill>
                <a:latin typeface="Arial" pitchFamily="34" charset="0"/>
              </a:rPr>
              <a:t>)			£36 000</a:t>
            </a:r>
          </a:p>
          <a:p>
            <a:pPr marL="0" indent="0" eaLnBrk="0" fontAlgn="base" hangingPunct="0">
              <a:spcBef>
                <a:spcPct val="50000"/>
              </a:spcBef>
              <a:spcAft>
                <a:spcPct val="0"/>
              </a:spcAft>
              <a:buNone/>
            </a:pPr>
            <a:r>
              <a:rPr lang="en-GB" sz="1800" dirty="0">
                <a:solidFill>
                  <a:srgbClr val="000000"/>
                </a:solidFill>
                <a:latin typeface="Arial" pitchFamily="34" charset="0"/>
              </a:rPr>
              <a:t>*Note materials are zero complete and previous process cost 100% complete.</a:t>
            </a:r>
          </a:p>
          <a:p>
            <a:endParaRPr lang="en-GB" dirty="0"/>
          </a:p>
        </p:txBody>
      </p:sp>
    </p:spTree>
    <p:extLst>
      <p:ext uri="{BB962C8B-B14F-4D97-AF65-F5344CB8AC3E}">
        <p14:creationId xmlns:p14="http://schemas.microsoft.com/office/powerpoint/2010/main" val="161464878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364" y="5219701"/>
            <a:ext cx="8588057" cy="683372"/>
          </a:xfrm>
        </p:spPr>
        <p:txBody>
          <a:bodyPr/>
          <a:lstStyle/>
          <a:p>
            <a:r>
              <a:rPr lang="en-GB" sz="2000" dirty="0"/>
              <a:t/>
            </a:r>
            <a:br>
              <a:rPr lang="en-GB" sz="2000" dirty="0"/>
            </a:br>
            <a:r>
              <a:rPr lang="en-GB" sz="2000" dirty="0"/>
              <a:t>The first step is to Transfer WIP into its equivalent of </a:t>
            </a:r>
            <a:r>
              <a:rPr lang="en-US" sz="2000" dirty="0"/>
              <a:t>completed </a:t>
            </a:r>
            <a:r>
              <a:rPr lang="en-US" sz="2000" dirty="0"/>
              <a:t>units.</a:t>
            </a:r>
            <a:endParaRPr lang="en-GB" sz="2000" dirty="0"/>
          </a:p>
        </p:txBody>
      </p:sp>
      <p:graphicFrame>
        <p:nvGraphicFramePr>
          <p:cNvPr id="4" name="Content Placeholder 3"/>
          <p:cNvGraphicFramePr>
            <a:graphicFrameLocks noGrp="1"/>
          </p:cNvGraphicFramePr>
          <p:nvPr>
            <p:ph idx="1"/>
            <p:extLst/>
          </p:nvPr>
        </p:nvGraphicFramePr>
        <p:xfrm>
          <a:off x="1884364" y="1260476"/>
          <a:ext cx="8423275" cy="39592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1884364" y="342901"/>
            <a:ext cx="8588057" cy="683372"/>
          </a:xfrm>
          <a:prstGeom prst="rect">
            <a:avLst/>
          </a:prstGeom>
        </p:spPr>
        <p:txBody>
          <a:bodyPr vert="horz" lIns="0" tIns="0" rIns="0" bIns="0" rtlCol="0" anchor="t" anchorCtr="0">
            <a:noAutofit/>
          </a:bodyPr>
          <a:lstStyle>
            <a:lvl1pPr algn="l" defTabSz="457200" rtl="0" eaLnBrk="1" latinLnBrk="0" hangingPunct="1">
              <a:spcBef>
                <a:spcPct val="0"/>
              </a:spcBef>
              <a:buNone/>
              <a:defRPr sz="3000" b="1" kern="1200" spc="-30">
                <a:solidFill>
                  <a:srgbClr val="159AD7"/>
                </a:solidFill>
                <a:latin typeface="Arial"/>
                <a:ea typeface="+mj-ea"/>
                <a:cs typeface="Arial"/>
              </a:defRPr>
            </a:lvl1pPr>
          </a:lstStyle>
          <a:p>
            <a:pPr algn="ctr"/>
            <a:r>
              <a:rPr lang="en-US" sz="3200" dirty="0"/>
              <a:t>Summarize the flow of physical units </a:t>
            </a:r>
            <a:endParaRPr lang="en-GB" sz="3200" dirty="0"/>
          </a:p>
        </p:txBody>
      </p:sp>
    </p:spTree>
    <p:extLst>
      <p:ext uri="{BB962C8B-B14F-4D97-AF65-F5344CB8AC3E}">
        <p14:creationId xmlns:p14="http://schemas.microsoft.com/office/powerpoint/2010/main" val="418386786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WIP Equivalent units </a:t>
            </a:r>
            <a:endParaRPr lang="en-GB" dirty="0"/>
          </a:p>
        </p:txBody>
      </p:sp>
      <p:sp>
        <p:nvSpPr>
          <p:cNvPr id="3" name="Content Placeholder 2"/>
          <p:cNvSpPr>
            <a:spLocks noGrp="1"/>
          </p:cNvSpPr>
          <p:nvPr>
            <p:ph idx="1"/>
          </p:nvPr>
        </p:nvSpPr>
        <p:spPr>
          <a:xfrm>
            <a:off x="1884000" y="1397726"/>
            <a:ext cx="8424000" cy="4663440"/>
          </a:xfrm>
        </p:spPr>
        <p:txBody>
          <a:bodyPr>
            <a:normAutofit fontScale="92500" lnSpcReduction="20000"/>
          </a:bodyPr>
          <a:lstStyle/>
          <a:p>
            <a:endParaRPr lang="en-GB" dirty="0" smtClean="0"/>
          </a:p>
          <a:p>
            <a:endParaRPr lang="en-GB" dirty="0"/>
          </a:p>
          <a:p>
            <a:r>
              <a:rPr lang="en-GB" dirty="0" smtClean="0"/>
              <a:t>0%                                             50%                                      100%</a:t>
            </a:r>
          </a:p>
          <a:p>
            <a:endParaRPr lang="en-GB" dirty="0"/>
          </a:p>
          <a:p>
            <a:endParaRPr lang="en-GB" dirty="0" smtClean="0"/>
          </a:p>
          <a:p>
            <a:endParaRPr lang="en-GB" dirty="0" smtClean="0"/>
          </a:p>
          <a:p>
            <a:endParaRPr lang="en-GB" dirty="0"/>
          </a:p>
          <a:p>
            <a:endParaRPr lang="en-GB" dirty="0" smtClean="0"/>
          </a:p>
          <a:p>
            <a:endParaRPr lang="en-GB" dirty="0" smtClean="0"/>
          </a:p>
          <a:p>
            <a:r>
              <a:rPr lang="en-GB" dirty="0" smtClean="0"/>
              <a:t>Material are added at 100% and therefore WIP consumed 0% of materials.</a:t>
            </a:r>
            <a:endParaRPr lang="en-GB" dirty="0"/>
          </a:p>
        </p:txBody>
      </p:sp>
      <p:sp>
        <p:nvSpPr>
          <p:cNvPr id="6" name="Right Arrow 5"/>
          <p:cNvSpPr/>
          <p:nvPr/>
        </p:nvSpPr>
        <p:spPr>
          <a:xfrm>
            <a:off x="2111827" y="1140438"/>
            <a:ext cx="8196173" cy="110050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8" name="Picture 7" descr="C:\Documents and Settings\Jon A. Booker\Local Settings\Temporary Internet Files\Content.IE5\4XGE10FG\MCj03343660000[1].wmf"/>
          <p:cNvPicPr>
            <a:picLocks noChangeAspect="1" noChangeArrowheads="1"/>
          </p:cNvPicPr>
          <p:nvPr/>
        </p:nvPicPr>
        <p:blipFill>
          <a:blip r:embed="rId2"/>
          <a:srcRect/>
          <a:stretch>
            <a:fillRect/>
          </a:stretch>
        </p:blipFill>
        <p:spPr bwMode="auto">
          <a:xfrm>
            <a:off x="8990883" y="3804887"/>
            <a:ext cx="914400" cy="1334294"/>
          </a:xfrm>
          <a:prstGeom prst="rect">
            <a:avLst/>
          </a:prstGeom>
          <a:ln>
            <a:noFill/>
          </a:ln>
          <a:effectLst>
            <a:outerShdw blurRad="292100" dist="139700" dir="2700000" algn="tl" rotWithShape="0">
              <a:srgbClr val="333333">
                <a:alpha val="65000"/>
              </a:srgbClr>
            </a:outerShdw>
          </a:effectLst>
        </p:spPr>
      </p:pic>
      <p:sp>
        <p:nvSpPr>
          <p:cNvPr id="9" name="Down Arrow 8"/>
          <p:cNvSpPr/>
          <p:nvPr/>
        </p:nvSpPr>
        <p:spPr>
          <a:xfrm>
            <a:off x="8212183" y="2611234"/>
            <a:ext cx="2330949" cy="1490504"/>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a:p>
            <a:pPr algn="ctr"/>
            <a:r>
              <a:rPr lang="en-GB" dirty="0"/>
              <a:t>Material are added at this level</a:t>
            </a:r>
            <a:endParaRPr lang="en-GB" dirty="0"/>
          </a:p>
        </p:txBody>
      </p:sp>
      <p:sp>
        <p:nvSpPr>
          <p:cNvPr id="4" name="Up Arrow 3"/>
          <p:cNvSpPr/>
          <p:nvPr/>
        </p:nvSpPr>
        <p:spPr>
          <a:xfrm>
            <a:off x="5077097" y="2611234"/>
            <a:ext cx="1619795" cy="1490504"/>
          </a:xfrm>
          <a:prstGeom prst="up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WIP are at this level</a:t>
            </a:r>
            <a:endParaRPr lang="en-GB" dirty="0"/>
          </a:p>
        </p:txBody>
      </p:sp>
    </p:spTree>
    <p:extLst>
      <p:ext uri="{BB962C8B-B14F-4D97-AF65-F5344CB8AC3E}">
        <p14:creationId xmlns:p14="http://schemas.microsoft.com/office/powerpoint/2010/main" val="579192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ppt_x"/>
                                          </p:val>
                                        </p:tav>
                                        <p:tav tm="100000">
                                          <p:val>
                                            <p:strVal val="#ppt_x"/>
                                          </p:val>
                                        </p:tav>
                                      </p:tavLst>
                                    </p:anim>
                                    <p:anim calcmode="lin" valueType="num">
                                      <p:cBhvr additive="base">
                                        <p:cTn id="1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anim calcmode="lin" valueType="num">
                                      <p:cBhvr additive="base">
                                        <p:cTn id="2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P spid="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WIP Equivalent units </a:t>
            </a:r>
          </a:p>
        </p:txBody>
      </p:sp>
      <p:sp>
        <p:nvSpPr>
          <p:cNvPr id="3" name="Content Placeholder 2"/>
          <p:cNvSpPr>
            <a:spLocks noGrp="1"/>
          </p:cNvSpPr>
          <p:nvPr>
            <p:ph idx="1"/>
          </p:nvPr>
        </p:nvSpPr>
        <p:spPr>
          <a:xfrm>
            <a:off x="1667691" y="1860502"/>
            <a:ext cx="8856617" cy="2541290"/>
          </a:xfrm>
          <a:ln>
            <a:solidFill>
              <a:schemeClr val="accent1">
                <a:shade val="95000"/>
                <a:satMod val="105000"/>
              </a:schemeClr>
            </a:solidFill>
          </a:ln>
        </p:spPr>
        <p:txBody>
          <a:bodyPr>
            <a:normAutofit fontScale="92500"/>
          </a:bodyPr>
          <a:lstStyle/>
          <a:p>
            <a:pPr marL="0" indent="0">
              <a:buNone/>
            </a:pPr>
            <a:r>
              <a:rPr lang="en-GB" dirty="0" smtClean="0"/>
              <a:t>                                     (A)                    (B)                                (</a:t>
            </a:r>
            <a:r>
              <a:rPr lang="en-GB" dirty="0" err="1" smtClean="0"/>
              <a:t>AxB</a:t>
            </a:r>
            <a:r>
              <a:rPr lang="en-GB" dirty="0" smtClean="0"/>
              <a:t>)</a:t>
            </a:r>
          </a:p>
          <a:p>
            <a:pPr>
              <a:buFont typeface="Wingdings" pitchFamily="2" charset="2"/>
              <a:buChar char="q"/>
            </a:pPr>
            <a:r>
              <a:rPr lang="en-GB" b="1" dirty="0" smtClean="0"/>
              <a:t>Cost Elements         WIP            Completion %        WIP </a:t>
            </a:r>
            <a:r>
              <a:rPr lang="en-GB" b="1" dirty="0"/>
              <a:t>Equivalent </a:t>
            </a:r>
            <a:r>
              <a:rPr lang="en-GB" b="1" dirty="0" smtClean="0"/>
              <a:t>units</a:t>
            </a:r>
          </a:p>
          <a:p>
            <a:pPr>
              <a:buFont typeface="Wingdings" pitchFamily="2" charset="2"/>
              <a:buChar char="q"/>
            </a:pPr>
            <a:r>
              <a:rPr lang="en-GB" sz="1800" dirty="0"/>
              <a:t>Previous Process Cost  </a:t>
            </a:r>
            <a:r>
              <a:rPr lang="en-GB" sz="1800" dirty="0" smtClean="0"/>
              <a:t>		1,000                </a:t>
            </a:r>
            <a:r>
              <a:rPr lang="en-GB" sz="1800" dirty="0"/>
              <a:t>100%                   </a:t>
            </a:r>
            <a:r>
              <a:rPr lang="en-GB" sz="1800" dirty="0" smtClean="0"/>
              <a:t>		  </a:t>
            </a:r>
            <a:r>
              <a:rPr lang="en-GB" sz="1800" b="1" dirty="0">
                <a:solidFill>
                  <a:srgbClr val="FF0000"/>
                </a:solidFill>
              </a:rPr>
              <a:t>1,000</a:t>
            </a:r>
            <a:endParaRPr lang="en-GB" sz="1800" b="1" dirty="0">
              <a:solidFill>
                <a:srgbClr val="FF0000"/>
              </a:solidFill>
            </a:endParaRPr>
          </a:p>
          <a:p>
            <a:pPr>
              <a:buFont typeface="Wingdings" pitchFamily="2" charset="2"/>
              <a:buChar char="q"/>
            </a:pPr>
            <a:r>
              <a:rPr lang="en-GB" sz="1800" dirty="0"/>
              <a:t>Material                          </a:t>
            </a:r>
            <a:r>
              <a:rPr lang="en-GB" sz="1800" dirty="0" smtClean="0"/>
              <a:t>		1,000                  </a:t>
            </a:r>
            <a:r>
              <a:rPr lang="en-GB" sz="1800" dirty="0"/>
              <a:t>0%                             </a:t>
            </a:r>
            <a:r>
              <a:rPr lang="en-GB" sz="1800" dirty="0" smtClean="0"/>
              <a:t>	</a:t>
            </a:r>
            <a:r>
              <a:rPr lang="en-GB" sz="1800" b="1" dirty="0" smtClean="0">
                <a:solidFill>
                  <a:srgbClr val="FF0000"/>
                </a:solidFill>
              </a:rPr>
              <a:t>0</a:t>
            </a:r>
            <a:endParaRPr lang="en-GB" sz="1800" b="1" dirty="0">
              <a:solidFill>
                <a:srgbClr val="FF0000"/>
              </a:solidFill>
            </a:endParaRPr>
          </a:p>
          <a:p>
            <a:pPr>
              <a:buFont typeface="Wingdings" pitchFamily="2" charset="2"/>
              <a:buChar char="q"/>
            </a:pPr>
            <a:r>
              <a:rPr lang="en-GB" sz="1800" dirty="0"/>
              <a:t> </a:t>
            </a:r>
            <a:r>
              <a:rPr lang="en-GB" sz="1800" dirty="0"/>
              <a:t>Conversion cost  </a:t>
            </a:r>
            <a:r>
              <a:rPr lang="en-GB" sz="1800" dirty="0"/>
              <a:t>       </a:t>
            </a:r>
            <a:r>
              <a:rPr lang="en-GB" sz="1800" dirty="0" smtClean="0"/>
              <a:t>		 </a:t>
            </a:r>
            <a:r>
              <a:rPr lang="en-GB" sz="1800" b="1" dirty="0">
                <a:solidFill>
                  <a:srgbClr val="0C2E4F"/>
                </a:solidFill>
                <a:latin typeface="Calibri"/>
              </a:rPr>
              <a:t>1,000</a:t>
            </a:r>
            <a:r>
              <a:rPr lang="en-GB" sz="1800" dirty="0">
                <a:solidFill>
                  <a:srgbClr val="0C2E4F"/>
                </a:solidFill>
                <a:latin typeface="Calibri"/>
              </a:rPr>
              <a:t>                     50%                                  </a:t>
            </a:r>
            <a:r>
              <a:rPr lang="en-GB" sz="1800" dirty="0" smtClean="0">
                <a:solidFill>
                  <a:srgbClr val="0C2E4F"/>
                </a:solidFill>
                <a:latin typeface="Calibri"/>
              </a:rPr>
              <a:t>  </a:t>
            </a:r>
            <a:r>
              <a:rPr lang="en-GB" sz="1800" b="1" dirty="0">
                <a:solidFill>
                  <a:srgbClr val="FF0000"/>
                </a:solidFill>
                <a:latin typeface="Calibri"/>
              </a:rPr>
              <a:t>500 </a:t>
            </a:r>
            <a:endParaRPr lang="en-GB" sz="1800" b="1" dirty="0">
              <a:solidFill>
                <a:srgbClr val="FF0000"/>
              </a:solidFill>
            </a:endParaRPr>
          </a:p>
          <a:p>
            <a:endParaRPr lang="en-GB" dirty="0"/>
          </a:p>
        </p:txBody>
      </p:sp>
    </p:spTree>
    <p:extLst>
      <p:ext uri="{BB962C8B-B14F-4D97-AF65-F5344CB8AC3E}">
        <p14:creationId xmlns:p14="http://schemas.microsoft.com/office/powerpoint/2010/main" val="3802617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mc:AlternateContent xmlns:mc="http://schemas.openxmlformats.org/markup-compatibility/2006">
        <mc:Choice xmlns:a14="http://schemas.microsoft.com/office/drawing/2010/main" Requires="a14">
          <p:graphicFrame>
            <p:nvGraphicFramePr>
              <p:cNvPr id="4" name="Content Placeholder 3"/>
              <p:cNvGraphicFramePr>
                <a:graphicFrameLocks noGrp="1"/>
              </p:cNvGraphicFramePr>
              <p:nvPr>
                <p:ph idx="1"/>
                <p:extLst>
                  <p:ext uri="{D42A27DB-BD31-4B8C-83A1-F6EECF244321}">
                    <p14:modId xmlns:p14="http://schemas.microsoft.com/office/powerpoint/2010/main" val="604022571"/>
                  </p:ext>
                </p:extLst>
              </p:nvPr>
            </p:nvGraphicFramePr>
            <p:xfrm>
              <a:off x="838200" y="322809"/>
              <a:ext cx="10515600" cy="3092475"/>
            </p:xfrm>
            <a:graphic>
              <a:graphicData uri="http://schemas.openxmlformats.org/drawingml/2006/table">
                <a:tbl>
                  <a:tblPr firstRow="1" firstCol="1" bandRow="1">
                    <a:tableStyleId>{5C22544A-7EE6-4342-B048-85BDC9FD1C3A}</a:tableStyleId>
                  </a:tblPr>
                  <a:tblGrid>
                    <a:gridCol w="1990955"/>
                    <a:gridCol w="1514245"/>
                    <a:gridCol w="1752600"/>
                    <a:gridCol w="1752600"/>
                    <a:gridCol w="1752600"/>
                    <a:gridCol w="1752600"/>
                  </a:tblGrid>
                  <a:tr h="907335">
                    <a:tc>
                      <a:txBody>
                        <a:bodyPr/>
                        <a:lstStyle/>
                        <a:p>
                          <a:pPr algn="ctr">
                            <a:lnSpc>
                              <a:spcPct val="115000"/>
                            </a:lnSpc>
                            <a:spcAft>
                              <a:spcPts val="0"/>
                            </a:spcAft>
                          </a:pPr>
                          <a:r>
                            <a:rPr lang="en-GB" sz="1800" dirty="0">
                              <a:effectLst/>
                            </a:rPr>
                            <a:t>Cost Elements        </a:t>
                          </a:r>
                          <a:endParaRPr lang="en-GB" sz="1800" dirty="0">
                            <a:effectLst/>
                            <a:latin typeface="Calibri"/>
                            <a:ea typeface="Calibri"/>
                            <a:cs typeface="Arial"/>
                          </a:endParaRPr>
                        </a:p>
                      </a:txBody>
                      <a:tcPr marL="68580" marR="68580" marT="0" marB="0"/>
                    </a:tc>
                    <a:tc>
                      <a:txBody>
                        <a:bodyPr/>
                        <a:lstStyle/>
                        <a:p>
                          <a:pPr algn="ctr">
                            <a:lnSpc>
                              <a:spcPct val="115000"/>
                            </a:lnSpc>
                            <a:spcAft>
                              <a:spcPts val="0"/>
                            </a:spcAft>
                          </a:pPr>
                          <a:r>
                            <a:rPr lang="en-GB" sz="1800" dirty="0">
                              <a:effectLst/>
                            </a:rPr>
                            <a:t>Total </a:t>
                          </a:r>
                          <a:r>
                            <a:rPr lang="en-GB" sz="1800" dirty="0" smtClean="0">
                              <a:effectLst/>
                            </a:rPr>
                            <a:t>Cost (A)     </a:t>
                          </a:r>
                          <a:endParaRPr lang="en-GB" sz="1800" dirty="0">
                            <a:effectLst/>
                            <a:latin typeface="Calibri"/>
                            <a:ea typeface="Calibri"/>
                            <a:cs typeface="Arial"/>
                          </a:endParaRPr>
                        </a:p>
                      </a:txBody>
                      <a:tcPr marL="68580" marR="68580" marT="0" marB="0"/>
                    </a:tc>
                    <a:tc>
                      <a:txBody>
                        <a:bodyPr/>
                        <a:lstStyle/>
                        <a:p>
                          <a:pPr algn="ctr">
                            <a:lnSpc>
                              <a:spcPct val="115000"/>
                            </a:lnSpc>
                            <a:spcAft>
                              <a:spcPts val="0"/>
                            </a:spcAft>
                          </a:pPr>
                          <a:r>
                            <a:rPr lang="en-GB" sz="1800" dirty="0">
                              <a:effectLst/>
                            </a:rPr>
                            <a:t>Completed </a:t>
                          </a:r>
                          <a:r>
                            <a:rPr lang="en-GB" sz="1800" dirty="0" smtClean="0">
                              <a:effectLst/>
                            </a:rPr>
                            <a:t>Units</a:t>
                          </a:r>
                        </a:p>
                        <a:p>
                          <a:pPr algn="ctr">
                            <a:lnSpc>
                              <a:spcPct val="115000"/>
                            </a:lnSpc>
                            <a:spcAft>
                              <a:spcPts val="0"/>
                            </a:spcAft>
                          </a:pPr>
                          <a:r>
                            <a:rPr lang="en-GB" sz="1800" dirty="0" smtClean="0">
                              <a:effectLst/>
                            </a:rPr>
                            <a:t> (B)      </a:t>
                          </a:r>
                          <a:endParaRPr lang="en-GB" sz="1800" dirty="0">
                            <a:effectLst/>
                            <a:latin typeface="Calibri"/>
                            <a:ea typeface="Calibri"/>
                            <a:cs typeface="Arial"/>
                          </a:endParaRPr>
                        </a:p>
                      </a:txBody>
                      <a:tcPr marL="68580" marR="68580" marT="0" marB="0"/>
                    </a:tc>
                    <a:tc>
                      <a:txBody>
                        <a:bodyPr/>
                        <a:lstStyle/>
                        <a:p>
                          <a:pPr algn="ctr">
                            <a:lnSpc>
                              <a:spcPct val="115000"/>
                            </a:lnSpc>
                            <a:spcAft>
                              <a:spcPts val="0"/>
                            </a:spcAft>
                          </a:pPr>
                          <a:r>
                            <a:rPr lang="en-GB" sz="1800" dirty="0">
                              <a:effectLst/>
                            </a:rPr>
                            <a:t>WIP Equivalent units </a:t>
                          </a:r>
                          <a:r>
                            <a:rPr lang="en-GB" sz="1800" dirty="0" smtClean="0">
                              <a:effectLst/>
                            </a:rPr>
                            <a:t> (C) </a:t>
                          </a:r>
                          <a:endParaRPr lang="en-GB" sz="1800" dirty="0">
                            <a:effectLst/>
                            <a:latin typeface="Calibri"/>
                            <a:ea typeface="Calibri"/>
                            <a:cs typeface="Arial"/>
                          </a:endParaRPr>
                        </a:p>
                      </a:txBody>
                      <a:tcPr marL="68580" marR="68580" marT="0" marB="0"/>
                    </a:tc>
                    <a:tc>
                      <a:txBody>
                        <a:bodyPr/>
                        <a:lstStyle/>
                        <a:p>
                          <a:pPr algn="ctr">
                            <a:lnSpc>
                              <a:spcPct val="115000"/>
                            </a:lnSpc>
                            <a:spcAft>
                              <a:spcPts val="0"/>
                            </a:spcAft>
                          </a:pPr>
                          <a:r>
                            <a:rPr lang="en-GB" sz="1800" dirty="0">
                              <a:effectLst/>
                            </a:rPr>
                            <a:t>Total </a:t>
                          </a:r>
                          <a:r>
                            <a:rPr lang="en-GB" sz="1800" dirty="0" smtClean="0">
                              <a:effectLst/>
                            </a:rPr>
                            <a:t>Units</a:t>
                          </a:r>
                        </a:p>
                        <a:p>
                          <a:pPr marL="0" marR="0" indent="0" algn="ctr" defTabSz="457200" rtl="0" eaLnBrk="1" fontAlgn="auto" latinLnBrk="0" hangingPunct="1">
                            <a:lnSpc>
                              <a:spcPct val="115000"/>
                            </a:lnSpc>
                            <a:spcBef>
                              <a:spcPts val="0"/>
                            </a:spcBef>
                            <a:spcAft>
                              <a:spcPts val="0"/>
                            </a:spcAft>
                            <a:buClrTx/>
                            <a:buSzTx/>
                            <a:buFontTx/>
                            <a:buNone/>
                            <a:tabLst/>
                            <a:defRPr/>
                          </a:pPr>
                          <a:r>
                            <a:rPr lang="en-GB" sz="1800" baseline="0" dirty="0" smtClean="0">
                              <a:effectLst/>
                            </a:rPr>
                            <a:t>(D)</a:t>
                          </a:r>
                          <a:r>
                            <a:rPr lang="en-GB" sz="1800" dirty="0" smtClean="0">
                              <a:effectLst/>
                            </a:rPr>
                            <a:t>     </a:t>
                          </a:r>
                          <a:endParaRPr lang="en-GB" sz="1800" dirty="0" smtClean="0">
                            <a:effectLst/>
                            <a:latin typeface="+mn-lt"/>
                            <a:ea typeface="Calibri"/>
                            <a:cs typeface="Arial"/>
                          </a:endParaRPr>
                        </a:p>
                        <a:p>
                          <a:pPr algn="ctr">
                            <a:lnSpc>
                              <a:spcPct val="115000"/>
                            </a:lnSpc>
                            <a:spcAft>
                              <a:spcPts val="0"/>
                            </a:spcAft>
                          </a:pPr>
                          <a:r>
                            <a:rPr lang="en-GB" sz="1800" dirty="0" smtClean="0">
                              <a:effectLst/>
                            </a:rPr>
                            <a:t>= (B</a:t>
                          </a:r>
                          <a:r>
                            <a:rPr lang="en-GB" sz="1800" baseline="0" dirty="0" smtClean="0">
                              <a:effectLst/>
                            </a:rPr>
                            <a:t> + C)</a:t>
                          </a:r>
                        </a:p>
                      </a:txBody>
                      <a:tcPr marL="68580" marR="68580" marT="0" marB="0"/>
                    </a:tc>
                    <a:tc>
                      <a:txBody>
                        <a:bodyPr/>
                        <a:lstStyle/>
                        <a:p>
                          <a:pPr algn="ctr">
                            <a:lnSpc>
                              <a:spcPct val="115000"/>
                            </a:lnSpc>
                            <a:spcAft>
                              <a:spcPts val="0"/>
                            </a:spcAft>
                          </a:pPr>
                          <a:r>
                            <a:rPr lang="en-GB" sz="1800" dirty="0" smtClean="0">
                              <a:effectLst/>
                            </a:rPr>
                            <a:t>Cost</a:t>
                          </a:r>
                        </a:p>
                        <a:p>
                          <a:pPr algn="ctr">
                            <a:lnSpc>
                              <a:spcPct val="115000"/>
                            </a:lnSpc>
                            <a:spcAft>
                              <a:spcPts val="0"/>
                            </a:spcAft>
                          </a:pPr>
                          <a:r>
                            <a:rPr lang="en-GB" sz="1800" dirty="0">
                              <a:effectLst/>
                            </a:rPr>
                            <a:t>Per </a:t>
                          </a:r>
                          <a:r>
                            <a:rPr lang="en-GB" sz="1800" dirty="0" smtClean="0">
                              <a:effectLst/>
                            </a:rPr>
                            <a:t>Unit</a:t>
                          </a:r>
                        </a:p>
                        <a:p>
                          <a:pPr algn="ctr">
                            <a:lnSpc>
                              <a:spcPct val="115000"/>
                            </a:lnSpc>
                            <a:spcAft>
                              <a:spcPts val="0"/>
                            </a:spcAft>
                          </a:pPr>
                          <a:r>
                            <a:rPr lang="en-GB" sz="1800" dirty="0" smtClean="0">
                              <a:effectLst/>
                            </a:rPr>
                            <a:t> (A </a:t>
                          </a:r>
                          <a14:m>
                            <m:oMath xmlns:m="http://schemas.openxmlformats.org/officeDocument/2006/math">
                              <m:r>
                                <a:rPr lang="en-GB" sz="1800" i="1" smtClean="0">
                                  <a:effectLst/>
                                  <a:latin typeface="Cambria Math"/>
                                </a:rPr>
                                <m:t>÷</m:t>
                              </m:r>
                              <m:r>
                                <a:rPr lang="en-GB" sz="1800" b="1" i="1" smtClean="0">
                                  <a:effectLst/>
                                  <a:latin typeface="Cambria Math"/>
                                </a:rPr>
                                <m:t>𝑫</m:t>
                              </m:r>
                              <m:r>
                                <a:rPr lang="en-GB" sz="1800" b="1" i="1" smtClean="0">
                                  <a:effectLst/>
                                  <a:latin typeface="Cambria Math"/>
                                </a:rPr>
                                <m:t>)</m:t>
                              </m:r>
                            </m:oMath>
                          </a14:m>
                          <a:endParaRPr lang="en-GB" sz="1800" dirty="0">
                            <a:effectLst/>
                            <a:latin typeface="Calibri"/>
                            <a:ea typeface="Calibri"/>
                            <a:cs typeface="Arial"/>
                          </a:endParaRPr>
                        </a:p>
                      </a:txBody>
                      <a:tcPr marL="68580" marR="68580" marT="0" marB="0"/>
                    </a:tc>
                  </a:tr>
                  <a:tr h="455122">
                    <a:tc>
                      <a:txBody>
                        <a:bodyPr/>
                        <a:lstStyle/>
                        <a:p>
                          <a:pPr>
                            <a:lnSpc>
                              <a:spcPct val="115000"/>
                            </a:lnSpc>
                            <a:spcAft>
                              <a:spcPts val="0"/>
                            </a:spcAft>
                          </a:pPr>
                          <a:r>
                            <a:rPr kumimoji="0" lang="en-GB" sz="1800" b="0" i="0" u="none" strike="noStrike" kern="1200" cap="none" spc="0" normalizeH="0" baseline="0" dirty="0" smtClean="0">
                              <a:ln>
                                <a:noFill/>
                              </a:ln>
                              <a:solidFill>
                                <a:schemeClr val="bg1"/>
                              </a:solidFill>
                              <a:effectLst/>
                              <a:uLnTx/>
                              <a:uFillTx/>
                              <a:latin typeface="+mn-lt"/>
                              <a:ea typeface="+mn-ea"/>
                              <a:cs typeface="Arial"/>
                            </a:rPr>
                            <a:t>Previous Process Cost</a:t>
                          </a:r>
                          <a:endParaRPr kumimoji="0" lang="en-GB" sz="1800" b="0" i="0" u="none" strike="noStrike" kern="1200" cap="none" spc="0" normalizeH="0" baseline="0" dirty="0">
                            <a:ln>
                              <a:noFill/>
                            </a:ln>
                            <a:solidFill>
                              <a:schemeClr val="bg1"/>
                            </a:solidFill>
                            <a:effectLst/>
                            <a:uLnTx/>
                            <a:uFillTx/>
                            <a:latin typeface="+mn-lt"/>
                            <a:ea typeface="+mn-ea"/>
                            <a:cs typeface="Arial"/>
                          </a:endParaRPr>
                        </a:p>
                      </a:txBody>
                      <a:tcPr marL="68580" marR="68580" marT="0" marB="0"/>
                    </a:tc>
                    <a:tc>
                      <a:txBody>
                        <a:bodyPr/>
                        <a:lstStyle/>
                        <a:p>
                          <a:pPr>
                            <a:lnSpc>
                              <a:spcPct val="115000"/>
                            </a:lnSpc>
                            <a:spcAft>
                              <a:spcPts val="0"/>
                            </a:spcAft>
                          </a:pPr>
                          <a:r>
                            <a:rPr lang="en-GB" sz="1800" dirty="0" smtClean="0">
                              <a:effectLst/>
                              <a:latin typeface="Calibri"/>
                              <a:ea typeface="Calibri"/>
                              <a:cs typeface="Arial"/>
                            </a:rPr>
                            <a:t>£90,000</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endParaRPr lang="en-GB" sz="1800" dirty="0">
                            <a:effectLst/>
                            <a:latin typeface="Calibri"/>
                            <a:ea typeface="Calibri"/>
                            <a:cs typeface="Arial"/>
                          </a:endParaRPr>
                        </a:p>
                      </a:txBody>
                      <a:tcPr marL="68580" marR="68580" marT="0" marB="0"/>
                    </a:tc>
                    <a:tc>
                      <a:txBody>
                        <a:bodyPr/>
                        <a:lstStyle/>
                        <a:p>
                          <a:pPr>
                            <a:lnSpc>
                              <a:spcPct val="115000"/>
                            </a:lnSpc>
                            <a:spcAft>
                              <a:spcPts val="0"/>
                            </a:spcAft>
                          </a:pPr>
                          <a:endParaRPr lang="en-GB" sz="1800" dirty="0">
                            <a:effectLst/>
                            <a:latin typeface="Calibri"/>
                            <a:ea typeface="Calibri"/>
                            <a:cs typeface="Arial"/>
                          </a:endParaRPr>
                        </a:p>
                      </a:txBody>
                      <a:tcPr marL="68580" marR="68580" marT="0" marB="0"/>
                    </a:tc>
                    <a:tc>
                      <a:txBody>
                        <a:bodyPr/>
                        <a:lstStyle/>
                        <a:p>
                          <a:pPr>
                            <a:lnSpc>
                              <a:spcPct val="115000"/>
                            </a:lnSpc>
                            <a:spcAft>
                              <a:spcPts val="0"/>
                            </a:spcAft>
                          </a:pPr>
                          <a:endParaRPr lang="en-GB" sz="1800">
                            <a:effectLst/>
                            <a:latin typeface="Calibri"/>
                            <a:ea typeface="Calibri"/>
                            <a:cs typeface="Arial"/>
                          </a:endParaRPr>
                        </a:p>
                      </a:txBody>
                      <a:tcPr marL="68580" marR="68580" marT="0" marB="0"/>
                    </a:tc>
                    <a:tc>
                      <a:txBody>
                        <a:bodyPr/>
                        <a:lstStyle/>
                        <a:p>
                          <a:pPr>
                            <a:lnSpc>
                              <a:spcPct val="115000"/>
                            </a:lnSpc>
                            <a:spcAft>
                              <a:spcPts val="0"/>
                            </a:spcAft>
                          </a:pPr>
                          <a:endParaRPr lang="en-GB" sz="1800" dirty="0">
                            <a:effectLst/>
                            <a:latin typeface="Calibri"/>
                            <a:ea typeface="Calibri"/>
                            <a:cs typeface="Arial"/>
                          </a:endParaRPr>
                        </a:p>
                      </a:txBody>
                      <a:tcPr marL="68580" marR="68580" marT="0" marB="0"/>
                    </a:tc>
                  </a:tr>
                  <a:tr h="455122">
                    <a:tc>
                      <a:txBody>
                        <a:bodyPr/>
                        <a:lstStyle/>
                        <a:p>
                          <a:pPr>
                            <a:lnSpc>
                              <a:spcPct val="115000"/>
                            </a:lnSpc>
                            <a:spcAft>
                              <a:spcPts val="0"/>
                            </a:spcAft>
                          </a:pPr>
                          <a:r>
                            <a:rPr lang="en-GB" sz="1800" dirty="0">
                              <a:effectLst/>
                            </a:rPr>
                            <a:t> </a:t>
                          </a:r>
                          <a:r>
                            <a:rPr kumimoji="0" lang="en-GB" sz="1800" b="0" i="0" u="none" strike="noStrike" kern="1200" cap="none" spc="0" normalizeH="0" baseline="0" dirty="0" smtClean="0">
                              <a:ln>
                                <a:noFill/>
                              </a:ln>
                              <a:solidFill>
                                <a:schemeClr val="bg1"/>
                              </a:solidFill>
                              <a:effectLst/>
                              <a:uLnTx/>
                              <a:uFillTx/>
                              <a:latin typeface="+mn-lt"/>
                              <a:ea typeface="+mn-ea"/>
                              <a:cs typeface="Arial"/>
                            </a:rPr>
                            <a:t>Material </a:t>
                          </a:r>
                          <a:endParaRPr kumimoji="0" lang="en-GB" sz="1800" b="0" i="0" u="none" strike="noStrike" kern="1200" cap="none" spc="0" normalizeH="0" baseline="0" dirty="0">
                            <a:ln>
                              <a:noFill/>
                            </a:ln>
                            <a:solidFill>
                              <a:schemeClr val="bg1"/>
                            </a:solidFill>
                            <a:effectLst/>
                            <a:uLnTx/>
                            <a:uFillTx/>
                            <a:latin typeface="+mn-lt"/>
                            <a:ea typeface="+mn-ea"/>
                            <a:cs typeface="Arial"/>
                          </a:endParaRPr>
                        </a:p>
                      </a:txBody>
                      <a:tcPr marL="68580" marR="68580" marT="0" marB="0"/>
                    </a:tc>
                    <a:tc>
                      <a:txBody>
                        <a:bodyPr/>
                        <a:lstStyle/>
                        <a:p>
                          <a:pPr>
                            <a:lnSpc>
                              <a:spcPct val="115000"/>
                            </a:lnSpc>
                            <a:spcAft>
                              <a:spcPts val="0"/>
                            </a:spcAft>
                          </a:pPr>
                          <a:r>
                            <a:rPr lang="en-GB" sz="1800" dirty="0">
                              <a:effectLst/>
                            </a:rPr>
                            <a:t> </a:t>
                          </a:r>
                          <a:r>
                            <a:rPr lang="en-GB" sz="1800" dirty="0" smtClean="0">
                              <a:effectLst/>
                            </a:rPr>
                            <a:t>£36,000</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a:effectLst/>
                            </a:rPr>
                            <a:t> </a:t>
                          </a:r>
                          <a:endParaRPr lang="en-GB" sz="1800">
                            <a:effectLst/>
                            <a:latin typeface="Calibri"/>
                            <a:ea typeface="Calibri"/>
                            <a:cs typeface="Arial"/>
                          </a:endParaRPr>
                        </a:p>
                      </a:txBody>
                      <a:tcPr marL="68580" marR="68580" marT="0" marB="0"/>
                    </a:tc>
                    <a:tc>
                      <a:txBody>
                        <a:bodyPr/>
                        <a:lstStyle/>
                        <a:p>
                          <a:pPr>
                            <a:lnSpc>
                              <a:spcPct val="115000"/>
                            </a:lnSpc>
                            <a:spcAft>
                              <a:spcPts val="0"/>
                            </a:spcAft>
                          </a:pPr>
                          <a:r>
                            <a:rPr lang="en-GB" sz="1800">
                              <a:effectLst/>
                            </a:rPr>
                            <a:t> </a:t>
                          </a:r>
                          <a:endParaRPr lang="en-GB" sz="1800">
                            <a:effectLst/>
                            <a:latin typeface="Calibri"/>
                            <a:ea typeface="Calibri"/>
                            <a:cs typeface="Arial"/>
                          </a:endParaRPr>
                        </a:p>
                      </a:txBody>
                      <a:tcPr marL="68580" marR="68580" marT="0" marB="0"/>
                    </a:tc>
                  </a:tr>
                  <a:tr h="604891">
                    <a:tc>
                      <a:txBody>
                        <a:bodyPr/>
                        <a:lstStyle/>
                        <a:p>
                          <a:pPr>
                            <a:lnSpc>
                              <a:spcPct val="115000"/>
                            </a:lnSpc>
                            <a:spcAft>
                              <a:spcPts val="0"/>
                            </a:spcAft>
                          </a:pPr>
                          <a:r>
                            <a:rPr lang="en-GB" sz="1800" dirty="0">
                              <a:effectLst/>
                            </a:rPr>
                            <a:t> </a:t>
                          </a:r>
                          <a:r>
                            <a:rPr kumimoji="0" lang="en-GB" sz="1800" b="0" i="0" u="none" strike="noStrike" kern="1200" cap="none" spc="0" normalizeH="0" baseline="0" noProof="0" dirty="0" smtClean="0">
                              <a:ln>
                                <a:noFill/>
                              </a:ln>
                              <a:solidFill>
                                <a:schemeClr val="bg1"/>
                              </a:solidFill>
                              <a:effectLst/>
                              <a:uLnTx/>
                              <a:uFillTx/>
                              <a:latin typeface="+mn-lt"/>
                              <a:ea typeface="+mn-ea"/>
                              <a:cs typeface="Arial"/>
                            </a:rPr>
                            <a:t>Conversion cost </a:t>
                          </a:r>
                          <a:endParaRPr lang="en-GB" sz="1800" dirty="0">
                            <a:solidFill>
                              <a:schemeClr val="bg1"/>
                            </a:solidFill>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r>
                            <a:rPr lang="en-GB" sz="1800" dirty="0" smtClean="0">
                              <a:effectLst/>
                            </a:rPr>
                            <a:t>£57,000</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a:effectLst/>
                            </a:rPr>
                            <a:t> </a:t>
                          </a:r>
                          <a:endParaRPr lang="en-GB" sz="1800">
                            <a:effectLst/>
                            <a:latin typeface="Calibri"/>
                            <a:ea typeface="Calibri"/>
                            <a:cs typeface="Arial"/>
                          </a:endParaRPr>
                        </a:p>
                      </a:txBody>
                      <a:tcPr marL="68580" marR="68580" marT="0" marB="0"/>
                    </a:tc>
                  </a:tr>
                  <a:tr h="455122">
                    <a:tc>
                      <a:txBody>
                        <a:bodyPr/>
                        <a:lstStyle/>
                        <a:p>
                          <a:pPr>
                            <a:lnSpc>
                              <a:spcPct val="115000"/>
                            </a:lnSpc>
                            <a:spcAft>
                              <a:spcPts val="0"/>
                            </a:spcAft>
                          </a:pPr>
                          <a:r>
                            <a:rPr lang="en-GB" sz="1800" dirty="0">
                              <a:effectLst/>
                            </a:rPr>
                            <a:t> </a:t>
                          </a:r>
                          <a:r>
                            <a:rPr lang="en-GB" sz="1800" dirty="0" smtClean="0">
                              <a:effectLst/>
                            </a:rPr>
                            <a:t>Total</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a:effectLst/>
                            </a:rPr>
                            <a:t> </a:t>
                          </a:r>
                          <a:endParaRPr lang="en-GB" sz="1800">
                            <a:effectLst/>
                            <a:latin typeface="Calibri"/>
                            <a:ea typeface="Calibri"/>
                            <a:cs typeface="Arial"/>
                          </a:endParaRPr>
                        </a:p>
                      </a:txBody>
                      <a:tcPr marL="68580" marR="68580" marT="0" marB="0"/>
                    </a:tc>
                    <a:tc>
                      <a:txBody>
                        <a:bodyPr/>
                        <a:lstStyle/>
                        <a:p>
                          <a:pPr>
                            <a:lnSpc>
                              <a:spcPct val="115000"/>
                            </a:lnSpc>
                            <a:spcAft>
                              <a:spcPts val="0"/>
                            </a:spcAft>
                          </a:pPr>
                          <a:r>
                            <a:rPr lang="en-GB" sz="1800">
                              <a:effectLst/>
                            </a:rPr>
                            <a:t> </a:t>
                          </a:r>
                          <a:endParaRPr lang="en-GB" sz="1800">
                            <a:effectLst/>
                            <a:latin typeface="Calibri"/>
                            <a:ea typeface="Calibri"/>
                            <a:cs typeface="Arial"/>
                          </a:endParaRPr>
                        </a:p>
                      </a:txBody>
                      <a:tcPr marL="68580" marR="68580" marT="0" marB="0"/>
                    </a:tc>
                    <a:tc>
                      <a:txBody>
                        <a:bodyPr/>
                        <a:lstStyle/>
                        <a:p>
                          <a:pPr>
                            <a:lnSpc>
                              <a:spcPct val="115000"/>
                            </a:lnSpc>
                            <a:spcAft>
                              <a:spcPts val="0"/>
                            </a:spcAft>
                          </a:pPr>
                          <a:r>
                            <a:rPr lang="en-GB" sz="1800">
                              <a:effectLst/>
                            </a:rPr>
                            <a:t> </a:t>
                          </a:r>
                          <a:endParaRPr lang="en-GB" sz="180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r>
                </a:tbl>
              </a:graphicData>
            </a:graphic>
          </p:graphicFrame>
        </mc:Choice>
        <mc:Fallback>
          <p:graphicFrame>
            <p:nvGraphicFramePr>
              <p:cNvPr id="4" name="Content Placeholder 3"/>
              <p:cNvGraphicFramePr>
                <a:graphicFrameLocks noGrp="1"/>
              </p:cNvGraphicFramePr>
              <p:nvPr>
                <p:ph idx="1"/>
                <p:extLst>
                  <p:ext uri="{D42A27DB-BD31-4B8C-83A1-F6EECF244321}">
                    <p14:modId xmlns:p14="http://schemas.microsoft.com/office/powerpoint/2010/main" val="604022571"/>
                  </p:ext>
                </p:extLst>
              </p:nvPr>
            </p:nvGraphicFramePr>
            <p:xfrm>
              <a:off x="838200" y="322809"/>
              <a:ext cx="10515600" cy="3092475"/>
            </p:xfrm>
            <a:graphic>
              <a:graphicData uri="http://schemas.openxmlformats.org/drawingml/2006/table">
                <a:tbl>
                  <a:tblPr firstRow="1" firstCol="1" bandRow="1">
                    <a:tableStyleId>{5C22544A-7EE6-4342-B048-85BDC9FD1C3A}</a:tableStyleId>
                  </a:tblPr>
                  <a:tblGrid>
                    <a:gridCol w="1990955"/>
                    <a:gridCol w="1514245"/>
                    <a:gridCol w="1752600"/>
                    <a:gridCol w="1752600"/>
                    <a:gridCol w="1752600"/>
                    <a:gridCol w="1752600"/>
                  </a:tblGrid>
                  <a:tr h="946404">
                    <a:tc>
                      <a:txBody>
                        <a:bodyPr/>
                        <a:lstStyle/>
                        <a:p>
                          <a:pPr algn="ctr">
                            <a:lnSpc>
                              <a:spcPct val="115000"/>
                            </a:lnSpc>
                            <a:spcAft>
                              <a:spcPts val="0"/>
                            </a:spcAft>
                          </a:pPr>
                          <a:r>
                            <a:rPr lang="en-GB" sz="1800" dirty="0">
                              <a:effectLst/>
                            </a:rPr>
                            <a:t>Cost Elements        </a:t>
                          </a:r>
                          <a:endParaRPr lang="en-GB" sz="1800" dirty="0">
                            <a:effectLst/>
                            <a:latin typeface="Calibri"/>
                            <a:ea typeface="Calibri"/>
                            <a:cs typeface="Arial"/>
                          </a:endParaRPr>
                        </a:p>
                      </a:txBody>
                      <a:tcPr marL="68580" marR="68580" marT="0" marB="0"/>
                    </a:tc>
                    <a:tc>
                      <a:txBody>
                        <a:bodyPr/>
                        <a:lstStyle/>
                        <a:p>
                          <a:pPr algn="ctr">
                            <a:lnSpc>
                              <a:spcPct val="115000"/>
                            </a:lnSpc>
                            <a:spcAft>
                              <a:spcPts val="0"/>
                            </a:spcAft>
                          </a:pPr>
                          <a:r>
                            <a:rPr lang="en-GB" sz="1800" dirty="0">
                              <a:effectLst/>
                            </a:rPr>
                            <a:t>Total </a:t>
                          </a:r>
                          <a:r>
                            <a:rPr lang="en-GB" sz="1800" dirty="0" smtClean="0">
                              <a:effectLst/>
                            </a:rPr>
                            <a:t>Cost (A)     </a:t>
                          </a:r>
                          <a:endParaRPr lang="en-GB" sz="1800" dirty="0">
                            <a:effectLst/>
                            <a:latin typeface="Calibri"/>
                            <a:ea typeface="Calibri"/>
                            <a:cs typeface="Arial"/>
                          </a:endParaRPr>
                        </a:p>
                      </a:txBody>
                      <a:tcPr marL="68580" marR="68580" marT="0" marB="0"/>
                    </a:tc>
                    <a:tc>
                      <a:txBody>
                        <a:bodyPr/>
                        <a:lstStyle/>
                        <a:p>
                          <a:pPr algn="ctr">
                            <a:lnSpc>
                              <a:spcPct val="115000"/>
                            </a:lnSpc>
                            <a:spcAft>
                              <a:spcPts val="0"/>
                            </a:spcAft>
                          </a:pPr>
                          <a:r>
                            <a:rPr lang="en-GB" sz="1800" dirty="0">
                              <a:effectLst/>
                            </a:rPr>
                            <a:t>Completed </a:t>
                          </a:r>
                          <a:r>
                            <a:rPr lang="en-GB" sz="1800" dirty="0" smtClean="0">
                              <a:effectLst/>
                            </a:rPr>
                            <a:t>Units</a:t>
                          </a:r>
                        </a:p>
                        <a:p>
                          <a:pPr algn="ctr">
                            <a:lnSpc>
                              <a:spcPct val="115000"/>
                            </a:lnSpc>
                            <a:spcAft>
                              <a:spcPts val="0"/>
                            </a:spcAft>
                          </a:pPr>
                          <a:r>
                            <a:rPr lang="en-GB" sz="1800" dirty="0" smtClean="0">
                              <a:effectLst/>
                            </a:rPr>
                            <a:t> (B)      </a:t>
                          </a:r>
                          <a:endParaRPr lang="en-GB" sz="1800" dirty="0">
                            <a:effectLst/>
                            <a:latin typeface="Calibri"/>
                            <a:ea typeface="Calibri"/>
                            <a:cs typeface="Arial"/>
                          </a:endParaRPr>
                        </a:p>
                      </a:txBody>
                      <a:tcPr marL="68580" marR="68580" marT="0" marB="0"/>
                    </a:tc>
                    <a:tc>
                      <a:txBody>
                        <a:bodyPr/>
                        <a:lstStyle/>
                        <a:p>
                          <a:pPr algn="ctr">
                            <a:lnSpc>
                              <a:spcPct val="115000"/>
                            </a:lnSpc>
                            <a:spcAft>
                              <a:spcPts val="0"/>
                            </a:spcAft>
                          </a:pPr>
                          <a:r>
                            <a:rPr lang="en-GB" sz="1800" dirty="0">
                              <a:effectLst/>
                            </a:rPr>
                            <a:t>WIP Equivalent units </a:t>
                          </a:r>
                          <a:r>
                            <a:rPr lang="en-GB" sz="1800" dirty="0" smtClean="0">
                              <a:effectLst/>
                            </a:rPr>
                            <a:t> (C) </a:t>
                          </a:r>
                          <a:endParaRPr lang="en-GB" sz="1800" dirty="0">
                            <a:effectLst/>
                            <a:latin typeface="Calibri"/>
                            <a:ea typeface="Calibri"/>
                            <a:cs typeface="Arial"/>
                          </a:endParaRPr>
                        </a:p>
                      </a:txBody>
                      <a:tcPr marL="68580" marR="68580" marT="0" marB="0"/>
                    </a:tc>
                    <a:tc>
                      <a:txBody>
                        <a:bodyPr/>
                        <a:lstStyle/>
                        <a:p>
                          <a:pPr algn="ctr">
                            <a:lnSpc>
                              <a:spcPct val="115000"/>
                            </a:lnSpc>
                            <a:spcAft>
                              <a:spcPts val="0"/>
                            </a:spcAft>
                          </a:pPr>
                          <a:r>
                            <a:rPr lang="en-GB" sz="1800" dirty="0">
                              <a:effectLst/>
                            </a:rPr>
                            <a:t>Total </a:t>
                          </a:r>
                          <a:r>
                            <a:rPr lang="en-GB" sz="1800" dirty="0" smtClean="0">
                              <a:effectLst/>
                            </a:rPr>
                            <a:t>Units</a:t>
                          </a:r>
                        </a:p>
                        <a:p>
                          <a:pPr marL="0" marR="0" indent="0" algn="ctr" defTabSz="457200" rtl="0" eaLnBrk="1" fontAlgn="auto" latinLnBrk="0" hangingPunct="1">
                            <a:lnSpc>
                              <a:spcPct val="115000"/>
                            </a:lnSpc>
                            <a:spcBef>
                              <a:spcPts val="0"/>
                            </a:spcBef>
                            <a:spcAft>
                              <a:spcPts val="0"/>
                            </a:spcAft>
                            <a:buClrTx/>
                            <a:buSzTx/>
                            <a:buFontTx/>
                            <a:buNone/>
                            <a:tabLst/>
                            <a:defRPr/>
                          </a:pPr>
                          <a:r>
                            <a:rPr lang="en-GB" sz="1800" baseline="0" dirty="0" smtClean="0">
                              <a:effectLst/>
                            </a:rPr>
                            <a:t>(D)</a:t>
                          </a:r>
                          <a:r>
                            <a:rPr lang="en-GB" sz="1800" dirty="0" smtClean="0">
                              <a:effectLst/>
                            </a:rPr>
                            <a:t>     </a:t>
                          </a:r>
                          <a:endParaRPr lang="en-GB" sz="1800" dirty="0" smtClean="0">
                            <a:effectLst/>
                            <a:latin typeface="+mn-lt"/>
                            <a:ea typeface="Calibri"/>
                            <a:cs typeface="Arial"/>
                          </a:endParaRPr>
                        </a:p>
                        <a:p>
                          <a:pPr algn="ctr">
                            <a:lnSpc>
                              <a:spcPct val="115000"/>
                            </a:lnSpc>
                            <a:spcAft>
                              <a:spcPts val="0"/>
                            </a:spcAft>
                          </a:pPr>
                          <a:r>
                            <a:rPr lang="en-GB" sz="1800" dirty="0" smtClean="0">
                              <a:effectLst/>
                            </a:rPr>
                            <a:t>= (B</a:t>
                          </a:r>
                          <a:r>
                            <a:rPr lang="en-GB" sz="1800" baseline="0" dirty="0" smtClean="0">
                              <a:effectLst/>
                            </a:rPr>
                            <a:t> + C)</a:t>
                          </a:r>
                        </a:p>
                      </a:txBody>
                      <a:tcPr marL="68580" marR="68580" marT="0" marB="0"/>
                    </a:tc>
                    <a:tc>
                      <a:txBody>
                        <a:bodyPr/>
                        <a:lstStyle/>
                        <a:p>
                          <a:endParaRPr lang="en-US"/>
                        </a:p>
                      </a:txBody>
                      <a:tcPr marL="68580" marR="68580" marT="0" marB="0">
                        <a:blipFill rotWithShape="0">
                          <a:blip r:embed="rId2"/>
                          <a:stretch>
                            <a:fillRect l="-499653" t="-5128" r="-1389" b="-227564"/>
                          </a:stretch>
                        </a:blipFill>
                      </a:tcPr>
                    </a:tc>
                  </a:tr>
                  <a:tr h="630936">
                    <a:tc>
                      <a:txBody>
                        <a:bodyPr/>
                        <a:lstStyle/>
                        <a:p>
                          <a:pPr>
                            <a:lnSpc>
                              <a:spcPct val="115000"/>
                            </a:lnSpc>
                            <a:spcAft>
                              <a:spcPts val="0"/>
                            </a:spcAft>
                          </a:pPr>
                          <a:r>
                            <a:rPr kumimoji="0" lang="en-GB" sz="1800" b="0" i="0" u="none" strike="noStrike" kern="1200" cap="none" spc="0" normalizeH="0" baseline="0" dirty="0" smtClean="0">
                              <a:ln>
                                <a:noFill/>
                              </a:ln>
                              <a:solidFill>
                                <a:schemeClr val="bg1"/>
                              </a:solidFill>
                              <a:effectLst/>
                              <a:uLnTx/>
                              <a:uFillTx/>
                              <a:latin typeface="+mn-lt"/>
                              <a:ea typeface="+mn-ea"/>
                              <a:cs typeface="Arial"/>
                            </a:rPr>
                            <a:t>Previous Process Cost</a:t>
                          </a:r>
                          <a:endParaRPr kumimoji="0" lang="en-GB" sz="1800" b="0" i="0" u="none" strike="noStrike" kern="1200" cap="none" spc="0" normalizeH="0" baseline="0" dirty="0">
                            <a:ln>
                              <a:noFill/>
                            </a:ln>
                            <a:solidFill>
                              <a:schemeClr val="bg1"/>
                            </a:solidFill>
                            <a:effectLst/>
                            <a:uLnTx/>
                            <a:uFillTx/>
                            <a:latin typeface="+mn-lt"/>
                            <a:ea typeface="+mn-ea"/>
                            <a:cs typeface="Arial"/>
                          </a:endParaRPr>
                        </a:p>
                      </a:txBody>
                      <a:tcPr marL="68580" marR="68580" marT="0" marB="0"/>
                    </a:tc>
                    <a:tc>
                      <a:txBody>
                        <a:bodyPr/>
                        <a:lstStyle/>
                        <a:p>
                          <a:pPr>
                            <a:lnSpc>
                              <a:spcPct val="115000"/>
                            </a:lnSpc>
                            <a:spcAft>
                              <a:spcPts val="0"/>
                            </a:spcAft>
                          </a:pPr>
                          <a:r>
                            <a:rPr lang="en-GB" sz="1800" dirty="0" smtClean="0">
                              <a:effectLst/>
                              <a:latin typeface="Calibri"/>
                              <a:ea typeface="Calibri"/>
                              <a:cs typeface="Arial"/>
                            </a:rPr>
                            <a:t>£90,000</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endParaRPr lang="en-GB" sz="1800" dirty="0">
                            <a:effectLst/>
                            <a:latin typeface="Calibri"/>
                            <a:ea typeface="Calibri"/>
                            <a:cs typeface="Arial"/>
                          </a:endParaRPr>
                        </a:p>
                      </a:txBody>
                      <a:tcPr marL="68580" marR="68580" marT="0" marB="0"/>
                    </a:tc>
                    <a:tc>
                      <a:txBody>
                        <a:bodyPr/>
                        <a:lstStyle/>
                        <a:p>
                          <a:pPr>
                            <a:lnSpc>
                              <a:spcPct val="115000"/>
                            </a:lnSpc>
                            <a:spcAft>
                              <a:spcPts val="0"/>
                            </a:spcAft>
                          </a:pPr>
                          <a:endParaRPr lang="en-GB" sz="1800" dirty="0">
                            <a:effectLst/>
                            <a:latin typeface="Calibri"/>
                            <a:ea typeface="Calibri"/>
                            <a:cs typeface="Arial"/>
                          </a:endParaRPr>
                        </a:p>
                      </a:txBody>
                      <a:tcPr marL="68580" marR="68580" marT="0" marB="0"/>
                    </a:tc>
                    <a:tc>
                      <a:txBody>
                        <a:bodyPr/>
                        <a:lstStyle/>
                        <a:p>
                          <a:pPr>
                            <a:lnSpc>
                              <a:spcPct val="115000"/>
                            </a:lnSpc>
                            <a:spcAft>
                              <a:spcPts val="0"/>
                            </a:spcAft>
                          </a:pPr>
                          <a:endParaRPr lang="en-GB" sz="1800">
                            <a:effectLst/>
                            <a:latin typeface="Calibri"/>
                            <a:ea typeface="Calibri"/>
                            <a:cs typeface="Arial"/>
                          </a:endParaRPr>
                        </a:p>
                      </a:txBody>
                      <a:tcPr marL="68580" marR="68580" marT="0" marB="0"/>
                    </a:tc>
                    <a:tc>
                      <a:txBody>
                        <a:bodyPr/>
                        <a:lstStyle/>
                        <a:p>
                          <a:pPr>
                            <a:lnSpc>
                              <a:spcPct val="115000"/>
                            </a:lnSpc>
                            <a:spcAft>
                              <a:spcPts val="0"/>
                            </a:spcAft>
                          </a:pPr>
                          <a:endParaRPr lang="en-GB" sz="1800" dirty="0">
                            <a:effectLst/>
                            <a:latin typeface="Calibri"/>
                            <a:ea typeface="Calibri"/>
                            <a:cs typeface="Arial"/>
                          </a:endParaRPr>
                        </a:p>
                      </a:txBody>
                      <a:tcPr marL="68580" marR="68580" marT="0" marB="0"/>
                    </a:tc>
                  </a:tr>
                  <a:tr h="455122">
                    <a:tc>
                      <a:txBody>
                        <a:bodyPr/>
                        <a:lstStyle/>
                        <a:p>
                          <a:pPr>
                            <a:lnSpc>
                              <a:spcPct val="115000"/>
                            </a:lnSpc>
                            <a:spcAft>
                              <a:spcPts val="0"/>
                            </a:spcAft>
                          </a:pPr>
                          <a:r>
                            <a:rPr lang="en-GB" sz="1800" dirty="0">
                              <a:effectLst/>
                            </a:rPr>
                            <a:t> </a:t>
                          </a:r>
                          <a:r>
                            <a:rPr kumimoji="0" lang="en-GB" sz="1800" b="0" i="0" u="none" strike="noStrike" kern="1200" cap="none" spc="0" normalizeH="0" baseline="0" dirty="0" smtClean="0">
                              <a:ln>
                                <a:noFill/>
                              </a:ln>
                              <a:solidFill>
                                <a:schemeClr val="bg1"/>
                              </a:solidFill>
                              <a:effectLst/>
                              <a:uLnTx/>
                              <a:uFillTx/>
                              <a:latin typeface="+mn-lt"/>
                              <a:ea typeface="+mn-ea"/>
                              <a:cs typeface="Arial"/>
                            </a:rPr>
                            <a:t>Material </a:t>
                          </a:r>
                          <a:endParaRPr kumimoji="0" lang="en-GB" sz="1800" b="0" i="0" u="none" strike="noStrike" kern="1200" cap="none" spc="0" normalizeH="0" baseline="0" dirty="0">
                            <a:ln>
                              <a:noFill/>
                            </a:ln>
                            <a:solidFill>
                              <a:schemeClr val="bg1"/>
                            </a:solidFill>
                            <a:effectLst/>
                            <a:uLnTx/>
                            <a:uFillTx/>
                            <a:latin typeface="+mn-lt"/>
                            <a:ea typeface="+mn-ea"/>
                            <a:cs typeface="Arial"/>
                          </a:endParaRPr>
                        </a:p>
                      </a:txBody>
                      <a:tcPr marL="68580" marR="68580" marT="0" marB="0"/>
                    </a:tc>
                    <a:tc>
                      <a:txBody>
                        <a:bodyPr/>
                        <a:lstStyle/>
                        <a:p>
                          <a:pPr>
                            <a:lnSpc>
                              <a:spcPct val="115000"/>
                            </a:lnSpc>
                            <a:spcAft>
                              <a:spcPts val="0"/>
                            </a:spcAft>
                          </a:pPr>
                          <a:r>
                            <a:rPr lang="en-GB" sz="1800" dirty="0">
                              <a:effectLst/>
                            </a:rPr>
                            <a:t> </a:t>
                          </a:r>
                          <a:r>
                            <a:rPr lang="en-GB" sz="1800" dirty="0" smtClean="0">
                              <a:effectLst/>
                            </a:rPr>
                            <a:t>£36,000</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a:effectLst/>
                            </a:rPr>
                            <a:t> </a:t>
                          </a:r>
                          <a:endParaRPr lang="en-GB" sz="1800">
                            <a:effectLst/>
                            <a:latin typeface="Calibri"/>
                            <a:ea typeface="Calibri"/>
                            <a:cs typeface="Arial"/>
                          </a:endParaRPr>
                        </a:p>
                      </a:txBody>
                      <a:tcPr marL="68580" marR="68580" marT="0" marB="0"/>
                    </a:tc>
                    <a:tc>
                      <a:txBody>
                        <a:bodyPr/>
                        <a:lstStyle/>
                        <a:p>
                          <a:pPr>
                            <a:lnSpc>
                              <a:spcPct val="115000"/>
                            </a:lnSpc>
                            <a:spcAft>
                              <a:spcPts val="0"/>
                            </a:spcAft>
                          </a:pPr>
                          <a:r>
                            <a:rPr lang="en-GB" sz="1800">
                              <a:effectLst/>
                            </a:rPr>
                            <a:t> </a:t>
                          </a:r>
                          <a:endParaRPr lang="en-GB" sz="1800">
                            <a:effectLst/>
                            <a:latin typeface="Calibri"/>
                            <a:ea typeface="Calibri"/>
                            <a:cs typeface="Arial"/>
                          </a:endParaRPr>
                        </a:p>
                      </a:txBody>
                      <a:tcPr marL="68580" marR="68580" marT="0" marB="0"/>
                    </a:tc>
                  </a:tr>
                  <a:tr h="604891">
                    <a:tc>
                      <a:txBody>
                        <a:bodyPr/>
                        <a:lstStyle/>
                        <a:p>
                          <a:pPr>
                            <a:lnSpc>
                              <a:spcPct val="115000"/>
                            </a:lnSpc>
                            <a:spcAft>
                              <a:spcPts val="0"/>
                            </a:spcAft>
                          </a:pPr>
                          <a:r>
                            <a:rPr lang="en-GB" sz="1800" dirty="0">
                              <a:effectLst/>
                            </a:rPr>
                            <a:t> </a:t>
                          </a:r>
                          <a:r>
                            <a:rPr kumimoji="0" lang="en-GB" sz="1800" b="0" i="0" u="none" strike="noStrike" kern="1200" cap="none" spc="0" normalizeH="0" baseline="0" noProof="0" dirty="0" smtClean="0">
                              <a:ln>
                                <a:noFill/>
                              </a:ln>
                              <a:solidFill>
                                <a:schemeClr val="bg1"/>
                              </a:solidFill>
                              <a:effectLst/>
                              <a:uLnTx/>
                              <a:uFillTx/>
                              <a:latin typeface="+mn-lt"/>
                              <a:ea typeface="+mn-ea"/>
                              <a:cs typeface="Arial"/>
                            </a:rPr>
                            <a:t>Conversion cost </a:t>
                          </a:r>
                          <a:endParaRPr lang="en-GB" sz="1800" dirty="0">
                            <a:solidFill>
                              <a:schemeClr val="bg1"/>
                            </a:solidFill>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r>
                            <a:rPr lang="en-GB" sz="1800" dirty="0" smtClean="0">
                              <a:effectLst/>
                            </a:rPr>
                            <a:t>£57,000</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a:effectLst/>
                            </a:rPr>
                            <a:t> </a:t>
                          </a:r>
                          <a:endParaRPr lang="en-GB" sz="1800">
                            <a:effectLst/>
                            <a:latin typeface="Calibri"/>
                            <a:ea typeface="Calibri"/>
                            <a:cs typeface="Arial"/>
                          </a:endParaRPr>
                        </a:p>
                      </a:txBody>
                      <a:tcPr marL="68580" marR="68580" marT="0" marB="0"/>
                    </a:tc>
                  </a:tr>
                  <a:tr h="455122">
                    <a:tc>
                      <a:txBody>
                        <a:bodyPr/>
                        <a:lstStyle/>
                        <a:p>
                          <a:pPr>
                            <a:lnSpc>
                              <a:spcPct val="115000"/>
                            </a:lnSpc>
                            <a:spcAft>
                              <a:spcPts val="0"/>
                            </a:spcAft>
                          </a:pPr>
                          <a:r>
                            <a:rPr lang="en-GB" sz="1800" dirty="0">
                              <a:effectLst/>
                            </a:rPr>
                            <a:t> </a:t>
                          </a:r>
                          <a:r>
                            <a:rPr lang="en-GB" sz="1800" dirty="0" smtClean="0">
                              <a:effectLst/>
                            </a:rPr>
                            <a:t>Total</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a:effectLst/>
                            </a:rPr>
                            <a:t> </a:t>
                          </a:r>
                          <a:endParaRPr lang="en-GB" sz="1800">
                            <a:effectLst/>
                            <a:latin typeface="Calibri"/>
                            <a:ea typeface="Calibri"/>
                            <a:cs typeface="Arial"/>
                          </a:endParaRPr>
                        </a:p>
                      </a:txBody>
                      <a:tcPr marL="68580" marR="68580" marT="0" marB="0"/>
                    </a:tc>
                    <a:tc>
                      <a:txBody>
                        <a:bodyPr/>
                        <a:lstStyle/>
                        <a:p>
                          <a:pPr>
                            <a:lnSpc>
                              <a:spcPct val="115000"/>
                            </a:lnSpc>
                            <a:spcAft>
                              <a:spcPts val="0"/>
                            </a:spcAft>
                          </a:pPr>
                          <a:r>
                            <a:rPr lang="en-GB" sz="1800">
                              <a:effectLst/>
                            </a:rPr>
                            <a:t> </a:t>
                          </a:r>
                          <a:endParaRPr lang="en-GB" sz="1800">
                            <a:effectLst/>
                            <a:latin typeface="Calibri"/>
                            <a:ea typeface="Calibri"/>
                            <a:cs typeface="Arial"/>
                          </a:endParaRPr>
                        </a:p>
                      </a:txBody>
                      <a:tcPr marL="68580" marR="68580" marT="0" marB="0"/>
                    </a:tc>
                    <a:tc>
                      <a:txBody>
                        <a:bodyPr/>
                        <a:lstStyle/>
                        <a:p>
                          <a:pPr>
                            <a:lnSpc>
                              <a:spcPct val="115000"/>
                            </a:lnSpc>
                            <a:spcAft>
                              <a:spcPts val="0"/>
                            </a:spcAft>
                          </a:pPr>
                          <a:r>
                            <a:rPr lang="en-GB" sz="1800">
                              <a:effectLst/>
                            </a:rPr>
                            <a:t> </a:t>
                          </a:r>
                          <a:endParaRPr lang="en-GB" sz="180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c>
                      <a:txBody>
                        <a:bodyPr/>
                        <a:lstStyle/>
                        <a:p>
                          <a:pPr>
                            <a:lnSpc>
                              <a:spcPct val="115000"/>
                            </a:lnSpc>
                            <a:spcAft>
                              <a:spcPts val="0"/>
                            </a:spcAft>
                          </a:pPr>
                          <a:r>
                            <a:rPr lang="en-GB" sz="1800" dirty="0">
                              <a:effectLst/>
                            </a:rPr>
                            <a:t> </a:t>
                          </a:r>
                          <a:endParaRPr lang="en-GB" sz="1800" dirty="0">
                            <a:effectLst/>
                            <a:latin typeface="Calibri"/>
                            <a:ea typeface="Calibri"/>
                            <a:cs typeface="Arial"/>
                          </a:endParaRPr>
                        </a:p>
                      </a:txBody>
                      <a:tcPr marL="68580" marR="68580" marT="0" marB="0"/>
                    </a:tc>
                  </a:tr>
                </a:tbl>
              </a:graphicData>
            </a:graphic>
          </p:graphicFrame>
        </mc:Fallback>
      </mc:AlternateContent>
      <p:sp>
        <p:nvSpPr>
          <p:cNvPr id="5" name="Rectangle 4"/>
          <p:cNvSpPr/>
          <p:nvPr/>
        </p:nvSpPr>
        <p:spPr>
          <a:xfrm>
            <a:off x="4756680" y="1880691"/>
            <a:ext cx="1156440"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9,000</a:t>
            </a:r>
            <a:endParaRPr lang="en-GB" dirty="0"/>
          </a:p>
        </p:txBody>
      </p:sp>
      <p:sp>
        <p:nvSpPr>
          <p:cNvPr id="6" name="Rectangle 5"/>
          <p:cNvSpPr/>
          <p:nvPr/>
        </p:nvSpPr>
        <p:spPr>
          <a:xfrm>
            <a:off x="6161314" y="2468946"/>
            <a:ext cx="1064623"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500</a:t>
            </a:r>
            <a:endParaRPr lang="en-GB" dirty="0"/>
          </a:p>
        </p:txBody>
      </p:sp>
      <p:sp>
        <p:nvSpPr>
          <p:cNvPr id="7" name="Rectangle 6"/>
          <p:cNvSpPr/>
          <p:nvPr/>
        </p:nvSpPr>
        <p:spPr>
          <a:xfrm>
            <a:off x="4756680" y="2433921"/>
            <a:ext cx="1156440"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9,000</a:t>
            </a:r>
            <a:endParaRPr lang="en-GB" dirty="0"/>
          </a:p>
        </p:txBody>
      </p:sp>
      <p:sp>
        <p:nvSpPr>
          <p:cNvPr id="8" name="Rectangle 7"/>
          <p:cNvSpPr/>
          <p:nvPr/>
        </p:nvSpPr>
        <p:spPr>
          <a:xfrm>
            <a:off x="8880565" y="2985644"/>
            <a:ext cx="1064623"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£19</a:t>
            </a:r>
            <a:endParaRPr lang="en-GB" dirty="0"/>
          </a:p>
        </p:txBody>
      </p:sp>
      <p:sp>
        <p:nvSpPr>
          <p:cNvPr id="9" name="Rectangle 8"/>
          <p:cNvSpPr/>
          <p:nvPr/>
        </p:nvSpPr>
        <p:spPr>
          <a:xfrm>
            <a:off x="3521109" y="3041029"/>
            <a:ext cx="1156440"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£183,000</a:t>
            </a:r>
            <a:endParaRPr lang="en-GB" dirty="0"/>
          </a:p>
        </p:txBody>
      </p:sp>
      <p:sp>
        <p:nvSpPr>
          <p:cNvPr id="10" name="Rectangle 9"/>
          <p:cNvSpPr/>
          <p:nvPr/>
        </p:nvSpPr>
        <p:spPr>
          <a:xfrm>
            <a:off x="8880565" y="2451528"/>
            <a:ext cx="1064623"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£6</a:t>
            </a:r>
            <a:endParaRPr lang="en-GB" dirty="0"/>
          </a:p>
        </p:txBody>
      </p:sp>
      <p:sp>
        <p:nvSpPr>
          <p:cNvPr id="11" name="Rectangle 10"/>
          <p:cNvSpPr/>
          <p:nvPr/>
        </p:nvSpPr>
        <p:spPr>
          <a:xfrm>
            <a:off x="7491548" y="2438463"/>
            <a:ext cx="1064623"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£9,500</a:t>
            </a:r>
            <a:endParaRPr lang="en-GB" dirty="0"/>
          </a:p>
        </p:txBody>
      </p:sp>
      <p:sp>
        <p:nvSpPr>
          <p:cNvPr id="12" name="Rectangle 11"/>
          <p:cNvSpPr/>
          <p:nvPr/>
        </p:nvSpPr>
        <p:spPr>
          <a:xfrm>
            <a:off x="8880565" y="1894178"/>
            <a:ext cx="1064623"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£4</a:t>
            </a:r>
            <a:endParaRPr lang="en-GB" dirty="0"/>
          </a:p>
        </p:txBody>
      </p:sp>
      <p:sp>
        <p:nvSpPr>
          <p:cNvPr id="13" name="Rectangle 12"/>
          <p:cNvSpPr/>
          <p:nvPr/>
        </p:nvSpPr>
        <p:spPr>
          <a:xfrm>
            <a:off x="7491548" y="1894178"/>
            <a:ext cx="1064623"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£9,000</a:t>
            </a:r>
            <a:endParaRPr lang="en-GB" dirty="0"/>
          </a:p>
        </p:txBody>
      </p:sp>
      <p:sp>
        <p:nvSpPr>
          <p:cNvPr id="14" name="Rectangle 13"/>
          <p:cNvSpPr/>
          <p:nvPr/>
        </p:nvSpPr>
        <p:spPr>
          <a:xfrm>
            <a:off x="6161314" y="1905574"/>
            <a:ext cx="1064623"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0</a:t>
            </a:r>
            <a:endParaRPr lang="en-GB" dirty="0"/>
          </a:p>
        </p:txBody>
      </p:sp>
      <p:sp>
        <p:nvSpPr>
          <p:cNvPr id="15" name="Content Placeholder 2"/>
          <p:cNvSpPr txBox="1">
            <a:spLocks/>
          </p:cNvSpPr>
          <p:nvPr/>
        </p:nvSpPr>
        <p:spPr>
          <a:xfrm>
            <a:off x="1838688" y="3487784"/>
            <a:ext cx="8424000" cy="2429691"/>
          </a:xfrm>
          <a:prstGeom prst="rect">
            <a:avLst/>
          </a:prstGeom>
        </p:spPr>
        <p:txBody>
          <a:bodyPr vert="horz" lIns="0" tIns="0" rIns="0" bIns="0" rtlCol="0">
            <a:noAutofit/>
          </a:bodyPr>
          <a:lstStyle>
            <a:lvl1pPr marL="342900" indent="-342900" algn="l" defTabSz="457200" rtl="0" eaLnBrk="1" latinLnBrk="0" hangingPunct="1">
              <a:spcBef>
                <a:spcPts val="1200"/>
              </a:spcBef>
              <a:buClr>
                <a:schemeClr val="accent2"/>
              </a:buClr>
              <a:buFont typeface="Arial"/>
              <a:buChar char="•"/>
              <a:defRPr sz="2000" kern="1200">
                <a:solidFill>
                  <a:schemeClr val="tx1"/>
                </a:solidFill>
                <a:latin typeface="Arial"/>
                <a:ea typeface="+mn-ea"/>
                <a:cs typeface="Arial"/>
              </a:defRPr>
            </a:lvl1pPr>
            <a:lvl2pPr marL="742950" indent="-285750" algn="l" defTabSz="457200" rtl="0" eaLnBrk="1" latinLnBrk="0" hangingPunct="1">
              <a:spcBef>
                <a:spcPts val="1200"/>
              </a:spcBef>
              <a:buClr>
                <a:schemeClr val="accent2"/>
              </a:buClr>
              <a:buFont typeface="Arial"/>
              <a:buChar char="•"/>
              <a:defRPr sz="1800" kern="1200">
                <a:solidFill>
                  <a:schemeClr val="tx1"/>
                </a:solidFill>
                <a:latin typeface="Arial"/>
                <a:ea typeface="+mn-ea"/>
                <a:cs typeface="Arial"/>
              </a:defRPr>
            </a:lvl2pPr>
            <a:lvl3pPr marL="1143000" indent="-228600" algn="l" defTabSz="457200" rtl="0" eaLnBrk="1" latinLnBrk="0" hangingPunct="1">
              <a:spcBef>
                <a:spcPts val="1200"/>
              </a:spcBef>
              <a:buClr>
                <a:schemeClr val="accent2"/>
              </a:buClr>
              <a:buFont typeface="Arial"/>
              <a:buChar char="•"/>
              <a:defRPr sz="1600" kern="1200">
                <a:solidFill>
                  <a:schemeClr val="tx1"/>
                </a:solidFill>
                <a:latin typeface="Arial"/>
                <a:ea typeface="+mn-ea"/>
                <a:cs typeface="Arial"/>
              </a:defRPr>
            </a:lvl3pPr>
            <a:lvl4pPr marL="1600200" indent="-228600" algn="l" defTabSz="457200" rtl="0" eaLnBrk="1" latinLnBrk="0" hangingPunct="1">
              <a:spcBef>
                <a:spcPts val="1200"/>
              </a:spcBef>
              <a:buClr>
                <a:schemeClr val="accent2"/>
              </a:buClr>
              <a:buFont typeface="Arial"/>
              <a:buChar char="•"/>
              <a:defRPr sz="1400" kern="1200">
                <a:solidFill>
                  <a:schemeClr val="tx1"/>
                </a:solidFill>
                <a:latin typeface="Arial"/>
                <a:ea typeface="+mn-ea"/>
                <a:cs typeface="Arial"/>
              </a:defRPr>
            </a:lvl4pPr>
            <a:lvl5pPr marL="2057400" indent="-228600" algn="l" defTabSz="457200" rtl="0" eaLnBrk="1" latinLnBrk="0" hangingPunct="1">
              <a:spcBef>
                <a:spcPts val="1200"/>
              </a:spcBef>
              <a:buClr>
                <a:schemeClr val="accent2"/>
              </a:buClr>
              <a:buFont typeface="Arial"/>
              <a:buChar char="•"/>
              <a:defRPr sz="1200" kern="1200">
                <a:solidFill>
                  <a:schemeClr val="tx1"/>
                </a:solidFill>
                <a:latin typeface="Arial"/>
                <a:ea typeface="+mn-ea"/>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buClr>
                <a:srgbClr val="159AD7"/>
              </a:buClr>
              <a:buFont typeface="Wingdings" pitchFamily="2" charset="2"/>
              <a:buChar char="q"/>
            </a:pPr>
            <a:r>
              <a:rPr lang="en-GB" sz="1400" b="1" dirty="0">
                <a:solidFill>
                  <a:srgbClr val="0C2E4F"/>
                </a:solidFill>
              </a:rPr>
              <a:t>Value of the outputs:</a:t>
            </a:r>
          </a:p>
          <a:p>
            <a:pPr>
              <a:buClr>
                <a:srgbClr val="159AD7"/>
              </a:buClr>
              <a:buFont typeface="Wingdings" pitchFamily="2" charset="2"/>
              <a:buChar char="q"/>
            </a:pPr>
            <a:r>
              <a:rPr lang="en-GB" sz="1400" b="1" dirty="0">
                <a:solidFill>
                  <a:srgbClr val="FF0000"/>
                </a:solidFill>
              </a:rPr>
              <a:t>Work in process </a:t>
            </a:r>
          </a:p>
          <a:p>
            <a:pPr>
              <a:buClr>
                <a:srgbClr val="159AD7"/>
              </a:buClr>
              <a:buFont typeface="Wingdings" pitchFamily="2" charset="2"/>
              <a:buChar char="q"/>
            </a:pPr>
            <a:r>
              <a:rPr lang="en-GB" sz="1400" dirty="0">
                <a:solidFill>
                  <a:srgbClr val="0C2E4F"/>
                </a:solidFill>
              </a:rPr>
              <a:t>Previous Process </a:t>
            </a:r>
            <a:r>
              <a:rPr lang="en-GB" sz="1400" dirty="0">
                <a:solidFill>
                  <a:srgbClr val="0C2E4F"/>
                </a:solidFill>
              </a:rPr>
              <a:t>Cost ( 1000 @£9)                             </a:t>
            </a:r>
            <a:r>
              <a:rPr lang="en-GB" sz="1400" dirty="0" smtClean="0">
                <a:solidFill>
                  <a:srgbClr val="0C2E4F"/>
                </a:solidFill>
              </a:rPr>
              <a:t>	£</a:t>
            </a:r>
            <a:r>
              <a:rPr lang="en-GB" sz="1400" dirty="0">
                <a:solidFill>
                  <a:srgbClr val="0C2E4F"/>
                </a:solidFill>
              </a:rPr>
              <a:t>9,000</a:t>
            </a:r>
            <a:endParaRPr lang="en-GB" sz="1400" dirty="0">
              <a:solidFill>
                <a:srgbClr val="0C2E4F"/>
              </a:solidFill>
            </a:endParaRPr>
          </a:p>
          <a:p>
            <a:pPr>
              <a:buClr>
                <a:srgbClr val="159AD7"/>
              </a:buClr>
              <a:buFont typeface="Wingdings" pitchFamily="2" charset="2"/>
              <a:buChar char="q"/>
            </a:pPr>
            <a:r>
              <a:rPr lang="en-GB" sz="1400" dirty="0">
                <a:solidFill>
                  <a:srgbClr val="0C2E4F"/>
                </a:solidFill>
              </a:rPr>
              <a:t>Material (0 @ £4)                                                         </a:t>
            </a:r>
            <a:r>
              <a:rPr lang="en-GB" sz="1400" dirty="0" smtClean="0">
                <a:solidFill>
                  <a:srgbClr val="0C2E4F"/>
                </a:solidFill>
              </a:rPr>
              <a:t>		 </a:t>
            </a:r>
            <a:r>
              <a:rPr lang="en-GB" sz="1400" dirty="0">
                <a:solidFill>
                  <a:srgbClr val="0C2E4F"/>
                </a:solidFill>
              </a:rPr>
              <a:t>£0                                                  </a:t>
            </a:r>
          </a:p>
          <a:p>
            <a:pPr>
              <a:buClr>
                <a:srgbClr val="159AD7"/>
              </a:buClr>
              <a:buFont typeface="Wingdings" pitchFamily="2" charset="2"/>
              <a:buChar char="q"/>
            </a:pPr>
            <a:r>
              <a:rPr lang="en-GB" sz="1400" dirty="0">
                <a:solidFill>
                  <a:srgbClr val="0C2E4F"/>
                </a:solidFill>
              </a:rPr>
              <a:t>Conversion (500 @£6)                                                 </a:t>
            </a:r>
            <a:r>
              <a:rPr lang="en-GB" sz="1400" dirty="0" smtClean="0">
                <a:solidFill>
                  <a:srgbClr val="0C2E4F"/>
                </a:solidFill>
              </a:rPr>
              <a:t>		 </a:t>
            </a:r>
            <a:r>
              <a:rPr lang="en-GB" sz="1400" u="sng" dirty="0">
                <a:solidFill>
                  <a:srgbClr val="0C2E4F"/>
                </a:solidFill>
              </a:rPr>
              <a:t>£3,000  </a:t>
            </a:r>
          </a:p>
          <a:p>
            <a:pPr>
              <a:buClr>
                <a:srgbClr val="159AD7"/>
              </a:buClr>
              <a:buFont typeface="Wingdings" pitchFamily="2" charset="2"/>
              <a:buChar char="q"/>
            </a:pPr>
            <a:r>
              <a:rPr lang="en-GB" sz="1400" b="1" dirty="0">
                <a:solidFill>
                  <a:srgbClr val="FF0000"/>
                </a:solidFill>
              </a:rPr>
              <a:t>Total  </a:t>
            </a:r>
            <a:r>
              <a:rPr lang="en-GB" sz="1400" b="1" dirty="0">
                <a:solidFill>
                  <a:srgbClr val="FF0000"/>
                </a:solidFill>
              </a:rPr>
              <a:t>Work in process </a:t>
            </a:r>
            <a:r>
              <a:rPr lang="en-GB" sz="1400" b="1" dirty="0">
                <a:solidFill>
                  <a:srgbClr val="FF0000"/>
                </a:solidFill>
              </a:rPr>
              <a:t>                                                                       </a:t>
            </a:r>
            <a:r>
              <a:rPr lang="en-GB" sz="1400" dirty="0">
                <a:solidFill>
                  <a:srgbClr val="0C2E4F"/>
                </a:solidFill>
              </a:rPr>
              <a:t>£12,000</a:t>
            </a:r>
          </a:p>
          <a:p>
            <a:pPr>
              <a:buClr>
                <a:srgbClr val="159AD7"/>
              </a:buClr>
              <a:buFont typeface="Wingdings" pitchFamily="2" charset="2"/>
              <a:buChar char="q"/>
            </a:pPr>
            <a:r>
              <a:rPr lang="en-GB" sz="1400" b="1" dirty="0">
                <a:solidFill>
                  <a:srgbClr val="FF0000"/>
                </a:solidFill>
              </a:rPr>
              <a:t>Completed Unites   </a:t>
            </a:r>
            <a:r>
              <a:rPr lang="en-GB" sz="1400" dirty="0">
                <a:solidFill>
                  <a:srgbClr val="0C2E4F"/>
                </a:solidFill>
              </a:rPr>
              <a:t>(9,000  units @£19)                                             £171,000  </a:t>
            </a:r>
          </a:p>
          <a:p>
            <a:pPr marL="0" indent="0">
              <a:buClr>
                <a:srgbClr val="159AD7"/>
              </a:buClr>
              <a:buNone/>
            </a:pPr>
            <a:endParaRPr lang="en-GB" sz="1800" dirty="0"/>
          </a:p>
        </p:txBody>
      </p:sp>
      <p:sp>
        <p:nvSpPr>
          <p:cNvPr id="16" name="Rectangle 15"/>
          <p:cNvSpPr/>
          <p:nvPr/>
        </p:nvSpPr>
        <p:spPr>
          <a:xfrm>
            <a:off x="4756680" y="1353822"/>
            <a:ext cx="1156440"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9,000</a:t>
            </a:r>
            <a:endParaRPr lang="en-GB" dirty="0"/>
          </a:p>
        </p:txBody>
      </p:sp>
      <p:sp>
        <p:nvSpPr>
          <p:cNvPr id="17" name="Rectangle 16"/>
          <p:cNvSpPr/>
          <p:nvPr/>
        </p:nvSpPr>
        <p:spPr>
          <a:xfrm>
            <a:off x="8880565" y="1367309"/>
            <a:ext cx="1064623"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£9</a:t>
            </a:r>
            <a:endParaRPr lang="en-GB" dirty="0"/>
          </a:p>
        </p:txBody>
      </p:sp>
      <p:sp>
        <p:nvSpPr>
          <p:cNvPr id="18" name="Rectangle 17"/>
          <p:cNvSpPr/>
          <p:nvPr/>
        </p:nvSpPr>
        <p:spPr>
          <a:xfrm>
            <a:off x="7491548" y="1367309"/>
            <a:ext cx="1064623"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£10,000</a:t>
            </a:r>
            <a:endParaRPr lang="en-GB" dirty="0"/>
          </a:p>
        </p:txBody>
      </p:sp>
      <p:sp>
        <p:nvSpPr>
          <p:cNvPr id="19" name="Rectangle 18"/>
          <p:cNvSpPr/>
          <p:nvPr/>
        </p:nvSpPr>
        <p:spPr>
          <a:xfrm>
            <a:off x="6161314" y="1378705"/>
            <a:ext cx="1064623" cy="36170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1,000</a:t>
            </a:r>
            <a:endParaRPr lang="en-GB" dirty="0"/>
          </a:p>
        </p:txBody>
      </p:sp>
    </p:spTree>
    <p:extLst>
      <p:ext uri="{BB962C8B-B14F-4D97-AF65-F5344CB8AC3E}">
        <p14:creationId xmlns:p14="http://schemas.microsoft.com/office/powerpoint/2010/main" val="3202468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ppt_x"/>
                                          </p:val>
                                        </p:tav>
                                        <p:tav tm="100000">
                                          <p:val>
                                            <p:strVal val="#ppt_x"/>
                                          </p:val>
                                        </p:tav>
                                      </p:tavLst>
                                    </p:anim>
                                    <p:anim calcmode="lin" valueType="num">
                                      <p:cBhvr additive="base">
                                        <p:cTn id="14" dur="500" fill="hold"/>
                                        <p:tgtEl>
                                          <p:spTgt spid="16"/>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ppt_x"/>
                                          </p:val>
                                        </p:tav>
                                        <p:tav tm="100000">
                                          <p:val>
                                            <p:strVal val="#ppt_x"/>
                                          </p:val>
                                        </p:tav>
                                      </p:tavLst>
                                    </p:anim>
                                    <p:anim calcmode="lin" valueType="num">
                                      <p:cBhvr additive="base">
                                        <p:cTn id="2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 calcmode="lin" valueType="num">
                                      <p:cBhvr additive="base">
                                        <p:cTn id="27" dur="500" fill="hold"/>
                                        <p:tgtEl>
                                          <p:spTgt spid="19"/>
                                        </p:tgtEl>
                                        <p:attrNameLst>
                                          <p:attrName>ppt_x</p:attrName>
                                        </p:attrNameLst>
                                      </p:cBhvr>
                                      <p:tavLst>
                                        <p:tav tm="0">
                                          <p:val>
                                            <p:strVal val="#ppt_x"/>
                                          </p:val>
                                        </p:tav>
                                        <p:tav tm="100000">
                                          <p:val>
                                            <p:strVal val="#ppt_x"/>
                                          </p:val>
                                        </p:tav>
                                      </p:tavLst>
                                    </p:anim>
                                    <p:anim calcmode="lin" valueType="num">
                                      <p:cBhvr additive="base">
                                        <p:cTn id="2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4"/>
                                        </p:tgtEl>
                                        <p:attrNameLst>
                                          <p:attrName>style.visibility</p:attrName>
                                        </p:attrNameLst>
                                      </p:cBhvr>
                                      <p:to>
                                        <p:strVal val="visible"/>
                                      </p:to>
                                    </p:set>
                                    <p:anim calcmode="lin" valueType="num">
                                      <p:cBhvr additive="base">
                                        <p:cTn id="33" dur="500" fill="hold"/>
                                        <p:tgtEl>
                                          <p:spTgt spid="14"/>
                                        </p:tgtEl>
                                        <p:attrNameLst>
                                          <p:attrName>ppt_x</p:attrName>
                                        </p:attrNameLst>
                                      </p:cBhvr>
                                      <p:tavLst>
                                        <p:tav tm="0">
                                          <p:val>
                                            <p:strVal val="#ppt_x"/>
                                          </p:val>
                                        </p:tav>
                                        <p:tav tm="100000">
                                          <p:val>
                                            <p:strVal val="#ppt_x"/>
                                          </p:val>
                                        </p:tav>
                                      </p:tavLst>
                                    </p:anim>
                                    <p:anim calcmode="lin" valueType="num">
                                      <p:cBhvr additive="base">
                                        <p:cTn id="3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anim calcmode="lin" valueType="num">
                                      <p:cBhvr additive="base">
                                        <p:cTn id="39" dur="500" fill="hold"/>
                                        <p:tgtEl>
                                          <p:spTgt spid="6"/>
                                        </p:tgtEl>
                                        <p:attrNameLst>
                                          <p:attrName>ppt_x</p:attrName>
                                        </p:attrNameLst>
                                      </p:cBhvr>
                                      <p:tavLst>
                                        <p:tav tm="0">
                                          <p:val>
                                            <p:strVal val="#ppt_x"/>
                                          </p:val>
                                        </p:tav>
                                        <p:tav tm="100000">
                                          <p:val>
                                            <p:strVal val="#ppt_x"/>
                                          </p:val>
                                        </p:tav>
                                      </p:tavLst>
                                    </p:anim>
                                    <p:anim calcmode="lin" valueType="num">
                                      <p:cBhvr additive="base">
                                        <p:cTn id="4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18"/>
                                        </p:tgtEl>
                                        <p:attrNameLst>
                                          <p:attrName>style.visibility</p:attrName>
                                        </p:attrNameLst>
                                      </p:cBhvr>
                                      <p:to>
                                        <p:strVal val="visible"/>
                                      </p:to>
                                    </p:set>
                                    <p:anim calcmode="lin" valueType="num">
                                      <p:cBhvr additive="base">
                                        <p:cTn id="45" dur="500" fill="hold"/>
                                        <p:tgtEl>
                                          <p:spTgt spid="18"/>
                                        </p:tgtEl>
                                        <p:attrNameLst>
                                          <p:attrName>ppt_x</p:attrName>
                                        </p:attrNameLst>
                                      </p:cBhvr>
                                      <p:tavLst>
                                        <p:tav tm="0">
                                          <p:val>
                                            <p:strVal val="#ppt_x"/>
                                          </p:val>
                                        </p:tav>
                                        <p:tav tm="100000">
                                          <p:val>
                                            <p:strVal val="#ppt_x"/>
                                          </p:val>
                                        </p:tav>
                                      </p:tavLst>
                                    </p:anim>
                                    <p:anim calcmode="lin" valueType="num">
                                      <p:cBhvr additive="base">
                                        <p:cTn id="4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13"/>
                                        </p:tgtEl>
                                        <p:attrNameLst>
                                          <p:attrName>style.visibility</p:attrName>
                                        </p:attrNameLst>
                                      </p:cBhvr>
                                      <p:to>
                                        <p:strVal val="visible"/>
                                      </p:to>
                                    </p:set>
                                    <p:anim calcmode="lin" valueType="num">
                                      <p:cBhvr additive="base">
                                        <p:cTn id="51" dur="500" fill="hold"/>
                                        <p:tgtEl>
                                          <p:spTgt spid="13"/>
                                        </p:tgtEl>
                                        <p:attrNameLst>
                                          <p:attrName>ppt_x</p:attrName>
                                        </p:attrNameLst>
                                      </p:cBhvr>
                                      <p:tavLst>
                                        <p:tav tm="0">
                                          <p:val>
                                            <p:strVal val="#ppt_x"/>
                                          </p:val>
                                        </p:tav>
                                        <p:tav tm="100000">
                                          <p:val>
                                            <p:strVal val="#ppt_x"/>
                                          </p:val>
                                        </p:tav>
                                      </p:tavLst>
                                    </p:anim>
                                    <p:anim calcmode="lin" valueType="num">
                                      <p:cBhvr additive="base">
                                        <p:cTn id="5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11"/>
                                        </p:tgtEl>
                                        <p:attrNameLst>
                                          <p:attrName>style.visibility</p:attrName>
                                        </p:attrNameLst>
                                      </p:cBhvr>
                                      <p:to>
                                        <p:strVal val="visible"/>
                                      </p:to>
                                    </p:set>
                                    <p:anim calcmode="lin" valueType="num">
                                      <p:cBhvr additive="base">
                                        <p:cTn id="57" dur="500" fill="hold"/>
                                        <p:tgtEl>
                                          <p:spTgt spid="11"/>
                                        </p:tgtEl>
                                        <p:attrNameLst>
                                          <p:attrName>ppt_x</p:attrName>
                                        </p:attrNameLst>
                                      </p:cBhvr>
                                      <p:tavLst>
                                        <p:tav tm="0">
                                          <p:val>
                                            <p:strVal val="#ppt_x"/>
                                          </p:val>
                                        </p:tav>
                                        <p:tav tm="100000">
                                          <p:val>
                                            <p:strVal val="#ppt_x"/>
                                          </p:val>
                                        </p:tav>
                                      </p:tavLst>
                                    </p:anim>
                                    <p:anim calcmode="lin" valueType="num">
                                      <p:cBhvr additive="base">
                                        <p:cTn id="5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17"/>
                                        </p:tgtEl>
                                        <p:attrNameLst>
                                          <p:attrName>style.visibility</p:attrName>
                                        </p:attrNameLst>
                                      </p:cBhvr>
                                      <p:to>
                                        <p:strVal val="visible"/>
                                      </p:to>
                                    </p:set>
                                    <p:anim calcmode="lin" valueType="num">
                                      <p:cBhvr additive="base">
                                        <p:cTn id="63" dur="500" fill="hold"/>
                                        <p:tgtEl>
                                          <p:spTgt spid="17"/>
                                        </p:tgtEl>
                                        <p:attrNameLst>
                                          <p:attrName>ppt_x</p:attrName>
                                        </p:attrNameLst>
                                      </p:cBhvr>
                                      <p:tavLst>
                                        <p:tav tm="0">
                                          <p:val>
                                            <p:strVal val="#ppt_x"/>
                                          </p:val>
                                        </p:tav>
                                        <p:tav tm="100000">
                                          <p:val>
                                            <p:strVal val="#ppt_x"/>
                                          </p:val>
                                        </p:tav>
                                      </p:tavLst>
                                    </p:anim>
                                    <p:anim calcmode="lin" valueType="num">
                                      <p:cBhvr additive="base">
                                        <p:cTn id="6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12"/>
                                        </p:tgtEl>
                                        <p:attrNameLst>
                                          <p:attrName>style.visibility</p:attrName>
                                        </p:attrNameLst>
                                      </p:cBhvr>
                                      <p:to>
                                        <p:strVal val="visible"/>
                                      </p:to>
                                    </p:set>
                                    <p:anim calcmode="lin" valueType="num">
                                      <p:cBhvr additive="base">
                                        <p:cTn id="69" dur="500" fill="hold"/>
                                        <p:tgtEl>
                                          <p:spTgt spid="12"/>
                                        </p:tgtEl>
                                        <p:attrNameLst>
                                          <p:attrName>ppt_x</p:attrName>
                                        </p:attrNameLst>
                                      </p:cBhvr>
                                      <p:tavLst>
                                        <p:tav tm="0">
                                          <p:val>
                                            <p:strVal val="#ppt_x"/>
                                          </p:val>
                                        </p:tav>
                                        <p:tav tm="100000">
                                          <p:val>
                                            <p:strVal val="#ppt_x"/>
                                          </p:val>
                                        </p:tav>
                                      </p:tavLst>
                                    </p:anim>
                                    <p:anim calcmode="lin" valueType="num">
                                      <p:cBhvr additive="base">
                                        <p:cTn id="7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grpId="0" nodeType="clickEffect">
                                  <p:stCondLst>
                                    <p:cond delay="0"/>
                                  </p:stCondLst>
                                  <p:childTnLst>
                                    <p:set>
                                      <p:cBhvr>
                                        <p:cTn id="74" dur="1" fill="hold">
                                          <p:stCondLst>
                                            <p:cond delay="0"/>
                                          </p:stCondLst>
                                        </p:cTn>
                                        <p:tgtEl>
                                          <p:spTgt spid="10"/>
                                        </p:tgtEl>
                                        <p:attrNameLst>
                                          <p:attrName>style.visibility</p:attrName>
                                        </p:attrNameLst>
                                      </p:cBhvr>
                                      <p:to>
                                        <p:strVal val="visible"/>
                                      </p:to>
                                    </p:set>
                                    <p:anim calcmode="lin" valueType="num">
                                      <p:cBhvr additive="base">
                                        <p:cTn id="75" dur="500" fill="hold"/>
                                        <p:tgtEl>
                                          <p:spTgt spid="10"/>
                                        </p:tgtEl>
                                        <p:attrNameLst>
                                          <p:attrName>ppt_x</p:attrName>
                                        </p:attrNameLst>
                                      </p:cBhvr>
                                      <p:tavLst>
                                        <p:tav tm="0">
                                          <p:val>
                                            <p:strVal val="#ppt_x"/>
                                          </p:val>
                                        </p:tav>
                                        <p:tav tm="100000">
                                          <p:val>
                                            <p:strVal val="#ppt_x"/>
                                          </p:val>
                                        </p:tav>
                                      </p:tavLst>
                                    </p:anim>
                                    <p:anim calcmode="lin" valueType="num">
                                      <p:cBhvr additive="base">
                                        <p:cTn id="7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grpId="0" nodeType="clickEffect">
                                  <p:stCondLst>
                                    <p:cond delay="0"/>
                                  </p:stCondLst>
                                  <p:childTnLst>
                                    <p:set>
                                      <p:cBhvr>
                                        <p:cTn id="80" dur="1" fill="hold">
                                          <p:stCondLst>
                                            <p:cond delay="0"/>
                                          </p:stCondLst>
                                        </p:cTn>
                                        <p:tgtEl>
                                          <p:spTgt spid="8"/>
                                        </p:tgtEl>
                                        <p:attrNameLst>
                                          <p:attrName>style.visibility</p:attrName>
                                        </p:attrNameLst>
                                      </p:cBhvr>
                                      <p:to>
                                        <p:strVal val="visible"/>
                                      </p:to>
                                    </p:set>
                                    <p:anim calcmode="lin" valueType="num">
                                      <p:cBhvr additive="base">
                                        <p:cTn id="81" dur="500" fill="hold"/>
                                        <p:tgtEl>
                                          <p:spTgt spid="8"/>
                                        </p:tgtEl>
                                        <p:attrNameLst>
                                          <p:attrName>ppt_x</p:attrName>
                                        </p:attrNameLst>
                                      </p:cBhvr>
                                      <p:tavLst>
                                        <p:tav tm="0">
                                          <p:val>
                                            <p:strVal val="#ppt_x"/>
                                          </p:val>
                                        </p:tav>
                                        <p:tav tm="100000">
                                          <p:val>
                                            <p:strVal val="#ppt_x"/>
                                          </p:val>
                                        </p:tav>
                                      </p:tavLst>
                                    </p:anim>
                                    <p:anim calcmode="lin" valueType="num">
                                      <p:cBhvr additive="base">
                                        <p:cTn id="8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2" presetClass="entr" presetSubtype="4" fill="hold" nodeType="clickEffect">
                                  <p:stCondLst>
                                    <p:cond delay="0"/>
                                  </p:stCondLst>
                                  <p:childTnLst>
                                    <p:set>
                                      <p:cBhvr>
                                        <p:cTn id="86" dur="1" fill="hold">
                                          <p:stCondLst>
                                            <p:cond delay="0"/>
                                          </p:stCondLst>
                                        </p:cTn>
                                        <p:tgtEl>
                                          <p:spTgt spid="15">
                                            <p:txEl>
                                              <p:pRg st="1" end="1"/>
                                            </p:txEl>
                                          </p:spTgt>
                                        </p:tgtEl>
                                        <p:attrNameLst>
                                          <p:attrName>style.visibility</p:attrName>
                                        </p:attrNameLst>
                                      </p:cBhvr>
                                      <p:to>
                                        <p:strVal val="visible"/>
                                      </p:to>
                                    </p:set>
                                    <p:anim calcmode="lin" valueType="num">
                                      <p:cBhvr additive="base">
                                        <p:cTn id="87" dur="500" fill="hold"/>
                                        <p:tgtEl>
                                          <p:spTgt spid="15">
                                            <p:txEl>
                                              <p:pRg st="1" end="1"/>
                                            </p:txEl>
                                          </p:spTgt>
                                        </p:tgtEl>
                                        <p:attrNameLst>
                                          <p:attrName>ppt_x</p:attrName>
                                        </p:attrNameLst>
                                      </p:cBhvr>
                                      <p:tavLst>
                                        <p:tav tm="0">
                                          <p:val>
                                            <p:strVal val="#ppt_x"/>
                                          </p:val>
                                        </p:tav>
                                        <p:tav tm="100000">
                                          <p:val>
                                            <p:strVal val="#ppt_x"/>
                                          </p:val>
                                        </p:tav>
                                      </p:tavLst>
                                    </p:anim>
                                    <p:anim calcmode="lin" valueType="num">
                                      <p:cBhvr additive="base">
                                        <p:cTn id="88" dur="500" fill="hold"/>
                                        <p:tgtEl>
                                          <p:spTgt spid="1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89" fill="hold">
                      <p:stCondLst>
                        <p:cond delay="indefinite"/>
                      </p:stCondLst>
                      <p:childTnLst>
                        <p:par>
                          <p:cTn id="90" fill="hold">
                            <p:stCondLst>
                              <p:cond delay="0"/>
                            </p:stCondLst>
                            <p:childTnLst>
                              <p:par>
                                <p:cTn id="91" presetID="2" presetClass="entr" presetSubtype="4" fill="hold" nodeType="clickEffect">
                                  <p:stCondLst>
                                    <p:cond delay="0"/>
                                  </p:stCondLst>
                                  <p:childTnLst>
                                    <p:set>
                                      <p:cBhvr>
                                        <p:cTn id="92" dur="1" fill="hold">
                                          <p:stCondLst>
                                            <p:cond delay="0"/>
                                          </p:stCondLst>
                                        </p:cTn>
                                        <p:tgtEl>
                                          <p:spTgt spid="15">
                                            <p:txEl>
                                              <p:pRg st="6" end="6"/>
                                            </p:txEl>
                                          </p:spTgt>
                                        </p:tgtEl>
                                        <p:attrNameLst>
                                          <p:attrName>style.visibility</p:attrName>
                                        </p:attrNameLst>
                                      </p:cBhvr>
                                      <p:to>
                                        <p:strVal val="visible"/>
                                      </p:to>
                                    </p:set>
                                    <p:anim calcmode="lin" valueType="num">
                                      <p:cBhvr additive="base">
                                        <p:cTn id="93" dur="500" fill="hold"/>
                                        <p:tgtEl>
                                          <p:spTgt spid="15">
                                            <p:txEl>
                                              <p:pRg st="6" end="6"/>
                                            </p:txEl>
                                          </p:spTgt>
                                        </p:tgtEl>
                                        <p:attrNameLst>
                                          <p:attrName>ppt_x</p:attrName>
                                        </p:attrNameLst>
                                      </p:cBhvr>
                                      <p:tavLst>
                                        <p:tav tm="0">
                                          <p:val>
                                            <p:strVal val="#ppt_x"/>
                                          </p:val>
                                        </p:tav>
                                        <p:tav tm="100000">
                                          <p:val>
                                            <p:strVal val="#ppt_x"/>
                                          </p:val>
                                        </p:tav>
                                      </p:tavLst>
                                    </p:anim>
                                    <p:anim calcmode="lin" valueType="num">
                                      <p:cBhvr additive="base">
                                        <p:cTn id="94" dur="500" fill="hold"/>
                                        <p:tgtEl>
                                          <p:spTgt spid="1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5" fill="hold">
                      <p:stCondLst>
                        <p:cond delay="indefinite"/>
                      </p:stCondLst>
                      <p:childTnLst>
                        <p:par>
                          <p:cTn id="96" fill="hold">
                            <p:stCondLst>
                              <p:cond delay="0"/>
                            </p:stCondLst>
                            <p:childTnLst>
                              <p:par>
                                <p:cTn id="97" presetID="2" presetClass="entr" presetSubtype="4" fill="hold" nodeType="clickEffect">
                                  <p:stCondLst>
                                    <p:cond delay="0"/>
                                  </p:stCondLst>
                                  <p:childTnLst>
                                    <p:set>
                                      <p:cBhvr>
                                        <p:cTn id="98" dur="1" fill="hold">
                                          <p:stCondLst>
                                            <p:cond delay="0"/>
                                          </p:stCondLst>
                                        </p:cTn>
                                        <p:tgtEl>
                                          <p:spTgt spid="15">
                                            <p:txEl>
                                              <p:pRg st="2" end="2"/>
                                            </p:txEl>
                                          </p:spTgt>
                                        </p:tgtEl>
                                        <p:attrNameLst>
                                          <p:attrName>style.visibility</p:attrName>
                                        </p:attrNameLst>
                                      </p:cBhvr>
                                      <p:to>
                                        <p:strVal val="visible"/>
                                      </p:to>
                                    </p:set>
                                    <p:anim calcmode="lin" valueType="num">
                                      <p:cBhvr additive="base">
                                        <p:cTn id="99" dur="500" fill="hold"/>
                                        <p:tgtEl>
                                          <p:spTgt spid="15">
                                            <p:txEl>
                                              <p:pRg st="2" end="2"/>
                                            </p:txEl>
                                          </p:spTgt>
                                        </p:tgtEl>
                                        <p:attrNameLst>
                                          <p:attrName>ppt_x</p:attrName>
                                        </p:attrNameLst>
                                      </p:cBhvr>
                                      <p:tavLst>
                                        <p:tav tm="0">
                                          <p:val>
                                            <p:strVal val="#ppt_x"/>
                                          </p:val>
                                        </p:tav>
                                        <p:tav tm="100000">
                                          <p:val>
                                            <p:strVal val="#ppt_x"/>
                                          </p:val>
                                        </p:tav>
                                      </p:tavLst>
                                    </p:anim>
                                    <p:anim calcmode="lin" valueType="num">
                                      <p:cBhvr additive="base">
                                        <p:cTn id="100" dur="500" fill="hold"/>
                                        <p:tgtEl>
                                          <p:spTgt spid="1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2" presetClass="entr" presetSubtype="4" fill="hold" nodeType="clickEffect">
                                  <p:stCondLst>
                                    <p:cond delay="0"/>
                                  </p:stCondLst>
                                  <p:childTnLst>
                                    <p:set>
                                      <p:cBhvr>
                                        <p:cTn id="104" dur="1" fill="hold">
                                          <p:stCondLst>
                                            <p:cond delay="0"/>
                                          </p:stCondLst>
                                        </p:cTn>
                                        <p:tgtEl>
                                          <p:spTgt spid="15">
                                            <p:txEl>
                                              <p:pRg st="3" end="3"/>
                                            </p:txEl>
                                          </p:spTgt>
                                        </p:tgtEl>
                                        <p:attrNameLst>
                                          <p:attrName>style.visibility</p:attrName>
                                        </p:attrNameLst>
                                      </p:cBhvr>
                                      <p:to>
                                        <p:strVal val="visible"/>
                                      </p:to>
                                    </p:set>
                                    <p:anim calcmode="lin" valueType="num">
                                      <p:cBhvr additive="base">
                                        <p:cTn id="105" dur="500" fill="hold"/>
                                        <p:tgtEl>
                                          <p:spTgt spid="15">
                                            <p:txEl>
                                              <p:pRg st="3" end="3"/>
                                            </p:txEl>
                                          </p:spTgt>
                                        </p:tgtEl>
                                        <p:attrNameLst>
                                          <p:attrName>ppt_x</p:attrName>
                                        </p:attrNameLst>
                                      </p:cBhvr>
                                      <p:tavLst>
                                        <p:tav tm="0">
                                          <p:val>
                                            <p:strVal val="#ppt_x"/>
                                          </p:val>
                                        </p:tav>
                                        <p:tav tm="100000">
                                          <p:val>
                                            <p:strVal val="#ppt_x"/>
                                          </p:val>
                                        </p:tav>
                                      </p:tavLst>
                                    </p:anim>
                                    <p:anim calcmode="lin" valueType="num">
                                      <p:cBhvr additive="base">
                                        <p:cTn id="106" dur="500" fill="hold"/>
                                        <p:tgtEl>
                                          <p:spTgt spid="1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07" fill="hold">
                      <p:stCondLst>
                        <p:cond delay="indefinite"/>
                      </p:stCondLst>
                      <p:childTnLst>
                        <p:par>
                          <p:cTn id="108" fill="hold">
                            <p:stCondLst>
                              <p:cond delay="0"/>
                            </p:stCondLst>
                            <p:childTnLst>
                              <p:par>
                                <p:cTn id="109" presetID="2" presetClass="entr" presetSubtype="4" fill="hold" nodeType="clickEffect">
                                  <p:stCondLst>
                                    <p:cond delay="0"/>
                                  </p:stCondLst>
                                  <p:childTnLst>
                                    <p:set>
                                      <p:cBhvr>
                                        <p:cTn id="110" dur="1" fill="hold">
                                          <p:stCondLst>
                                            <p:cond delay="0"/>
                                          </p:stCondLst>
                                        </p:cTn>
                                        <p:tgtEl>
                                          <p:spTgt spid="15">
                                            <p:txEl>
                                              <p:pRg st="4" end="4"/>
                                            </p:txEl>
                                          </p:spTgt>
                                        </p:tgtEl>
                                        <p:attrNameLst>
                                          <p:attrName>style.visibility</p:attrName>
                                        </p:attrNameLst>
                                      </p:cBhvr>
                                      <p:to>
                                        <p:strVal val="visible"/>
                                      </p:to>
                                    </p:set>
                                    <p:anim calcmode="lin" valueType="num">
                                      <p:cBhvr additive="base">
                                        <p:cTn id="111" dur="500" fill="hold"/>
                                        <p:tgtEl>
                                          <p:spTgt spid="15">
                                            <p:txEl>
                                              <p:pRg st="4" end="4"/>
                                            </p:txEl>
                                          </p:spTgt>
                                        </p:tgtEl>
                                        <p:attrNameLst>
                                          <p:attrName>ppt_x</p:attrName>
                                        </p:attrNameLst>
                                      </p:cBhvr>
                                      <p:tavLst>
                                        <p:tav tm="0">
                                          <p:val>
                                            <p:strVal val="#ppt_x"/>
                                          </p:val>
                                        </p:tav>
                                        <p:tav tm="100000">
                                          <p:val>
                                            <p:strVal val="#ppt_x"/>
                                          </p:val>
                                        </p:tav>
                                      </p:tavLst>
                                    </p:anim>
                                    <p:anim calcmode="lin" valueType="num">
                                      <p:cBhvr additive="base">
                                        <p:cTn id="112" dur="500" fill="hold"/>
                                        <p:tgtEl>
                                          <p:spTgt spid="1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13" fill="hold">
                      <p:stCondLst>
                        <p:cond delay="indefinite"/>
                      </p:stCondLst>
                      <p:childTnLst>
                        <p:par>
                          <p:cTn id="114" fill="hold">
                            <p:stCondLst>
                              <p:cond delay="0"/>
                            </p:stCondLst>
                            <p:childTnLst>
                              <p:par>
                                <p:cTn id="115" presetID="2" presetClass="entr" presetSubtype="4" fill="hold" nodeType="clickEffect">
                                  <p:stCondLst>
                                    <p:cond delay="0"/>
                                  </p:stCondLst>
                                  <p:childTnLst>
                                    <p:set>
                                      <p:cBhvr>
                                        <p:cTn id="116" dur="1" fill="hold">
                                          <p:stCondLst>
                                            <p:cond delay="0"/>
                                          </p:stCondLst>
                                        </p:cTn>
                                        <p:tgtEl>
                                          <p:spTgt spid="15">
                                            <p:txEl>
                                              <p:pRg st="5" end="5"/>
                                            </p:txEl>
                                          </p:spTgt>
                                        </p:tgtEl>
                                        <p:attrNameLst>
                                          <p:attrName>style.visibility</p:attrName>
                                        </p:attrNameLst>
                                      </p:cBhvr>
                                      <p:to>
                                        <p:strVal val="visible"/>
                                      </p:to>
                                    </p:set>
                                    <p:anim calcmode="lin" valueType="num">
                                      <p:cBhvr additive="base">
                                        <p:cTn id="117" dur="500" fill="hold"/>
                                        <p:tgtEl>
                                          <p:spTgt spid="15">
                                            <p:txEl>
                                              <p:pRg st="5" end="5"/>
                                            </p:txEl>
                                          </p:spTgt>
                                        </p:tgtEl>
                                        <p:attrNameLst>
                                          <p:attrName>ppt_x</p:attrName>
                                        </p:attrNameLst>
                                      </p:cBhvr>
                                      <p:tavLst>
                                        <p:tav tm="0">
                                          <p:val>
                                            <p:strVal val="#ppt_x"/>
                                          </p:val>
                                        </p:tav>
                                        <p:tav tm="100000">
                                          <p:val>
                                            <p:strVal val="#ppt_x"/>
                                          </p:val>
                                        </p:tav>
                                      </p:tavLst>
                                    </p:anim>
                                    <p:anim calcmode="lin" valueType="num">
                                      <p:cBhvr additive="base">
                                        <p:cTn id="118" dur="500" fill="hold"/>
                                        <p:tgtEl>
                                          <p:spTgt spid="1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6" grpId="0" animBg="1"/>
      <p:bldP spid="17" grpId="0" animBg="1"/>
      <p:bldP spid="18" grpId="0" animBg="1"/>
      <p:bldP spid="19"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59132" y="1260475"/>
            <a:ext cx="8548869" cy="43957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0865669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20390" y="1580607"/>
            <a:ext cx="7861326" cy="3035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7395441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3"/>
          <p:cNvSpPr>
            <a:spLocks noGrp="1" noChangeArrowheads="1"/>
          </p:cNvSpPr>
          <p:nvPr>
            <p:ph idx="1"/>
          </p:nvPr>
        </p:nvSpPr>
        <p:spPr/>
        <p:txBody>
          <a:bodyPr/>
          <a:lstStyle/>
          <a:p>
            <a:pPr eaLnBrk="1" hangingPunct="1"/>
            <a:r>
              <a:rPr lang="en-GB" dirty="0" smtClean="0"/>
              <a:t>Drury, C. (2012) Cost and Management Accounting, 7</a:t>
            </a:r>
            <a:r>
              <a:rPr lang="en-GB" baseline="30000" dirty="0" smtClean="0"/>
              <a:t>th</a:t>
            </a:r>
            <a:r>
              <a:rPr lang="en-GB" dirty="0" smtClean="0"/>
              <a:t> Edition. </a:t>
            </a:r>
            <a:r>
              <a:rPr lang="en-GB" smtClean="0">
                <a:solidFill>
                  <a:srgbClr val="FF0000"/>
                </a:solidFill>
              </a:rPr>
              <a:t>Chapter 6</a:t>
            </a:r>
            <a:endParaRPr lang="en-GB" dirty="0" smtClean="0">
              <a:solidFill>
                <a:srgbClr val="FF0000"/>
              </a:solidFill>
            </a:endParaRPr>
          </a:p>
          <a:p>
            <a:pPr eaLnBrk="1" hangingPunct="1"/>
            <a:endParaRPr lang="en-GB" dirty="0" smtClean="0"/>
          </a:p>
        </p:txBody>
      </p:sp>
      <p:sp>
        <p:nvSpPr>
          <p:cNvPr id="138242" name="Rectangle 2"/>
          <p:cNvSpPr>
            <a:spLocks noGrp="1" noChangeArrowheads="1"/>
          </p:cNvSpPr>
          <p:nvPr>
            <p:ph type="title"/>
          </p:nvPr>
        </p:nvSpPr>
        <p:spPr/>
        <p:txBody>
          <a:bodyPr/>
          <a:lstStyle/>
          <a:p>
            <a:pPr>
              <a:defRPr/>
            </a:pPr>
            <a:r>
              <a:rPr lang="en-GB"/>
              <a:t>Reading</a:t>
            </a:r>
          </a:p>
        </p:txBody>
      </p:sp>
    </p:spTree>
    <p:extLst>
      <p:ext uri="{BB962C8B-B14F-4D97-AF65-F5344CB8AC3E}">
        <p14:creationId xmlns:p14="http://schemas.microsoft.com/office/powerpoint/2010/main" val="182684177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C:\Users\johnsonem\AppData\Local\Microsoft\Windows\Temporary Internet Files\Content.IE5\2XVYZJ5S\MC90012388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19435" y="530352"/>
            <a:ext cx="3446395" cy="42672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rot="20465955">
            <a:off x="2787987" y="1127082"/>
            <a:ext cx="2438400" cy="1446550"/>
          </a:xfrm>
          <a:prstGeom prst="rect">
            <a:avLst/>
          </a:prstGeom>
          <a:noFill/>
        </p:spPr>
        <p:txBody>
          <a:bodyPr wrap="square" rtlCol="0">
            <a:spAutoFit/>
          </a:bodyPr>
          <a:lstStyle/>
          <a:p>
            <a:pPr algn="ctr"/>
            <a:r>
              <a:rPr lang="en-US" sz="4400" b="1" dirty="0">
                <a:solidFill>
                  <a:schemeClr val="tx2"/>
                </a:solidFill>
                <a:latin typeface="Brush Script MT" pitchFamily="66" charset="0"/>
              </a:rPr>
              <a:t>Thank </a:t>
            </a:r>
            <a:br>
              <a:rPr lang="en-US" sz="4400" b="1" dirty="0">
                <a:solidFill>
                  <a:schemeClr val="tx2"/>
                </a:solidFill>
                <a:latin typeface="Brush Script MT" pitchFamily="66" charset="0"/>
              </a:rPr>
            </a:br>
            <a:r>
              <a:rPr lang="en-US" sz="4400" b="1" dirty="0">
                <a:solidFill>
                  <a:schemeClr val="tx2"/>
                </a:solidFill>
                <a:latin typeface="Brush Script MT" pitchFamily="66" charset="0"/>
              </a:rPr>
              <a:t>you!</a:t>
            </a:r>
            <a:endParaRPr lang="en-US" sz="4400" b="1" dirty="0">
              <a:solidFill>
                <a:schemeClr val="tx2"/>
              </a:solidFill>
              <a:latin typeface="Brush Script MT" pitchFamily="66" charset="0"/>
            </a:endParaRPr>
          </a:p>
        </p:txBody>
      </p:sp>
    </p:spTree>
    <p:extLst>
      <p:ext uri="{BB962C8B-B14F-4D97-AF65-F5344CB8AC3E}">
        <p14:creationId xmlns:p14="http://schemas.microsoft.com/office/powerpoint/2010/main" val="239553586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1416</Words>
  <Application>Microsoft Office PowerPoint</Application>
  <PresentationFormat>Widescreen</PresentationFormat>
  <Paragraphs>345</Paragraphs>
  <Slides>32</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Arial</vt:lpstr>
      <vt:lpstr>Brush Script MT</vt:lpstr>
      <vt:lpstr>Calibri</vt:lpstr>
      <vt:lpstr>Calibri Light</vt:lpstr>
      <vt:lpstr>Cambria Math</vt:lpstr>
      <vt:lpstr>Symbol</vt:lpstr>
      <vt:lpstr>Wingdings</vt:lpstr>
      <vt:lpstr>Office Theme</vt:lpstr>
      <vt:lpstr>Process Costing</vt:lpstr>
      <vt:lpstr>What has been covered so far</vt:lpstr>
      <vt:lpstr>Lecture (4 )and (5) Accounting for Overhead Costs. </vt:lpstr>
      <vt:lpstr>Process Costing</vt:lpstr>
      <vt:lpstr>Process costing </vt:lpstr>
      <vt:lpstr>Remember</vt:lpstr>
      <vt:lpstr>Process costing </vt:lpstr>
      <vt:lpstr>Process T Account</vt:lpstr>
      <vt:lpstr>Process Costing When all outputs are fully complete</vt:lpstr>
      <vt:lpstr>Scrape value of wood offcuts </vt:lpstr>
      <vt:lpstr>Process Costing When all outputs are fully complete</vt:lpstr>
      <vt:lpstr>Q Ltd makes one product, which passes through three processes.  Relevant details for the last period for process one are as follows: </vt:lpstr>
      <vt:lpstr>Answer:</vt:lpstr>
      <vt:lpstr>Process T Account</vt:lpstr>
      <vt:lpstr>Process Costing with ending work in progress Partially Complete</vt:lpstr>
      <vt:lpstr>Process Costing with ending work in progress Partially Complete</vt:lpstr>
      <vt:lpstr>Equivalent production and closing WIP </vt:lpstr>
      <vt:lpstr> The first step is to Transfer WIP into its equivalent of completed units.</vt:lpstr>
      <vt:lpstr>WIP Equivalent units </vt:lpstr>
      <vt:lpstr>WIP Equivalent units = No of units x completion percentage </vt:lpstr>
      <vt:lpstr>PowerPoint Presentation</vt:lpstr>
      <vt:lpstr>PowerPoint Presentation</vt:lpstr>
      <vt:lpstr>PowerPoint Presentation</vt:lpstr>
      <vt:lpstr>Previous process cost </vt:lpstr>
      <vt:lpstr> The first step is to Transfer WIP into its equivalent of completed units.</vt:lpstr>
      <vt:lpstr>WIP Equivalent units </vt:lpstr>
      <vt:lpstr>WIP Equivalent units </vt:lpstr>
      <vt:lpstr>PowerPoint Presentation</vt:lpstr>
      <vt:lpstr>PowerPoint Presentation</vt:lpstr>
      <vt:lpstr>PowerPoint Presentation</vt:lpstr>
      <vt:lpstr>Reading</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Process Costing</dc:title>
  <dc:creator>isaiah oino</dc:creator>
  <cp:lastModifiedBy>isaiah oino</cp:lastModifiedBy>
  <cp:revision>2</cp:revision>
  <dcterms:created xsi:type="dcterms:W3CDTF">2015-11-15T18:51:46Z</dcterms:created>
  <dcterms:modified xsi:type="dcterms:W3CDTF">2015-11-15T18:53:26Z</dcterms:modified>
</cp:coreProperties>
</file>