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58" r:id="rId5"/>
    <p:sldId id="277" r:id="rId6"/>
    <p:sldId id="268" r:id="rId7"/>
    <p:sldId id="259" r:id="rId8"/>
    <p:sldId id="269" r:id="rId9"/>
    <p:sldId id="270" r:id="rId10"/>
    <p:sldId id="271" r:id="rId11"/>
    <p:sldId id="260" r:id="rId12"/>
    <p:sldId id="272" r:id="rId13"/>
    <p:sldId id="273" r:id="rId14"/>
    <p:sldId id="262" r:id="rId15"/>
    <p:sldId id="275" r:id="rId16"/>
    <p:sldId id="276" r:id="rId17"/>
    <p:sldId id="263" r:id="rId18"/>
    <p:sldId id="265" r:id="rId19"/>
    <p:sldId id="266" r:id="rId20"/>
    <p:sldId id="274"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EEF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53" autoAdjust="0"/>
    <p:restoredTop sz="94660"/>
  </p:normalViewPr>
  <p:slideViewPr>
    <p:cSldViewPr snapToGrid="0">
      <p:cViewPr varScale="1">
        <p:scale>
          <a:sx n="103" d="100"/>
          <a:sy n="103" d="100"/>
        </p:scale>
        <p:origin x="144" y="7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3127320-74AD-4648-A679-7FED6D338146}"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1345044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127320-74AD-4648-A679-7FED6D338146}"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1229329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3127320-74AD-4648-A679-7FED6D338146}"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2776161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3127320-74AD-4648-A679-7FED6D338146}"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1830555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3127320-74AD-4648-A679-7FED6D338146}" type="datetimeFigureOut">
              <a:rPr lang="en-GB" smtClean="0"/>
              <a:t>15/03/2019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3463211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3127320-74AD-4648-A679-7FED6D338146}" type="datetimeFigureOut">
              <a:rPr lang="en-GB" smtClean="0"/>
              <a:t>15/03/2019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2829744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127320-74AD-4648-A679-7FED6D338146}" type="datetimeFigureOut">
              <a:rPr lang="en-GB" smtClean="0"/>
              <a:t>15/03/2019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99502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127320-74AD-4648-A679-7FED6D338146}"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3503947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3127320-74AD-4648-A679-7FED6D338146}" type="datetimeFigureOut">
              <a:rPr lang="en-GB" smtClean="0"/>
              <a:t>15/03/2019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867329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127320-74AD-4648-A679-7FED6D338146}"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1480914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127320-74AD-4648-A679-7FED6D338146}" type="datetimeFigureOut">
              <a:rPr lang="en-GB" smtClean="0"/>
              <a:t>15/03/2019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644A3D-7774-42A8-B72C-20134C7FB912}" type="slidenum">
              <a:rPr lang="en-GB" smtClean="0"/>
              <a:t>‹#›</a:t>
            </a:fld>
            <a:endParaRPr lang="en-GB"/>
          </a:p>
        </p:txBody>
      </p:sp>
    </p:spTree>
    <p:extLst>
      <p:ext uri="{BB962C8B-B14F-4D97-AF65-F5344CB8AC3E}">
        <p14:creationId xmlns:p14="http://schemas.microsoft.com/office/powerpoint/2010/main" val="229715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87000">
              <a:srgbClr val="E5EEF1"/>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127320-74AD-4648-A679-7FED6D338146}" type="datetimeFigureOut">
              <a:rPr lang="en-GB" smtClean="0"/>
              <a:t>15/03/2019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644A3D-7774-42A8-B72C-20134C7FB912}" type="slidenum">
              <a:rPr lang="en-GB" smtClean="0"/>
              <a:t>‹#›</a:t>
            </a:fld>
            <a:endParaRPr lang="en-GB"/>
          </a:p>
        </p:txBody>
      </p:sp>
    </p:spTree>
    <p:extLst>
      <p:ext uri="{BB962C8B-B14F-4D97-AF65-F5344CB8AC3E}">
        <p14:creationId xmlns:p14="http://schemas.microsoft.com/office/powerpoint/2010/main" val="2362161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themirador.co.uk/" TargetMode="External"/><Relationship Id="rId2" Type="http://schemas.openxmlformats.org/officeDocument/2006/relationships/hyperlink" Target="http://www.themusicfable.com/" TargetMode="Externa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2174" y="377246"/>
            <a:ext cx="9144000" cy="1363260"/>
          </a:xfrm>
        </p:spPr>
        <p:txBody>
          <a:bodyPr/>
          <a:lstStyle/>
          <a:p>
            <a:pPr algn="l"/>
            <a:r>
              <a:rPr lang="en-GB" dirty="0" smtClean="0"/>
              <a:t>Consumers</a:t>
            </a:r>
            <a:endParaRPr lang="en-GB" dirty="0"/>
          </a:p>
        </p:txBody>
      </p:sp>
      <p:sp>
        <p:nvSpPr>
          <p:cNvPr id="3" name="Subtitle 2"/>
          <p:cNvSpPr>
            <a:spLocks noGrp="1"/>
          </p:cNvSpPr>
          <p:nvPr>
            <p:ph type="subTitle" idx="1"/>
          </p:nvPr>
        </p:nvSpPr>
        <p:spPr>
          <a:xfrm>
            <a:off x="463639" y="1968693"/>
            <a:ext cx="9144000" cy="1655762"/>
          </a:xfrm>
        </p:spPr>
        <p:txBody>
          <a:bodyPr>
            <a:normAutofit/>
          </a:bodyPr>
          <a:lstStyle/>
          <a:p>
            <a:pPr algn="l"/>
            <a:r>
              <a:rPr lang="en-GB" sz="3200" dirty="0" smtClean="0"/>
              <a:t>Week 3</a:t>
            </a:r>
            <a:endParaRPr lang="en-GB"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5639" y="2796574"/>
            <a:ext cx="6920247" cy="3661964"/>
          </a:xfrm>
          <a:prstGeom prst="rect">
            <a:avLst/>
          </a:prstGeom>
        </p:spPr>
      </p:pic>
    </p:spTree>
    <p:extLst>
      <p:ext uri="{BB962C8B-B14F-4D97-AF65-F5344CB8AC3E}">
        <p14:creationId xmlns:p14="http://schemas.microsoft.com/office/powerpoint/2010/main" val="31598572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408" y="184821"/>
            <a:ext cx="10515600" cy="845489"/>
          </a:xfrm>
        </p:spPr>
        <p:txBody>
          <a:bodyPr>
            <a:normAutofit/>
          </a:bodyPr>
          <a:lstStyle/>
          <a:p>
            <a:r>
              <a:rPr lang="en-GB" sz="3600" dirty="0" smtClean="0"/>
              <a:t>Understanding and appreciation of guest needs</a:t>
            </a:r>
            <a:endParaRPr lang="en-GB" sz="3600" dirty="0"/>
          </a:p>
        </p:txBody>
      </p:sp>
      <p:sp>
        <p:nvSpPr>
          <p:cNvPr id="3" name="Content Placeholder 2"/>
          <p:cNvSpPr>
            <a:spLocks noGrp="1"/>
          </p:cNvSpPr>
          <p:nvPr>
            <p:ph idx="1"/>
          </p:nvPr>
        </p:nvSpPr>
        <p:spPr>
          <a:xfrm>
            <a:off x="451834" y="1143044"/>
            <a:ext cx="10515600" cy="5322149"/>
          </a:xfrm>
        </p:spPr>
        <p:txBody>
          <a:bodyPr>
            <a:normAutofit fontScale="92500" lnSpcReduction="10000"/>
          </a:bodyPr>
          <a:lstStyle/>
          <a:p>
            <a:pPr marL="0" indent="0">
              <a:buNone/>
            </a:pPr>
            <a:r>
              <a:rPr lang="en-GB" dirty="0" smtClean="0"/>
              <a:t>You need to connect with them </a:t>
            </a:r>
            <a:r>
              <a:rPr lang="en-GB" dirty="0" smtClean="0">
                <a:solidFill>
                  <a:srgbClr val="FF0000"/>
                </a:solidFill>
              </a:rPr>
              <a:t>emotionally </a:t>
            </a:r>
            <a:r>
              <a:rPr lang="en-GB" dirty="0" smtClean="0"/>
              <a:t>- meaningful experience that will resonate and hopefully be shared.</a:t>
            </a:r>
          </a:p>
          <a:p>
            <a:pPr marL="0" indent="0">
              <a:buNone/>
            </a:pPr>
            <a:r>
              <a:rPr lang="en-GB" dirty="0" smtClean="0"/>
              <a:t>How? - Recruit emotionally intelligent staff. Include empathy and thoughtfulness in your requirements to outline your expectations.</a:t>
            </a:r>
          </a:p>
          <a:p>
            <a:pPr marL="0" indent="0">
              <a:buNone/>
            </a:pPr>
            <a:r>
              <a:rPr lang="en-GB" dirty="0" smtClean="0"/>
              <a:t>Go the extra mile….</a:t>
            </a:r>
          </a:p>
          <a:p>
            <a:r>
              <a:rPr lang="en-GB" dirty="0" smtClean="0"/>
              <a:t>Find out the purpose of a traveller’s stay and prepare their room accordingly. </a:t>
            </a:r>
          </a:p>
          <a:p>
            <a:pPr lvl="1"/>
            <a:r>
              <a:rPr lang="en-GB" dirty="0" smtClean="0"/>
              <a:t>A box of toys for a young family, </a:t>
            </a:r>
          </a:p>
          <a:p>
            <a:pPr lvl="1"/>
            <a:r>
              <a:rPr lang="en-GB" dirty="0" smtClean="0"/>
              <a:t>champagne for a couple of newlyweds</a:t>
            </a:r>
          </a:p>
          <a:p>
            <a:pPr lvl="1"/>
            <a:r>
              <a:rPr lang="en-GB" dirty="0" smtClean="0"/>
              <a:t>extra stationary for a business traveller will be appreciated. </a:t>
            </a:r>
          </a:p>
          <a:p>
            <a:pPr marL="0" indent="0">
              <a:buNone/>
            </a:pPr>
            <a:r>
              <a:rPr lang="en-GB" dirty="0" smtClean="0"/>
              <a:t>Remember to let them know you’ve organised it for </a:t>
            </a:r>
          </a:p>
          <a:p>
            <a:pPr marL="0" indent="0">
              <a:buNone/>
            </a:pPr>
            <a:r>
              <a:rPr lang="en-GB" dirty="0" smtClean="0"/>
              <a:t>them specifically, otherwise they’ll think these items </a:t>
            </a:r>
          </a:p>
          <a:p>
            <a:pPr marL="0" indent="0">
              <a:buNone/>
            </a:pPr>
            <a:r>
              <a:rPr lang="en-GB" dirty="0" smtClean="0"/>
              <a:t>are in every room.</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87873" y="3853873"/>
            <a:ext cx="3004127" cy="3004127"/>
          </a:xfrm>
          <a:prstGeom prst="rect">
            <a:avLst/>
          </a:prstGeom>
        </p:spPr>
      </p:pic>
    </p:spTree>
    <p:extLst>
      <p:ext uri="{BB962C8B-B14F-4D97-AF65-F5344CB8AC3E}">
        <p14:creationId xmlns:p14="http://schemas.microsoft.com/office/powerpoint/2010/main" val="6799207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50670" y="4987636"/>
            <a:ext cx="2441330" cy="1662545"/>
          </a:xfrm>
          <a:prstGeom prst="rect">
            <a:avLst/>
          </a:prstGeom>
        </p:spPr>
      </p:pic>
      <p:sp>
        <p:nvSpPr>
          <p:cNvPr id="3" name="Content Placeholder 2"/>
          <p:cNvSpPr>
            <a:spLocks noGrp="1"/>
          </p:cNvSpPr>
          <p:nvPr>
            <p:ph idx="1"/>
          </p:nvPr>
        </p:nvSpPr>
        <p:spPr>
          <a:xfrm>
            <a:off x="297288" y="206062"/>
            <a:ext cx="10515600" cy="6555346"/>
          </a:xfrm>
        </p:spPr>
        <p:txBody>
          <a:bodyPr>
            <a:normAutofit lnSpcReduction="10000"/>
          </a:bodyPr>
          <a:lstStyle/>
          <a:p>
            <a:pPr marL="0" indent="0">
              <a:buNone/>
            </a:pPr>
            <a:r>
              <a:rPr lang="en-GB" sz="3000" dirty="0" smtClean="0"/>
              <a:t>Keep track of your guests’ preferences</a:t>
            </a:r>
          </a:p>
          <a:p>
            <a:r>
              <a:rPr lang="en-GB" dirty="0" smtClean="0"/>
              <a:t>Log any of a guest’s likes or dislikes on the booking system, so there’s a record of it next time they book</a:t>
            </a:r>
            <a:r>
              <a:rPr lang="en-GB" dirty="0" smtClean="0">
                <a:solidFill>
                  <a:srgbClr val="FF0000"/>
                </a:solidFill>
              </a:rPr>
              <a:t>. This is important </a:t>
            </a:r>
            <a:r>
              <a:rPr lang="en-GB" dirty="0" smtClean="0"/>
              <a:t>if they complained about or especially enjoyed something. </a:t>
            </a:r>
          </a:p>
          <a:p>
            <a:r>
              <a:rPr lang="en-GB" dirty="0" smtClean="0"/>
              <a:t>make a note of the purpose of their trip – a family wedding or child’s graduation – and this can be a talking point if they visit again.</a:t>
            </a:r>
          </a:p>
          <a:p>
            <a:pPr marL="0" indent="0">
              <a:buNone/>
            </a:pPr>
            <a:r>
              <a:rPr lang="en-GB" sz="3000" dirty="0" smtClean="0"/>
              <a:t>Be loyal to your most loyal guests</a:t>
            </a:r>
          </a:p>
          <a:p>
            <a:r>
              <a:rPr lang="en-GB" dirty="0" smtClean="0"/>
              <a:t>Really look after regular guests. If they have asked for extra towels or a particular newspaper previously, ensure that they are provided, but again </a:t>
            </a:r>
            <a:r>
              <a:rPr lang="en-GB" dirty="0" smtClean="0">
                <a:solidFill>
                  <a:srgbClr val="FF0000"/>
                </a:solidFill>
              </a:rPr>
              <a:t>draw their attention to this extra special touch </a:t>
            </a:r>
            <a:r>
              <a:rPr lang="en-GB" dirty="0" smtClean="0"/>
              <a:t>by mentioning it when they book in – “And we’ve made sure you’ve got a couple of extra towels this time…” – or having them delivered after they’ve settled in the room.</a:t>
            </a:r>
          </a:p>
          <a:p>
            <a:pPr marL="0" indent="0">
              <a:buNone/>
            </a:pPr>
            <a:r>
              <a:rPr lang="en-GB" sz="3000" dirty="0" smtClean="0"/>
              <a:t>The check out experience is just as crucial as check-in</a:t>
            </a:r>
          </a:p>
          <a:p>
            <a:r>
              <a:rPr lang="en-GB" dirty="0" smtClean="0"/>
              <a:t>A fond farewell is as important as a warm welcome. Ask how your guest’s stay went with open questions, never “Was everything ok?”.</a:t>
            </a:r>
            <a:endParaRPr lang="en-GB" dirty="0"/>
          </a:p>
        </p:txBody>
      </p:sp>
    </p:spTree>
    <p:extLst>
      <p:ext uri="{BB962C8B-B14F-4D97-AF65-F5344CB8AC3E}">
        <p14:creationId xmlns:p14="http://schemas.microsoft.com/office/powerpoint/2010/main" val="30304565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51" y="146184"/>
            <a:ext cx="10515600" cy="1325563"/>
          </a:xfrm>
        </p:spPr>
        <p:txBody>
          <a:bodyPr>
            <a:normAutofit/>
          </a:bodyPr>
          <a:lstStyle/>
          <a:p>
            <a:r>
              <a:rPr lang="en-GB" sz="3600" dirty="0"/>
              <a:t>I</a:t>
            </a:r>
            <a:r>
              <a:rPr lang="en-GB" sz="3600" dirty="0" smtClean="0"/>
              <a:t>dentification of market segments for hospitality products</a:t>
            </a:r>
            <a:endParaRPr lang="en-GB" sz="3600" dirty="0"/>
          </a:p>
        </p:txBody>
      </p:sp>
      <p:sp>
        <p:nvSpPr>
          <p:cNvPr id="3" name="Content Placeholder 2"/>
          <p:cNvSpPr>
            <a:spLocks noGrp="1"/>
          </p:cNvSpPr>
          <p:nvPr>
            <p:ph idx="1"/>
          </p:nvPr>
        </p:nvSpPr>
        <p:spPr>
          <a:xfrm>
            <a:off x="258651" y="1471747"/>
            <a:ext cx="10515600" cy="5096478"/>
          </a:xfrm>
        </p:spPr>
        <p:txBody>
          <a:bodyPr>
            <a:normAutofit fontScale="92500" lnSpcReduction="10000"/>
          </a:bodyPr>
          <a:lstStyle/>
          <a:p>
            <a:r>
              <a:rPr lang="en-GB" dirty="0" smtClean="0"/>
              <a:t>It allows you to </a:t>
            </a:r>
            <a:r>
              <a:rPr lang="en-GB" dirty="0" smtClean="0">
                <a:solidFill>
                  <a:srgbClr val="FF0000"/>
                </a:solidFill>
              </a:rPr>
              <a:t>target and market to a variety of consumer groups </a:t>
            </a:r>
            <a:r>
              <a:rPr lang="en-GB" dirty="0" smtClean="0"/>
              <a:t>with different behaviour with an offer that </a:t>
            </a:r>
            <a:r>
              <a:rPr lang="en-GB" u="sng" dirty="0" smtClean="0"/>
              <a:t>matches their needs and budget </a:t>
            </a:r>
            <a:r>
              <a:rPr lang="en-GB" dirty="0" smtClean="0"/>
              <a:t>level.</a:t>
            </a:r>
          </a:p>
          <a:p>
            <a:pPr marL="0" indent="0">
              <a:buNone/>
            </a:pPr>
            <a:r>
              <a:rPr lang="en-GB" dirty="0" smtClean="0"/>
              <a:t>The market segmentation shall help you identify the trends of your business:</a:t>
            </a:r>
          </a:p>
          <a:p>
            <a:r>
              <a:rPr lang="en-GB" dirty="0" smtClean="0"/>
              <a:t>Length of Stay</a:t>
            </a:r>
          </a:p>
          <a:p>
            <a:r>
              <a:rPr lang="en-GB" dirty="0" smtClean="0"/>
              <a:t>Day of Weeks stays</a:t>
            </a:r>
          </a:p>
          <a:p>
            <a:r>
              <a:rPr lang="en-GB" dirty="0" smtClean="0"/>
              <a:t>Total Revenue per room, Total Revenue per client</a:t>
            </a:r>
          </a:p>
          <a:p>
            <a:r>
              <a:rPr lang="en-GB" dirty="0" smtClean="0"/>
              <a:t>Booking Lead Time</a:t>
            </a:r>
          </a:p>
          <a:p>
            <a:r>
              <a:rPr lang="en-GB" dirty="0" smtClean="0"/>
              <a:t>Cancellation %</a:t>
            </a:r>
          </a:p>
          <a:p>
            <a:r>
              <a:rPr lang="en-GB" dirty="0" smtClean="0"/>
              <a:t>No Show ratio</a:t>
            </a:r>
          </a:p>
          <a:p>
            <a:r>
              <a:rPr lang="en-GB" dirty="0"/>
              <a:t>A</a:t>
            </a:r>
            <a:r>
              <a:rPr lang="en-GB" dirty="0" smtClean="0"/>
              <a:t>pplying sound revenue management practices, it is an essential step to have a </a:t>
            </a:r>
            <a:r>
              <a:rPr lang="en-GB" u="sng" dirty="0" smtClean="0">
                <a:solidFill>
                  <a:srgbClr val="FF0000"/>
                </a:solidFill>
              </a:rPr>
              <a:t>clear idea of which consumer groups you should be targeting</a:t>
            </a:r>
            <a:r>
              <a:rPr lang="en-GB" dirty="0" smtClean="0"/>
              <a:t>.</a:t>
            </a:r>
            <a:endParaRPr lang="en-GB" dirty="0"/>
          </a:p>
        </p:txBody>
      </p:sp>
    </p:spTree>
    <p:extLst>
      <p:ext uri="{BB962C8B-B14F-4D97-AF65-F5344CB8AC3E}">
        <p14:creationId xmlns:p14="http://schemas.microsoft.com/office/powerpoint/2010/main" val="42728438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978517247"/>
              </p:ext>
            </p:extLst>
          </p:nvPr>
        </p:nvGraphicFramePr>
        <p:xfrm>
          <a:off x="0" y="-13854"/>
          <a:ext cx="12192000" cy="6835182"/>
        </p:xfrm>
        <a:graphic>
          <a:graphicData uri="http://schemas.openxmlformats.org/drawingml/2006/table">
            <a:tbl>
              <a:tblPr firstRow="1" bandRow="1">
                <a:tableStyleId>{7DF18680-E054-41AD-8BC1-D1AEF772440D}</a:tableStyleId>
              </a:tblPr>
              <a:tblGrid>
                <a:gridCol w="2382982">
                  <a:extLst>
                    <a:ext uri="{9D8B030D-6E8A-4147-A177-3AD203B41FA5}">
                      <a16:colId xmlns:a16="http://schemas.microsoft.com/office/drawing/2014/main" val="20000"/>
                    </a:ext>
                  </a:extLst>
                </a:gridCol>
                <a:gridCol w="5181600">
                  <a:extLst>
                    <a:ext uri="{9D8B030D-6E8A-4147-A177-3AD203B41FA5}">
                      <a16:colId xmlns:a16="http://schemas.microsoft.com/office/drawing/2014/main" val="20001"/>
                    </a:ext>
                  </a:extLst>
                </a:gridCol>
                <a:gridCol w="4627418">
                  <a:extLst>
                    <a:ext uri="{9D8B030D-6E8A-4147-A177-3AD203B41FA5}">
                      <a16:colId xmlns:a16="http://schemas.microsoft.com/office/drawing/2014/main" val="20002"/>
                    </a:ext>
                  </a:extLst>
                </a:gridCol>
              </a:tblGrid>
              <a:tr h="540327">
                <a:tc>
                  <a:txBody>
                    <a:bodyPr/>
                    <a:lstStyle/>
                    <a:p>
                      <a:pPr algn="l" fontAlgn="base"/>
                      <a:r>
                        <a:rPr lang="en-GB" dirty="0">
                          <a:effectLst/>
                        </a:rPr>
                        <a:t>Base for segmentation</a:t>
                      </a:r>
                      <a:endParaRPr lang="en-GB" b="1" i="0" dirty="0">
                        <a:solidFill>
                          <a:srgbClr val="333333"/>
                        </a:solidFill>
                        <a:effectLst/>
                        <a:latin typeface="&amp;quot"/>
                      </a:endParaRPr>
                    </a:p>
                  </a:txBody>
                  <a:tcPr marL="76200" marR="76200" marT="76200" marB="76200" anchor="ctr"/>
                </a:tc>
                <a:tc>
                  <a:txBody>
                    <a:bodyPr/>
                    <a:lstStyle/>
                    <a:p>
                      <a:pPr algn="l" fontAlgn="base"/>
                      <a:r>
                        <a:rPr lang="en-GB">
                          <a:effectLst/>
                        </a:rPr>
                        <a:t>What it means?</a:t>
                      </a:r>
                      <a:endParaRPr lang="en-GB" b="1" i="0">
                        <a:solidFill>
                          <a:srgbClr val="333333"/>
                        </a:solidFill>
                        <a:effectLst/>
                        <a:latin typeface="&amp;quot"/>
                      </a:endParaRPr>
                    </a:p>
                  </a:txBody>
                  <a:tcPr marL="76200" marR="76200" marT="76200" marB="76200" anchor="ctr"/>
                </a:tc>
                <a:tc>
                  <a:txBody>
                    <a:bodyPr/>
                    <a:lstStyle/>
                    <a:p>
                      <a:pPr algn="l" fontAlgn="base"/>
                      <a:r>
                        <a:rPr lang="en-GB">
                          <a:effectLst/>
                        </a:rPr>
                        <a:t>Example</a:t>
                      </a:r>
                      <a:endParaRPr lang="en-GB" b="1" i="0">
                        <a:solidFill>
                          <a:srgbClr val="333333"/>
                        </a:solidFill>
                        <a:effectLst/>
                        <a:latin typeface="&amp;quot"/>
                      </a:endParaRPr>
                    </a:p>
                  </a:txBody>
                  <a:tcPr marL="76200" marR="76200" marT="76200" marB="76200" anchor="ctr"/>
                </a:tc>
                <a:extLst>
                  <a:ext uri="{0D108BD9-81ED-4DB2-BD59-A6C34878D82A}">
                    <a16:rowId xmlns:a16="http://schemas.microsoft.com/office/drawing/2014/main" val="10000"/>
                  </a:ext>
                </a:extLst>
              </a:tr>
              <a:tr h="1792127">
                <a:tc>
                  <a:txBody>
                    <a:bodyPr/>
                    <a:lstStyle/>
                    <a:p>
                      <a:pPr algn="l" fontAlgn="base"/>
                      <a:r>
                        <a:rPr lang="en-GB" dirty="0">
                          <a:effectLst/>
                        </a:rPr>
                        <a:t>Geographic Variables</a:t>
                      </a:r>
                      <a:endParaRPr lang="en-GB" b="0" i="0" dirty="0">
                        <a:solidFill>
                          <a:srgbClr val="333333"/>
                        </a:solidFill>
                        <a:effectLst/>
                      </a:endParaRPr>
                    </a:p>
                  </a:txBody>
                  <a:tcPr marL="76200" marR="76200" marT="76200" marB="76200" anchor="ctr"/>
                </a:tc>
                <a:tc>
                  <a:txBody>
                    <a:bodyPr/>
                    <a:lstStyle/>
                    <a:p>
                      <a:pPr algn="l" fontAlgn="base"/>
                      <a:r>
                        <a:rPr lang="en-GB">
                          <a:effectLst/>
                        </a:rPr>
                        <a:t>Guests can be divided into different segments on such geographic units such as nations, states, regions, cities etc. Their preferences may vary because of their geographic differences.</a:t>
                      </a:r>
                      <a:endParaRPr lang="en-GB" b="0" i="0">
                        <a:solidFill>
                          <a:srgbClr val="333333"/>
                        </a:solidFill>
                        <a:effectLst/>
                      </a:endParaRPr>
                    </a:p>
                  </a:txBody>
                  <a:tcPr marL="76200" marR="76200" marT="76200" marB="76200" anchor="ctr"/>
                </a:tc>
                <a:tc>
                  <a:txBody>
                    <a:bodyPr/>
                    <a:lstStyle/>
                    <a:p>
                      <a:pPr algn="l" fontAlgn="base"/>
                      <a:r>
                        <a:rPr lang="en-GB">
                          <a:effectLst/>
                        </a:rPr>
                        <a:t>Most hotels understand the importance of segmenting the markets based on the origin of the guests (i.e. the place they come from). It is an effective way to identify those places that the hotels should concentrate on advertising and promotion.</a:t>
                      </a:r>
                      <a:endParaRPr lang="en-GB" b="0" i="0">
                        <a:solidFill>
                          <a:srgbClr val="333333"/>
                        </a:solidFill>
                        <a:effectLst/>
                      </a:endParaRPr>
                    </a:p>
                  </a:txBody>
                  <a:tcPr marL="76200" marR="76200" marT="76200" marB="76200" anchor="ctr"/>
                </a:tc>
                <a:extLst>
                  <a:ext uri="{0D108BD9-81ED-4DB2-BD59-A6C34878D82A}">
                    <a16:rowId xmlns:a16="http://schemas.microsoft.com/office/drawing/2014/main" val="10001"/>
                  </a:ext>
                </a:extLst>
              </a:tr>
              <a:tr h="1374371">
                <a:tc>
                  <a:txBody>
                    <a:bodyPr/>
                    <a:lstStyle/>
                    <a:p>
                      <a:pPr algn="l" fontAlgn="base"/>
                      <a:r>
                        <a:rPr lang="en-GB" dirty="0">
                          <a:effectLst/>
                        </a:rPr>
                        <a:t>Demographic Variables</a:t>
                      </a:r>
                      <a:endParaRPr lang="en-GB" b="0" i="0" dirty="0">
                        <a:solidFill>
                          <a:srgbClr val="333333"/>
                        </a:solidFill>
                        <a:effectLst/>
                      </a:endParaRPr>
                    </a:p>
                  </a:txBody>
                  <a:tcPr marL="76200" marR="76200" marT="76200" marB="76200" anchor="ctr"/>
                </a:tc>
                <a:tc>
                  <a:txBody>
                    <a:bodyPr/>
                    <a:lstStyle/>
                    <a:p>
                      <a:pPr algn="l" fontAlgn="base"/>
                      <a:r>
                        <a:rPr lang="en-GB">
                          <a:effectLst/>
                        </a:rPr>
                        <a:t>Guests are divided into different segments based on age, gender, income, family, educational level, occupation etc.</a:t>
                      </a:r>
                      <a:endParaRPr lang="en-GB" b="0" i="0">
                        <a:solidFill>
                          <a:srgbClr val="333333"/>
                        </a:solidFill>
                        <a:effectLst/>
                      </a:endParaRPr>
                    </a:p>
                  </a:txBody>
                  <a:tcPr marL="76200" marR="76200" marT="76200" marB="76200" anchor="ctr"/>
                </a:tc>
                <a:tc>
                  <a:txBody>
                    <a:bodyPr/>
                    <a:lstStyle/>
                    <a:p>
                      <a:pPr algn="l" fontAlgn="base"/>
                      <a:r>
                        <a:rPr lang="en-GB" dirty="0">
                          <a:effectLst/>
                        </a:rPr>
                        <a:t>McDonald’s understands the importance of segmenting the fast food markets on the basis of age; the company’s Happy Meal and the “Go Active Birthday Party” are specifically targeted at children.</a:t>
                      </a:r>
                      <a:endParaRPr lang="en-GB" b="0" i="0" dirty="0">
                        <a:solidFill>
                          <a:srgbClr val="333333"/>
                        </a:solidFill>
                        <a:effectLst/>
                      </a:endParaRPr>
                    </a:p>
                  </a:txBody>
                  <a:tcPr marL="76200" marR="76200" marT="76200" marB="76200" anchor="ctr"/>
                </a:tc>
                <a:extLst>
                  <a:ext uri="{0D108BD9-81ED-4DB2-BD59-A6C34878D82A}">
                    <a16:rowId xmlns:a16="http://schemas.microsoft.com/office/drawing/2014/main" val="10002"/>
                  </a:ext>
                </a:extLst>
              </a:tr>
              <a:tr h="1143735">
                <a:tc>
                  <a:txBody>
                    <a:bodyPr/>
                    <a:lstStyle/>
                    <a:p>
                      <a:pPr algn="l" fontAlgn="base"/>
                      <a:r>
                        <a:rPr lang="en-GB">
                          <a:effectLst/>
                        </a:rPr>
                        <a:t>Psychographic Variables</a:t>
                      </a:r>
                      <a:endParaRPr lang="en-GB" b="0" i="0">
                        <a:solidFill>
                          <a:srgbClr val="333333"/>
                        </a:solidFill>
                        <a:effectLst/>
                      </a:endParaRPr>
                    </a:p>
                  </a:txBody>
                  <a:tcPr marL="76200" marR="76200" marT="76200" marB="76200" anchor="ctr"/>
                </a:tc>
                <a:tc>
                  <a:txBody>
                    <a:bodyPr/>
                    <a:lstStyle/>
                    <a:p>
                      <a:pPr algn="l" fontAlgn="base"/>
                      <a:r>
                        <a:rPr lang="en-GB">
                          <a:effectLst/>
                        </a:rPr>
                        <a:t>Guests are divided into different segments based on their social class, lifestyle, and personality characteristics.</a:t>
                      </a:r>
                      <a:endParaRPr lang="en-GB" b="0" i="0">
                        <a:solidFill>
                          <a:srgbClr val="333333"/>
                        </a:solidFill>
                        <a:effectLst/>
                      </a:endParaRPr>
                    </a:p>
                  </a:txBody>
                  <a:tcPr marL="76200" marR="76200" marT="76200" marB="76200" anchor="ctr"/>
                </a:tc>
                <a:tc>
                  <a:txBody>
                    <a:bodyPr/>
                    <a:lstStyle/>
                    <a:p>
                      <a:pPr algn="l" fontAlgn="base"/>
                      <a:r>
                        <a:rPr lang="en-GB" dirty="0">
                          <a:effectLst/>
                        </a:rPr>
                        <a:t>Afternoon tea, brunch etc. in most hotels is targeted at the upper classes (based on social class)</a:t>
                      </a:r>
                      <a:endParaRPr lang="en-GB" b="0" i="0" dirty="0">
                        <a:solidFill>
                          <a:srgbClr val="333333"/>
                        </a:solidFill>
                        <a:effectLst/>
                      </a:endParaRPr>
                    </a:p>
                  </a:txBody>
                  <a:tcPr marL="76200" marR="76200" marT="76200" marB="76200" anchor="ctr"/>
                </a:tc>
                <a:extLst>
                  <a:ext uri="{0D108BD9-81ED-4DB2-BD59-A6C34878D82A}">
                    <a16:rowId xmlns:a16="http://schemas.microsoft.com/office/drawing/2014/main" val="10003"/>
                  </a:ext>
                </a:extLst>
              </a:tr>
              <a:tr h="1828800">
                <a:tc>
                  <a:txBody>
                    <a:bodyPr/>
                    <a:lstStyle/>
                    <a:p>
                      <a:pPr algn="l" fontAlgn="base"/>
                      <a:r>
                        <a:rPr lang="en-GB">
                          <a:effectLst/>
                        </a:rPr>
                        <a:t>Behavioral Variables</a:t>
                      </a:r>
                      <a:endParaRPr lang="en-GB" b="0" i="0">
                        <a:solidFill>
                          <a:srgbClr val="333333"/>
                        </a:solidFill>
                        <a:effectLst/>
                      </a:endParaRPr>
                    </a:p>
                  </a:txBody>
                  <a:tcPr marL="76200" marR="76200" marT="76200" marB="76200" anchor="ctr"/>
                </a:tc>
                <a:tc>
                  <a:txBody>
                    <a:bodyPr/>
                    <a:lstStyle/>
                    <a:p>
                      <a:pPr algn="l" fontAlgn="base"/>
                      <a:r>
                        <a:rPr lang="en-GB">
                          <a:effectLst/>
                        </a:rPr>
                        <a:t>Guests are also divided on the basis of their knowledge, attitude, use, or response to a product or service.</a:t>
                      </a:r>
                      <a:endParaRPr lang="en-GB" b="0" i="0">
                        <a:solidFill>
                          <a:srgbClr val="333333"/>
                        </a:solidFill>
                        <a:effectLst/>
                      </a:endParaRPr>
                    </a:p>
                  </a:txBody>
                  <a:tcPr marL="76200" marR="76200" marT="76200" marB="76200" anchor="ctr"/>
                </a:tc>
                <a:tc>
                  <a:txBody>
                    <a:bodyPr/>
                    <a:lstStyle/>
                    <a:p>
                      <a:pPr algn="l" fontAlgn="base"/>
                      <a:r>
                        <a:rPr lang="en-GB" dirty="0">
                          <a:effectLst/>
                        </a:rPr>
                        <a:t>Most of the hotels understand the importance of grouping guests according to the product/service they seek. Therefore atmosphere and food quality are often highlighted by luxury restaurants in their promotional messages.</a:t>
                      </a:r>
                      <a:endParaRPr lang="en-GB" b="0" i="0" dirty="0">
                        <a:solidFill>
                          <a:srgbClr val="333333"/>
                        </a:solidFill>
                        <a:effectLst/>
                      </a:endParaRPr>
                    </a:p>
                  </a:txBody>
                  <a:tcPr marL="76200" marR="76200" marT="76200" marB="7620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0956785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E5EEF1"/>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41668" y="141668"/>
            <a:ext cx="10696977" cy="6439436"/>
          </a:xfrm>
        </p:spPr>
        <p:txBody>
          <a:bodyPr>
            <a:normAutofit/>
          </a:bodyPr>
          <a:lstStyle/>
          <a:p>
            <a:r>
              <a:rPr lang="en-GB" dirty="0" smtClean="0"/>
              <a:t>Consider which </a:t>
            </a:r>
            <a:r>
              <a:rPr lang="en-GB" dirty="0" smtClean="0">
                <a:solidFill>
                  <a:srgbClr val="FF0000"/>
                </a:solidFill>
              </a:rPr>
              <a:t>distribution channels </a:t>
            </a:r>
            <a:r>
              <a:rPr lang="en-GB" dirty="0" smtClean="0"/>
              <a:t>you should use. consumer groups and channels to cater for different needs and budget levels.</a:t>
            </a:r>
          </a:p>
          <a:p>
            <a:r>
              <a:rPr lang="en-GB" dirty="0" smtClean="0"/>
              <a:t>Relevant market segments for your hotel are still the foundation for setting your </a:t>
            </a:r>
            <a:r>
              <a:rPr lang="en-GB" dirty="0" smtClean="0">
                <a:solidFill>
                  <a:srgbClr val="FF0000"/>
                </a:solidFill>
              </a:rPr>
              <a:t>pricing strategy </a:t>
            </a:r>
            <a:r>
              <a:rPr lang="en-GB" dirty="0" smtClean="0"/>
              <a:t>correctly.</a:t>
            </a:r>
          </a:p>
          <a:p>
            <a:r>
              <a:rPr lang="en-GB" dirty="0" smtClean="0"/>
              <a:t>market segments allow you to specifically </a:t>
            </a:r>
            <a:r>
              <a:rPr lang="en-GB" dirty="0" smtClean="0">
                <a:solidFill>
                  <a:srgbClr val="FF0000"/>
                </a:solidFill>
              </a:rPr>
              <a:t>define and bundle sales </a:t>
            </a:r>
            <a:r>
              <a:rPr lang="en-GB" dirty="0" smtClean="0"/>
              <a:t>and marketing efforts according to any </a:t>
            </a:r>
            <a:r>
              <a:rPr lang="en-GB" u="sng" dirty="0" smtClean="0"/>
              <a:t>trends and movements </a:t>
            </a:r>
            <a:r>
              <a:rPr lang="en-GB" dirty="0" smtClean="0"/>
              <a:t>you can derive from the analysis of those segments</a:t>
            </a:r>
          </a:p>
          <a:p>
            <a:r>
              <a:rPr lang="en-GB" dirty="0" smtClean="0"/>
              <a:t>Start by looking into which </a:t>
            </a:r>
            <a:r>
              <a:rPr lang="en-GB" dirty="0" smtClean="0">
                <a:solidFill>
                  <a:srgbClr val="FF0000"/>
                </a:solidFill>
              </a:rPr>
              <a:t>types of customers </a:t>
            </a:r>
            <a:r>
              <a:rPr lang="en-GB" dirty="0" smtClean="0"/>
              <a:t>are coming to your hotel, what their </a:t>
            </a:r>
            <a:r>
              <a:rPr lang="en-GB" dirty="0" smtClean="0">
                <a:solidFill>
                  <a:srgbClr val="FF0000"/>
                </a:solidFill>
              </a:rPr>
              <a:t>buying behaviour </a:t>
            </a:r>
            <a:r>
              <a:rPr lang="en-GB" dirty="0" smtClean="0"/>
              <a:t>and their </a:t>
            </a:r>
            <a:r>
              <a:rPr lang="en-GB" dirty="0" smtClean="0">
                <a:solidFill>
                  <a:srgbClr val="FF0000"/>
                </a:solidFill>
              </a:rPr>
              <a:t>budget </a:t>
            </a:r>
            <a:r>
              <a:rPr lang="en-GB" dirty="0" smtClean="0"/>
              <a:t>is and which ways they use to </a:t>
            </a:r>
            <a:r>
              <a:rPr lang="en-GB" dirty="0" smtClean="0">
                <a:solidFill>
                  <a:srgbClr val="FF0000"/>
                </a:solidFill>
              </a:rPr>
              <a:t>book</a:t>
            </a:r>
            <a:r>
              <a:rPr lang="en-GB" dirty="0" smtClean="0"/>
              <a:t> your hotel. </a:t>
            </a:r>
          </a:p>
          <a:p>
            <a:r>
              <a:rPr lang="en-GB" dirty="0" smtClean="0"/>
              <a:t>Apply valid and targeted actions to take measurements towards increased profits.</a:t>
            </a:r>
            <a:endParaRPr lang="en-GB" dirty="0"/>
          </a:p>
        </p:txBody>
      </p:sp>
    </p:spTree>
    <p:extLst>
      <p:ext uri="{BB962C8B-B14F-4D97-AF65-F5344CB8AC3E}">
        <p14:creationId xmlns:p14="http://schemas.microsoft.com/office/powerpoint/2010/main" val="27725763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164" y="1"/>
            <a:ext cx="10515600" cy="872836"/>
          </a:xfrm>
        </p:spPr>
        <p:txBody>
          <a:bodyPr/>
          <a:lstStyle/>
          <a:p>
            <a:r>
              <a:rPr lang="en-GB" dirty="0"/>
              <a:t>C</a:t>
            </a:r>
            <a:r>
              <a:rPr lang="en-GB" dirty="0" smtClean="0"/>
              <a:t>hanging customer needs and demands</a:t>
            </a:r>
            <a:endParaRPr lang="en-GB" dirty="0"/>
          </a:p>
        </p:txBody>
      </p:sp>
      <p:sp>
        <p:nvSpPr>
          <p:cNvPr id="3" name="Content Placeholder 2"/>
          <p:cNvSpPr>
            <a:spLocks noGrp="1"/>
          </p:cNvSpPr>
          <p:nvPr>
            <p:ph idx="1"/>
          </p:nvPr>
        </p:nvSpPr>
        <p:spPr>
          <a:xfrm>
            <a:off x="270164" y="872836"/>
            <a:ext cx="11506200" cy="5985163"/>
          </a:xfrm>
        </p:spPr>
        <p:txBody>
          <a:bodyPr>
            <a:normAutofit/>
          </a:bodyPr>
          <a:lstStyle/>
          <a:p>
            <a:r>
              <a:rPr lang="en-GB" dirty="0"/>
              <a:t>W</a:t>
            </a:r>
            <a:r>
              <a:rPr lang="en-GB" dirty="0" smtClean="0"/>
              <a:t>ith new brands and new hospitality and F&amp;B concepts emerging, and a climate where </a:t>
            </a:r>
            <a:r>
              <a:rPr lang="en-GB" dirty="0" smtClean="0">
                <a:solidFill>
                  <a:srgbClr val="FF0000"/>
                </a:solidFill>
              </a:rPr>
              <a:t>innovation and creativity </a:t>
            </a:r>
            <a:r>
              <a:rPr lang="en-GB" dirty="0" smtClean="0"/>
              <a:t>are rewarded the status quo is no longer acceptable, especially in F&amp;B concepts—the boring three meal a day restaurant is dead.</a:t>
            </a:r>
          </a:p>
          <a:p>
            <a:endParaRPr lang="en-GB" dirty="0" smtClean="0"/>
          </a:p>
          <a:p>
            <a:r>
              <a:rPr lang="en-GB" dirty="0" smtClean="0"/>
              <a:t>Increasingly tied to consumer preferences and expectations—both of which can and do continue to change. </a:t>
            </a:r>
          </a:p>
          <a:p>
            <a:endParaRPr lang="en-GB" dirty="0" smtClean="0"/>
          </a:p>
          <a:p>
            <a:r>
              <a:rPr lang="en-GB" dirty="0" smtClean="0"/>
              <a:t>Three </a:t>
            </a:r>
            <a:r>
              <a:rPr lang="en-GB" dirty="0"/>
              <a:t>of the most prominent and important consumer trends in the F&amp;B space are a growing preference for </a:t>
            </a:r>
            <a:r>
              <a:rPr lang="en-GB" dirty="0">
                <a:solidFill>
                  <a:srgbClr val="FF0000"/>
                </a:solidFill>
              </a:rPr>
              <a:t>authenticity, a desire for more personalization, and unique, one-of-a-kind experiences </a:t>
            </a:r>
            <a:r>
              <a:rPr lang="en-GB" dirty="0"/>
              <a:t>across the board.</a:t>
            </a:r>
          </a:p>
        </p:txBody>
      </p:sp>
    </p:spTree>
    <p:extLst>
      <p:ext uri="{BB962C8B-B14F-4D97-AF65-F5344CB8AC3E}">
        <p14:creationId xmlns:p14="http://schemas.microsoft.com/office/powerpoint/2010/main" val="23862982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924" y="-1"/>
            <a:ext cx="10515600" cy="6478073"/>
          </a:xfrm>
        </p:spPr>
        <p:txBody>
          <a:bodyPr>
            <a:normAutofit lnSpcReduction="10000"/>
          </a:bodyPr>
          <a:lstStyle/>
          <a:p>
            <a:pPr marL="0" indent="0">
              <a:buNone/>
            </a:pPr>
            <a:r>
              <a:rPr lang="en-GB" b="1" dirty="0" smtClean="0"/>
              <a:t>Authenticity</a:t>
            </a:r>
          </a:p>
          <a:p>
            <a:r>
              <a:rPr lang="en-GB" dirty="0" smtClean="0"/>
              <a:t>Appreciation for authenticity is one of the most significant—and also the most challenging</a:t>
            </a:r>
          </a:p>
          <a:p>
            <a:r>
              <a:rPr lang="en-GB" dirty="0"/>
              <a:t>T</a:t>
            </a:r>
            <a:r>
              <a:rPr lang="en-GB" dirty="0" smtClean="0"/>
              <a:t>here is that growing appreciation for </a:t>
            </a:r>
            <a:r>
              <a:rPr lang="en-GB" dirty="0" smtClean="0">
                <a:solidFill>
                  <a:srgbClr val="FF0000"/>
                </a:solidFill>
              </a:rPr>
              <a:t>independent products </a:t>
            </a:r>
            <a:r>
              <a:rPr lang="en-GB" dirty="0" smtClean="0"/>
              <a:t>and distinctive F&amp;B concepts that utilize a high proportion of </a:t>
            </a:r>
            <a:r>
              <a:rPr lang="en-GB" dirty="0" smtClean="0">
                <a:solidFill>
                  <a:srgbClr val="FF0000"/>
                </a:solidFill>
              </a:rPr>
              <a:t>locally sourced and/or organic ingredients</a:t>
            </a:r>
            <a:r>
              <a:rPr lang="en-GB" dirty="0" smtClean="0"/>
              <a:t>. </a:t>
            </a:r>
          </a:p>
          <a:p>
            <a:r>
              <a:rPr lang="en-GB" dirty="0" smtClean="0"/>
              <a:t>From craft beer and creative cocktails, to custom menus and creative and unique spaces and places, offbeat brands and F&amp;B offerings connect with consumers in a way that </a:t>
            </a:r>
            <a:r>
              <a:rPr lang="en-GB" dirty="0" smtClean="0">
                <a:solidFill>
                  <a:srgbClr val="FF0000"/>
                </a:solidFill>
              </a:rPr>
              <a:t>feels authentic and impactful</a:t>
            </a:r>
            <a:r>
              <a:rPr lang="en-GB" dirty="0" smtClean="0"/>
              <a:t>.</a:t>
            </a:r>
          </a:p>
          <a:p>
            <a:r>
              <a:rPr lang="en-GB" dirty="0" smtClean="0"/>
              <a:t>they also perceive authenticity in some of the most iconic and familiar products on the planet. Brands like Coca-Cola and Starbucks are cited favourably by Millennials, not for their independence, but for their </a:t>
            </a:r>
            <a:r>
              <a:rPr lang="en-GB" dirty="0" smtClean="0">
                <a:solidFill>
                  <a:srgbClr val="FF0000"/>
                </a:solidFill>
              </a:rPr>
              <a:t>simplicity and consistency</a:t>
            </a:r>
            <a:r>
              <a:rPr lang="en-GB" dirty="0" smtClean="0"/>
              <a:t>. </a:t>
            </a:r>
          </a:p>
          <a:p>
            <a:r>
              <a:rPr lang="en-GB" dirty="0" smtClean="0"/>
              <a:t>authenticity top of mind, and should </a:t>
            </a:r>
            <a:r>
              <a:rPr lang="en-GB" dirty="0" smtClean="0">
                <a:solidFill>
                  <a:srgbClr val="FF0000"/>
                </a:solidFill>
              </a:rPr>
              <a:t>strive to deliver brands, environments and experiences that are memorably distinctive</a:t>
            </a:r>
            <a:r>
              <a:rPr lang="en-GB" dirty="0" smtClean="0"/>
              <a:t>.</a:t>
            </a:r>
            <a:endParaRPr lang="en-GB"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29609" y="5084617"/>
            <a:ext cx="1544627" cy="1527464"/>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33760" y="803565"/>
            <a:ext cx="1340476" cy="2010714"/>
          </a:xfrm>
          <a:prstGeom prst="rect">
            <a:avLst/>
          </a:prstGeom>
        </p:spPr>
      </p:pic>
    </p:spTree>
    <p:extLst>
      <p:ext uri="{BB962C8B-B14F-4D97-AF65-F5344CB8AC3E}">
        <p14:creationId xmlns:p14="http://schemas.microsoft.com/office/powerpoint/2010/main" val="31297265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5070" y="415844"/>
            <a:ext cx="2147455" cy="1610591"/>
          </a:xfrm>
          <a:prstGeom prst="rect">
            <a:avLst/>
          </a:prstGeom>
        </p:spPr>
      </p:pic>
      <p:sp>
        <p:nvSpPr>
          <p:cNvPr id="2" name="Title 1"/>
          <p:cNvSpPr>
            <a:spLocks noGrp="1"/>
          </p:cNvSpPr>
          <p:nvPr>
            <p:ph type="title"/>
          </p:nvPr>
        </p:nvSpPr>
        <p:spPr>
          <a:xfrm>
            <a:off x="271529" y="197699"/>
            <a:ext cx="10515600" cy="613669"/>
          </a:xfrm>
        </p:spPr>
        <p:txBody>
          <a:bodyPr>
            <a:normAutofit fontScale="90000"/>
          </a:bodyPr>
          <a:lstStyle/>
          <a:p>
            <a:r>
              <a:rPr lang="en-GB" dirty="0" smtClean="0"/>
              <a:t/>
            </a:r>
            <a:br>
              <a:rPr lang="en-GB" dirty="0" smtClean="0"/>
            </a:br>
            <a:r>
              <a:rPr lang="en-GB" sz="3600" b="1" dirty="0" smtClean="0"/>
              <a:t>Personal Experience</a:t>
            </a:r>
            <a:br>
              <a:rPr lang="en-GB" sz="3600" b="1" dirty="0" smtClean="0"/>
            </a:br>
            <a:endParaRPr lang="en-GB" b="1" dirty="0"/>
          </a:p>
        </p:txBody>
      </p:sp>
      <p:sp>
        <p:nvSpPr>
          <p:cNvPr id="3" name="Content Placeholder 2"/>
          <p:cNvSpPr>
            <a:spLocks noGrp="1"/>
          </p:cNvSpPr>
          <p:nvPr>
            <p:ph idx="1"/>
          </p:nvPr>
        </p:nvSpPr>
        <p:spPr>
          <a:xfrm>
            <a:off x="413198" y="953036"/>
            <a:ext cx="9441872" cy="5647386"/>
          </a:xfrm>
        </p:spPr>
        <p:txBody>
          <a:bodyPr>
            <a:normAutofit fontScale="85000" lnSpcReduction="20000"/>
          </a:bodyPr>
          <a:lstStyle/>
          <a:p>
            <a:r>
              <a:rPr lang="en-GB" dirty="0" smtClean="0"/>
              <a:t>From menus to experiences, to décor and aesthetics, personalization has shifted into being a </a:t>
            </a:r>
            <a:r>
              <a:rPr lang="en-GB" dirty="0" smtClean="0">
                <a:solidFill>
                  <a:srgbClr val="FF0000"/>
                </a:solidFill>
              </a:rPr>
              <a:t>key consumer priority in 2017</a:t>
            </a:r>
          </a:p>
          <a:p>
            <a:r>
              <a:rPr lang="en-GB" dirty="0" smtClean="0"/>
              <a:t>Personalization, and an </a:t>
            </a:r>
            <a:r>
              <a:rPr lang="en-GB" dirty="0" smtClean="0">
                <a:solidFill>
                  <a:srgbClr val="FF0000"/>
                </a:solidFill>
              </a:rPr>
              <a:t>interactive and engaging environment/experience </a:t>
            </a:r>
            <a:r>
              <a:rPr lang="en-GB" dirty="0" smtClean="0"/>
              <a:t>leave guests and diners with a feeling that they are being catered to.</a:t>
            </a:r>
          </a:p>
          <a:p>
            <a:r>
              <a:rPr lang="en-GB" dirty="0" smtClean="0"/>
              <a:t>adding small experiences and customization elements to their restaurants, their menus and their service profile. Part of that is </a:t>
            </a:r>
            <a:r>
              <a:rPr lang="en-GB" dirty="0" smtClean="0">
                <a:solidFill>
                  <a:srgbClr val="FF0000"/>
                </a:solidFill>
              </a:rPr>
              <a:t>creating an environment conducive to social engagement, capitalizing on the energy and activation of a space where guests are mingling and interacting with each other</a:t>
            </a:r>
          </a:p>
          <a:p>
            <a:r>
              <a:rPr lang="en-GB" dirty="0" smtClean="0"/>
              <a:t>Other strategies include more </a:t>
            </a:r>
            <a:r>
              <a:rPr lang="en-GB" dirty="0" smtClean="0">
                <a:solidFill>
                  <a:srgbClr val="FF0000"/>
                </a:solidFill>
              </a:rPr>
              <a:t>flexible menus, tableside cocktail mixing or food preparation, and create-it-yourself opportunities such as mobile stations or dessert buffets</a:t>
            </a:r>
          </a:p>
          <a:p>
            <a:r>
              <a:rPr lang="en-GB" dirty="0" smtClean="0">
                <a:solidFill>
                  <a:srgbClr val="FF0000"/>
                </a:solidFill>
              </a:rPr>
              <a:t>Increased chef engagement with guests </a:t>
            </a:r>
            <a:r>
              <a:rPr lang="en-GB" dirty="0" smtClean="0"/>
              <a:t>make diners feel not only feel appreciated, but connected to the food and the establishment in a way that is difficult to replicate through other means.</a:t>
            </a:r>
          </a:p>
          <a:p>
            <a:r>
              <a:rPr lang="en-GB" dirty="0" smtClean="0"/>
              <a:t>Reinforcing that sense of </a:t>
            </a:r>
            <a:r>
              <a:rPr lang="en-GB" dirty="0" smtClean="0">
                <a:solidFill>
                  <a:srgbClr val="FF0000"/>
                </a:solidFill>
              </a:rPr>
              <a:t>personalization and customized engagement </a:t>
            </a:r>
            <a:r>
              <a:rPr lang="en-GB" dirty="0" smtClean="0"/>
              <a:t>both inside and outside the hotel, bar or restaurant is one of the surest ways to keep guests connected—and coming back.</a:t>
            </a:r>
          </a:p>
          <a:p>
            <a:endParaRPr lang="en-GB" dirty="0" smtClean="0"/>
          </a:p>
          <a:p>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61558" y="3657600"/>
            <a:ext cx="1534478" cy="2286000"/>
          </a:xfrm>
          <a:prstGeom prst="rect">
            <a:avLst/>
          </a:prstGeom>
        </p:spPr>
      </p:pic>
    </p:spTree>
    <p:extLst>
      <p:ext uri="{BB962C8B-B14F-4D97-AF65-F5344CB8AC3E}">
        <p14:creationId xmlns:p14="http://schemas.microsoft.com/office/powerpoint/2010/main" val="3338950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109" y="171162"/>
            <a:ext cx="10515600" cy="716700"/>
          </a:xfrm>
        </p:spPr>
        <p:txBody>
          <a:bodyPr>
            <a:normAutofit fontScale="90000"/>
          </a:bodyPr>
          <a:lstStyle/>
          <a:p>
            <a:r>
              <a:rPr lang="en-GB" dirty="0" smtClean="0"/>
              <a:t/>
            </a:r>
            <a:br>
              <a:rPr lang="en-GB" dirty="0" smtClean="0"/>
            </a:br>
            <a:r>
              <a:rPr lang="en-GB" sz="4000" b="1" dirty="0" smtClean="0"/>
              <a:t>One-of-a-Kind Feeling</a:t>
            </a:r>
            <a:r>
              <a:rPr lang="en-GB" dirty="0" smtClean="0"/>
              <a:t/>
            </a:r>
            <a:br>
              <a:rPr lang="en-GB" dirty="0" smtClean="0"/>
            </a:br>
            <a:endParaRPr lang="en-GB" dirty="0"/>
          </a:p>
        </p:txBody>
      </p:sp>
      <p:sp>
        <p:nvSpPr>
          <p:cNvPr id="3" name="Content Placeholder 2"/>
          <p:cNvSpPr>
            <a:spLocks noGrp="1"/>
          </p:cNvSpPr>
          <p:nvPr>
            <p:ph idx="1"/>
          </p:nvPr>
        </p:nvSpPr>
        <p:spPr>
          <a:xfrm>
            <a:off x="281335" y="1302327"/>
            <a:ext cx="11075148" cy="5555673"/>
          </a:xfrm>
        </p:spPr>
        <p:txBody>
          <a:bodyPr>
            <a:normAutofit lnSpcReduction="10000"/>
          </a:bodyPr>
          <a:lstStyle/>
          <a:p>
            <a:r>
              <a:rPr lang="en-GB" dirty="0" smtClean="0"/>
              <a:t>Another important consumer preference that F&amp;B professionals need to be thinking about in 2017 is the “child” of personalization and authenticity—a </a:t>
            </a:r>
            <a:r>
              <a:rPr lang="en-GB" dirty="0" smtClean="0">
                <a:solidFill>
                  <a:srgbClr val="FF0000"/>
                </a:solidFill>
              </a:rPr>
              <a:t>unique, one-of-a-kind experience</a:t>
            </a:r>
            <a:r>
              <a:rPr lang="en-GB" dirty="0" smtClean="0"/>
              <a:t>.</a:t>
            </a:r>
          </a:p>
          <a:p>
            <a:r>
              <a:rPr lang="en-GB" dirty="0" smtClean="0"/>
              <a:t>something so uniquely singular in its experience—then with that creation, frequent visits line up, posting to social is rampant and the organic growth of a concept takes flight.</a:t>
            </a:r>
          </a:p>
          <a:p>
            <a:r>
              <a:rPr lang="en-GB" dirty="0" smtClean="0"/>
              <a:t>This intrinsic desire to have an experience be special and remain that way is </a:t>
            </a:r>
            <a:r>
              <a:rPr lang="en-GB" dirty="0" smtClean="0">
                <a:solidFill>
                  <a:srgbClr val="FF0000"/>
                </a:solidFill>
              </a:rPr>
              <a:t>basic human psychology </a:t>
            </a:r>
            <a:r>
              <a:rPr lang="en-GB" dirty="0" smtClean="0"/>
              <a:t>and it </a:t>
            </a:r>
            <a:r>
              <a:rPr lang="en-GB" dirty="0" smtClean="0">
                <a:solidFill>
                  <a:srgbClr val="FF0000"/>
                </a:solidFill>
              </a:rPr>
              <a:t>drives the need for the guest to share and appreciate the experience. </a:t>
            </a:r>
          </a:p>
          <a:p>
            <a:r>
              <a:rPr lang="en-GB" dirty="0" smtClean="0"/>
              <a:t>In an industry so sensitive to social, economic and culinary trends, and so reliant on the powerful personal connections that can form when consumers feel connected and fulfilled, the </a:t>
            </a:r>
            <a:r>
              <a:rPr lang="en-GB" dirty="0" smtClean="0">
                <a:solidFill>
                  <a:srgbClr val="FF0000"/>
                </a:solidFill>
              </a:rPr>
              <a:t>ability to stay in touch with evolving consumer sentiment can literally mean the difference between success and stagnation.</a:t>
            </a:r>
            <a:endParaRPr lang="en-GB" dirty="0">
              <a:solidFill>
                <a:srgbClr val="FF000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27192" y="50516"/>
            <a:ext cx="2543134" cy="1131165"/>
          </a:xfrm>
          <a:prstGeom prst="rect">
            <a:avLst/>
          </a:prstGeom>
        </p:spPr>
      </p:pic>
    </p:spTree>
    <p:extLst>
      <p:ext uri="{BB962C8B-B14F-4D97-AF65-F5344CB8AC3E}">
        <p14:creationId xmlns:p14="http://schemas.microsoft.com/office/powerpoint/2010/main" val="10967560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21799" y="256309"/>
            <a:ext cx="2733964" cy="1537855"/>
          </a:xfrm>
          <a:prstGeom prst="rect">
            <a:avLst/>
          </a:prstGeom>
        </p:spPr>
      </p:pic>
      <p:sp>
        <p:nvSpPr>
          <p:cNvPr id="2" name="Title 1"/>
          <p:cNvSpPr>
            <a:spLocks noGrp="1"/>
          </p:cNvSpPr>
          <p:nvPr>
            <p:ph type="title"/>
          </p:nvPr>
        </p:nvSpPr>
        <p:spPr>
          <a:xfrm>
            <a:off x="173181" y="110837"/>
            <a:ext cx="10515600" cy="914400"/>
          </a:xfrm>
        </p:spPr>
        <p:txBody>
          <a:bodyPr/>
          <a:lstStyle/>
          <a:p>
            <a:r>
              <a:rPr lang="en-GB" dirty="0" smtClean="0"/>
              <a:t>lifestyle trends</a:t>
            </a:r>
            <a:endParaRPr lang="en-GB" dirty="0"/>
          </a:p>
        </p:txBody>
      </p:sp>
      <p:sp>
        <p:nvSpPr>
          <p:cNvPr id="3" name="Content Placeholder 2"/>
          <p:cNvSpPr>
            <a:spLocks noGrp="1"/>
          </p:cNvSpPr>
          <p:nvPr>
            <p:ph idx="1"/>
          </p:nvPr>
        </p:nvSpPr>
        <p:spPr>
          <a:xfrm>
            <a:off x="173181" y="1025237"/>
            <a:ext cx="10515600" cy="5652654"/>
          </a:xfrm>
        </p:spPr>
        <p:txBody>
          <a:bodyPr>
            <a:normAutofit fontScale="85000" lnSpcReduction="20000"/>
          </a:bodyPr>
          <a:lstStyle/>
          <a:p>
            <a:pPr marL="514350" indent="-514350">
              <a:buAutoNum type="arabicPeriod"/>
            </a:pPr>
            <a:r>
              <a:rPr lang="en-GB" dirty="0" smtClean="0"/>
              <a:t>Catering </a:t>
            </a:r>
            <a:r>
              <a:rPr lang="en-GB" dirty="0"/>
              <a:t>to </a:t>
            </a:r>
            <a:r>
              <a:rPr lang="en-GB" dirty="0" smtClean="0"/>
              <a:t>millennials</a:t>
            </a:r>
          </a:p>
          <a:p>
            <a:pPr marL="0" indent="0">
              <a:buNone/>
            </a:pPr>
            <a:endParaRPr lang="en-GB" dirty="0"/>
          </a:p>
          <a:p>
            <a:r>
              <a:rPr lang="en-GB" dirty="0"/>
              <a:t>Millennials (those ages 18-34) </a:t>
            </a:r>
            <a:r>
              <a:rPr lang="en-GB" dirty="0" smtClean="0"/>
              <a:t>, Companies </a:t>
            </a:r>
            <a:r>
              <a:rPr lang="en-GB" dirty="0"/>
              <a:t>need to define their </a:t>
            </a:r>
            <a:r>
              <a:rPr lang="en-GB" dirty="0" smtClean="0"/>
              <a:t>strategies</a:t>
            </a:r>
          </a:p>
          <a:p>
            <a:pPr marL="0" indent="0">
              <a:buNone/>
            </a:pPr>
            <a:r>
              <a:rPr lang="en-GB" dirty="0" smtClean="0"/>
              <a:t> </a:t>
            </a:r>
            <a:r>
              <a:rPr lang="en-GB" dirty="0"/>
              <a:t>based on this demographic group’s </a:t>
            </a:r>
            <a:r>
              <a:rPr lang="en-GB" dirty="0">
                <a:solidFill>
                  <a:srgbClr val="FF0000"/>
                </a:solidFill>
              </a:rPr>
              <a:t>personality traits and </a:t>
            </a:r>
            <a:r>
              <a:rPr lang="en-GB" dirty="0" smtClean="0">
                <a:solidFill>
                  <a:srgbClr val="FF0000"/>
                </a:solidFill>
              </a:rPr>
              <a:t>habits</a:t>
            </a:r>
          </a:p>
          <a:p>
            <a:pPr lvl="1"/>
            <a:r>
              <a:rPr lang="en-GB" dirty="0" smtClean="0"/>
              <a:t>they </a:t>
            </a:r>
            <a:r>
              <a:rPr lang="en-GB" dirty="0"/>
              <a:t>travel a lot; </a:t>
            </a:r>
            <a:endParaRPr lang="en-GB" dirty="0" smtClean="0"/>
          </a:p>
          <a:p>
            <a:pPr lvl="1"/>
            <a:r>
              <a:rPr lang="en-GB" dirty="0" smtClean="0"/>
              <a:t>are </a:t>
            </a:r>
            <a:r>
              <a:rPr lang="en-GB" dirty="0"/>
              <a:t>early adopters of technology; </a:t>
            </a:r>
            <a:endParaRPr lang="en-GB" dirty="0" smtClean="0"/>
          </a:p>
          <a:p>
            <a:pPr lvl="1"/>
            <a:r>
              <a:rPr lang="en-GB" dirty="0" smtClean="0"/>
              <a:t>like </a:t>
            </a:r>
            <a:r>
              <a:rPr lang="en-GB" dirty="0"/>
              <a:t>personalized interactions and are spontaneous</a:t>
            </a:r>
            <a:r>
              <a:rPr lang="en-GB" dirty="0" smtClean="0"/>
              <a:t>.</a:t>
            </a:r>
          </a:p>
          <a:p>
            <a:pPr lvl="1"/>
            <a:endParaRPr lang="en-GB" dirty="0"/>
          </a:p>
          <a:p>
            <a:pPr lvl="1">
              <a:buFont typeface="Wingdings" panose="05000000000000000000" pitchFamily="2" charset="2"/>
              <a:buChar char="Ø"/>
            </a:pPr>
            <a:r>
              <a:rPr lang="en-GB" dirty="0" smtClean="0"/>
              <a:t> </a:t>
            </a:r>
            <a:r>
              <a:rPr lang="en-GB" sz="2900" dirty="0">
                <a:solidFill>
                  <a:srgbClr val="FF0000"/>
                </a:solidFill>
              </a:rPr>
              <a:t>Hotels will want to please them with easy check-in and gourmet dining experiences at reasonable prices. In return, satisfied millennials will actively </a:t>
            </a:r>
            <a:r>
              <a:rPr lang="en-GB" sz="2900" u="sng" dirty="0">
                <a:solidFill>
                  <a:srgbClr val="FF0000"/>
                </a:solidFill>
              </a:rPr>
              <a:t>promote their businesses on social media </a:t>
            </a:r>
            <a:r>
              <a:rPr lang="en-GB" sz="2900" u="sng" dirty="0" smtClean="0">
                <a:solidFill>
                  <a:srgbClr val="FF0000"/>
                </a:solidFill>
              </a:rPr>
              <a:t>channels</a:t>
            </a:r>
          </a:p>
          <a:p>
            <a:pPr marL="0" indent="0">
              <a:buNone/>
            </a:pPr>
            <a:r>
              <a:rPr lang="en-GB" dirty="0" smtClean="0"/>
              <a:t>2. Tech </a:t>
            </a:r>
            <a:r>
              <a:rPr lang="en-GB" dirty="0"/>
              <a:t>explosion</a:t>
            </a:r>
          </a:p>
          <a:p>
            <a:r>
              <a:rPr lang="en-GB" dirty="0"/>
              <a:t>The majority of guests today are self-sufficient, tech-savvy </a:t>
            </a:r>
            <a:r>
              <a:rPr lang="en-GB" dirty="0" smtClean="0"/>
              <a:t>travellers </a:t>
            </a:r>
            <a:r>
              <a:rPr lang="en-GB" dirty="0"/>
              <a:t>who are comfortable using apps or mobile websites. </a:t>
            </a:r>
            <a:endParaRPr lang="en-GB" dirty="0" smtClean="0"/>
          </a:p>
          <a:p>
            <a:r>
              <a:rPr lang="en-GB" dirty="0" smtClean="0"/>
              <a:t>Hotels </a:t>
            </a:r>
            <a:r>
              <a:rPr lang="en-GB" dirty="0"/>
              <a:t>need to make sure their offerings are up-to-date and user-friendly. </a:t>
            </a:r>
            <a:endParaRPr lang="en-GB" dirty="0" smtClean="0"/>
          </a:p>
          <a:p>
            <a:r>
              <a:rPr lang="en-GB" dirty="0" smtClean="0"/>
              <a:t>At </a:t>
            </a:r>
            <a:r>
              <a:rPr lang="en-GB" dirty="0"/>
              <a:t>business meetings and conferences, </a:t>
            </a:r>
            <a:r>
              <a:rPr lang="en-GB" dirty="0" smtClean="0"/>
              <a:t>travellers </a:t>
            </a:r>
            <a:r>
              <a:rPr lang="en-GB" dirty="0"/>
              <a:t>expect hotels and conference </a:t>
            </a:r>
            <a:r>
              <a:rPr lang="en-GB" dirty="0" smtClean="0"/>
              <a:t>centres </a:t>
            </a:r>
            <a:r>
              <a:rPr lang="en-GB" dirty="0"/>
              <a:t>to have high quality tech equipment and a knowledgeable support staff.</a:t>
            </a:r>
          </a:p>
        </p:txBody>
      </p:sp>
    </p:spTree>
    <p:extLst>
      <p:ext uri="{BB962C8B-B14F-4D97-AF65-F5344CB8AC3E}">
        <p14:creationId xmlns:p14="http://schemas.microsoft.com/office/powerpoint/2010/main" val="1646535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309" y="398606"/>
            <a:ext cx="10515600" cy="6362411"/>
          </a:xfrm>
        </p:spPr>
        <p:txBody>
          <a:bodyPr>
            <a:normAutofit/>
          </a:bodyPr>
          <a:lstStyle/>
          <a:p>
            <a:pPr marL="0" indent="0">
              <a:buNone/>
            </a:pPr>
            <a:r>
              <a:rPr lang="en-GB" dirty="0" smtClean="0"/>
              <a:t>3. Influx </a:t>
            </a:r>
            <a:r>
              <a:rPr lang="en-GB" dirty="0"/>
              <a:t>of </a:t>
            </a:r>
            <a:r>
              <a:rPr lang="en-GB" u="sng" dirty="0"/>
              <a:t>international visitors</a:t>
            </a:r>
          </a:p>
          <a:p>
            <a:r>
              <a:rPr lang="en-GB" dirty="0"/>
              <a:t>International leisure travel is on the rise—Dubai International Airport has become the busiest airport in the world. Hotels must be able to provide services in a </a:t>
            </a:r>
            <a:r>
              <a:rPr lang="en-GB" dirty="0">
                <a:solidFill>
                  <a:srgbClr val="FF0000"/>
                </a:solidFill>
              </a:rPr>
              <a:t>multitude of languages, and tailored experiences properly suited to the culture and unique needs of their international visitors</a:t>
            </a:r>
            <a:r>
              <a:rPr lang="en-GB" dirty="0" smtClean="0">
                <a:solidFill>
                  <a:srgbClr val="FF0000"/>
                </a:solidFill>
              </a:rPr>
              <a:t>.</a:t>
            </a:r>
          </a:p>
          <a:p>
            <a:pPr marL="0" indent="0">
              <a:buNone/>
            </a:pPr>
            <a:r>
              <a:rPr lang="en-GB" dirty="0" smtClean="0"/>
              <a:t>4. Increased </a:t>
            </a:r>
            <a:r>
              <a:rPr lang="en-GB" dirty="0"/>
              <a:t>emphasis on </a:t>
            </a:r>
            <a:r>
              <a:rPr lang="en-GB" u="sng" dirty="0"/>
              <a:t>health and well-being</a:t>
            </a:r>
          </a:p>
          <a:p>
            <a:r>
              <a:rPr lang="en-GB" dirty="0"/>
              <a:t>Guests today are taking charge of their health; hotels are responding with well-equipped fitness </a:t>
            </a:r>
            <a:r>
              <a:rPr lang="en-GB" dirty="0" smtClean="0"/>
              <a:t>centres, </a:t>
            </a:r>
            <a:r>
              <a:rPr lang="en-GB" dirty="0"/>
              <a:t>pools and spas. </a:t>
            </a:r>
            <a:endParaRPr lang="en-GB" dirty="0" smtClean="0"/>
          </a:p>
          <a:p>
            <a:r>
              <a:rPr lang="en-GB" dirty="0" smtClean="0"/>
              <a:t>Increasingly</a:t>
            </a:r>
            <a:r>
              <a:rPr lang="en-GB" dirty="0"/>
              <a:t>, </a:t>
            </a:r>
            <a:r>
              <a:rPr lang="en-GB" dirty="0" smtClean="0"/>
              <a:t>travellers </a:t>
            </a:r>
            <a:r>
              <a:rPr lang="en-GB" dirty="0"/>
              <a:t>are expecting innovative wellness options. </a:t>
            </a:r>
            <a:endParaRPr lang="en-GB" dirty="0" smtClean="0"/>
          </a:p>
          <a:p>
            <a:r>
              <a:rPr lang="en-GB" dirty="0" smtClean="0"/>
              <a:t>In </a:t>
            </a:r>
            <a:r>
              <a:rPr lang="en-GB" dirty="0"/>
              <a:t>addition to healthy food options, growing trends include lighting that energizes, air purification, yoga spaces, in-room exercise equipment and even vitamin-infused shower water.</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93926" y="5407754"/>
            <a:ext cx="1898073" cy="1450246"/>
          </a:xfrm>
          <a:prstGeom prst="rect">
            <a:avLst/>
          </a:prstGeom>
        </p:spPr>
      </p:pic>
    </p:spTree>
    <p:extLst>
      <p:ext uri="{BB962C8B-B14F-4D97-AF65-F5344CB8AC3E}">
        <p14:creationId xmlns:p14="http://schemas.microsoft.com/office/powerpoint/2010/main" val="20277325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4691" y="103030"/>
            <a:ext cx="11229109" cy="6657987"/>
          </a:xfrm>
        </p:spPr>
        <p:txBody>
          <a:bodyPr>
            <a:normAutofit fontScale="92500"/>
          </a:bodyPr>
          <a:lstStyle/>
          <a:p>
            <a:pPr marL="0" indent="0">
              <a:buNone/>
            </a:pPr>
            <a:r>
              <a:rPr lang="en-GB" dirty="0" smtClean="0"/>
              <a:t>6. Need </a:t>
            </a:r>
            <a:r>
              <a:rPr lang="en-GB" dirty="0"/>
              <a:t>for seamless technology</a:t>
            </a:r>
          </a:p>
          <a:p>
            <a:r>
              <a:rPr lang="en-GB" dirty="0"/>
              <a:t>Seamless connectivity across platforms and devices is growing more important. Many hotel groups are offering </a:t>
            </a:r>
            <a:r>
              <a:rPr lang="en-GB" dirty="0">
                <a:solidFill>
                  <a:srgbClr val="FF0000"/>
                </a:solidFill>
              </a:rPr>
              <a:t>mobile check-in and digital concierge services</a:t>
            </a:r>
            <a:r>
              <a:rPr lang="en-GB" dirty="0"/>
              <a:t>. At Aria Resort and Casino in Las Vegas, guests are issued high-tech cards that detect their presence and unlock the door before they even reach it</a:t>
            </a:r>
            <a:r>
              <a:rPr lang="en-GB" dirty="0" smtClean="0"/>
              <a:t>.</a:t>
            </a:r>
          </a:p>
          <a:p>
            <a:pPr marL="0" indent="0">
              <a:buNone/>
            </a:pPr>
            <a:r>
              <a:rPr lang="en-GB" dirty="0" smtClean="0"/>
              <a:t>7. Real-time </a:t>
            </a:r>
            <a:r>
              <a:rPr lang="en-GB" dirty="0"/>
              <a:t>damage control</a:t>
            </a:r>
          </a:p>
          <a:p>
            <a:r>
              <a:rPr lang="en-GB" dirty="0"/>
              <a:t>If a hotel guest is dissatisfied, he or she can easily complain on Facebook, Twitter, Yelp or </a:t>
            </a:r>
            <a:r>
              <a:rPr lang="en-GB" dirty="0" err="1"/>
              <a:t>TripAdvisior</a:t>
            </a:r>
            <a:r>
              <a:rPr lang="en-GB" dirty="0"/>
              <a:t>. Hoteliers must be able to </a:t>
            </a:r>
            <a:r>
              <a:rPr lang="en-GB" dirty="0">
                <a:solidFill>
                  <a:srgbClr val="FF0000"/>
                </a:solidFill>
              </a:rPr>
              <a:t>quickly respond</a:t>
            </a:r>
            <a:r>
              <a:rPr lang="en-GB" dirty="0"/>
              <a:t>. Engaging with customers and responding to their needs through these public forums help maintain positive guest relations and drive future </a:t>
            </a:r>
            <a:r>
              <a:rPr lang="en-GB" dirty="0" smtClean="0"/>
              <a:t>bookings.</a:t>
            </a:r>
          </a:p>
          <a:p>
            <a:pPr marL="0" indent="0">
              <a:buNone/>
            </a:pPr>
            <a:r>
              <a:rPr lang="en-GB" dirty="0" smtClean="0"/>
              <a:t>8. Unique </a:t>
            </a:r>
            <a:r>
              <a:rPr lang="en-GB" dirty="0"/>
              <a:t>perks</a:t>
            </a:r>
          </a:p>
          <a:p>
            <a:r>
              <a:rPr lang="en-GB" dirty="0"/>
              <a:t>With so many brands to choose from, properties need to find a way to </a:t>
            </a:r>
            <a:r>
              <a:rPr lang="en-GB" dirty="0">
                <a:solidFill>
                  <a:srgbClr val="FF0000"/>
                </a:solidFill>
              </a:rPr>
              <a:t>stand out</a:t>
            </a:r>
            <a:r>
              <a:rPr lang="en-GB" dirty="0"/>
              <a:t>. Some are offering free daily wine tastings in their lobbies or bars; some are incorporating sophisticated informational screens in bathroom mirrors; and others are giving away curated set lists of downloadable music.</a:t>
            </a:r>
            <a:endParaRPr lang="en-GB" dirty="0" smtClean="0"/>
          </a:p>
          <a:p>
            <a:endParaRPr lang="en-GB" dirty="0"/>
          </a:p>
        </p:txBody>
      </p:sp>
    </p:spTree>
    <p:extLst>
      <p:ext uri="{BB962C8B-B14F-4D97-AF65-F5344CB8AC3E}">
        <p14:creationId xmlns:p14="http://schemas.microsoft.com/office/powerpoint/2010/main" val="9357147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380" y="120426"/>
            <a:ext cx="10515600" cy="806853"/>
          </a:xfrm>
        </p:spPr>
        <p:txBody>
          <a:bodyPr/>
          <a:lstStyle/>
          <a:p>
            <a:r>
              <a:rPr lang="en-GB" dirty="0"/>
              <a:t>F</a:t>
            </a:r>
            <a:r>
              <a:rPr lang="en-GB" dirty="0" smtClean="0"/>
              <a:t>ashion fads</a:t>
            </a:r>
            <a:endParaRPr lang="en-GB" dirty="0"/>
          </a:p>
        </p:txBody>
      </p:sp>
      <p:sp>
        <p:nvSpPr>
          <p:cNvPr id="3" name="Content Placeholder 2"/>
          <p:cNvSpPr>
            <a:spLocks noGrp="1"/>
          </p:cNvSpPr>
          <p:nvPr>
            <p:ph idx="1"/>
          </p:nvPr>
        </p:nvSpPr>
        <p:spPr>
          <a:xfrm>
            <a:off x="237381" y="927279"/>
            <a:ext cx="10515600" cy="5740713"/>
          </a:xfrm>
        </p:spPr>
        <p:txBody>
          <a:bodyPr>
            <a:normAutofit/>
          </a:bodyPr>
          <a:lstStyle/>
          <a:p>
            <a:pPr marL="0" indent="0">
              <a:buNone/>
            </a:pPr>
            <a:r>
              <a:rPr lang="en-GB" dirty="0"/>
              <a:t>Fast Fashions and Continuing Trends in Hospitality</a:t>
            </a:r>
          </a:p>
          <a:p>
            <a:r>
              <a:rPr lang="en-GB" dirty="0"/>
              <a:t>We live in a world full of information just waiting at the tips of our fingers</a:t>
            </a:r>
            <a:r>
              <a:rPr lang="en-GB" dirty="0" smtClean="0"/>
              <a:t>.</a:t>
            </a:r>
          </a:p>
          <a:p>
            <a:endParaRPr lang="en-GB" dirty="0" smtClean="0"/>
          </a:p>
          <a:p>
            <a:r>
              <a:rPr lang="en-GB" dirty="0" smtClean="0"/>
              <a:t>Living </a:t>
            </a:r>
            <a:r>
              <a:rPr lang="en-GB" dirty="0"/>
              <a:t>with these realities, the consumer has grown accustomed to getting </a:t>
            </a:r>
            <a:r>
              <a:rPr lang="en-GB" dirty="0">
                <a:solidFill>
                  <a:srgbClr val="FF0000"/>
                </a:solidFill>
              </a:rPr>
              <a:t>what they </a:t>
            </a:r>
            <a:r>
              <a:rPr lang="en-GB" dirty="0" smtClean="0">
                <a:solidFill>
                  <a:srgbClr val="FF0000"/>
                </a:solidFill>
              </a:rPr>
              <a:t>want, when </a:t>
            </a:r>
            <a:r>
              <a:rPr lang="en-GB" dirty="0">
                <a:solidFill>
                  <a:srgbClr val="FF0000"/>
                </a:solidFill>
              </a:rPr>
              <a:t>they want it</a:t>
            </a:r>
            <a:r>
              <a:rPr lang="en-GB" dirty="0"/>
              <a:t>, and that mentality has encouraged companies to provide </a:t>
            </a:r>
            <a:r>
              <a:rPr lang="en-GB" dirty="0" smtClean="0"/>
              <a:t>this to customers.</a:t>
            </a:r>
          </a:p>
          <a:p>
            <a:endParaRPr lang="en-GB" dirty="0" smtClean="0"/>
          </a:p>
          <a:p>
            <a:r>
              <a:rPr lang="en-GB" dirty="0" smtClean="0"/>
              <a:t>Fast </a:t>
            </a:r>
            <a:r>
              <a:rPr lang="en-GB" dirty="0"/>
              <a:t>fashion is a concept that has been around for nearly a </a:t>
            </a:r>
            <a:r>
              <a:rPr lang="en-GB" dirty="0" smtClean="0"/>
              <a:t>decade. The </a:t>
            </a:r>
            <a:r>
              <a:rPr lang="en-GB" dirty="0"/>
              <a:t>basic goal of fast fashion is to provide the consumer with almost </a:t>
            </a:r>
            <a:r>
              <a:rPr lang="en-GB" u="sng" dirty="0"/>
              <a:t>immediate access to the styles and trends </a:t>
            </a:r>
            <a:r>
              <a:rPr lang="en-GB" dirty="0"/>
              <a:t>coming off the runways at an affordable price</a:t>
            </a:r>
            <a:r>
              <a:rPr lang="en-GB" dirty="0" smtClean="0"/>
              <a:t>.</a:t>
            </a:r>
          </a:p>
        </p:txBody>
      </p:sp>
    </p:spTree>
    <p:extLst>
      <p:ext uri="{BB962C8B-B14F-4D97-AF65-F5344CB8AC3E}">
        <p14:creationId xmlns:p14="http://schemas.microsoft.com/office/powerpoint/2010/main" val="18625940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746" y="165668"/>
            <a:ext cx="10515600" cy="6442949"/>
          </a:xfrm>
        </p:spPr>
        <p:txBody>
          <a:bodyPr>
            <a:normAutofit lnSpcReduction="10000"/>
          </a:bodyPr>
          <a:lstStyle/>
          <a:p>
            <a:r>
              <a:rPr lang="en-GB" dirty="0"/>
              <a:t>How has this trend turnover and immediate access mentality affected the travel and hospitality industries? </a:t>
            </a:r>
          </a:p>
          <a:p>
            <a:r>
              <a:rPr lang="en-GB" dirty="0"/>
              <a:t>It is estimated that Millennials will make up over </a:t>
            </a:r>
            <a:r>
              <a:rPr lang="en-GB" dirty="0">
                <a:solidFill>
                  <a:srgbClr val="FF0000"/>
                </a:solidFill>
              </a:rPr>
              <a:t>50% of the world’s hotel guests by 2020. </a:t>
            </a:r>
          </a:p>
          <a:p>
            <a:r>
              <a:rPr lang="en-GB" dirty="0"/>
              <a:t>This generation values regionally inspired character, contemporary design, first-rate amenities, and technological integration.  </a:t>
            </a:r>
          </a:p>
          <a:p>
            <a:r>
              <a:rPr lang="en-GB" dirty="0"/>
              <a:t>They want to feel that their </a:t>
            </a:r>
            <a:r>
              <a:rPr lang="en-GB" dirty="0">
                <a:solidFill>
                  <a:srgbClr val="FF0000"/>
                </a:solidFill>
              </a:rPr>
              <a:t>time and money are being spent on experiences that add value and substance to their lives</a:t>
            </a:r>
            <a:r>
              <a:rPr lang="en-GB" dirty="0"/>
              <a:t>.</a:t>
            </a:r>
          </a:p>
          <a:p>
            <a:r>
              <a:rPr lang="en-GB" u="sng" dirty="0"/>
              <a:t> Boutique hotels and fast growth </a:t>
            </a:r>
            <a:r>
              <a:rPr lang="en-GB" u="sng" dirty="0" smtClean="0"/>
              <a:t>start-ups (</a:t>
            </a:r>
            <a:r>
              <a:rPr lang="en-GB" u="sng" dirty="0" err="1" smtClean="0"/>
              <a:t>AirBnB</a:t>
            </a:r>
            <a:r>
              <a:rPr lang="en-GB" u="sng" dirty="0" smtClean="0"/>
              <a:t>) </a:t>
            </a:r>
            <a:r>
              <a:rPr lang="en-GB" dirty="0"/>
              <a:t>have seen the value in creating customizable experiences that give their customers the ability to learn and try new things, take part in local culture and cultivate unique moments that </a:t>
            </a:r>
            <a:r>
              <a:rPr lang="en-GB" dirty="0" smtClean="0"/>
              <a:t>share </a:t>
            </a:r>
            <a:r>
              <a:rPr lang="en-GB" dirty="0"/>
              <a:t>via social media and with clusters of friends.  </a:t>
            </a:r>
            <a:endParaRPr lang="en-GB" dirty="0" smtClean="0"/>
          </a:p>
          <a:p>
            <a:r>
              <a:rPr lang="en-GB" dirty="0" smtClean="0"/>
              <a:t>Larger </a:t>
            </a:r>
            <a:r>
              <a:rPr lang="en-GB" dirty="0"/>
              <a:t>hotel chains </a:t>
            </a:r>
            <a:r>
              <a:rPr lang="en-GB" dirty="0" smtClean="0"/>
              <a:t>have </a:t>
            </a:r>
            <a:r>
              <a:rPr lang="en-GB" dirty="0"/>
              <a:t>also taken notice and implemented business strategies that provide </a:t>
            </a:r>
            <a:r>
              <a:rPr lang="en-GB" dirty="0" smtClean="0"/>
              <a:t>travellers </a:t>
            </a:r>
            <a:r>
              <a:rPr lang="en-GB" dirty="0"/>
              <a:t>more </a:t>
            </a:r>
            <a:r>
              <a:rPr lang="en-GB" u="sng" dirty="0" smtClean="0">
                <a:solidFill>
                  <a:srgbClr val="FF0000"/>
                </a:solidFill>
              </a:rPr>
              <a:t>individualised </a:t>
            </a:r>
            <a:r>
              <a:rPr lang="en-GB" u="sng" dirty="0">
                <a:solidFill>
                  <a:srgbClr val="FF0000"/>
                </a:solidFill>
              </a:rPr>
              <a:t>travel choices </a:t>
            </a:r>
            <a:r>
              <a:rPr lang="en-GB" dirty="0">
                <a:solidFill>
                  <a:srgbClr val="FF0000"/>
                </a:solidFill>
              </a:rPr>
              <a:t>and more convenient access to customized booking options.</a:t>
            </a:r>
          </a:p>
          <a:p>
            <a:endParaRPr lang="en-GB" dirty="0"/>
          </a:p>
        </p:txBody>
      </p:sp>
    </p:spTree>
    <p:extLst>
      <p:ext uri="{BB962C8B-B14F-4D97-AF65-F5344CB8AC3E}">
        <p14:creationId xmlns:p14="http://schemas.microsoft.com/office/powerpoint/2010/main" val="2666835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048" y="120716"/>
            <a:ext cx="10515600" cy="1325563"/>
          </a:xfrm>
        </p:spPr>
        <p:txBody>
          <a:bodyPr/>
          <a:lstStyle/>
          <a:p>
            <a:r>
              <a:rPr lang="en-GB" dirty="0" smtClean="0"/>
              <a:t>Boutique Hotels</a:t>
            </a:r>
            <a:endParaRPr lang="en-GB" dirty="0"/>
          </a:p>
        </p:txBody>
      </p:sp>
      <p:sp>
        <p:nvSpPr>
          <p:cNvPr id="3" name="Content Placeholder 2"/>
          <p:cNvSpPr>
            <a:spLocks noGrp="1"/>
          </p:cNvSpPr>
          <p:nvPr>
            <p:ph idx="1"/>
          </p:nvPr>
        </p:nvSpPr>
        <p:spPr>
          <a:xfrm>
            <a:off x="391196" y="1727592"/>
            <a:ext cx="10515600" cy="4351338"/>
          </a:xfrm>
        </p:spPr>
        <p:txBody>
          <a:bodyPr/>
          <a:lstStyle/>
          <a:p>
            <a:r>
              <a:rPr lang="en-GB" dirty="0">
                <a:hlinkClick r:id="rId2"/>
              </a:rPr>
              <a:t>www.themusicfable.com</a:t>
            </a:r>
            <a:r>
              <a:rPr lang="en-GB" dirty="0" smtClean="0">
                <a:hlinkClick r:id="rId2"/>
              </a:rPr>
              <a:t>/</a:t>
            </a:r>
            <a:endParaRPr lang="en-GB" dirty="0" smtClean="0"/>
          </a:p>
          <a:p>
            <a:endParaRPr lang="en-GB" dirty="0"/>
          </a:p>
          <a:p>
            <a:endParaRPr lang="en-GB" dirty="0" smtClean="0"/>
          </a:p>
          <a:p>
            <a:r>
              <a:rPr lang="en-GB" dirty="0">
                <a:hlinkClick r:id="rId3"/>
              </a:rPr>
              <a:t>http://themirador.co.uk</a:t>
            </a:r>
            <a:r>
              <a:rPr lang="en-GB" dirty="0" smtClean="0">
                <a:hlinkClick r:id="rId3"/>
              </a:rPr>
              <a:t>/</a:t>
            </a:r>
            <a:endParaRPr lang="en-GB" dirty="0" smtClean="0"/>
          </a:p>
          <a:p>
            <a:endParaRPr lang="en-GB" dirty="0"/>
          </a:p>
        </p:txBody>
      </p:sp>
      <p:pic>
        <p:nvPicPr>
          <p:cNvPr id="4" name="Picture 3"/>
          <p:cNvPicPr>
            <a:picLocks noChangeAspect="1"/>
          </p:cNvPicPr>
          <p:nvPr/>
        </p:nvPicPr>
        <p:blipFill>
          <a:blip r:embed="rId4"/>
          <a:stretch>
            <a:fillRect/>
          </a:stretch>
        </p:blipFill>
        <p:spPr>
          <a:xfrm>
            <a:off x="8277896" y="4839964"/>
            <a:ext cx="2838181" cy="1850988"/>
          </a:xfrm>
          <a:prstGeom prst="rect">
            <a:avLst/>
          </a:prstGeom>
        </p:spPr>
      </p:pic>
      <p:pic>
        <p:nvPicPr>
          <p:cNvPr id="5" name="Picture 4"/>
          <p:cNvPicPr>
            <a:picLocks noChangeAspect="1"/>
          </p:cNvPicPr>
          <p:nvPr/>
        </p:nvPicPr>
        <p:blipFill>
          <a:blip r:embed="rId5"/>
          <a:stretch>
            <a:fillRect/>
          </a:stretch>
        </p:blipFill>
        <p:spPr>
          <a:xfrm>
            <a:off x="5624848" y="365125"/>
            <a:ext cx="6160394" cy="4106929"/>
          </a:xfrm>
          <a:prstGeom prst="rect">
            <a:avLst/>
          </a:prstGeom>
        </p:spPr>
      </p:pic>
    </p:spTree>
    <p:extLst>
      <p:ext uri="{BB962C8B-B14F-4D97-AF65-F5344CB8AC3E}">
        <p14:creationId xmlns:p14="http://schemas.microsoft.com/office/powerpoint/2010/main" val="2650099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035" y="120426"/>
            <a:ext cx="10515600" cy="806853"/>
          </a:xfrm>
        </p:spPr>
        <p:txBody>
          <a:bodyPr/>
          <a:lstStyle/>
          <a:p>
            <a:r>
              <a:rPr lang="en-GB" dirty="0"/>
              <a:t>S</a:t>
            </a:r>
            <a:r>
              <a:rPr lang="en-GB" dirty="0" smtClean="0"/>
              <a:t>ervice expectations</a:t>
            </a:r>
            <a:endParaRPr lang="en-GB" dirty="0"/>
          </a:p>
        </p:txBody>
      </p:sp>
      <p:sp>
        <p:nvSpPr>
          <p:cNvPr id="3" name="Content Placeholder 2"/>
          <p:cNvSpPr>
            <a:spLocks noGrp="1"/>
          </p:cNvSpPr>
          <p:nvPr>
            <p:ph idx="1"/>
          </p:nvPr>
        </p:nvSpPr>
        <p:spPr>
          <a:xfrm>
            <a:off x="163035" y="927279"/>
            <a:ext cx="9923074" cy="5669436"/>
          </a:xfrm>
        </p:spPr>
        <p:txBody>
          <a:bodyPr>
            <a:normAutofit fontScale="92500" lnSpcReduction="10000"/>
          </a:bodyPr>
          <a:lstStyle/>
          <a:p>
            <a:pPr marL="0" indent="0">
              <a:buNone/>
            </a:pPr>
            <a:r>
              <a:rPr lang="en-GB" dirty="0"/>
              <a:t>Why service is important in hospitality industry?</a:t>
            </a:r>
          </a:p>
          <a:p>
            <a:r>
              <a:rPr lang="en-GB" dirty="0"/>
              <a:t>Excellent customer service is </a:t>
            </a:r>
            <a:r>
              <a:rPr lang="en-GB" u="sng" dirty="0"/>
              <a:t>vitally important </a:t>
            </a:r>
            <a:r>
              <a:rPr lang="en-GB" dirty="0"/>
              <a:t>in all businesses. ... Every business needs to keep customers and clients happy, but in the hospitality industry it's </a:t>
            </a:r>
            <a:r>
              <a:rPr lang="en-GB" dirty="0" smtClean="0">
                <a:solidFill>
                  <a:srgbClr val="FF0000"/>
                </a:solidFill>
              </a:rPr>
              <a:t>vitally </a:t>
            </a:r>
            <a:r>
              <a:rPr lang="en-GB" dirty="0">
                <a:solidFill>
                  <a:srgbClr val="FF0000"/>
                </a:solidFill>
              </a:rPr>
              <a:t>important to keep guests engaged </a:t>
            </a:r>
            <a:r>
              <a:rPr lang="en-GB" dirty="0"/>
              <a:t>in order for the business to grow and prosper</a:t>
            </a:r>
            <a:r>
              <a:rPr lang="en-GB" dirty="0" smtClean="0"/>
              <a:t>.</a:t>
            </a:r>
          </a:p>
          <a:p>
            <a:pPr marL="0" indent="0">
              <a:buNone/>
            </a:pPr>
            <a:r>
              <a:rPr lang="en-GB" dirty="0"/>
              <a:t>What is </a:t>
            </a:r>
            <a:r>
              <a:rPr lang="en-GB" u="sng" dirty="0"/>
              <a:t>a service </a:t>
            </a:r>
            <a:r>
              <a:rPr lang="en-GB" dirty="0"/>
              <a:t>in the hospitality industry?</a:t>
            </a:r>
          </a:p>
          <a:p>
            <a:r>
              <a:rPr lang="en-GB" dirty="0" smtClean="0"/>
              <a:t>Service </a:t>
            </a:r>
            <a:r>
              <a:rPr lang="en-GB" dirty="0"/>
              <a:t>in the hospitality industry is the level of </a:t>
            </a:r>
            <a:r>
              <a:rPr lang="en-GB" dirty="0">
                <a:solidFill>
                  <a:srgbClr val="FF0000"/>
                </a:solidFill>
              </a:rPr>
              <a:t>assistance provided by a hotel staff to facilitate the purchase by the client</a:t>
            </a:r>
            <a:r>
              <a:rPr lang="en-GB" dirty="0" smtClean="0"/>
              <a:t>.</a:t>
            </a:r>
          </a:p>
          <a:p>
            <a:r>
              <a:rPr lang="en-GB" dirty="0" smtClean="0"/>
              <a:t> </a:t>
            </a:r>
            <a:r>
              <a:rPr lang="en-GB" dirty="0"/>
              <a:t>It also encompasses </a:t>
            </a:r>
            <a:r>
              <a:rPr lang="en-GB" dirty="0" smtClean="0"/>
              <a:t>effort </a:t>
            </a:r>
            <a:r>
              <a:rPr lang="en-GB" dirty="0"/>
              <a:t>hotels </a:t>
            </a:r>
            <a:r>
              <a:rPr lang="en-GB" dirty="0" smtClean="0"/>
              <a:t>make </a:t>
            </a:r>
            <a:r>
              <a:rPr lang="en-GB" dirty="0"/>
              <a:t>to </a:t>
            </a:r>
            <a:r>
              <a:rPr lang="en-GB" dirty="0">
                <a:solidFill>
                  <a:srgbClr val="FF0000"/>
                </a:solidFill>
              </a:rPr>
              <a:t>achieve pleasant customer </a:t>
            </a:r>
            <a:r>
              <a:rPr lang="en-GB" dirty="0" smtClean="0">
                <a:solidFill>
                  <a:srgbClr val="FF0000"/>
                </a:solidFill>
              </a:rPr>
              <a:t>experiences </a:t>
            </a:r>
            <a:r>
              <a:rPr lang="en-GB" dirty="0"/>
              <a:t>for </a:t>
            </a:r>
            <a:r>
              <a:rPr lang="en-GB" dirty="0" smtClean="0"/>
              <a:t>guests</a:t>
            </a:r>
          </a:p>
          <a:p>
            <a:r>
              <a:rPr lang="en-GB" dirty="0" smtClean="0"/>
              <a:t>Customer </a:t>
            </a:r>
            <a:r>
              <a:rPr lang="en-GB" dirty="0"/>
              <a:t>service has always been, and should remain, the same. Whether it’s answering a question, solving a problem, or fulfilling a request, </a:t>
            </a:r>
            <a:r>
              <a:rPr lang="en-GB" dirty="0">
                <a:solidFill>
                  <a:srgbClr val="FF0000"/>
                </a:solidFill>
              </a:rPr>
              <a:t>customer service is about giving a customer what they require and making sure they are satisfied</a:t>
            </a:r>
            <a:r>
              <a:rPr lang="en-GB" dirty="0"/>
              <a:t> with what you have provided. </a:t>
            </a:r>
            <a:endParaRPr lang="en-GB" dirty="0" smtClean="0"/>
          </a:p>
          <a:p>
            <a:r>
              <a:rPr lang="en-GB" dirty="0" smtClean="0"/>
              <a:t>It’s </a:t>
            </a:r>
            <a:r>
              <a:rPr lang="en-GB" dirty="0"/>
              <a:t>about </a:t>
            </a:r>
            <a:r>
              <a:rPr lang="en-GB" u="sng" dirty="0"/>
              <a:t>delivering on desires and making people happy.</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10799" y="3602182"/>
            <a:ext cx="1801091" cy="1801091"/>
          </a:xfrm>
          <a:prstGeom prst="rect">
            <a:avLst/>
          </a:prstGeom>
        </p:spPr>
      </p:pic>
    </p:spTree>
    <p:extLst>
      <p:ext uri="{BB962C8B-B14F-4D97-AF65-F5344CB8AC3E}">
        <p14:creationId xmlns:p14="http://schemas.microsoft.com/office/powerpoint/2010/main" val="10023202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0622" y="120427"/>
            <a:ext cx="10515600" cy="819731"/>
          </a:xfrm>
        </p:spPr>
        <p:txBody>
          <a:bodyPr/>
          <a:lstStyle/>
          <a:p>
            <a:r>
              <a:rPr lang="en-GB" dirty="0"/>
              <a:t>M</a:t>
            </a:r>
            <a:r>
              <a:rPr lang="en-GB" dirty="0" smtClean="0"/>
              <a:t>arket trends 21</a:t>
            </a:r>
            <a:r>
              <a:rPr lang="en-GB" baseline="30000" dirty="0" smtClean="0"/>
              <a:t>st</a:t>
            </a:r>
            <a:r>
              <a:rPr lang="en-GB" dirty="0" smtClean="0"/>
              <a:t> Century</a:t>
            </a:r>
            <a:endParaRPr lang="en-GB" dirty="0"/>
          </a:p>
        </p:txBody>
      </p:sp>
      <p:sp>
        <p:nvSpPr>
          <p:cNvPr id="3" name="Content Placeholder 2"/>
          <p:cNvSpPr>
            <a:spLocks noGrp="1"/>
          </p:cNvSpPr>
          <p:nvPr>
            <p:ph idx="1"/>
          </p:nvPr>
        </p:nvSpPr>
        <p:spPr>
          <a:xfrm>
            <a:off x="139009" y="940158"/>
            <a:ext cx="11457246" cy="5628067"/>
          </a:xfrm>
        </p:spPr>
        <p:txBody>
          <a:bodyPr>
            <a:normAutofit fontScale="77500" lnSpcReduction="20000"/>
          </a:bodyPr>
          <a:lstStyle/>
          <a:p>
            <a:r>
              <a:rPr lang="en-GB" dirty="0" smtClean="0"/>
              <a:t>Travellers accustomed </a:t>
            </a:r>
            <a:r>
              <a:rPr lang="en-GB" dirty="0"/>
              <a:t>to digital assistants, </a:t>
            </a:r>
            <a:r>
              <a:rPr lang="en-GB" dirty="0" err="1"/>
              <a:t>chatbots</a:t>
            </a:r>
            <a:r>
              <a:rPr lang="en-GB" dirty="0"/>
              <a:t> and more will look to the next evolution of </a:t>
            </a:r>
            <a:r>
              <a:rPr lang="en-GB" dirty="0">
                <a:solidFill>
                  <a:srgbClr val="FF0000"/>
                </a:solidFill>
              </a:rPr>
              <a:t>artificial intelligence</a:t>
            </a:r>
            <a:r>
              <a:rPr lang="en-GB" dirty="0"/>
              <a:t>. </a:t>
            </a:r>
            <a:r>
              <a:rPr lang="en-GB" dirty="0" smtClean="0"/>
              <a:t>The </a:t>
            </a:r>
            <a:r>
              <a:rPr lang="en-GB" dirty="0"/>
              <a:t>presence of </a:t>
            </a:r>
            <a:r>
              <a:rPr lang="en-GB" dirty="0">
                <a:solidFill>
                  <a:srgbClr val="FF0000"/>
                </a:solidFill>
              </a:rPr>
              <a:t>virtual digital assistants </a:t>
            </a:r>
            <a:r>
              <a:rPr lang="en-GB" dirty="0"/>
              <a:t>has grown </a:t>
            </a:r>
            <a:r>
              <a:rPr lang="en-GB" dirty="0" smtClean="0"/>
              <a:t>incrementally </a:t>
            </a:r>
            <a:r>
              <a:rPr lang="en-GB" dirty="0"/>
              <a:t>since 2011 and shows no sign of stopping</a:t>
            </a:r>
            <a:r>
              <a:rPr lang="en-GB" dirty="0" smtClean="0"/>
              <a:t>.</a:t>
            </a:r>
          </a:p>
          <a:p>
            <a:endParaRPr lang="en-GB" dirty="0" smtClean="0"/>
          </a:p>
          <a:p>
            <a:r>
              <a:rPr lang="en-GB" dirty="0" smtClean="0"/>
              <a:t>Using devices </a:t>
            </a:r>
            <a:r>
              <a:rPr lang="en-GB" dirty="0"/>
              <a:t>to summon a “magic point-of-sale,” </a:t>
            </a:r>
            <a:r>
              <a:rPr lang="en-GB" dirty="0" smtClean="0"/>
              <a:t>travellers </a:t>
            </a:r>
            <a:r>
              <a:rPr lang="en-GB" dirty="0"/>
              <a:t>can engage with </a:t>
            </a:r>
            <a:r>
              <a:rPr lang="en-GB" dirty="0" smtClean="0"/>
              <a:t>establishments</a:t>
            </a:r>
            <a:r>
              <a:rPr lang="en-GB" dirty="0"/>
              <a:t>, browse products, test and purchase in innovative new ways. </a:t>
            </a:r>
            <a:endParaRPr lang="en-GB" dirty="0" smtClean="0"/>
          </a:p>
          <a:p>
            <a:endParaRPr lang="en-GB" dirty="0" smtClean="0"/>
          </a:p>
          <a:p>
            <a:r>
              <a:rPr lang="en-GB" dirty="0" smtClean="0"/>
              <a:t>Smart </a:t>
            </a:r>
            <a:r>
              <a:rPr lang="en-GB" dirty="0"/>
              <a:t>brands are using technology to gain </a:t>
            </a:r>
            <a:r>
              <a:rPr lang="en-GB" dirty="0">
                <a:solidFill>
                  <a:srgbClr val="FF0000"/>
                </a:solidFill>
              </a:rPr>
              <a:t>rich data on consumer preferences and habits, and are leveraging innovative channels like these to reach </a:t>
            </a:r>
            <a:r>
              <a:rPr lang="en-GB" dirty="0" smtClean="0">
                <a:solidFill>
                  <a:srgbClr val="FF0000"/>
                </a:solidFill>
              </a:rPr>
              <a:t>them in the right place, at the right time</a:t>
            </a:r>
            <a:r>
              <a:rPr lang="en-GB" dirty="0" smtClean="0"/>
              <a:t>. </a:t>
            </a:r>
          </a:p>
          <a:p>
            <a:endParaRPr lang="en-GB" dirty="0" smtClean="0"/>
          </a:p>
          <a:p>
            <a:r>
              <a:rPr lang="en-GB" dirty="0" smtClean="0"/>
              <a:t>Globally, the augmented reality </a:t>
            </a:r>
            <a:r>
              <a:rPr lang="en-GB" dirty="0"/>
              <a:t>(AR) market hit $</a:t>
            </a:r>
            <a:r>
              <a:rPr lang="en-GB" dirty="0">
                <a:solidFill>
                  <a:srgbClr val="FF0000"/>
                </a:solidFill>
              </a:rPr>
              <a:t>1.1 billion in 2018 </a:t>
            </a:r>
            <a:r>
              <a:rPr lang="en-GB" dirty="0"/>
              <a:t>and is expected to reach $</a:t>
            </a:r>
            <a:r>
              <a:rPr lang="en-GB" dirty="0">
                <a:solidFill>
                  <a:srgbClr val="FF0000"/>
                </a:solidFill>
              </a:rPr>
              <a:t>7.9 billion by 2023</a:t>
            </a:r>
            <a:r>
              <a:rPr lang="en-GB" dirty="0"/>
              <a:t>. The maturing of virtual reality (VR) and AR revolutionizes how and where consumers shop and engage with brands</a:t>
            </a:r>
            <a:r>
              <a:rPr lang="en-GB" dirty="0" smtClean="0"/>
              <a:t>.</a:t>
            </a:r>
          </a:p>
          <a:p>
            <a:endParaRPr lang="en-GB" dirty="0" smtClean="0"/>
          </a:p>
          <a:p>
            <a:r>
              <a:rPr lang="en-GB" dirty="0"/>
              <a:t>Mobile room key is part of a larger industry shift that in the </a:t>
            </a:r>
            <a:r>
              <a:rPr lang="en-GB" dirty="0" smtClean="0"/>
              <a:t>end</a:t>
            </a:r>
          </a:p>
          <a:p>
            <a:pPr marL="0" indent="0">
              <a:buNone/>
            </a:pPr>
            <a:r>
              <a:rPr lang="en-GB" dirty="0" smtClean="0"/>
              <a:t> </a:t>
            </a:r>
            <a:r>
              <a:rPr lang="en-GB" dirty="0"/>
              <a:t>will be a win-win for the hotel and for guests.</a:t>
            </a:r>
          </a:p>
          <a:p>
            <a:r>
              <a:rPr lang="en-GB" dirty="0"/>
              <a:t>Apple Watch is the new hotel room key</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37215" y="5375657"/>
            <a:ext cx="2118014" cy="1329162"/>
          </a:xfrm>
          <a:prstGeom prst="rect">
            <a:avLst/>
          </a:prstGeom>
        </p:spPr>
      </p:pic>
    </p:spTree>
    <p:extLst>
      <p:ext uri="{BB962C8B-B14F-4D97-AF65-F5344CB8AC3E}">
        <p14:creationId xmlns:p14="http://schemas.microsoft.com/office/powerpoint/2010/main" val="28797272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309" y="171942"/>
            <a:ext cx="10515600" cy="729580"/>
          </a:xfrm>
        </p:spPr>
        <p:txBody>
          <a:bodyPr/>
          <a:lstStyle/>
          <a:p>
            <a:r>
              <a:rPr lang="en-GB" dirty="0" smtClean="0"/>
              <a:t>Sustainable (greening) good practice. </a:t>
            </a:r>
            <a:endParaRPr lang="en-GB" dirty="0"/>
          </a:p>
        </p:txBody>
      </p:sp>
      <p:sp>
        <p:nvSpPr>
          <p:cNvPr id="3" name="Content Placeholder 2"/>
          <p:cNvSpPr>
            <a:spLocks noGrp="1"/>
          </p:cNvSpPr>
          <p:nvPr>
            <p:ph idx="1"/>
          </p:nvPr>
        </p:nvSpPr>
        <p:spPr>
          <a:xfrm>
            <a:off x="256309" y="1067777"/>
            <a:ext cx="9815946" cy="5790223"/>
          </a:xfrm>
        </p:spPr>
        <p:txBody>
          <a:bodyPr>
            <a:normAutofit fontScale="92500" lnSpcReduction="20000"/>
          </a:bodyPr>
          <a:lstStyle/>
          <a:p>
            <a:pPr marL="0" indent="0">
              <a:buNone/>
            </a:pPr>
            <a:r>
              <a:rPr lang="en-GB" dirty="0"/>
              <a:t>What is sustainable hospitality?</a:t>
            </a:r>
          </a:p>
          <a:p>
            <a:r>
              <a:rPr lang="en-GB" dirty="0"/>
              <a:t>Sustainability is one of the most </a:t>
            </a:r>
            <a:r>
              <a:rPr lang="en-GB" dirty="0">
                <a:solidFill>
                  <a:srgbClr val="FF0000"/>
                </a:solidFill>
              </a:rPr>
              <a:t>important issues</a:t>
            </a:r>
            <a:r>
              <a:rPr lang="en-GB" dirty="0"/>
              <a:t> currently facing our world. </a:t>
            </a:r>
            <a:endParaRPr lang="en-GB" dirty="0" smtClean="0"/>
          </a:p>
          <a:p>
            <a:r>
              <a:rPr lang="en-GB" dirty="0" smtClean="0"/>
              <a:t>The </a:t>
            </a:r>
            <a:r>
              <a:rPr lang="en-GB" dirty="0"/>
              <a:t>hospitality sector has historically had a dramatic environmental impact through energy and water consumption, use of consumable and durable goods, and solid and hazardous waste </a:t>
            </a:r>
            <a:r>
              <a:rPr lang="en-GB" dirty="0" smtClean="0"/>
              <a:t>creation</a:t>
            </a:r>
          </a:p>
          <a:p>
            <a:pPr marL="0" indent="0">
              <a:buNone/>
            </a:pPr>
            <a:r>
              <a:rPr lang="en-GB" dirty="0"/>
              <a:t>What is green hotel concept?</a:t>
            </a:r>
          </a:p>
          <a:p>
            <a:r>
              <a:rPr lang="en-GB" dirty="0"/>
              <a:t>An eco hotel, or a green hotel, is an environmentally sustainable hotel or accommodation that has </a:t>
            </a:r>
            <a:r>
              <a:rPr lang="en-GB" dirty="0">
                <a:solidFill>
                  <a:srgbClr val="FF0000"/>
                </a:solidFill>
              </a:rPr>
              <a:t>made important environmental improvements to its structure in order to minimize its impact on the natural environment</a:t>
            </a:r>
            <a:r>
              <a:rPr lang="en-GB" dirty="0" smtClean="0"/>
              <a:t>.</a:t>
            </a:r>
          </a:p>
          <a:p>
            <a:pPr marL="0" indent="0">
              <a:buNone/>
            </a:pPr>
            <a:r>
              <a:rPr lang="en-GB" dirty="0"/>
              <a:t>What is </a:t>
            </a:r>
            <a:r>
              <a:rPr lang="en-GB" dirty="0" err="1"/>
              <a:t>Ecotel</a:t>
            </a:r>
            <a:r>
              <a:rPr lang="en-GB" dirty="0"/>
              <a:t>?</a:t>
            </a:r>
          </a:p>
          <a:p>
            <a:r>
              <a:rPr lang="en-GB" dirty="0" err="1"/>
              <a:t>Ecotel</a:t>
            </a:r>
            <a:r>
              <a:rPr lang="en-GB" dirty="0"/>
              <a:t> is a new concept in hospitality that claims to </a:t>
            </a:r>
            <a:r>
              <a:rPr lang="en-GB" dirty="0">
                <a:solidFill>
                  <a:srgbClr val="FF0000"/>
                </a:solidFill>
              </a:rPr>
              <a:t>work for environment protection and preservation</a:t>
            </a:r>
            <a:r>
              <a:rPr lang="en-GB" dirty="0"/>
              <a:t>. They recycle things, ask customers to reuse towels, etc. All eco-certified hotels must pass a detailed inspection and satisfy stringent criteria designed by environmental experts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10775" y="0"/>
            <a:ext cx="2181225" cy="2095500"/>
          </a:xfrm>
          <a:prstGeom prst="rect">
            <a:avLst/>
          </a:prstGeom>
        </p:spPr>
      </p:pic>
    </p:spTree>
    <p:extLst>
      <p:ext uri="{BB962C8B-B14F-4D97-AF65-F5344CB8AC3E}">
        <p14:creationId xmlns:p14="http://schemas.microsoft.com/office/powerpoint/2010/main" val="1839576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276885" y="4364182"/>
            <a:ext cx="2790423" cy="2381250"/>
          </a:xfrm>
          <a:prstGeom prst="rect">
            <a:avLst/>
          </a:prstGeom>
        </p:spPr>
      </p:pic>
      <p:sp>
        <p:nvSpPr>
          <p:cNvPr id="3" name="Content Placeholder 2"/>
          <p:cNvSpPr>
            <a:spLocks noGrp="1"/>
          </p:cNvSpPr>
          <p:nvPr>
            <p:ph idx="1"/>
          </p:nvPr>
        </p:nvSpPr>
        <p:spPr>
          <a:xfrm>
            <a:off x="247650" y="321971"/>
            <a:ext cx="9862265" cy="5893628"/>
          </a:xfrm>
        </p:spPr>
        <p:txBody>
          <a:bodyPr>
            <a:normAutofit fontScale="92500" lnSpcReduction="10000"/>
          </a:bodyPr>
          <a:lstStyle/>
          <a:p>
            <a:pPr marL="0" indent="0">
              <a:buNone/>
            </a:pPr>
            <a:r>
              <a:rPr lang="en-GB" sz="3000" dirty="0"/>
              <a:t>The business benefits of sustainable sourcing are:</a:t>
            </a:r>
          </a:p>
          <a:p>
            <a:r>
              <a:rPr lang="en-GB" dirty="0"/>
              <a:t>Economic </a:t>
            </a:r>
            <a:r>
              <a:rPr lang="en-GB" dirty="0" smtClean="0"/>
              <a:t>- as </a:t>
            </a:r>
            <a:r>
              <a:rPr lang="en-GB" dirty="0"/>
              <a:t>restaurants and hotels </a:t>
            </a:r>
            <a:r>
              <a:rPr lang="en-GB" dirty="0" smtClean="0"/>
              <a:t>continue </a:t>
            </a:r>
            <a:r>
              <a:rPr lang="en-GB" dirty="0"/>
              <a:t>to come under increasing pressure from customers, regulators, investors and tour operators to employ green procurement policies.</a:t>
            </a:r>
          </a:p>
          <a:p>
            <a:r>
              <a:rPr lang="en-GB" dirty="0"/>
              <a:t>Reduced operating </a:t>
            </a:r>
            <a:r>
              <a:rPr lang="en-GB" dirty="0" smtClean="0"/>
              <a:t>costs - </a:t>
            </a:r>
            <a:r>
              <a:rPr lang="en-GB" dirty="0"/>
              <a:t>through bulk buying from local suppliers, demanding reduced packaging, buying seasonally, etc. If you grow your own produce, costs can be cut even more dramatically.</a:t>
            </a:r>
          </a:p>
          <a:p>
            <a:r>
              <a:rPr lang="en-GB" dirty="0"/>
              <a:t>Improved quality of food and service from suppliers as hotels </a:t>
            </a:r>
            <a:r>
              <a:rPr lang="en-GB" dirty="0">
                <a:solidFill>
                  <a:srgbClr val="FF0000"/>
                </a:solidFill>
              </a:rPr>
              <a:t>improve relationships with suppliers</a:t>
            </a:r>
            <a:r>
              <a:rPr lang="en-GB" dirty="0"/>
              <a:t>. </a:t>
            </a:r>
            <a:r>
              <a:rPr lang="en-GB" dirty="0" smtClean="0"/>
              <a:t>Reduces </a:t>
            </a:r>
            <a:r>
              <a:rPr lang="en-GB" dirty="0"/>
              <a:t>the environmental and health risks, and avoid the negative publicity associated with purchasing “problem products”.</a:t>
            </a:r>
          </a:p>
          <a:p>
            <a:r>
              <a:rPr lang="en-GB" dirty="0"/>
              <a:t>Better community </a:t>
            </a:r>
            <a:r>
              <a:rPr lang="en-GB" dirty="0" smtClean="0"/>
              <a:t>relationships -  </a:t>
            </a:r>
            <a:r>
              <a:rPr lang="en-GB" dirty="0"/>
              <a:t>increased customer loyalty, </a:t>
            </a:r>
            <a:r>
              <a:rPr lang="en-GB" dirty="0" smtClean="0"/>
              <a:t>improved </a:t>
            </a:r>
            <a:r>
              <a:rPr lang="en-GB" dirty="0"/>
              <a:t>morale and loyalty among staff. It is also an opportunity to demonstrate to stakeholders the importance placed on sustainability issues.</a:t>
            </a:r>
          </a:p>
        </p:txBody>
      </p:sp>
    </p:spTree>
    <p:extLst>
      <p:ext uri="{BB962C8B-B14F-4D97-AF65-F5344CB8AC3E}">
        <p14:creationId xmlns:p14="http://schemas.microsoft.com/office/powerpoint/2010/main" val="335776000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073" y="226580"/>
            <a:ext cx="10515600" cy="757093"/>
          </a:xfrm>
        </p:spPr>
        <p:txBody>
          <a:bodyPr/>
          <a:lstStyle/>
          <a:p>
            <a:r>
              <a:rPr lang="en-GB" dirty="0" smtClean="0"/>
              <a:t>Homework</a:t>
            </a:r>
            <a:endParaRPr lang="en-GB" dirty="0"/>
          </a:p>
        </p:txBody>
      </p:sp>
      <p:sp>
        <p:nvSpPr>
          <p:cNvPr id="3" name="Content Placeholder 2"/>
          <p:cNvSpPr>
            <a:spLocks noGrp="1"/>
          </p:cNvSpPr>
          <p:nvPr>
            <p:ph idx="1"/>
          </p:nvPr>
        </p:nvSpPr>
        <p:spPr>
          <a:xfrm>
            <a:off x="374073" y="983673"/>
            <a:ext cx="11166763" cy="5193290"/>
          </a:xfrm>
        </p:spPr>
        <p:txBody>
          <a:bodyPr/>
          <a:lstStyle/>
          <a:p>
            <a:pPr marL="0" indent="0">
              <a:buNone/>
            </a:pPr>
            <a:r>
              <a:rPr lang="en-GB" dirty="0" smtClean="0"/>
              <a:t>Describe the changing </a:t>
            </a:r>
            <a:r>
              <a:rPr lang="en-GB" dirty="0"/>
              <a:t>consumer preferences and developments in hospitality </a:t>
            </a:r>
            <a:r>
              <a:rPr lang="en-GB" dirty="0" smtClean="0"/>
              <a:t>provision in the organisation by discussing the Three most </a:t>
            </a:r>
            <a:r>
              <a:rPr lang="en-GB" dirty="0"/>
              <a:t>prominent and important consumer trends </a:t>
            </a:r>
            <a:r>
              <a:rPr lang="en-GB" dirty="0" smtClean="0"/>
              <a:t>authenticity</a:t>
            </a:r>
            <a:r>
              <a:rPr lang="en-GB" dirty="0"/>
              <a:t>, a desire for more personalization, and unique, one-of-a-kind </a:t>
            </a:r>
            <a:r>
              <a:rPr lang="en-GB" dirty="0" smtClean="0"/>
              <a:t>experiences.</a:t>
            </a:r>
          </a:p>
          <a:p>
            <a:pPr marL="0" indent="0">
              <a:buNone/>
            </a:pPr>
            <a:r>
              <a:rPr lang="en-GB" dirty="0" smtClean="0"/>
              <a:t>Discuss who the main consumers are  and how they are changing </a:t>
            </a:r>
            <a:endParaRPr lang="en-GB" dirty="0"/>
          </a:p>
          <a:p>
            <a:pPr marL="0" indent="0">
              <a:buNone/>
            </a:pPr>
            <a:r>
              <a:rPr lang="en-GB" dirty="0"/>
              <a:t>h</a:t>
            </a:r>
            <a:r>
              <a:rPr lang="en-GB" dirty="0" smtClean="0"/>
              <a:t>ospitality provision with various lifestyle trends, fashion fads and market trends and explain what </a:t>
            </a:r>
            <a:r>
              <a:rPr lang="en-GB" dirty="0"/>
              <a:t>these are </a:t>
            </a:r>
            <a:r>
              <a:rPr lang="en-GB" dirty="0" smtClean="0"/>
              <a:t>and how the organisation will benefit.</a:t>
            </a:r>
          </a:p>
          <a:p>
            <a:pPr marL="0" indent="0">
              <a:buNone/>
            </a:pPr>
            <a:r>
              <a:rPr lang="en-GB" dirty="0" smtClean="0"/>
              <a:t>(500 words) Please use research to support your findings.</a:t>
            </a:r>
            <a:endParaRPr lang="en-GB" dirty="0"/>
          </a:p>
        </p:txBody>
      </p:sp>
    </p:spTree>
    <p:extLst>
      <p:ext uri="{BB962C8B-B14F-4D97-AF65-F5344CB8AC3E}">
        <p14:creationId xmlns:p14="http://schemas.microsoft.com/office/powerpoint/2010/main" val="12337085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438</TotalTime>
  <Words>2696</Words>
  <Application>Microsoft Office PowerPoint</Application>
  <PresentationFormat>Widescreen</PresentationFormat>
  <Paragraphs>156</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&amp;quot</vt:lpstr>
      <vt:lpstr>Arial</vt:lpstr>
      <vt:lpstr>Calibri</vt:lpstr>
      <vt:lpstr>Calibri Light</vt:lpstr>
      <vt:lpstr>Wingdings</vt:lpstr>
      <vt:lpstr>Office Theme</vt:lpstr>
      <vt:lpstr>Consumers</vt:lpstr>
      <vt:lpstr>Understanding and appreciation of guest needs</vt:lpstr>
      <vt:lpstr>PowerPoint Presentation</vt:lpstr>
      <vt:lpstr>Identification of market segments for hospitality products</vt:lpstr>
      <vt:lpstr>PowerPoint Presentation</vt:lpstr>
      <vt:lpstr>PowerPoint Presentation</vt:lpstr>
      <vt:lpstr>Changing customer needs and demands</vt:lpstr>
      <vt:lpstr>PowerPoint Presentation</vt:lpstr>
      <vt:lpstr> Personal Experience </vt:lpstr>
      <vt:lpstr> One-of-a-Kind Feeling </vt:lpstr>
      <vt:lpstr>lifestyle trends</vt:lpstr>
      <vt:lpstr>PowerPoint Presentation</vt:lpstr>
      <vt:lpstr>PowerPoint Presentation</vt:lpstr>
      <vt:lpstr>Fashion fads</vt:lpstr>
      <vt:lpstr>PowerPoint Presentation</vt:lpstr>
      <vt:lpstr>Boutique Hotels</vt:lpstr>
      <vt:lpstr>Service expectations</vt:lpstr>
      <vt:lpstr>Market trends 21st Century</vt:lpstr>
      <vt:lpstr>Sustainable (greening) good practice. </vt:lpstr>
      <vt:lpstr>PowerPoint Presentation</vt:lpstr>
      <vt:lpstr>Homework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Consumers</dc:title>
  <dc:creator>SBSTablet23</dc:creator>
  <cp:lastModifiedBy>Deborah Jenkins</cp:lastModifiedBy>
  <cp:revision>7</cp:revision>
  <dcterms:created xsi:type="dcterms:W3CDTF">2019-03-12T21:12:10Z</dcterms:created>
  <dcterms:modified xsi:type="dcterms:W3CDTF">2019-03-15T10:39:47Z</dcterms:modified>
</cp:coreProperties>
</file>