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71" r:id="rId4"/>
    <p:sldId id="272" r:id="rId5"/>
    <p:sldId id="259" r:id="rId6"/>
    <p:sldId id="258" r:id="rId7"/>
    <p:sldId id="278" r:id="rId8"/>
    <p:sldId id="261" r:id="rId9"/>
    <p:sldId id="273" r:id="rId10"/>
    <p:sldId id="274" r:id="rId11"/>
    <p:sldId id="276" r:id="rId12"/>
    <p:sldId id="275" r:id="rId13"/>
    <p:sldId id="277" r:id="rId14"/>
    <p:sldId id="262" r:id="rId15"/>
    <p:sldId id="263" r:id="rId16"/>
    <p:sldId id="264" r:id="rId17"/>
    <p:sldId id="266" r:id="rId18"/>
    <p:sldId id="267" r:id="rId19"/>
    <p:sldId id="268" r:id="rId20"/>
    <p:sldId id="269"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1E2F0E-DA26-47C8-BA08-30BDED0A20D1}"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EE0E5638-E352-4270-8877-6FB87BFA0299}">
      <dgm:prSet/>
      <dgm:spPr/>
      <dgm:t>
        <a:bodyPr/>
        <a:lstStyle/>
        <a:p>
          <a:r>
            <a:rPr lang="en-GB" dirty="0">
              <a:latin typeface="Times New Roman" panose="02020603050405020304" pitchFamily="18" charset="0"/>
              <a:cs typeface="Times New Roman" panose="02020603050405020304" pitchFamily="18" charset="0"/>
            </a:rPr>
            <a:t>Hospitals</a:t>
          </a:r>
          <a:endParaRPr lang="en-US" dirty="0">
            <a:latin typeface="Times New Roman" panose="02020603050405020304" pitchFamily="18" charset="0"/>
            <a:cs typeface="Times New Roman" panose="02020603050405020304" pitchFamily="18" charset="0"/>
          </a:endParaRPr>
        </a:p>
      </dgm:t>
    </dgm:pt>
    <dgm:pt modelId="{484A8E86-6D68-411D-BE2B-ACEC18CFE852}" type="parTrans" cxnId="{DFAE0963-1957-443B-98ED-A3AB63381306}">
      <dgm:prSet/>
      <dgm:spPr/>
      <dgm:t>
        <a:bodyPr/>
        <a:lstStyle/>
        <a:p>
          <a:endParaRPr lang="en-US"/>
        </a:p>
      </dgm:t>
    </dgm:pt>
    <dgm:pt modelId="{8F4F4C0B-1F8C-4925-9D3C-EADCC4A7F594}" type="sibTrans" cxnId="{DFAE0963-1957-443B-98ED-A3AB63381306}">
      <dgm:prSet/>
      <dgm:spPr/>
      <dgm:t>
        <a:bodyPr/>
        <a:lstStyle/>
        <a:p>
          <a:endParaRPr lang="en-US"/>
        </a:p>
      </dgm:t>
    </dgm:pt>
    <dgm:pt modelId="{D0546921-CA95-41C1-8F06-53DDA9CCD442}">
      <dgm:prSet/>
      <dgm:spPr/>
      <dgm:t>
        <a:bodyPr/>
        <a:lstStyle/>
        <a:p>
          <a:r>
            <a:rPr lang="en-GB" dirty="0">
              <a:latin typeface="Times New Roman" panose="02020603050405020304" pitchFamily="18" charset="0"/>
              <a:cs typeface="Times New Roman" panose="02020603050405020304" pitchFamily="18" charset="0"/>
            </a:rPr>
            <a:t>Dentists</a:t>
          </a:r>
          <a:endParaRPr lang="en-US" dirty="0">
            <a:latin typeface="Times New Roman" panose="02020603050405020304" pitchFamily="18" charset="0"/>
            <a:cs typeface="Times New Roman" panose="02020603050405020304" pitchFamily="18" charset="0"/>
          </a:endParaRPr>
        </a:p>
      </dgm:t>
    </dgm:pt>
    <dgm:pt modelId="{7F554B32-BAC9-49BE-8ABB-706416946CD3}" type="parTrans" cxnId="{A361082A-F71C-40C2-BCE9-4B6F604776DB}">
      <dgm:prSet/>
      <dgm:spPr/>
      <dgm:t>
        <a:bodyPr/>
        <a:lstStyle/>
        <a:p>
          <a:endParaRPr lang="en-US"/>
        </a:p>
      </dgm:t>
    </dgm:pt>
    <dgm:pt modelId="{C1DCD826-ADDC-45B0-8A4D-7699900D3285}" type="sibTrans" cxnId="{A361082A-F71C-40C2-BCE9-4B6F604776DB}">
      <dgm:prSet/>
      <dgm:spPr/>
      <dgm:t>
        <a:bodyPr/>
        <a:lstStyle/>
        <a:p>
          <a:endParaRPr lang="en-US"/>
        </a:p>
      </dgm:t>
    </dgm:pt>
    <dgm:pt modelId="{57E1BF13-CD6D-4A11-8AC3-1F8086D43826}">
      <dgm:prSet/>
      <dgm:spPr/>
      <dgm:t>
        <a:bodyPr/>
        <a:lstStyle/>
        <a:p>
          <a:r>
            <a:rPr lang="en-GB" dirty="0">
              <a:latin typeface="Times New Roman" panose="02020603050405020304" pitchFamily="18" charset="0"/>
              <a:cs typeface="Times New Roman" panose="02020603050405020304" pitchFamily="18" charset="0"/>
            </a:rPr>
            <a:t>Care in the community</a:t>
          </a:r>
          <a:endParaRPr lang="en-US" dirty="0">
            <a:latin typeface="Times New Roman" panose="02020603050405020304" pitchFamily="18" charset="0"/>
            <a:cs typeface="Times New Roman" panose="02020603050405020304" pitchFamily="18" charset="0"/>
          </a:endParaRPr>
        </a:p>
      </dgm:t>
    </dgm:pt>
    <dgm:pt modelId="{AD5DD6FD-21DE-4660-832E-D4A27B64766B}" type="parTrans" cxnId="{5A3BE595-FDE8-4DD1-AB6D-E5432C8B32B7}">
      <dgm:prSet/>
      <dgm:spPr/>
      <dgm:t>
        <a:bodyPr/>
        <a:lstStyle/>
        <a:p>
          <a:endParaRPr lang="en-US"/>
        </a:p>
      </dgm:t>
    </dgm:pt>
    <dgm:pt modelId="{8A7DCA38-A10E-404E-A7EE-23850E68CCA4}" type="sibTrans" cxnId="{5A3BE595-FDE8-4DD1-AB6D-E5432C8B32B7}">
      <dgm:prSet/>
      <dgm:spPr/>
      <dgm:t>
        <a:bodyPr/>
        <a:lstStyle/>
        <a:p>
          <a:endParaRPr lang="en-US"/>
        </a:p>
      </dgm:t>
    </dgm:pt>
    <dgm:pt modelId="{0E1C1AB5-FD4C-4970-B84E-4A3FED643515}">
      <dgm:prSet/>
      <dgm:spPr/>
      <dgm:t>
        <a:bodyPr/>
        <a:lstStyle/>
        <a:p>
          <a:r>
            <a:rPr lang="en-GB" dirty="0">
              <a:latin typeface="Times New Roman" panose="02020603050405020304" pitchFamily="18" charset="0"/>
              <a:cs typeface="Times New Roman" panose="02020603050405020304" pitchFamily="18" charset="0"/>
            </a:rPr>
            <a:t>Care Homes</a:t>
          </a:r>
          <a:endParaRPr lang="en-US" dirty="0">
            <a:latin typeface="Times New Roman" panose="02020603050405020304" pitchFamily="18" charset="0"/>
            <a:cs typeface="Times New Roman" panose="02020603050405020304" pitchFamily="18" charset="0"/>
          </a:endParaRPr>
        </a:p>
      </dgm:t>
    </dgm:pt>
    <dgm:pt modelId="{137667BF-3555-485B-BF9C-81D9B0B21720}" type="parTrans" cxnId="{C50C12FC-118A-4777-8708-CF16DBF008D9}">
      <dgm:prSet/>
      <dgm:spPr/>
      <dgm:t>
        <a:bodyPr/>
        <a:lstStyle/>
        <a:p>
          <a:endParaRPr lang="en-US"/>
        </a:p>
      </dgm:t>
    </dgm:pt>
    <dgm:pt modelId="{E97035FD-9E67-45CD-83D8-203D90DD5625}" type="sibTrans" cxnId="{C50C12FC-118A-4777-8708-CF16DBF008D9}">
      <dgm:prSet/>
      <dgm:spPr/>
      <dgm:t>
        <a:bodyPr/>
        <a:lstStyle/>
        <a:p>
          <a:endParaRPr lang="en-US"/>
        </a:p>
      </dgm:t>
    </dgm:pt>
    <dgm:pt modelId="{689B4EE5-3EC2-4254-91BF-613E541AB1AB}">
      <dgm:prSet/>
      <dgm:spPr/>
      <dgm:t>
        <a:bodyPr/>
        <a:lstStyle/>
        <a:p>
          <a:r>
            <a:rPr lang="en-US" dirty="0">
              <a:latin typeface="Times New Roman" panose="02020603050405020304" pitchFamily="18" charset="0"/>
              <a:cs typeface="Times New Roman" panose="02020603050405020304" pitchFamily="18" charset="0"/>
            </a:rPr>
            <a:t>Staff</a:t>
          </a:r>
        </a:p>
      </dgm:t>
    </dgm:pt>
    <dgm:pt modelId="{F9E36403-96F8-4E3A-890A-B2ACBF44E701}" type="parTrans" cxnId="{1582B266-6339-4EC9-8A93-30243B364F47}">
      <dgm:prSet/>
      <dgm:spPr/>
      <dgm:t>
        <a:bodyPr/>
        <a:lstStyle/>
        <a:p>
          <a:endParaRPr lang="en-US"/>
        </a:p>
      </dgm:t>
    </dgm:pt>
    <dgm:pt modelId="{465E508E-87DA-4920-BD5C-267122635BE5}" type="sibTrans" cxnId="{1582B266-6339-4EC9-8A93-30243B364F47}">
      <dgm:prSet/>
      <dgm:spPr/>
      <dgm:t>
        <a:bodyPr/>
        <a:lstStyle/>
        <a:p>
          <a:endParaRPr lang="en-US"/>
        </a:p>
      </dgm:t>
    </dgm:pt>
    <dgm:pt modelId="{E928669E-316A-4A31-9286-6D19BA6B07DA}">
      <dgm:prSet/>
      <dgm:spPr/>
      <dgm:t>
        <a:bodyPr/>
        <a:lstStyle/>
        <a:p>
          <a:r>
            <a:rPr lang="en-GB" dirty="0">
              <a:latin typeface="Times New Roman" panose="02020603050405020304" pitchFamily="18" charset="0"/>
              <a:cs typeface="Times New Roman" panose="02020603050405020304" pitchFamily="18" charset="0"/>
            </a:rPr>
            <a:t>Doctors surgeries</a:t>
          </a:r>
          <a:endParaRPr lang="en-US" dirty="0">
            <a:latin typeface="Times New Roman" panose="02020603050405020304" pitchFamily="18" charset="0"/>
            <a:cs typeface="Times New Roman" panose="02020603050405020304" pitchFamily="18" charset="0"/>
          </a:endParaRPr>
        </a:p>
      </dgm:t>
    </dgm:pt>
    <dgm:pt modelId="{FFD53547-4DB0-4CDF-92D9-AF1264C45CD9}" type="parTrans" cxnId="{0815BACA-BC6A-42D0-B18A-999D7A7BD7CE}">
      <dgm:prSet/>
      <dgm:spPr/>
      <dgm:t>
        <a:bodyPr/>
        <a:lstStyle/>
        <a:p>
          <a:endParaRPr lang="en-US"/>
        </a:p>
      </dgm:t>
    </dgm:pt>
    <dgm:pt modelId="{97E0A2EB-620B-40F6-B60B-6690F2E5C499}" type="sibTrans" cxnId="{0815BACA-BC6A-42D0-B18A-999D7A7BD7CE}">
      <dgm:prSet/>
      <dgm:spPr/>
      <dgm:t>
        <a:bodyPr/>
        <a:lstStyle/>
        <a:p>
          <a:endParaRPr lang="en-US"/>
        </a:p>
      </dgm:t>
    </dgm:pt>
    <dgm:pt modelId="{ADD623A4-D3D7-448D-8636-8AECDD9833A0}" type="pres">
      <dgm:prSet presAssocID="{6C1E2F0E-DA26-47C8-BA08-30BDED0A20D1}" presName="diagram" presStyleCnt="0">
        <dgm:presLayoutVars>
          <dgm:dir/>
          <dgm:resizeHandles val="exact"/>
        </dgm:presLayoutVars>
      </dgm:prSet>
      <dgm:spPr/>
    </dgm:pt>
    <dgm:pt modelId="{B809AC54-2FFD-479D-A629-B46735B04042}" type="pres">
      <dgm:prSet presAssocID="{EE0E5638-E352-4270-8877-6FB87BFA0299}" presName="node" presStyleLbl="node1" presStyleIdx="0" presStyleCnt="6">
        <dgm:presLayoutVars>
          <dgm:bulletEnabled val="1"/>
        </dgm:presLayoutVars>
      </dgm:prSet>
      <dgm:spPr/>
    </dgm:pt>
    <dgm:pt modelId="{43F5CC1C-9CD9-447E-A5EE-8E17E560E820}" type="pres">
      <dgm:prSet presAssocID="{8F4F4C0B-1F8C-4925-9D3C-EADCC4A7F594}" presName="sibTrans" presStyleCnt="0"/>
      <dgm:spPr/>
    </dgm:pt>
    <dgm:pt modelId="{FF93E572-8C89-47AD-BE22-13AB5B0A50F2}" type="pres">
      <dgm:prSet presAssocID="{D0546921-CA95-41C1-8F06-53DDA9CCD442}" presName="node" presStyleLbl="node1" presStyleIdx="1" presStyleCnt="6">
        <dgm:presLayoutVars>
          <dgm:bulletEnabled val="1"/>
        </dgm:presLayoutVars>
      </dgm:prSet>
      <dgm:spPr/>
    </dgm:pt>
    <dgm:pt modelId="{12F06ABE-A904-4C87-AFD7-C2453291B0D8}" type="pres">
      <dgm:prSet presAssocID="{C1DCD826-ADDC-45B0-8A4D-7699900D3285}" presName="sibTrans" presStyleCnt="0"/>
      <dgm:spPr/>
    </dgm:pt>
    <dgm:pt modelId="{59FF06E3-AE99-41F3-8684-908593B1211B}" type="pres">
      <dgm:prSet presAssocID="{57E1BF13-CD6D-4A11-8AC3-1F8086D43826}" presName="node" presStyleLbl="node1" presStyleIdx="2" presStyleCnt="6">
        <dgm:presLayoutVars>
          <dgm:bulletEnabled val="1"/>
        </dgm:presLayoutVars>
      </dgm:prSet>
      <dgm:spPr/>
    </dgm:pt>
    <dgm:pt modelId="{BE7C7B49-227D-48C1-B63A-4E06AF08C274}" type="pres">
      <dgm:prSet presAssocID="{8A7DCA38-A10E-404E-A7EE-23850E68CCA4}" presName="sibTrans" presStyleCnt="0"/>
      <dgm:spPr/>
    </dgm:pt>
    <dgm:pt modelId="{BF6E9F69-8C97-48CF-A07B-1191DDAC71CC}" type="pres">
      <dgm:prSet presAssocID="{0E1C1AB5-FD4C-4970-B84E-4A3FED643515}" presName="node" presStyleLbl="node1" presStyleIdx="3" presStyleCnt="6">
        <dgm:presLayoutVars>
          <dgm:bulletEnabled val="1"/>
        </dgm:presLayoutVars>
      </dgm:prSet>
      <dgm:spPr/>
    </dgm:pt>
    <dgm:pt modelId="{411639D3-B2E5-4991-AB0B-F452E5377DD5}" type="pres">
      <dgm:prSet presAssocID="{E97035FD-9E67-45CD-83D8-203D90DD5625}" presName="sibTrans" presStyleCnt="0"/>
      <dgm:spPr/>
    </dgm:pt>
    <dgm:pt modelId="{29B56B42-E014-4D0C-B7C4-400F7E04DEED}" type="pres">
      <dgm:prSet presAssocID="{689B4EE5-3EC2-4254-91BF-613E541AB1AB}" presName="node" presStyleLbl="node1" presStyleIdx="4" presStyleCnt="6">
        <dgm:presLayoutVars>
          <dgm:bulletEnabled val="1"/>
        </dgm:presLayoutVars>
      </dgm:prSet>
      <dgm:spPr/>
    </dgm:pt>
    <dgm:pt modelId="{3C4310F6-C792-4138-A083-9DA2A01B3A29}" type="pres">
      <dgm:prSet presAssocID="{465E508E-87DA-4920-BD5C-267122635BE5}" presName="sibTrans" presStyleCnt="0"/>
      <dgm:spPr/>
    </dgm:pt>
    <dgm:pt modelId="{5F3F99A8-F1AF-492C-824A-5B1E6FCCBC9E}" type="pres">
      <dgm:prSet presAssocID="{E928669E-316A-4A31-9286-6D19BA6B07DA}" presName="node" presStyleLbl="node1" presStyleIdx="5" presStyleCnt="6">
        <dgm:presLayoutVars>
          <dgm:bulletEnabled val="1"/>
        </dgm:presLayoutVars>
      </dgm:prSet>
      <dgm:spPr/>
    </dgm:pt>
  </dgm:ptLst>
  <dgm:cxnLst>
    <dgm:cxn modelId="{A361082A-F71C-40C2-BCE9-4B6F604776DB}" srcId="{6C1E2F0E-DA26-47C8-BA08-30BDED0A20D1}" destId="{D0546921-CA95-41C1-8F06-53DDA9CCD442}" srcOrd="1" destOrd="0" parTransId="{7F554B32-BAC9-49BE-8ABB-706416946CD3}" sibTransId="{C1DCD826-ADDC-45B0-8A4D-7699900D3285}"/>
    <dgm:cxn modelId="{DFAE0963-1957-443B-98ED-A3AB63381306}" srcId="{6C1E2F0E-DA26-47C8-BA08-30BDED0A20D1}" destId="{EE0E5638-E352-4270-8877-6FB87BFA0299}" srcOrd="0" destOrd="0" parTransId="{484A8E86-6D68-411D-BE2B-ACEC18CFE852}" sibTransId="{8F4F4C0B-1F8C-4925-9D3C-EADCC4A7F594}"/>
    <dgm:cxn modelId="{9A12E765-40D3-47A0-99FE-E831B625B508}" type="presOf" srcId="{E928669E-316A-4A31-9286-6D19BA6B07DA}" destId="{5F3F99A8-F1AF-492C-824A-5B1E6FCCBC9E}" srcOrd="0" destOrd="0" presId="urn:microsoft.com/office/officeart/2005/8/layout/default"/>
    <dgm:cxn modelId="{1582B266-6339-4EC9-8A93-30243B364F47}" srcId="{6C1E2F0E-DA26-47C8-BA08-30BDED0A20D1}" destId="{689B4EE5-3EC2-4254-91BF-613E541AB1AB}" srcOrd="4" destOrd="0" parTransId="{F9E36403-96F8-4E3A-890A-B2ACBF44E701}" sibTransId="{465E508E-87DA-4920-BD5C-267122635BE5}"/>
    <dgm:cxn modelId="{DD8E8979-A65B-4F4D-88F9-2ADCF55D8311}" type="presOf" srcId="{D0546921-CA95-41C1-8F06-53DDA9CCD442}" destId="{FF93E572-8C89-47AD-BE22-13AB5B0A50F2}" srcOrd="0" destOrd="0" presId="urn:microsoft.com/office/officeart/2005/8/layout/default"/>
    <dgm:cxn modelId="{D8E3E859-E0F9-4CB3-8E78-31A091C02F15}" type="presOf" srcId="{EE0E5638-E352-4270-8877-6FB87BFA0299}" destId="{B809AC54-2FFD-479D-A629-B46735B04042}" srcOrd="0" destOrd="0" presId="urn:microsoft.com/office/officeart/2005/8/layout/default"/>
    <dgm:cxn modelId="{E962D486-C3BA-4D29-A87F-3D7F886B928E}" type="presOf" srcId="{0E1C1AB5-FD4C-4970-B84E-4A3FED643515}" destId="{BF6E9F69-8C97-48CF-A07B-1191DDAC71CC}" srcOrd="0" destOrd="0" presId="urn:microsoft.com/office/officeart/2005/8/layout/default"/>
    <dgm:cxn modelId="{25D55193-5494-4175-8492-A00735628EE8}" type="presOf" srcId="{57E1BF13-CD6D-4A11-8AC3-1F8086D43826}" destId="{59FF06E3-AE99-41F3-8684-908593B1211B}" srcOrd="0" destOrd="0" presId="urn:microsoft.com/office/officeart/2005/8/layout/default"/>
    <dgm:cxn modelId="{5A3BE595-FDE8-4DD1-AB6D-E5432C8B32B7}" srcId="{6C1E2F0E-DA26-47C8-BA08-30BDED0A20D1}" destId="{57E1BF13-CD6D-4A11-8AC3-1F8086D43826}" srcOrd="2" destOrd="0" parTransId="{AD5DD6FD-21DE-4660-832E-D4A27B64766B}" sibTransId="{8A7DCA38-A10E-404E-A7EE-23850E68CCA4}"/>
    <dgm:cxn modelId="{74CBAF9B-63BA-473E-AC0E-41F79B811A86}" type="presOf" srcId="{689B4EE5-3EC2-4254-91BF-613E541AB1AB}" destId="{29B56B42-E014-4D0C-B7C4-400F7E04DEED}" srcOrd="0" destOrd="0" presId="urn:microsoft.com/office/officeart/2005/8/layout/default"/>
    <dgm:cxn modelId="{0815BACA-BC6A-42D0-B18A-999D7A7BD7CE}" srcId="{6C1E2F0E-DA26-47C8-BA08-30BDED0A20D1}" destId="{E928669E-316A-4A31-9286-6D19BA6B07DA}" srcOrd="5" destOrd="0" parTransId="{FFD53547-4DB0-4CDF-92D9-AF1264C45CD9}" sibTransId="{97E0A2EB-620B-40F6-B60B-6690F2E5C499}"/>
    <dgm:cxn modelId="{7E80C7E6-D2B6-467F-803A-85C05FB78330}" type="presOf" srcId="{6C1E2F0E-DA26-47C8-BA08-30BDED0A20D1}" destId="{ADD623A4-D3D7-448D-8636-8AECDD9833A0}" srcOrd="0" destOrd="0" presId="urn:microsoft.com/office/officeart/2005/8/layout/default"/>
    <dgm:cxn modelId="{C50C12FC-118A-4777-8708-CF16DBF008D9}" srcId="{6C1E2F0E-DA26-47C8-BA08-30BDED0A20D1}" destId="{0E1C1AB5-FD4C-4970-B84E-4A3FED643515}" srcOrd="3" destOrd="0" parTransId="{137667BF-3555-485B-BF9C-81D9B0B21720}" sibTransId="{E97035FD-9E67-45CD-83D8-203D90DD5625}"/>
    <dgm:cxn modelId="{90806E14-D044-457F-B989-970BCF514F73}" type="presParOf" srcId="{ADD623A4-D3D7-448D-8636-8AECDD9833A0}" destId="{B809AC54-2FFD-479D-A629-B46735B04042}" srcOrd="0" destOrd="0" presId="urn:microsoft.com/office/officeart/2005/8/layout/default"/>
    <dgm:cxn modelId="{F48C93D2-5FE4-4545-9E5B-F6F2847C1F72}" type="presParOf" srcId="{ADD623A4-D3D7-448D-8636-8AECDD9833A0}" destId="{43F5CC1C-9CD9-447E-A5EE-8E17E560E820}" srcOrd="1" destOrd="0" presId="urn:microsoft.com/office/officeart/2005/8/layout/default"/>
    <dgm:cxn modelId="{EE9F7B33-6514-4F45-ABB7-C606C0F545E9}" type="presParOf" srcId="{ADD623A4-D3D7-448D-8636-8AECDD9833A0}" destId="{FF93E572-8C89-47AD-BE22-13AB5B0A50F2}" srcOrd="2" destOrd="0" presId="urn:microsoft.com/office/officeart/2005/8/layout/default"/>
    <dgm:cxn modelId="{EDE8012E-CB74-4A7A-BCA5-7EBDA245FC8E}" type="presParOf" srcId="{ADD623A4-D3D7-448D-8636-8AECDD9833A0}" destId="{12F06ABE-A904-4C87-AFD7-C2453291B0D8}" srcOrd="3" destOrd="0" presId="urn:microsoft.com/office/officeart/2005/8/layout/default"/>
    <dgm:cxn modelId="{9D428B2F-E412-4953-B64B-5D6A8DBC206F}" type="presParOf" srcId="{ADD623A4-D3D7-448D-8636-8AECDD9833A0}" destId="{59FF06E3-AE99-41F3-8684-908593B1211B}" srcOrd="4" destOrd="0" presId="urn:microsoft.com/office/officeart/2005/8/layout/default"/>
    <dgm:cxn modelId="{97FA162B-3299-4F26-ACCC-DA9BBC6521CB}" type="presParOf" srcId="{ADD623A4-D3D7-448D-8636-8AECDD9833A0}" destId="{BE7C7B49-227D-48C1-B63A-4E06AF08C274}" srcOrd="5" destOrd="0" presId="urn:microsoft.com/office/officeart/2005/8/layout/default"/>
    <dgm:cxn modelId="{D17F30B3-C50F-46AE-92EB-9F42CAAEEB43}" type="presParOf" srcId="{ADD623A4-D3D7-448D-8636-8AECDD9833A0}" destId="{BF6E9F69-8C97-48CF-A07B-1191DDAC71CC}" srcOrd="6" destOrd="0" presId="urn:microsoft.com/office/officeart/2005/8/layout/default"/>
    <dgm:cxn modelId="{8592EF2D-4368-4720-B990-F5418D74FD6D}" type="presParOf" srcId="{ADD623A4-D3D7-448D-8636-8AECDD9833A0}" destId="{411639D3-B2E5-4991-AB0B-F452E5377DD5}" srcOrd="7" destOrd="0" presId="urn:microsoft.com/office/officeart/2005/8/layout/default"/>
    <dgm:cxn modelId="{85467685-3AE1-4A47-9362-73FAFA8EB872}" type="presParOf" srcId="{ADD623A4-D3D7-448D-8636-8AECDD9833A0}" destId="{29B56B42-E014-4D0C-B7C4-400F7E04DEED}" srcOrd="8" destOrd="0" presId="urn:microsoft.com/office/officeart/2005/8/layout/default"/>
    <dgm:cxn modelId="{070C1A88-4589-461E-BFD6-B95F55492FCD}" type="presParOf" srcId="{ADD623A4-D3D7-448D-8636-8AECDD9833A0}" destId="{3C4310F6-C792-4138-A083-9DA2A01B3A29}" srcOrd="9" destOrd="0" presId="urn:microsoft.com/office/officeart/2005/8/layout/default"/>
    <dgm:cxn modelId="{1E0B0AA8-BAC6-4564-B871-F3B5634963CE}" type="presParOf" srcId="{ADD623A4-D3D7-448D-8636-8AECDD9833A0}" destId="{5F3F99A8-F1AF-492C-824A-5B1E6FCCBC9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F894F2-2781-4FE2-8952-E44FFADB7080}" type="doc">
      <dgm:prSet loTypeId="urn:microsoft.com/office/officeart/2005/8/layout/default" loCatId="list" qsTypeId="urn:microsoft.com/office/officeart/2005/8/quickstyle/simple2" qsCatId="simple" csTypeId="urn:microsoft.com/office/officeart/2005/8/colors/accent0_3" csCatId="mainScheme" phldr="1"/>
      <dgm:spPr/>
      <dgm:t>
        <a:bodyPr/>
        <a:lstStyle/>
        <a:p>
          <a:endParaRPr lang="en-US"/>
        </a:p>
      </dgm:t>
    </dgm:pt>
    <dgm:pt modelId="{5DD14F2C-94EA-4EC4-803D-4BAD1211D667}">
      <dgm:prSet/>
      <dgm:spPr/>
      <dgm:t>
        <a:bodyPr/>
        <a:lstStyle/>
        <a:p>
          <a:r>
            <a:rPr lang="en-GB">
              <a:latin typeface="Times New Roman" panose="02020603050405020304" pitchFamily="18" charset="0"/>
              <a:cs typeface="Times New Roman" panose="02020603050405020304" pitchFamily="18" charset="0"/>
            </a:rPr>
            <a:t>Treatment availability</a:t>
          </a:r>
          <a:endParaRPr lang="en-US">
            <a:latin typeface="Times New Roman" panose="02020603050405020304" pitchFamily="18" charset="0"/>
            <a:cs typeface="Times New Roman" panose="02020603050405020304" pitchFamily="18" charset="0"/>
          </a:endParaRPr>
        </a:p>
      </dgm:t>
    </dgm:pt>
    <dgm:pt modelId="{1CBD61BF-63F6-465C-B9A2-D5511452BAC5}" type="parTrans" cxnId="{D02FF3A1-AA78-4CA9-B713-DA157777A13E}">
      <dgm:prSet/>
      <dgm:spPr/>
      <dgm:t>
        <a:bodyPr/>
        <a:lstStyle/>
        <a:p>
          <a:endParaRPr lang="en-US"/>
        </a:p>
      </dgm:t>
    </dgm:pt>
    <dgm:pt modelId="{36790A3A-C480-4DB2-BA4F-65C6742E05F2}" type="sibTrans" cxnId="{D02FF3A1-AA78-4CA9-B713-DA157777A13E}">
      <dgm:prSet/>
      <dgm:spPr/>
      <dgm:t>
        <a:bodyPr/>
        <a:lstStyle/>
        <a:p>
          <a:endParaRPr lang="en-US"/>
        </a:p>
      </dgm:t>
    </dgm:pt>
    <dgm:pt modelId="{268AD1DA-7EBB-48E7-BC01-6C8E5587F3DB}">
      <dgm:prSet/>
      <dgm:spPr/>
      <dgm:t>
        <a:bodyPr/>
        <a:lstStyle/>
        <a:p>
          <a:r>
            <a:rPr lang="en-US">
              <a:latin typeface="Times New Roman" panose="02020603050405020304" pitchFamily="18" charset="0"/>
              <a:cs typeface="Times New Roman" panose="02020603050405020304" pitchFamily="18" charset="0"/>
            </a:rPr>
            <a:t>Ageing population</a:t>
          </a:r>
        </a:p>
      </dgm:t>
    </dgm:pt>
    <dgm:pt modelId="{AD1C4BC1-7C98-409D-98F1-B7169C8D6D5C}" type="parTrans" cxnId="{94C368AD-0A2D-4834-BA52-3A56754BB160}">
      <dgm:prSet/>
      <dgm:spPr/>
      <dgm:t>
        <a:bodyPr/>
        <a:lstStyle/>
        <a:p>
          <a:endParaRPr lang="en-US"/>
        </a:p>
      </dgm:t>
    </dgm:pt>
    <dgm:pt modelId="{4B7A326F-424D-4578-96F6-F3CEA58E3A70}" type="sibTrans" cxnId="{94C368AD-0A2D-4834-BA52-3A56754BB160}">
      <dgm:prSet/>
      <dgm:spPr/>
      <dgm:t>
        <a:bodyPr/>
        <a:lstStyle/>
        <a:p>
          <a:endParaRPr lang="en-US"/>
        </a:p>
      </dgm:t>
    </dgm:pt>
    <dgm:pt modelId="{D1812203-D548-4821-8F6A-70D5DE1B5BD6}">
      <dgm:prSet/>
      <dgm:spPr/>
      <dgm:t>
        <a:bodyPr/>
        <a:lstStyle/>
        <a:p>
          <a:r>
            <a:rPr lang="en-GB">
              <a:latin typeface="Times New Roman" panose="02020603050405020304" pitchFamily="18" charset="0"/>
              <a:cs typeface="Times New Roman" panose="02020603050405020304" pitchFamily="18" charset="0"/>
            </a:rPr>
            <a:t>Waiting times/lists</a:t>
          </a:r>
          <a:endParaRPr lang="en-US">
            <a:latin typeface="Times New Roman" panose="02020603050405020304" pitchFamily="18" charset="0"/>
            <a:cs typeface="Times New Roman" panose="02020603050405020304" pitchFamily="18" charset="0"/>
          </a:endParaRPr>
        </a:p>
      </dgm:t>
    </dgm:pt>
    <dgm:pt modelId="{6569BB11-97FF-4E03-A48A-112016DEF24D}" type="parTrans" cxnId="{5FE0B6E1-5921-4903-92F6-53B5EFF73411}">
      <dgm:prSet/>
      <dgm:spPr/>
      <dgm:t>
        <a:bodyPr/>
        <a:lstStyle/>
        <a:p>
          <a:endParaRPr lang="en-US"/>
        </a:p>
      </dgm:t>
    </dgm:pt>
    <dgm:pt modelId="{E4B94B87-6F2F-4AAE-8506-277828687961}" type="sibTrans" cxnId="{5FE0B6E1-5921-4903-92F6-53B5EFF73411}">
      <dgm:prSet/>
      <dgm:spPr/>
      <dgm:t>
        <a:bodyPr/>
        <a:lstStyle/>
        <a:p>
          <a:endParaRPr lang="en-US"/>
        </a:p>
      </dgm:t>
    </dgm:pt>
    <dgm:pt modelId="{5933A160-EA23-498F-B9C7-011BD384BD7A}">
      <dgm:prSet/>
      <dgm:spPr/>
      <dgm:t>
        <a:bodyPr/>
        <a:lstStyle/>
        <a:p>
          <a:r>
            <a:rPr lang="en-GB">
              <a:latin typeface="Times New Roman" panose="02020603050405020304" pitchFamily="18" charset="0"/>
              <a:cs typeface="Times New Roman" panose="02020603050405020304" pitchFamily="18" charset="0"/>
            </a:rPr>
            <a:t>Care plan packages</a:t>
          </a:r>
          <a:endParaRPr lang="en-US">
            <a:latin typeface="Times New Roman" panose="02020603050405020304" pitchFamily="18" charset="0"/>
            <a:cs typeface="Times New Roman" panose="02020603050405020304" pitchFamily="18" charset="0"/>
          </a:endParaRPr>
        </a:p>
      </dgm:t>
    </dgm:pt>
    <dgm:pt modelId="{FBF7A317-A491-4BF9-980C-0CC8BFC2507D}" type="parTrans" cxnId="{62E6198D-1484-42E3-8A27-93C6E60F15C1}">
      <dgm:prSet/>
      <dgm:spPr/>
      <dgm:t>
        <a:bodyPr/>
        <a:lstStyle/>
        <a:p>
          <a:endParaRPr lang="en-US"/>
        </a:p>
      </dgm:t>
    </dgm:pt>
    <dgm:pt modelId="{14F24D44-59B8-476F-A7F1-6ED4272062B0}" type="sibTrans" cxnId="{62E6198D-1484-42E3-8A27-93C6E60F15C1}">
      <dgm:prSet/>
      <dgm:spPr/>
      <dgm:t>
        <a:bodyPr/>
        <a:lstStyle/>
        <a:p>
          <a:endParaRPr lang="en-US"/>
        </a:p>
      </dgm:t>
    </dgm:pt>
    <dgm:pt modelId="{8D391169-800F-4B6B-8CD0-6EBD248269B0}">
      <dgm:prSet/>
      <dgm:spPr/>
      <dgm:t>
        <a:bodyPr/>
        <a:lstStyle/>
        <a:p>
          <a:r>
            <a:rPr lang="en-US">
              <a:latin typeface="Times New Roman" panose="02020603050405020304" pitchFamily="18" charset="0"/>
              <a:cs typeface="Times New Roman" panose="02020603050405020304" pitchFamily="18" charset="0"/>
            </a:rPr>
            <a:t>Funding</a:t>
          </a:r>
        </a:p>
      </dgm:t>
    </dgm:pt>
    <dgm:pt modelId="{76253003-4339-48BD-8207-38A98D3135D6}" type="parTrans" cxnId="{70FAAB79-EE8A-4146-9DB4-FB3C7095BEE8}">
      <dgm:prSet/>
      <dgm:spPr/>
      <dgm:t>
        <a:bodyPr/>
        <a:lstStyle/>
        <a:p>
          <a:endParaRPr lang="en-US"/>
        </a:p>
      </dgm:t>
    </dgm:pt>
    <dgm:pt modelId="{6C867293-DED6-4D2D-9D20-2D92676C100E}" type="sibTrans" cxnId="{70FAAB79-EE8A-4146-9DB4-FB3C7095BEE8}">
      <dgm:prSet/>
      <dgm:spPr/>
      <dgm:t>
        <a:bodyPr/>
        <a:lstStyle/>
        <a:p>
          <a:endParaRPr lang="en-US"/>
        </a:p>
      </dgm:t>
    </dgm:pt>
    <dgm:pt modelId="{4B82546A-26D3-408C-914D-BB7CB2A91E90}">
      <dgm:prSet/>
      <dgm:spPr/>
      <dgm:t>
        <a:bodyPr/>
        <a:lstStyle/>
        <a:p>
          <a:r>
            <a:rPr lang="en-GB">
              <a:latin typeface="Times New Roman" panose="02020603050405020304" pitchFamily="18" charset="0"/>
              <a:cs typeface="Times New Roman" panose="02020603050405020304" pitchFamily="18" charset="0"/>
            </a:rPr>
            <a:t>Brexit</a:t>
          </a:r>
          <a:endParaRPr lang="en-US">
            <a:latin typeface="Times New Roman" panose="02020603050405020304" pitchFamily="18" charset="0"/>
            <a:cs typeface="Times New Roman" panose="02020603050405020304" pitchFamily="18" charset="0"/>
          </a:endParaRPr>
        </a:p>
      </dgm:t>
    </dgm:pt>
    <dgm:pt modelId="{B8518EEA-7420-4FA2-B02D-FD97C962D79C}" type="parTrans" cxnId="{0E8FF31A-7E74-42B7-81A9-EE1E9CAAC172}">
      <dgm:prSet/>
      <dgm:spPr/>
      <dgm:t>
        <a:bodyPr/>
        <a:lstStyle/>
        <a:p>
          <a:endParaRPr lang="en-US"/>
        </a:p>
      </dgm:t>
    </dgm:pt>
    <dgm:pt modelId="{74B632EB-B39E-4FBC-98DB-3F4965D62185}" type="sibTrans" cxnId="{0E8FF31A-7E74-42B7-81A9-EE1E9CAAC172}">
      <dgm:prSet/>
      <dgm:spPr/>
      <dgm:t>
        <a:bodyPr/>
        <a:lstStyle/>
        <a:p>
          <a:endParaRPr lang="en-US"/>
        </a:p>
      </dgm:t>
    </dgm:pt>
    <dgm:pt modelId="{26E42EBB-FD47-4D94-909D-37AB21FD4B92}">
      <dgm:prSet/>
      <dgm:spPr/>
      <dgm:t>
        <a:bodyPr/>
        <a:lstStyle/>
        <a:p>
          <a:r>
            <a:rPr lang="en-GB">
              <a:latin typeface="Times New Roman" panose="02020603050405020304" pitchFamily="18" charset="0"/>
              <a:cs typeface="Times New Roman" panose="02020603050405020304" pitchFamily="18" charset="0"/>
            </a:rPr>
            <a:t>Bed blocking</a:t>
          </a:r>
          <a:endParaRPr lang="en-US">
            <a:latin typeface="Times New Roman" panose="02020603050405020304" pitchFamily="18" charset="0"/>
            <a:cs typeface="Times New Roman" panose="02020603050405020304" pitchFamily="18" charset="0"/>
          </a:endParaRPr>
        </a:p>
      </dgm:t>
    </dgm:pt>
    <dgm:pt modelId="{DD7EE46A-4A97-4878-A3A9-907B39FA4CE5}" type="parTrans" cxnId="{5DBB5D01-483B-4ED3-9BEE-701B949C6174}">
      <dgm:prSet/>
      <dgm:spPr/>
      <dgm:t>
        <a:bodyPr/>
        <a:lstStyle/>
        <a:p>
          <a:endParaRPr lang="en-US"/>
        </a:p>
      </dgm:t>
    </dgm:pt>
    <dgm:pt modelId="{04FC6690-5A2F-4D7D-9ACA-4FA7C3D42AD8}" type="sibTrans" cxnId="{5DBB5D01-483B-4ED3-9BEE-701B949C6174}">
      <dgm:prSet/>
      <dgm:spPr/>
      <dgm:t>
        <a:bodyPr/>
        <a:lstStyle/>
        <a:p>
          <a:endParaRPr lang="en-US"/>
        </a:p>
      </dgm:t>
    </dgm:pt>
    <dgm:pt modelId="{5D7DEE0C-F660-4A87-BD9A-D9E91CBD261A}">
      <dgm:prSet/>
      <dgm:spPr/>
      <dgm:t>
        <a:bodyPr/>
        <a:lstStyle/>
        <a:p>
          <a:r>
            <a:rPr lang="en-US">
              <a:latin typeface="Times New Roman" panose="02020603050405020304" pitchFamily="18" charset="0"/>
              <a:cs typeface="Times New Roman" panose="02020603050405020304" pitchFamily="18" charset="0"/>
            </a:rPr>
            <a:t>Lack of staff</a:t>
          </a:r>
        </a:p>
      </dgm:t>
    </dgm:pt>
    <dgm:pt modelId="{03B8FF66-6CF3-41DF-A640-9E4CF4D63EDA}" type="parTrans" cxnId="{9852CFC7-144F-4BF3-9E6B-EB3AFDD0F08D}">
      <dgm:prSet/>
      <dgm:spPr/>
      <dgm:t>
        <a:bodyPr/>
        <a:lstStyle/>
        <a:p>
          <a:endParaRPr lang="en-US"/>
        </a:p>
      </dgm:t>
    </dgm:pt>
    <dgm:pt modelId="{F2D29852-4B18-4C69-9B27-627154AF59C7}" type="sibTrans" cxnId="{9852CFC7-144F-4BF3-9E6B-EB3AFDD0F08D}">
      <dgm:prSet/>
      <dgm:spPr/>
      <dgm:t>
        <a:bodyPr/>
        <a:lstStyle/>
        <a:p>
          <a:endParaRPr lang="en-US"/>
        </a:p>
      </dgm:t>
    </dgm:pt>
    <dgm:pt modelId="{8806DDD8-153D-413E-865D-054FEB71BEA5}" type="pres">
      <dgm:prSet presAssocID="{E0F894F2-2781-4FE2-8952-E44FFADB7080}" presName="diagram" presStyleCnt="0">
        <dgm:presLayoutVars>
          <dgm:dir/>
          <dgm:resizeHandles val="exact"/>
        </dgm:presLayoutVars>
      </dgm:prSet>
      <dgm:spPr/>
    </dgm:pt>
    <dgm:pt modelId="{DFFEEB8B-3994-4747-8A1D-851977A58337}" type="pres">
      <dgm:prSet presAssocID="{5DD14F2C-94EA-4EC4-803D-4BAD1211D667}" presName="node" presStyleLbl="node1" presStyleIdx="0" presStyleCnt="8">
        <dgm:presLayoutVars>
          <dgm:bulletEnabled val="1"/>
        </dgm:presLayoutVars>
      </dgm:prSet>
      <dgm:spPr/>
    </dgm:pt>
    <dgm:pt modelId="{C6D88C94-9A07-4950-A58F-57903725D235}" type="pres">
      <dgm:prSet presAssocID="{36790A3A-C480-4DB2-BA4F-65C6742E05F2}" presName="sibTrans" presStyleCnt="0"/>
      <dgm:spPr/>
    </dgm:pt>
    <dgm:pt modelId="{BB51714F-B1DB-4E85-A316-8126265E5D6C}" type="pres">
      <dgm:prSet presAssocID="{268AD1DA-7EBB-48E7-BC01-6C8E5587F3DB}" presName="node" presStyleLbl="node1" presStyleIdx="1" presStyleCnt="8">
        <dgm:presLayoutVars>
          <dgm:bulletEnabled val="1"/>
        </dgm:presLayoutVars>
      </dgm:prSet>
      <dgm:spPr/>
    </dgm:pt>
    <dgm:pt modelId="{E1E1AD9F-83C1-45FE-A4DF-548B556D8B04}" type="pres">
      <dgm:prSet presAssocID="{4B7A326F-424D-4578-96F6-F3CEA58E3A70}" presName="sibTrans" presStyleCnt="0"/>
      <dgm:spPr/>
    </dgm:pt>
    <dgm:pt modelId="{47695241-5089-40DF-8DBF-708D4B7EE6AB}" type="pres">
      <dgm:prSet presAssocID="{D1812203-D548-4821-8F6A-70D5DE1B5BD6}" presName="node" presStyleLbl="node1" presStyleIdx="2" presStyleCnt="8">
        <dgm:presLayoutVars>
          <dgm:bulletEnabled val="1"/>
        </dgm:presLayoutVars>
      </dgm:prSet>
      <dgm:spPr/>
    </dgm:pt>
    <dgm:pt modelId="{F8ADF08D-B331-47EA-92AC-C9DBA212E390}" type="pres">
      <dgm:prSet presAssocID="{E4B94B87-6F2F-4AAE-8506-277828687961}" presName="sibTrans" presStyleCnt="0"/>
      <dgm:spPr/>
    </dgm:pt>
    <dgm:pt modelId="{A805307B-5315-4E3E-BC53-641D593CAF44}" type="pres">
      <dgm:prSet presAssocID="{5933A160-EA23-498F-B9C7-011BD384BD7A}" presName="node" presStyleLbl="node1" presStyleIdx="3" presStyleCnt="8">
        <dgm:presLayoutVars>
          <dgm:bulletEnabled val="1"/>
        </dgm:presLayoutVars>
      </dgm:prSet>
      <dgm:spPr/>
    </dgm:pt>
    <dgm:pt modelId="{A0942464-A84F-4FED-9526-494D093C5851}" type="pres">
      <dgm:prSet presAssocID="{14F24D44-59B8-476F-A7F1-6ED4272062B0}" presName="sibTrans" presStyleCnt="0"/>
      <dgm:spPr/>
    </dgm:pt>
    <dgm:pt modelId="{A16D3799-DC09-4EE4-B572-5B591DE55E28}" type="pres">
      <dgm:prSet presAssocID="{8D391169-800F-4B6B-8CD0-6EBD248269B0}" presName="node" presStyleLbl="node1" presStyleIdx="4" presStyleCnt="8">
        <dgm:presLayoutVars>
          <dgm:bulletEnabled val="1"/>
        </dgm:presLayoutVars>
      </dgm:prSet>
      <dgm:spPr/>
    </dgm:pt>
    <dgm:pt modelId="{66248388-281B-4F52-808D-CDDA6D985500}" type="pres">
      <dgm:prSet presAssocID="{6C867293-DED6-4D2D-9D20-2D92676C100E}" presName="sibTrans" presStyleCnt="0"/>
      <dgm:spPr/>
    </dgm:pt>
    <dgm:pt modelId="{0689D60E-24CD-43B2-A7F0-4FB4189F1C1F}" type="pres">
      <dgm:prSet presAssocID="{4B82546A-26D3-408C-914D-BB7CB2A91E90}" presName="node" presStyleLbl="node1" presStyleIdx="5" presStyleCnt="8">
        <dgm:presLayoutVars>
          <dgm:bulletEnabled val="1"/>
        </dgm:presLayoutVars>
      </dgm:prSet>
      <dgm:spPr/>
    </dgm:pt>
    <dgm:pt modelId="{72F2BDEC-0FAE-4FC8-A75F-9997ED5B0C06}" type="pres">
      <dgm:prSet presAssocID="{74B632EB-B39E-4FBC-98DB-3F4965D62185}" presName="sibTrans" presStyleCnt="0"/>
      <dgm:spPr/>
    </dgm:pt>
    <dgm:pt modelId="{8DD1EBD8-4BDD-44E5-AD08-E488570C6E65}" type="pres">
      <dgm:prSet presAssocID="{26E42EBB-FD47-4D94-909D-37AB21FD4B92}" presName="node" presStyleLbl="node1" presStyleIdx="6" presStyleCnt="8">
        <dgm:presLayoutVars>
          <dgm:bulletEnabled val="1"/>
        </dgm:presLayoutVars>
      </dgm:prSet>
      <dgm:spPr/>
    </dgm:pt>
    <dgm:pt modelId="{EE8A09BA-1B4C-4164-B157-D0B3E43A545F}" type="pres">
      <dgm:prSet presAssocID="{04FC6690-5A2F-4D7D-9ACA-4FA7C3D42AD8}" presName="sibTrans" presStyleCnt="0"/>
      <dgm:spPr/>
    </dgm:pt>
    <dgm:pt modelId="{17F9F5D6-0ABB-4417-AB48-2088E92D57D4}" type="pres">
      <dgm:prSet presAssocID="{5D7DEE0C-F660-4A87-BD9A-D9E91CBD261A}" presName="node" presStyleLbl="node1" presStyleIdx="7" presStyleCnt="8">
        <dgm:presLayoutVars>
          <dgm:bulletEnabled val="1"/>
        </dgm:presLayoutVars>
      </dgm:prSet>
      <dgm:spPr/>
    </dgm:pt>
  </dgm:ptLst>
  <dgm:cxnLst>
    <dgm:cxn modelId="{5DBB5D01-483B-4ED3-9BEE-701B949C6174}" srcId="{E0F894F2-2781-4FE2-8952-E44FFADB7080}" destId="{26E42EBB-FD47-4D94-909D-37AB21FD4B92}" srcOrd="6" destOrd="0" parTransId="{DD7EE46A-4A97-4878-A3A9-907B39FA4CE5}" sibTransId="{04FC6690-5A2F-4D7D-9ACA-4FA7C3D42AD8}"/>
    <dgm:cxn modelId="{17B1540C-7E13-444D-A77B-6EC8B88B667F}" type="presOf" srcId="{4B82546A-26D3-408C-914D-BB7CB2A91E90}" destId="{0689D60E-24CD-43B2-A7F0-4FB4189F1C1F}" srcOrd="0" destOrd="0" presId="urn:microsoft.com/office/officeart/2005/8/layout/default"/>
    <dgm:cxn modelId="{0E8FF31A-7E74-42B7-81A9-EE1E9CAAC172}" srcId="{E0F894F2-2781-4FE2-8952-E44FFADB7080}" destId="{4B82546A-26D3-408C-914D-BB7CB2A91E90}" srcOrd="5" destOrd="0" parTransId="{B8518EEA-7420-4FA2-B02D-FD97C962D79C}" sibTransId="{74B632EB-B39E-4FBC-98DB-3F4965D62185}"/>
    <dgm:cxn modelId="{7AC46D3F-8240-40C9-8F26-F4CC7EC336BF}" type="presOf" srcId="{D1812203-D548-4821-8F6A-70D5DE1B5BD6}" destId="{47695241-5089-40DF-8DBF-708D4B7EE6AB}" srcOrd="0" destOrd="0" presId="urn:microsoft.com/office/officeart/2005/8/layout/default"/>
    <dgm:cxn modelId="{9EF2786A-AC48-49D0-90B4-0214E0EAC1E4}" type="presOf" srcId="{8D391169-800F-4B6B-8CD0-6EBD248269B0}" destId="{A16D3799-DC09-4EE4-B572-5B591DE55E28}" srcOrd="0" destOrd="0" presId="urn:microsoft.com/office/officeart/2005/8/layout/default"/>
    <dgm:cxn modelId="{EEFBCB4E-5345-4411-B95D-B447BB8789BC}" type="presOf" srcId="{5D7DEE0C-F660-4A87-BD9A-D9E91CBD261A}" destId="{17F9F5D6-0ABB-4417-AB48-2088E92D57D4}" srcOrd="0" destOrd="0" presId="urn:microsoft.com/office/officeart/2005/8/layout/default"/>
    <dgm:cxn modelId="{F1851278-1C40-462E-B79C-E735742B8597}" type="presOf" srcId="{E0F894F2-2781-4FE2-8952-E44FFADB7080}" destId="{8806DDD8-153D-413E-865D-054FEB71BEA5}" srcOrd="0" destOrd="0" presId="urn:microsoft.com/office/officeart/2005/8/layout/default"/>
    <dgm:cxn modelId="{70FAAB79-EE8A-4146-9DB4-FB3C7095BEE8}" srcId="{E0F894F2-2781-4FE2-8952-E44FFADB7080}" destId="{8D391169-800F-4B6B-8CD0-6EBD248269B0}" srcOrd="4" destOrd="0" parTransId="{76253003-4339-48BD-8207-38A98D3135D6}" sibTransId="{6C867293-DED6-4D2D-9D20-2D92676C100E}"/>
    <dgm:cxn modelId="{5B56A784-4CE3-45A3-AC97-5CAA862FC9A6}" type="presOf" srcId="{26E42EBB-FD47-4D94-909D-37AB21FD4B92}" destId="{8DD1EBD8-4BDD-44E5-AD08-E488570C6E65}" srcOrd="0" destOrd="0" presId="urn:microsoft.com/office/officeart/2005/8/layout/default"/>
    <dgm:cxn modelId="{738FF68C-7FC9-4367-80FD-88973244424D}" type="presOf" srcId="{5933A160-EA23-498F-B9C7-011BD384BD7A}" destId="{A805307B-5315-4E3E-BC53-641D593CAF44}" srcOrd="0" destOrd="0" presId="urn:microsoft.com/office/officeart/2005/8/layout/default"/>
    <dgm:cxn modelId="{62E6198D-1484-42E3-8A27-93C6E60F15C1}" srcId="{E0F894F2-2781-4FE2-8952-E44FFADB7080}" destId="{5933A160-EA23-498F-B9C7-011BD384BD7A}" srcOrd="3" destOrd="0" parTransId="{FBF7A317-A491-4BF9-980C-0CC8BFC2507D}" sibTransId="{14F24D44-59B8-476F-A7F1-6ED4272062B0}"/>
    <dgm:cxn modelId="{68515D8D-554D-4F8E-A0E7-704BDE88006A}" type="presOf" srcId="{5DD14F2C-94EA-4EC4-803D-4BAD1211D667}" destId="{DFFEEB8B-3994-4747-8A1D-851977A58337}" srcOrd="0" destOrd="0" presId="urn:microsoft.com/office/officeart/2005/8/layout/default"/>
    <dgm:cxn modelId="{D02FF3A1-AA78-4CA9-B713-DA157777A13E}" srcId="{E0F894F2-2781-4FE2-8952-E44FFADB7080}" destId="{5DD14F2C-94EA-4EC4-803D-4BAD1211D667}" srcOrd="0" destOrd="0" parTransId="{1CBD61BF-63F6-465C-B9A2-D5511452BAC5}" sibTransId="{36790A3A-C480-4DB2-BA4F-65C6742E05F2}"/>
    <dgm:cxn modelId="{94C368AD-0A2D-4834-BA52-3A56754BB160}" srcId="{E0F894F2-2781-4FE2-8952-E44FFADB7080}" destId="{268AD1DA-7EBB-48E7-BC01-6C8E5587F3DB}" srcOrd="1" destOrd="0" parTransId="{AD1C4BC1-7C98-409D-98F1-B7169C8D6D5C}" sibTransId="{4B7A326F-424D-4578-96F6-F3CEA58E3A70}"/>
    <dgm:cxn modelId="{9852CFC7-144F-4BF3-9E6B-EB3AFDD0F08D}" srcId="{E0F894F2-2781-4FE2-8952-E44FFADB7080}" destId="{5D7DEE0C-F660-4A87-BD9A-D9E91CBD261A}" srcOrd="7" destOrd="0" parTransId="{03B8FF66-6CF3-41DF-A640-9E4CF4D63EDA}" sibTransId="{F2D29852-4B18-4C69-9B27-627154AF59C7}"/>
    <dgm:cxn modelId="{5FE0B6E1-5921-4903-92F6-53B5EFF73411}" srcId="{E0F894F2-2781-4FE2-8952-E44FFADB7080}" destId="{D1812203-D548-4821-8F6A-70D5DE1B5BD6}" srcOrd="2" destOrd="0" parTransId="{6569BB11-97FF-4E03-A48A-112016DEF24D}" sibTransId="{E4B94B87-6F2F-4AAE-8506-277828687961}"/>
    <dgm:cxn modelId="{B9DE08E2-9E61-4878-BF2F-A0A1EC94A701}" type="presOf" srcId="{268AD1DA-7EBB-48E7-BC01-6C8E5587F3DB}" destId="{BB51714F-B1DB-4E85-A316-8126265E5D6C}" srcOrd="0" destOrd="0" presId="urn:microsoft.com/office/officeart/2005/8/layout/default"/>
    <dgm:cxn modelId="{004E18B7-8C46-4DC8-AD4B-9871D6B0A904}" type="presParOf" srcId="{8806DDD8-153D-413E-865D-054FEB71BEA5}" destId="{DFFEEB8B-3994-4747-8A1D-851977A58337}" srcOrd="0" destOrd="0" presId="urn:microsoft.com/office/officeart/2005/8/layout/default"/>
    <dgm:cxn modelId="{3D2841B3-5973-4736-807F-8BD535717BE1}" type="presParOf" srcId="{8806DDD8-153D-413E-865D-054FEB71BEA5}" destId="{C6D88C94-9A07-4950-A58F-57903725D235}" srcOrd="1" destOrd="0" presId="urn:microsoft.com/office/officeart/2005/8/layout/default"/>
    <dgm:cxn modelId="{D175EF31-47E4-420C-9737-8551FA9596C0}" type="presParOf" srcId="{8806DDD8-153D-413E-865D-054FEB71BEA5}" destId="{BB51714F-B1DB-4E85-A316-8126265E5D6C}" srcOrd="2" destOrd="0" presId="urn:microsoft.com/office/officeart/2005/8/layout/default"/>
    <dgm:cxn modelId="{C05F283D-36EE-405F-94C4-2CE9EB026E30}" type="presParOf" srcId="{8806DDD8-153D-413E-865D-054FEB71BEA5}" destId="{E1E1AD9F-83C1-45FE-A4DF-548B556D8B04}" srcOrd="3" destOrd="0" presId="urn:microsoft.com/office/officeart/2005/8/layout/default"/>
    <dgm:cxn modelId="{8BBCA7BF-2245-4FBE-BB3F-7C0C7B3D358D}" type="presParOf" srcId="{8806DDD8-153D-413E-865D-054FEB71BEA5}" destId="{47695241-5089-40DF-8DBF-708D4B7EE6AB}" srcOrd="4" destOrd="0" presId="urn:microsoft.com/office/officeart/2005/8/layout/default"/>
    <dgm:cxn modelId="{CF9BD3BF-87C7-4516-907E-90B15B6F9930}" type="presParOf" srcId="{8806DDD8-153D-413E-865D-054FEB71BEA5}" destId="{F8ADF08D-B331-47EA-92AC-C9DBA212E390}" srcOrd="5" destOrd="0" presId="urn:microsoft.com/office/officeart/2005/8/layout/default"/>
    <dgm:cxn modelId="{928C7981-A02A-44C2-A3E9-2EE4F66111E9}" type="presParOf" srcId="{8806DDD8-153D-413E-865D-054FEB71BEA5}" destId="{A805307B-5315-4E3E-BC53-641D593CAF44}" srcOrd="6" destOrd="0" presId="urn:microsoft.com/office/officeart/2005/8/layout/default"/>
    <dgm:cxn modelId="{2EDCE69A-86E9-49A3-9912-6FF45D90848B}" type="presParOf" srcId="{8806DDD8-153D-413E-865D-054FEB71BEA5}" destId="{A0942464-A84F-4FED-9526-494D093C5851}" srcOrd="7" destOrd="0" presId="urn:microsoft.com/office/officeart/2005/8/layout/default"/>
    <dgm:cxn modelId="{382461D8-E217-4C87-AB95-25A5C2DADA42}" type="presParOf" srcId="{8806DDD8-153D-413E-865D-054FEB71BEA5}" destId="{A16D3799-DC09-4EE4-B572-5B591DE55E28}" srcOrd="8" destOrd="0" presId="urn:microsoft.com/office/officeart/2005/8/layout/default"/>
    <dgm:cxn modelId="{8245AB11-407C-42C8-A46F-58C2F42AB117}" type="presParOf" srcId="{8806DDD8-153D-413E-865D-054FEB71BEA5}" destId="{66248388-281B-4F52-808D-CDDA6D985500}" srcOrd="9" destOrd="0" presId="urn:microsoft.com/office/officeart/2005/8/layout/default"/>
    <dgm:cxn modelId="{5A379F3F-1B90-4AE1-B4AF-E4797633CB04}" type="presParOf" srcId="{8806DDD8-153D-413E-865D-054FEB71BEA5}" destId="{0689D60E-24CD-43B2-A7F0-4FB4189F1C1F}" srcOrd="10" destOrd="0" presId="urn:microsoft.com/office/officeart/2005/8/layout/default"/>
    <dgm:cxn modelId="{BD8B2868-5B5A-420B-BF01-D0CCCE991C0B}" type="presParOf" srcId="{8806DDD8-153D-413E-865D-054FEB71BEA5}" destId="{72F2BDEC-0FAE-4FC8-A75F-9997ED5B0C06}" srcOrd="11" destOrd="0" presId="urn:microsoft.com/office/officeart/2005/8/layout/default"/>
    <dgm:cxn modelId="{CD8451B5-6D0B-46DD-A86B-DAA822CF7650}" type="presParOf" srcId="{8806DDD8-153D-413E-865D-054FEB71BEA5}" destId="{8DD1EBD8-4BDD-44E5-AD08-E488570C6E65}" srcOrd="12" destOrd="0" presId="urn:microsoft.com/office/officeart/2005/8/layout/default"/>
    <dgm:cxn modelId="{C87A2610-9209-40AF-BBD5-92FB4AD98F23}" type="presParOf" srcId="{8806DDD8-153D-413E-865D-054FEB71BEA5}" destId="{EE8A09BA-1B4C-4164-B157-D0B3E43A545F}" srcOrd="13" destOrd="0" presId="urn:microsoft.com/office/officeart/2005/8/layout/default"/>
    <dgm:cxn modelId="{96A5FF25-FFBC-4CC9-AFEF-3CE9D7D84BC9}" type="presParOf" srcId="{8806DDD8-153D-413E-865D-054FEB71BEA5}" destId="{17F9F5D6-0ABB-4417-AB48-2088E92D57D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9AC54-2FFD-479D-A629-B46735B04042}">
      <dsp:nvSpPr>
        <dsp:cNvPr id="0" name=""/>
        <dsp:cNvSpPr/>
      </dsp:nvSpPr>
      <dsp:spPr>
        <a:xfrm>
          <a:off x="0"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Hospitals</a:t>
          </a:r>
          <a:endParaRPr lang="en-US" sz="5000" kern="1200" dirty="0">
            <a:latin typeface="Times New Roman" panose="02020603050405020304" pitchFamily="18" charset="0"/>
            <a:cs typeface="Times New Roman" panose="02020603050405020304" pitchFamily="18" charset="0"/>
          </a:endParaRPr>
        </a:p>
      </dsp:txBody>
      <dsp:txXfrm>
        <a:off x="0" y="39687"/>
        <a:ext cx="3286125" cy="1971675"/>
      </dsp:txXfrm>
    </dsp:sp>
    <dsp:sp modelId="{FF93E572-8C89-47AD-BE22-13AB5B0A50F2}">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Dentists</a:t>
          </a:r>
          <a:endParaRPr lang="en-US" sz="5000" kern="1200" dirty="0">
            <a:latin typeface="Times New Roman" panose="02020603050405020304" pitchFamily="18" charset="0"/>
            <a:cs typeface="Times New Roman" panose="02020603050405020304" pitchFamily="18" charset="0"/>
          </a:endParaRPr>
        </a:p>
      </dsp:txBody>
      <dsp:txXfrm>
        <a:off x="3614737" y="39687"/>
        <a:ext cx="3286125" cy="1971675"/>
      </dsp:txXfrm>
    </dsp:sp>
    <dsp:sp modelId="{59FF06E3-AE99-41F3-8684-908593B1211B}">
      <dsp:nvSpPr>
        <dsp:cNvPr id="0" name=""/>
        <dsp:cNvSpPr/>
      </dsp:nvSpPr>
      <dsp:spPr>
        <a:xfrm>
          <a:off x="7229475"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Care in the community</a:t>
          </a:r>
          <a:endParaRPr lang="en-US" sz="5000" kern="1200" dirty="0">
            <a:latin typeface="Times New Roman" panose="02020603050405020304" pitchFamily="18" charset="0"/>
            <a:cs typeface="Times New Roman" panose="02020603050405020304" pitchFamily="18" charset="0"/>
          </a:endParaRPr>
        </a:p>
      </dsp:txBody>
      <dsp:txXfrm>
        <a:off x="7229475" y="39687"/>
        <a:ext cx="3286125" cy="1971675"/>
      </dsp:txXfrm>
    </dsp:sp>
    <dsp:sp modelId="{BF6E9F69-8C97-48CF-A07B-1191DDAC71CC}">
      <dsp:nvSpPr>
        <dsp:cNvPr id="0" name=""/>
        <dsp:cNvSpPr/>
      </dsp:nvSpPr>
      <dsp:spPr>
        <a:xfrm>
          <a:off x="0" y="2339975"/>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Care Homes</a:t>
          </a:r>
          <a:endParaRPr lang="en-US" sz="5000" kern="1200" dirty="0">
            <a:latin typeface="Times New Roman" panose="02020603050405020304" pitchFamily="18" charset="0"/>
            <a:cs typeface="Times New Roman" panose="02020603050405020304" pitchFamily="18" charset="0"/>
          </a:endParaRPr>
        </a:p>
      </dsp:txBody>
      <dsp:txXfrm>
        <a:off x="0" y="2339975"/>
        <a:ext cx="3286125" cy="1971675"/>
      </dsp:txXfrm>
    </dsp:sp>
    <dsp:sp modelId="{29B56B42-E014-4D0C-B7C4-400F7E04DEED}">
      <dsp:nvSpPr>
        <dsp:cNvPr id="0" name=""/>
        <dsp:cNvSpPr/>
      </dsp:nvSpPr>
      <dsp:spPr>
        <a:xfrm>
          <a:off x="3614737" y="2339975"/>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US" sz="5000" kern="1200" dirty="0">
              <a:latin typeface="Times New Roman" panose="02020603050405020304" pitchFamily="18" charset="0"/>
              <a:cs typeface="Times New Roman" panose="02020603050405020304" pitchFamily="18" charset="0"/>
            </a:rPr>
            <a:t>Staff</a:t>
          </a:r>
        </a:p>
      </dsp:txBody>
      <dsp:txXfrm>
        <a:off x="3614737" y="2339975"/>
        <a:ext cx="3286125" cy="1971675"/>
      </dsp:txXfrm>
    </dsp:sp>
    <dsp:sp modelId="{5F3F99A8-F1AF-492C-824A-5B1E6FCCBC9E}">
      <dsp:nvSpPr>
        <dsp:cNvPr id="0" name=""/>
        <dsp:cNvSpPr/>
      </dsp:nvSpPr>
      <dsp:spPr>
        <a:xfrm>
          <a:off x="7229475" y="2339975"/>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latin typeface="Times New Roman" panose="02020603050405020304" pitchFamily="18" charset="0"/>
              <a:cs typeface="Times New Roman" panose="02020603050405020304" pitchFamily="18" charset="0"/>
            </a:rPr>
            <a:t>Doctors surgeries</a:t>
          </a:r>
          <a:endParaRPr lang="en-US" sz="5000" kern="1200" dirty="0">
            <a:latin typeface="Times New Roman" panose="02020603050405020304" pitchFamily="18" charset="0"/>
            <a:cs typeface="Times New Roman" panose="02020603050405020304" pitchFamily="18" charset="0"/>
          </a:endParaRPr>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EEB8B-3994-4747-8A1D-851977A58337}">
      <dsp:nvSpPr>
        <dsp:cNvPr id="0" name=""/>
        <dsp:cNvSpPr/>
      </dsp:nvSpPr>
      <dsp:spPr>
        <a:xfrm>
          <a:off x="3080"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Times New Roman" panose="02020603050405020304" pitchFamily="18" charset="0"/>
              <a:cs typeface="Times New Roman" panose="02020603050405020304" pitchFamily="18" charset="0"/>
            </a:rPr>
            <a:t>Treatment availability</a:t>
          </a:r>
          <a:endParaRPr lang="en-US" sz="3700" kern="1200">
            <a:latin typeface="Times New Roman" panose="02020603050405020304" pitchFamily="18" charset="0"/>
            <a:cs typeface="Times New Roman" panose="02020603050405020304" pitchFamily="18" charset="0"/>
          </a:endParaRPr>
        </a:p>
      </dsp:txBody>
      <dsp:txXfrm>
        <a:off x="3080" y="587032"/>
        <a:ext cx="2444055" cy="1466433"/>
      </dsp:txXfrm>
    </dsp:sp>
    <dsp:sp modelId="{BB51714F-B1DB-4E85-A316-8126265E5D6C}">
      <dsp:nvSpPr>
        <dsp:cNvPr id="0" name=""/>
        <dsp:cNvSpPr/>
      </dsp:nvSpPr>
      <dsp:spPr>
        <a:xfrm>
          <a:off x="2691541"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latin typeface="Times New Roman" panose="02020603050405020304" pitchFamily="18" charset="0"/>
              <a:cs typeface="Times New Roman" panose="02020603050405020304" pitchFamily="18" charset="0"/>
            </a:rPr>
            <a:t>Ageing population</a:t>
          </a:r>
        </a:p>
      </dsp:txBody>
      <dsp:txXfrm>
        <a:off x="2691541" y="587032"/>
        <a:ext cx="2444055" cy="1466433"/>
      </dsp:txXfrm>
    </dsp:sp>
    <dsp:sp modelId="{47695241-5089-40DF-8DBF-708D4B7EE6AB}">
      <dsp:nvSpPr>
        <dsp:cNvPr id="0" name=""/>
        <dsp:cNvSpPr/>
      </dsp:nvSpPr>
      <dsp:spPr>
        <a:xfrm>
          <a:off x="5380002"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Times New Roman" panose="02020603050405020304" pitchFamily="18" charset="0"/>
              <a:cs typeface="Times New Roman" panose="02020603050405020304" pitchFamily="18" charset="0"/>
            </a:rPr>
            <a:t>Waiting times/lists</a:t>
          </a:r>
          <a:endParaRPr lang="en-US" sz="3700" kern="1200">
            <a:latin typeface="Times New Roman" panose="02020603050405020304" pitchFamily="18" charset="0"/>
            <a:cs typeface="Times New Roman" panose="02020603050405020304" pitchFamily="18" charset="0"/>
          </a:endParaRPr>
        </a:p>
      </dsp:txBody>
      <dsp:txXfrm>
        <a:off x="5380002" y="587032"/>
        <a:ext cx="2444055" cy="1466433"/>
      </dsp:txXfrm>
    </dsp:sp>
    <dsp:sp modelId="{A805307B-5315-4E3E-BC53-641D593CAF44}">
      <dsp:nvSpPr>
        <dsp:cNvPr id="0" name=""/>
        <dsp:cNvSpPr/>
      </dsp:nvSpPr>
      <dsp:spPr>
        <a:xfrm>
          <a:off x="8068463"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Times New Roman" panose="02020603050405020304" pitchFamily="18" charset="0"/>
              <a:cs typeface="Times New Roman" panose="02020603050405020304" pitchFamily="18" charset="0"/>
            </a:rPr>
            <a:t>Care plan packages</a:t>
          </a:r>
          <a:endParaRPr lang="en-US" sz="3700" kern="1200">
            <a:latin typeface="Times New Roman" panose="02020603050405020304" pitchFamily="18" charset="0"/>
            <a:cs typeface="Times New Roman" panose="02020603050405020304" pitchFamily="18" charset="0"/>
          </a:endParaRPr>
        </a:p>
      </dsp:txBody>
      <dsp:txXfrm>
        <a:off x="8068463" y="587032"/>
        <a:ext cx="2444055" cy="1466433"/>
      </dsp:txXfrm>
    </dsp:sp>
    <dsp:sp modelId="{A16D3799-DC09-4EE4-B572-5B591DE55E28}">
      <dsp:nvSpPr>
        <dsp:cNvPr id="0" name=""/>
        <dsp:cNvSpPr/>
      </dsp:nvSpPr>
      <dsp:spPr>
        <a:xfrm>
          <a:off x="3080"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latin typeface="Times New Roman" panose="02020603050405020304" pitchFamily="18" charset="0"/>
              <a:cs typeface="Times New Roman" panose="02020603050405020304" pitchFamily="18" charset="0"/>
            </a:rPr>
            <a:t>Funding</a:t>
          </a:r>
        </a:p>
      </dsp:txBody>
      <dsp:txXfrm>
        <a:off x="3080" y="2297871"/>
        <a:ext cx="2444055" cy="1466433"/>
      </dsp:txXfrm>
    </dsp:sp>
    <dsp:sp modelId="{0689D60E-24CD-43B2-A7F0-4FB4189F1C1F}">
      <dsp:nvSpPr>
        <dsp:cNvPr id="0" name=""/>
        <dsp:cNvSpPr/>
      </dsp:nvSpPr>
      <dsp:spPr>
        <a:xfrm>
          <a:off x="2691541"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Times New Roman" panose="02020603050405020304" pitchFamily="18" charset="0"/>
              <a:cs typeface="Times New Roman" panose="02020603050405020304" pitchFamily="18" charset="0"/>
            </a:rPr>
            <a:t>Brexit</a:t>
          </a:r>
          <a:endParaRPr lang="en-US" sz="3700" kern="1200">
            <a:latin typeface="Times New Roman" panose="02020603050405020304" pitchFamily="18" charset="0"/>
            <a:cs typeface="Times New Roman" panose="02020603050405020304" pitchFamily="18" charset="0"/>
          </a:endParaRPr>
        </a:p>
      </dsp:txBody>
      <dsp:txXfrm>
        <a:off x="2691541" y="2297871"/>
        <a:ext cx="2444055" cy="1466433"/>
      </dsp:txXfrm>
    </dsp:sp>
    <dsp:sp modelId="{8DD1EBD8-4BDD-44E5-AD08-E488570C6E65}">
      <dsp:nvSpPr>
        <dsp:cNvPr id="0" name=""/>
        <dsp:cNvSpPr/>
      </dsp:nvSpPr>
      <dsp:spPr>
        <a:xfrm>
          <a:off x="5380002"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Times New Roman" panose="02020603050405020304" pitchFamily="18" charset="0"/>
              <a:cs typeface="Times New Roman" panose="02020603050405020304" pitchFamily="18" charset="0"/>
            </a:rPr>
            <a:t>Bed blocking</a:t>
          </a:r>
          <a:endParaRPr lang="en-US" sz="3700" kern="1200">
            <a:latin typeface="Times New Roman" panose="02020603050405020304" pitchFamily="18" charset="0"/>
            <a:cs typeface="Times New Roman" panose="02020603050405020304" pitchFamily="18" charset="0"/>
          </a:endParaRPr>
        </a:p>
      </dsp:txBody>
      <dsp:txXfrm>
        <a:off x="5380002" y="2297871"/>
        <a:ext cx="2444055" cy="1466433"/>
      </dsp:txXfrm>
    </dsp:sp>
    <dsp:sp modelId="{17F9F5D6-0ABB-4417-AB48-2088E92D57D4}">
      <dsp:nvSpPr>
        <dsp:cNvPr id="0" name=""/>
        <dsp:cNvSpPr/>
      </dsp:nvSpPr>
      <dsp:spPr>
        <a:xfrm>
          <a:off x="8068463"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latin typeface="Times New Roman" panose="02020603050405020304" pitchFamily="18" charset="0"/>
              <a:cs typeface="Times New Roman" panose="02020603050405020304" pitchFamily="18" charset="0"/>
            </a:rPr>
            <a:t>Lack of staff</a:t>
          </a:r>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669D5-B615-41B9-9AE1-7FF9D428AB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76EED-551B-4C48-8F19-0A8C334BA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F5D69-F7DB-4EAB-9DA8-10EE4693FAC1}"/>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5" name="Footer Placeholder 4">
            <a:extLst>
              <a:ext uri="{FF2B5EF4-FFF2-40B4-BE49-F238E27FC236}">
                <a16:creationId xmlns:a16="http://schemas.microsoft.com/office/drawing/2014/main" id="{B629D33D-9E58-486E-9E44-32794EE63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A0387B-B6CF-4533-9FC0-38E99FB23F59}"/>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033381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4C8E8-7DF8-43AB-B247-4865465327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D56ECA-4574-4F78-9CDD-9C63187F33F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AC9647-3A47-42A1-9160-2E20F5F6CDC5}"/>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5" name="Footer Placeholder 4">
            <a:extLst>
              <a:ext uri="{FF2B5EF4-FFF2-40B4-BE49-F238E27FC236}">
                <a16:creationId xmlns:a16="http://schemas.microsoft.com/office/drawing/2014/main" id="{5A37D569-1339-43E8-B898-D4FB348EA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5346D-F57E-4EE3-8F78-8D3134AE5F57}"/>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312701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E8140-C1FE-4DF8-B05C-96572E8997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E17413-A8E7-4369-9038-7075A66CE9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14B0D1C-E53C-4FA0-9E83-4BC6049327C7}"/>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5" name="Footer Placeholder 4">
            <a:extLst>
              <a:ext uri="{FF2B5EF4-FFF2-40B4-BE49-F238E27FC236}">
                <a16:creationId xmlns:a16="http://schemas.microsoft.com/office/drawing/2014/main" id="{D15DA34C-8BE4-4C4E-B2EB-FDC31DF24B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0A2A8-3D54-433E-B087-FDE0BDB1ED8B}"/>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2585538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FE88A-64C3-401B-B658-F95DC56F55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84258D-C0C5-4B6E-812F-ECA66AF986C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55F406-BE36-475C-AA77-B0C028CBE47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F0CAFD-9F99-4721-B9B5-98364EE09A68}"/>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6" name="Footer Placeholder 5">
            <a:extLst>
              <a:ext uri="{FF2B5EF4-FFF2-40B4-BE49-F238E27FC236}">
                <a16:creationId xmlns:a16="http://schemas.microsoft.com/office/drawing/2014/main" id="{60BB8E0D-F866-4E28-B9E6-CFA6D8ED0F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A5ED8-E225-4D98-B9BE-D8156D467F04}"/>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660641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AB4D-D509-4782-929B-C1D40B29FE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3E5A8A-242A-4780-9F65-DF8D47CB65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B08FF0B-9187-4E2F-AE3A-D1ADE9E961B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6F2BEF-9A35-4DAD-9330-029B115EA6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8FBF7E5-69C5-4CA8-85B9-4E75190AB85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01DBE6-00C7-4212-B98B-8BAEB40FA75B}"/>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8" name="Footer Placeholder 7">
            <a:extLst>
              <a:ext uri="{FF2B5EF4-FFF2-40B4-BE49-F238E27FC236}">
                <a16:creationId xmlns:a16="http://schemas.microsoft.com/office/drawing/2014/main" id="{07FE1344-54A9-4582-B284-13F747AE33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370F18-41AE-48E0-A85B-A09AE7BC7EB8}"/>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212622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F0BD-2BD2-4CA7-BC4C-77D7B3B39F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0B944E-D62D-4F10-9D30-E56097E59CDB}"/>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4" name="Footer Placeholder 3">
            <a:extLst>
              <a:ext uri="{FF2B5EF4-FFF2-40B4-BE49-F238E27FC236}">
                <a16:creationId xmlns:a16="http://schemas.microsoft.com/office/drawing/2014/main" id="{99FD5586-4B22-49EB-A9BA-7D4B064EE1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A7B545-FB2C-443A-86F9-E910CCB50E0A}"/>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127181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3DF8C7-57DE-4D7F-9D1B-52588B76AEAF}"/>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3" name="Footer Placeholder 2">
            <a:extLst>
              <a:ext uri="{FF2B5EF4-FFF2-40B4-BE49-F238E27FC236}">
                <a16:creationId xmlns:a16="http://schemas.microsoft.com/office/drawing/2014/main" id="{1E7116CE-C6FA-48B2-B8B7-7273F98B35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78F74F-2F3F-4759-B407-F54475CB7C15}"/>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15452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6E929-92EF-4E5E-96AA-E6544F017D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554-950B-4FFD-B8EC-31716F14CA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5A38CA-4A96-49EA-B9AF-6ADD459BB5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95859A1-3926-44DF-984E-44386DE56339}"/>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6" name="Footer Placeholder 5">
            <a:extLst>
              <a:ext uri="{FF2B5EF4-FFF2-40B4-BE49-F238E27FC236}">
                <a16:creationId xmlns:a16="http://schemas.microsoft.com/office/drawing/2014/main" id="{67B96ED5-644A-415E-AFD2-06E5BA5DB7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0530EF-D884-4537-A14C-7D7499CDD9F3}"/>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217717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C221-7452-4079-978D-043BA6E8D1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97ABE8-74BF-459B-B4D4-2F9B114029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50C29-7426-438D-A872-437346BE2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01B71F3-ECFE-45B8-AD00-987929926F91}"/>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6" name="Footer Placeholder 5">
            <a:extLst>
              <a:ext uri="{FF2B5EF4-FFF2-40B4-BE49-F238E27FC236}">
                <a16:creationId xmlns:a16="http://schemas.microsoft.com/office/drawing/2014/main" id="{1D6845D0-CBC2-44FF-AE82-62292F5FE9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121B3A-4CAC-442D-BE1E-FA33AA429AB7}"/>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4133463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775A5-28FC-47BD-977D-DC2AA66538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7F2E63-CF9A-4D76-AB48-BAAC6A46704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2C555A-DD2A-4F2C-B720-F695B695DBEF}"/>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5" name="Footer Placeholder 4">
            <a:extLst>
              <a:ext uri="{FF2B5EF4-FFF2-40B4-BE49-F238E27FC236}">
                <a16:creationId xmlns:a16="http://schemas.microsoft.com/office/drawing/2014/main" id="{6BE77429-62F4-44B4-B735-FDEAD24A9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EAAFDB-0247-4E40-BD30-19FC976123DE}"/>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685671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6C20B7-F5DF-4C6D-B5C8-4CC3CAA7E8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D5858D-D29E-4328-9078-26DD365D29E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3B956-AEC6-4ACB-B2E3-F96561C4FEC9}"/>
              </a:ext>
            </a:extLst>
          </p:cNvPr>
          <p:cNvSpPr>
            <a:spLocks noGrp="1"/>
          </p:cNvSpPr>
          <p:nvPr>
            <p:ph type="dt" sz="half" idx="10"/>
          </p:nvPr>
        </p:nvSpPr>
        <p:spPr/>
        <p:txBody>
          <a:bodyPr/>
          <a:lstStyle/>
          <a:p>
            <a:fld id="{C1D65D74-E5B3-451E-AC4D-5CCCF1B126DB}" type="datetimeFigureOut">
              <a:rPr lang="en-GB" smtClean="0"/>
              <a:t>13/02/2019</a:t>
            </a:fld>
            <a:endParaRPr lang="en-GB"/>
          </a:p>
        </p:txBody>
      </p:sp>
      <p:sp>
        <p:nvSpPr>
          <p:cNvPr id="5" name="Footer Placeholder 4">
            <a:extLst>
              <a:ext uri="{FF2B5EF4-FFF2-40B4-BE49-F238E27FC236}">
                <a16:creationId xmlns:a16="http://schemas.microsoft.com/office/drawing/2014/main" id="{FAF93F71-B663-47B9-8C36-7F23DA80CA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9F82A-E327-4C3B-BB48-7F08819CF548}"/>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368588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A00556-0E91-421D-B782-6173E498F2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384A2A-DB36-46E3-AEC8-528EED58BD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2AF1CC-6BE8-4C39-9CAB-A3AE4E68AA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D65D74-E5B3-451E-AC4D-5CCCF1B126DB}" type="datetimeFigureOut">
              <a:rPr lang="en-GB" smtClean="0"/>
              <a:t>13/02/2019</a:t>
            </a:fld>
            <a:endParaRPr lang="en-GB"/>
          </a:p>
        </p:txBody>
      </p:sp>
      <p:sp>
        <p:nvSpPr>
          <p:cNvPr id="5" name="Footer Placeholder 4">
            <a:extLst>
              <a:ext uri="{FF2B5EF4-FFF2-40B4-BE49-F238E27FC236}">
                <a16:creationId xmlns:a16="http://schemas.microsoft.com/office/drawing/2014/main" id="{1993B391-0C95-4B6B-83EC-D548DBBAC1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DF27AE-2A35-4E37-A58D-FCF36A7162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7DC7AC-06DA-4C83-B542-01AB1244DC5D}" type="slidenum">
              <a:rPr lang="en-GB" smtClean="0"/>
              <a:t>‹#›</a:t>
            </a:fld>
            <a:endParaRPr lang="en-GB"/>
          </a:p>
        </p:txBody>
      </p:sp>
    </p:spTree>
    <p:extLst>
      <p:ext uri="{BB962C8B-B14F-4D97-AF65-F5344CB8AC3E}">
        <p14:creationId xmlns:p14="http://schemas.microsoft.com/office/powerpoint/2010/main" val="30065444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uandomingofarnos.wordpress.com/2011/04/1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National_Health_Servic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news.sky.com/video/nhs-70-the-biggest-struggle-in-70-years-1142365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hyperlink" Target="http://www.leicestersocialists.org.uk/?p=3171" TargetMode="External"/><Relationship Id="rId7" Type="http://schemas.openxmlformats.org/officeDocument/2006/relationships/hyperlink" Target="http://vancouver.mediacoop.ca/story/premier-christy-clark-lack-dental-care-scary/8770"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www.opendemocracy.net/uk/shinealight/clare-sambrook/on-connor-sparrowhawk-s-avoidable-death" TargetMode="External"/><Relationship Id="rId4" Type="http://schemas.openxmlformats.org/officeDocument/2006/relationships/image" Target="../media/image6.jpg"/><Relationship Id="rId9" Type="http://schemas.openxmlformats.org/officeDocument/2006/relationships/hyperlink" Target="https://barikat.gr/content/einai-o-kapitalismos-astheneia-meros-deytero"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cienceblog.cancerresearchuk.org/2016/08/13/news-digest-apricot-kernels-crispr-waiting-time-target-missed-again-and-is-tap-water-bad/"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theduran.com/breaking-explosion-paris-carnival/urgent/" TargetMode="External"/><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hoto, indoor&#10;&#10;Description automatically generated">
            <a:extLst>
              <a:ext uri="{FF2B5EF4-FFF2-40B4-BE49-F238E27FC236}">
                <a16:creationId xmlns:a16="http://schemas.microsoft.com/office/drawing/2014/main" id="{ED639406-82F9-469A-9A12-DF90A1C808F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26" r="10942" b="2"/>
          <a:stretch/>
        </p:blipFill>
        <p:spPr>
          <a:xfrm>
            <a:off x="4818888" y="1"/>
            <a:ext cx="7373112" cy="6857999"/>
          </a:xfrm>
          <a:prstGeom prst="rect">
            <a:avLst/>
          </a:prstGeom>
        </p:spPr>
      </p:pic>
      <p:sp>
        <p:nvSpPr>
          <p:cNvPr id="11" name="Freeform 8">
            <a:extLst>
              <a:ext uri="{FF2B5EF4-FFF2-40B4-BE49-F238E27FC236}">
                <a16:creationId xmlns:a16="http://schemas.microsoft.com/office/drawing/2014/main" id="{9225B0D8-E56E-4ACC-A464-81F406276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8F5D1B28-3976-4367-807C-CAD629CDD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7F44F-4275-4ABD-A4E1-2FE26B3E5BC2}"/>
              </a:ext>
            </a:extLst>
          </p:cNvPr>
          <p:cNvSpPr>
            <a:spLocks noGrp="1"/>
          </p:cNvSpPr>
          <p:nvPr>
            <p:ph type="ctrTitle"/>
          </p:nvPr>
        </p:nvSpPr>
        <p:spPr>
          <a:xfrm>
            <a:off x="804672" y="2600324"/>
            <a:ext cx="5058370" cy="3320973"/>
          </a:xfrm>
        </p:spPr>
        <p:txBody>
          <a:bodyPr anchor="t">
            <a:normAutofit/>
          </a:bodyPr>
          <a:lstStyle/>
          <a:p>
            <a:pPr algn="l"/>
            <a:r>
              <a:rPr lang="en-GB" sz="5400" b="1" dirty="0">
                <a:latin typeface="Times New Roman" panose="02020603050405020304" pitchFamily="18" charset="0"/>
                <a:cs typeface="Times New Roman" panose="02020603050405020304" pitchFamily="18" charset="0"/>
              </a:rPr>
              <a:t>Issues Within The National Health Service</a:t>
            </a:r>
          </a:p>
        </p:txBody>
      </p:sp>
    </p:spTree>
    <p:extLst>
      <p:ext uri="{BB962C8B-B14F-4D97-AF65-F5344CB8AC3E}">
        <p14:creationId xmlns:p14="http://schemas.microsoft.com/office/powerpoint/2010/main" val="17526305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A00D-90E2-4A46-95A2-0630CC023DD7}"/>
              </a:ext>
            </a:extLst>
          </p:cNvPr>
          <p:cNvSpPr>
            <a:spLocks noGrp="1"/>
          </p:cNvSpPr>
          <p:nvPr>
            <p:ph type="title"/>
          </p:nvPr>
        </p:nvSpPr>
        <p:spPr>
          <a:xfrm>
            <a:off x="762001" y="803325"/>
            <a:ext cx="5314536" cy="1325563"/>
          </a:xfrm>
        </p:spPr>
        <p:txBody>
          <a:bodyPr>
            <a:normAutofit/>
          </a:bodyPr>
          <a:lstStyle/>
          <a:p>
            <a:r>
              <a:rPr lang="en-GB" sz="5400" b="1" dirty="0">
                <a:latin typeface="Times New Roman" panose="02020603050405020304" pitchFamily="18" charset="0"/>
                <a:cs typeface="Times New Roman" panose="02020603050405020304" pitchFamily="18" charset="0"/>
              </a:rPr>
              <a:t>Objectives</a:t>
            </a:r>
          </a:p>
        </p:txBody>
      </p:sp>
      <p:sp>
        <p:nvSpPr>
          <p:cNvPr id="3" name="Content Placeholder 2">
            <a:extLst>
              <a:ext uri="{FF2B5EF4-FFF2-40B4-BE49-F238E27FC236}">
                <a16:creationId xmlns:a16="http://schemas.microsoft.com/office/drawing/2014/main" id="{1DD54F65-3FE2-4282-978C-C230A0E226C1}"/>
              </a:ext>
            </a:extLst>
          </p:cNvPr>
          <p:cNvSpPr>
            <a:spLocks noGrp="1"/>
          </p:cNvSpPr>
          <p:nvPr>
            <p:ph idx="1"/>
          </p:nvPr>
        </p:nvSpPr>
        <p:spPr>
          <a:xfrm>
            <a:off x="762000" y="2279017"/>
            <a:ext cx="5820780" cy="3775657"/>
          </a:xfrm>
        </p:spPr>
        <p:txBody>
          <a:bodyPr anchor="t">
            <a:normAutofit/>
          </a:bodyPr>
          <a:lstStyle/>
          <a:p>
            <a:pPr marL="0" indent="0">
              <a:buNone/>
            </a:pPr>
            <a:endParaRPr lang="en-GB" sz="18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Establish why the NHS is struggling after 70 years.</a:t>
            </a:r>
          </a:p>
          <a:p>
            <a:r>
              <a:rPr lang="en-GB" dirty="0">
                <a:latin typeface="Times New Roman" panose="02020603050405020304" pitchFamily="18" charset="0"/>
                <a:cs typeface="Times New Roman" panose="02020603050405020304" pitchFamily="18" charset="0"/>
              </a:rPr>
              <a:t>Highlight these issues?</a:t>
            </a:r>
          </a:p>
          <a:p>
            <a:r>
              <a:rPr lang="en-GB" dirty="0">
                <a:latin typeface="Times New Roman" panose="02020603050405020304" pitchFamily="18" charset="0"/>
                <a:cs typeface="Times New Roman" panose="02020603050405020304" pitchFamily="18" charset="0"/>
              </a:rPr>
              <a:t>Where are these issues taking place?</a:t>
            </a:r>
          </a:p>
          <a:p>
            <a:r>
              <a:rPr lang="en-GB" dirty="0">
                <a:latin typeface="Times New Roman" panose="02020603050405020304" pitchFamily="18" charset="0"/>
                <a:cs typeface="Times New Roman" panose="02020603050405020304" pitchFamily="18" charset="0"/>
              </a:rPr>
              <a:t>Why have these issues occurred?</a:t>
            </a:r>
          </a:p>
          <a:p>
            <a:r>
              <a:rPr lang="en-GB" dirty="0">
                <a:latin typeface="Times New Roman" panose="02020603050405020304" pitchFamily="18" charset="0"/>
                <a:cs typeface="Times New Roman" panose="02020603050405020304" pitchFamily="18" charset="0"/>
              </a:rPr>
              <a:t>Give recommendations for improvement.</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heckmark">
            <a:extLst>
              <a:ext uri="{FF2B5EF4-FFF2-40B4-BE49-F238E27FC236}">
                <a16:creationId xmlns:a16="http://schemas.microsoft.com/office/drawing/2014/main" id="{953A6754-08E7-472D-8D2C-A01D78D957A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057" y="643002"/>
            <a:ext cx="3796790" cy="3796790"/>
          </a:xfrm>
          <a:prstGeom prst="rect">
            <a:avLst/>
          </a:prstGeom>
        </p:spPr>
      </p:pic>
    </p:spTree>
    <p:extLst>
      <p:ext uri="{BB962C8B-B14F-4D97-AF65-F5344CB8AC3E}">
        <p14:creationId xmlns:p14="http://schemas.microsoft.com/office/powerpoint/2010/main" val="4323200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BB74A9-1C26-4605-94DB-B7526F87CD77}"/>
              </a:ext>
            </a:extLst>
          </p:cNvPr>
          <p:cNvSpPr>
            <a:spLocks noGrp="1"/>
          </p:cNvSpPr>
          <p:nvPr>
            <p:ph type="title"/>
          </p:nvPr>
        </p:nvSpPr>
        <p:spPr>
          <a:xfrm>
            <a:off x="351692" y="632990"/>
            <a:ext cx="4461193" cy="1043409"/>
          </a:xfrm>
        </p:spPr>
        <p:txBody>
          <a:bodyPr>
            <a:normAutofit/>
          </a:bodyPr>
          <a:lstStyle/>
          <a:p>
            <a:r>
              <a:rPr lang="en-GB" sz="4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096AE44-4255-4FF9-BF37-8A344545ACD7}"/>
              </a:ext>
            </a:extLst>
          </p:cNvPr>
          <p:cNvSpPr>
            <a:spLocks noGrp="1"/>
          </p:cNvSpPr>
          <p:nvPr>
            <p:ph idx="1"/>
          </p:nvPr>
        </p:nvSpPr>
        <p:spPr>
          <a:xfrm>
            <a:off x="450166" y="1774372"/>
            <a:ext cx="4132717" cy="3093050"/>
          </a:xfrm>
        </p:spPr>
        <p:txBody>
          <a:bodyPr anchor="t">
            <a:normAutofit/>
          </a:bodyPr>
          <a:lstStyle/>
          <a:p>
            <a:pPr marL="0" indent="0">
              <a:buNone/>
            </a:pPr>
            <a:r>
              <a:rPr lang="en-GB" sz="2400" dirty="0">
                <a:latin typeface="Times New Roman" panose="02020603050405020304" pitchFamily="18" charset="0"/>
                <a:cs typeface="Times New Roman" panose="02020603050405020304" pitchFamily="18" charset="0"/>
              </a:rPr>
              <a:t>The NHS celebrated it’s 70</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birthday in July 2018. This prompted researchers from The Kings Fund, the Nuffield Trust, the Institute of Fiscal Studies and the Health Foundation to investigate key issues that are highlighted within the NHS (The Kings Fund, 2018).</a:t>
            </a: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DA6BD55E-FD52-42B8-96BC-7B34F0C26E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38101" y="2166606"/>
            <a:ext cx="5510771" cy="2231861"/>
          </a:xfrm>
          <a:prstGeom prst="rect">
            <a:avLst/>
          </a:prstGeom>
        </p:spPr>
      </p:pic>
    </p:spTree>
    <p:extLst>
      <p:ext uri="{BB962C8B-B14F-4D97-AF65-F5344CB8AC3E}">
        <p14:creationId xmlns:p14="http://schemas.microsoft.com/office/powerpoint/2010/main" val="1595088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5E9AA-97C2-49F7-B8EE-DDE5DB8D349A}"/>
              </a:ext>
            </a:extLst>
          </p:cNvPr>
          <p:cNvSpPr>
            <a:spLocks noGrp="1"/>
          </p:cNvSpPr>
          <p:nvPr>
            <p:ph type="title"/>
          </p:nvPr>
        </p:nvSpPr>
        <p:spPr/>
        <p:txBody>
          <a:bodyPr>
            <a:noAutofit/>
          </a:bodyPr>
          <a:lstStyle/>
          <a:p>
            <a:r>
              <a:rPr lang="en-GB" b="1" dirty="0">
                <a:latin typeface="Times New Roman" panose="02020603050405020304" pitchFamily="18" charset="0"/>
                <a:cs typeface="Times New Roman" panose="02020603050405020304" pitchFamily="18" charset="0"/>
              </a:rPr>
              <a:t>NHS 70: The biggest struggle in 70 years</a:t>
            </a:r>
          </a:p>
        </p:txBody>
      </p:sp>
      <p:sp>
        <p:nvSpPr>
          <p:cNvPr id="3" name="Content Placeholder 2">
            <a:extLst>
              <a:ext uri="{FF2B5EF4-FFF2-40B4-BE49-F238E27FC236}">
                <a16:creationId xmlns:a16="http://schemas.microsoft.com/office/drawing/2014/main" id="{E6BC7DDD-C577-4736-AD20-9BEF2ECC7404}"/>
              </a:ext>
            </a:extLst>
          </p:cNvPr>
          <p:cNvSpPr>
            <a:spLocks noGrp="1"/>
          </p:cNvSpPr>
          <p:nvPr>
            <p:ph idx="1"/>
          </p:nvPr>
        </p:nvSpPr>
        <p:spPr/>
        <p:txBody>
          <a:bodyPr/>
          <a:lstStyle/>
          <a:p>
            <a:pPr marL="0" indent="0">
              <a:buNone/>
            </a:pPr>
            <a:r>
              <a:rPr lang="en-GB" dirty="0">
                <a:hlinkClick r:id="rId2"/>
              </a:rPr>
              <a:t>https://news.sky.com/video/nhs-70-the-biggest-struggle-in-70-years-11423656</a:t>
            </a:r>
            <a:endParaRPr lang="en-GB" dirty="0"/>
          </a:p>
          <a:p>
            <a:pPr marL="0" indent="0">
              <a:buNone/>
            </a:pPr>
            <a:endParaRPr lang="en-GB" dirty="0"/>
          </a:p>
        </p:txBody>
      </p:sp>
    </p:spTree>
    <p:extLst>
      <p:ext uri="{BB962C8B-B14F-4D97-AF65-F5344CB8AC3E}">
        <p14:creationId xmlns:p14="http://schemas.microsoft.com/office/powerpoint/2010/main" val="3085295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0618178-4B5C-46A4-9E68-052C31FA6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26669E-0AC0-48E5-851A-F98B15211198}"/>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b="1" dirty="0">
                <a:solidFill>
                  <a:srgbClr val="FFFFFF"/>
                </a:solidFill>
                <a:latin typeface="Times New Roman" panose="02020603050405020304" pitchFamily="18" charset="0"/>
                <a:cs typeface="Times New Roman" panose="02020603050405020304" pitchFamily="18" charset="0"/>
              </a:rPr>
              <a:t>Issues Within NHS</a:t>
            </a:r>
          </a:p>
        </p:txBody>
      </p:sp>
      <p:pic>
        <p:nvPicPr>
          <p:cNvPr id="11" name="Picture 10" descr="A close up of a sign&#10;&#10;Description automatically generated">
            <a:extLst>
              <a:ext uri="{FF2B5EF4-FFF2-40B4-BE49-F238E27FC236}">
                <a16:creationId xmlns:a16="http://schemas.microsoft.com/office/drawing/2014/main" id="{5572B193-EEBB-4D98-A80A-2F5C642A5B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0108" y="321733"/>
            <a:ext cx="3955506" cy="2966630"/>
          </a:xfrm>
          <a:prstGeom prst="rect">
            <a:avLst/>
          </a:prstGeom>
        </p:spPr>
      </p:pic>
      <p:pic>
        <p:nvPicPr>
          <p:cNvPr id="8" name="Picture 7" descr="A close up of a piece of paper&#10;&#10;Description automatically generated">
            <a:extLst>
              <a:ext uri="{FF2B5EF4-FFF2-40B4-BE49-F238E27FC236}">
                <a16:creationId xmlns:a16="http://schemas.microsoft.com/office/drawing/2014/main" id="{B62BAF1B-39AE-408E-A610-F2468788F44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74451" y="280175"/>
            <a:ext cx="2703989" cy="3008188"/>
          </a:xfrm>
          <a:prstGeom prst="rect">
            <a:avLst/>
          </a:prstGeom>
        </p:spPr>
      </p:pic>
      <p:pic>
        <p:nvPicPr>
          <p:cNvPr id="5" name="Content Placeholder 4" descr="A person standing in front of a sign&#10;&#10;Description automatically generated">
            <a:extLst>
              <a:ext uri="{FF2B5EF4-FFF2-40B4-BE49-F238E27FC236}">
                <a16:creationId xmlns:a16="http://schemas.microsoft.com/office/drawing/2014/main" id="{4E72D26B-BFE7-4902-9563-867703F14764}"/>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74805" y="370819"/>
            <a:ext cx="4308687" cy="2865276"/>
          </a:xfrm>
          <a:prstGeom prst="rect">
            <a:avLst/>
          </a:prstGeom>
        </p:spPr>
      </p:pic>
      <p:cxnSp>
        <p:nvCxnSpPr>
          <p:cNvPr id="21" name="Straight Connector 20">
            <a:extLst>
              <a:ext uri="{FF2B5EF4-FFF2-40B4-BE49-F238E27FC236}">
                <a16:creationId xmlns:a16="http://schemas.microsoft.com/office/drawing/2014/main" id="{936FD40B-09C1-46D7-9E32-CC9BD7629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978185D3-0C21-44A8-A7D9-3D8A0823B1D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84709" y="3509963"/>
            <a:ext cx="3026303" cy="3026303"/>
          </a:xfrm>
          <a:prstGeom prst="rect">
            <a:avLst/>
          </a:prstGeom>
        </p:spPr>
      </p:pic>
    </p:spTree>
    <p:extLst>
      <p:ext uri="{BB962C8B-B14F-4D97-AF65-F5344CB8AC3E}">
        <p14:creationId xmlns:p14="http://schemas.microsoft.com/office/powerpoint/2010/main" val="1213241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E254A-DCD6-4E06-AEBB-9867677FF543}"/>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5400" b="1" dirty="0">
                <a:solidFill>
                  <a:schemeClr val="bg1"/>
                </a:solidFill>
                <a:latin typeface="Times New Roman" panose="02020603050405020304" pitchFamily="18" charset="0"/>
                <a:cs typeface="Times New Roman" panose="02020603050405020304" pitchFamily="18" charset="0"/>
              </a:rPr>
              <a:t>Issues:</a:t>
            </a:r>
          </a:p>
        </p:txBody>
      </p:sp>
      <p:sp>
        <p:nvSpPr>
          <p:cNvPr id="3" name="Content Placeholder 2">
            <a:extLst>
              <a:ext uri="{FF2B5EF4-FFF2-40B4-BE49-F238E27FC236}">
                <a16:creationId xmlns:a16="http://schemas.microsoft.com/office/drawing/2014/main" id="{742BC994-C64C-43DB-B1AF-20A776EF3AE9}"/>
              </a:ext>
            </a:extLst>
          </p:cNvPr>
          <p:cNvSpPr>
            <a:spLocks noGrp="1"/>
          </p:cNvSpPr>
          <p:nvPr>
            <p:ph idx="1"/>
          </p:nvPr>
        </p:nvSpPr>
        <p:spPr>
          <a:xfrm>
            <a:off x="643468" y="2391508"/>
            <a:ext cx="3731584" cy="4121834"/>
          </a:xfrm>
        </p:spPr>
        <p:txBody>
          <a:bodyPr>
            <a:normAutofit/>
          </a:bodyPr>
          <a:lstStyle/>
          <a:p>
            <a:r>
              <a:rPr lang="en-GB" sz="2400" dirty="0">
                <a:solidFill>
                  <a:schemeClr val="bg1"/>
                </a:solidFill>
                <a:latin typeface="Times New Roman" panose="02020603050405020304" pitchFamily="18" charset="0"/>
                <a:cs typeface="Times New Roman" panose="02020603050405020304" pitchFamily="18" charset="0"/>
              </a:rPr>
              <a:t>From 2009 to 2013, the amount of patients being seen exceeded the 85% target. </a:t>
            </a:r>
          </a:p>
          <a:p>
            <a:r>
              <a:rPr lang="en-GB" sz="2400" dirty="0">
                <a:solidFill>
                  <a:schemeClr val="bg1"/>
                </a:solidFill>
                <a:latin typeface="Times New Roman" panose="02020603050405020304" pitchFamily="18" charset="0"/>
                <a:cs typeface="Times New Roman" panose="02020603050405020304" pitchFamily="18" charset="0"/>
              </a:rPr>
              <a:t>From 2014 to 2016 the numbers dropped below target, with the latest result being 82.4%.</a:t>
            </a:r>
          </a:p>
          <a:p>
            <a:r>
              <a:rPr lang="en-GB" sz="2400" dirty="0">
                <a:solidFill>
                  <a:schemeClr val="bg1"/>
                </a:solidFill>
                <a:latin typeface="Times New Roman" panose="02020603050405020304" pitchFamily="18" charset="0"/>
                <a:cs typeface="Times New Roman" panose="02020603050405020304" pitchFamily="18" charset="0"/>
              </a:rPr>
              <a:t>Why?</a:t>
            </a:r>
          </a:p>
        </p:txBody>
      </p:sp>
      <p:pic>
        <p:nvPicPr>
          <p:cNvPr id="8" name="Picture 7" descr="A screenshot of a cell phone&#10;&#10;Description automatically generated">
            <a:extLst>
              <a:ext uri="{FF2B5EF4-FFF2-40B4-BE49-F238E27FC236}">
                <a16:creationId xmlns:a16="http://schemas.microsoft.com/office/drawing/2014/main" id="{3930966D-4E8B-45C5-A51E-BF5DE3EF06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7763" y="1785874"/>
            <a:ext cx="6250769" cy="3125384"/>
          </a:xfrm>
          <a:prstGeom prst="rect">
            <a:avLst/>
          </a:prstGeom>
        </p:spPr>
      </p:pic>
    </p:spTree>
    <p:extLst>
      <p:ext uri="{BB962C8B-B14F-4D97-AF65-F5344CB8AC3E}">
        <p14:creationId xmlns:p14="http://schemas.microsoft.com/office/powerpoint/2010/main" val="623919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DBA15-780E-4C9D-BC35-389809790C92}"/>
              </a:ext>
            </a:extLst>
          </p:cNvPr>
          <p:cNvSpPr>
            <a:spLocks noGrp="1"/>
          </p:cNvSpPr>
          <p:nvPr>
            <p:ph type="title"/>
          </p:nvPr>
        </p:nvSpPr>
        <p:spPr>
          <a:xfrm>
            <a:off x="1571811" y="1573586"/>
            <a:ext cx="9122584" cy="1325563"/>
          </a:xfrm>
        </p:spPr>
        <p:txBody>
          <a:bodyPr>
            <a:normAutofit/>
          </a:bodyPr>
          <a:lstStyle/>
          <a:p>
            <a:r>
              <a:rPr lang="en-GB" dirty="0">
                <a:latin typeface="Times New Roman" panose="02020603050405020304" pitchFamily="18" charset="0"/>
                <a:cs typeface="Times New Roman" panose="02020603050405020304" pitchFamily="18" charset="0"/>
              </a:rPr>
              <a:t>Why Are Patients Wait Too Long To Access Treatment?</a:t>
            </a:r>
          </a:p>
        </p:txBody>
      </p:sp>
      <p:sp>
        <p:nvSpPr>
          <p:cNvPr id="3" name="Content Placeholder 2">
            <a:extLst>
              <a:ext uri="{FF2B5EF4-FFF2-40B4-BE49-F238E27FC236}">
                <a16:creationId xmlns:a16="http://schemas.microsoft.com/office/drawing/2014/main" id="{69798081-2030-4033-A2CA-C32AFAA37F03}"/>
              </a:ext>
            </a:extLst>
          </p:cNvPr>
          <p:cNvSpPr>
            <a:spLocks noGrp="1"/>
          </p:cNvSpPr>
          <p:nvPr>
            <p:ph idx="1"/>
          </p:nvPr>
        </p:nvSpPr>
        <p:spPr>
          <a:xfrm>
            <a:off x="1571811" y="3060017"/>
            <a:ext cx="6066118" cy="2438546"/>
          </a:xfrm>
        </p:spPr>
        <p:txBody>
          <a:bodyPr>
            <a:normAutofit/>
          </a:bodyPr>
          <a:lstStyle/>
          <a:p>
            <a:r>
              <a:rPr lang="en-GB" dirty="0">
                <a:latin typeface="Times New Roman" panose="02020603050405020304" pitchFamily="18" charset="0"/>
                <a:cs typeface="Times New Roman" panose="02020603050405020304" pitchFamily="18" charset="0"/>
              </a:rPr>
              <a:t>Staff Shortages</a:t>
            </a:r>
          </a:p>
          <a:p>
            <a:r>
              <a:rPr lang="en-GB" dirty="0">
                <a:latin typeface="Times New Roman" panose="02020603050405020304" pitchFamily="18" charset="0"/>
                <a:cs typeface="Times New Roman" panose="02020603050405020304" pitchFamily="18" charset="0"/>
              </a:rPr>
              <a:t>Availability of Treatment</a:t>
            </a:r>
          </a:p>
          <a:p>
            <a:r>
              <a:rPr lang="en-GB" dirty="0">
                <a:latin typeface="Times New Roman" panose="02020603050405020304" pitchFamily="18" charset="0"/>
                <a:cs typeface="Times New Roman" panose="02020603050405020304" pitchFamily="18" charset="0"/>
              </a:rPr>
              <a:t>Funding</a:t>
            </a:r>
          </a:p>
          <a:p>
            <a:pPr marL="0" indent="0">
              <a:buNone/>
            </a:pPr>
            <a:endParaRPr lang="en-GB" sz="2400" dirty="0"/>
          </a:p>
        </p:txBody>
      </p:sp>
      <p:sp>
        <p:nvSpPr>
          <p:cNvPr id="21" name="Freeform 6">
            <a:extLst>
              <a:ext uri="{FF2B5EF4-FFF2-40B4-BE49-F238E27FC236}">
                <a16:creationId xmlns:a16="http://schemas.microsoft.com/office/drawing/2014/main" id="{A9616D99-AEFB-4C95-84EF-5DEC698D9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23" name="Freeform 6">
            <a:extLst>
              <a:ext uri="{FF2B5EF4-FFF2-40B4-BE49-F238E27FC236}">
                <a16:creationId xmlns:a16="http://schemas.microsoft.com/office/drawing/2014/main" id="{D0F97023-F626-4FC5-8C2D-753B5C7F4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sp>
      <p:pic>
        <p:nvPicPr>
          <p:cNvPr id="16" name="Graphic 6" descr="Medical">
            <a:extLst>
              <a:ext uri="{FF2B5EF4-FFF2-40B4-BE49-F238E27FC236}">
                <a16:creationId xmlns:a16="http://schemas.microsoft.com/office/drawing/2014/main" id="{E3897E3C-E9CB-4383-8077-CCC726231F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25899" y="3191551"/>
            <a:ext cx="2194559" cy="2194559"/>
          </a:xfrm>
          <a:prstGeom prst="rect">
            <a:avLst/>
          </a:prstGeom>
        </p:spPr>
      </p:pic>
    </p:spTree>
    <p:extLst>
      <p:ext uri="{BB962C8B-B14F-4D97-AF65-F5344CB8AC3E}">
        <p14:creationId xmlns:p14="http://schemas.microsoft.com/office/powerpoint/2010/main" val="595638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706E1-955D-4AD1-BAF9-6558BF588A09}"/>
              </a:ext>
            </a:extLst>
          </p:cNvPr>
          <p:cNvSpPr>
            <a:spLocks noGrp="1"/>
          </p:cNvSpPr>
          <p:nvPr>
            <p:ph type="title"/>
          </p:nvPr>
        </p:nvSpPr>
        <p:spPr/>
        <p:txBody>
          <a:bodyPr>
            <a:normAutofit/>
          </a:bodyPr>
          <a:lstStyle/>
          <a:p>
            <a:r>
              <a:rPr lang="en-GB" sz="4800" b="1" dirty="0">
                <a:latin typeface="Times New Roman" panose="02020603050405020304" pitchFamily="18" charset="0"/>
                <a:cs typeface="Times New Roman" panose="02020603050405020304" pitchFamily="18" charset="0"/>
              </a:rPr>
              <a:t>Who Is responsible for these issues?</a:t>
            </a:r>
          </a:p>
        </p:txBody>
      </p:sp>
      <p:sp>
        <p:nvSpPr>
          <p:cNvPr id="3" name="Content Placeholder 2">
            <a:extLst>
              <a:ext uri="{FF2B5EF4-FFF2-40B4-BE49-F238E27FC236}">
                <a16:creationId xmlns:a16="http://schemas.microsoft.com/office/drawing/2014/main" id="{3671176E-8E3B-4FB7-9BE7-0512782CAD11}"/>
              </a:ext>
            </a:extLst>
          </p:cNvPr>
          <p:cNvSpPr>
            <a:spLocks noGrp="1"/>
          </p:cNvSpPr>
          <p:nvPr>
            <p:ph idx="1"/>
          </p:nvPr>
        </p:nvSpPr>
        <p:spPr/>
        <p:txBody>
          <a:bodyPr>
            <a:normAutofit/>
          </a:bodyPr>
          <a:lstStyle/>
          <a:p>
            <a:r>
              <a:rPr lang="en-GB" sz="4000" dirty="0">
                <a:latin typeface="Times New Roman" panose="02020603050405020304" pitchFamily="18" charset="0"/>
                <a:cs typeface="Times New Roman" panose="02020603050405020304" pitchFamily="18" charset="0"/>
              </a:rPr>
              <a:t>National Health Service (NHS?</a:t>
            </a:r>
          </a:p>
          <a:p>
            <a:r>
              <a:rPr lang="en-GB" sz="4000" dirty="0">
                <a:latin typeface="Times New Roman" panose="02020603050405020304" pitchFamily="18" charset="0"/>
                <a:cs typeface="Times New Roman" panose="02020603050405020304" pitchFamily="18" charset="0"/>
              </a:rPr>
              <a:t>Service users?</a:t>
            </a:r>
          </a:p>
          <a:p>
            <a:r>
              <a:rPr lang="en-GB" sz="4000" dirty="0">
                <a:latin typeface="Times New Roman" panose="02020603050405020304" pitchFamily="18" charset="0"/>
                <a:cs typeface="Times New Roman" panose="02020603050405020304" pitchFamily="18" charset="0"/>
              </a:rPr>
              <a:t>Service providers?</a:t>
            </a:r>
          </a:p>
          <a:p>
            <a:r>
              <a:rPr lang="en-GB" sz="4000" dirty="0">
                <a:latin typeface="Times New Roman" panose="02020603050405020304" pitchFamily="18" charset="0"/>
                <a:cs typeface="Times New Roman" panose="02020603050405020304" pitchFamily="18" charset="0"/>
              </a:rPr>
              <a:t>Government?</a:t>
            </a:r>
          </a:p>
          <a:p>
            <a:pPr marL="0" indent="0">
              <a:buNone/>
            </a:pPr>
            <a:endParaRPr lang="en-GB" sz="4000" dirty="0">
              <a:latin typeface="Times New Roman" panose="02020603050405020304" pitchFamily="18" charset="0"/>
              <a:cs typeface="Times New Roman" panose="02020603050405020304" pitchFamily="18" charset="0"/>
            </a:endParaRPr>
          </a:p>
          <a:p>
            <a:endParaRPr lang="en-GB" sz="4000" dirty="0">
              <a:latin typeface="Times New Roman" panose="02020603050405020304" pitchFamily="18" charset="0"/>
              <a:cs typeface="Times New Roman" panose="02020603050405020304" pitchFamily="18" charset="0"/>
            </a:endParaRPr>
          </a:p>
          <a:p>
            <a:endParaRPr lang="en-GB" sz="4000" dirty="0">
              <a:latin typeface="Times New Roman" panose="02020603050405020304" pitchFamily="18" charset="0"/>
              <a:cs typeface="Times New Roman" panose="02020603050405020304" pitchFamily="18" charset="0"/>
            </a:endParaRPr>
          </a:p>
          <a:p>
            <a:pPr marL="0" indent="0">
              <a:buNone/>
            </a:pP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9545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73A3A-40B5-4B27-9D07-6546F28B2318}"/>
              </a:ext>
            </a:extLst>
          </p:cNvPr>
          <p:cNvSpPr>
            <a:spLocks noGrp="1"/>
          </p:cNvSpPr>
          <p:nvPr>
            <p:ph type="title"/>
          </p:nvPr>
        </p:nvSpPr>
        <p:spPr>
          <a:xfrm>
            <a:off x="677333" y="365125"/>
            <a:ext cx="10676467" cy="1325563"/>
          </a:xfrm>
        </p:spPr>
        <p:txBody>
          <a:bodyPr>
            <a:normAutofit fontScale="90000"/>
          </a:bodyPr>
          <a:lstStyle/>
          <a:p>
            <a:r>
              <a:rPr lang="en-GB" b="1" dirty="0">
                <a:latin typeface="Times New Roman" panose="02020603050405020304" pitchFamily="18" charset="0"/>
                <a:cs typeface="Times New Roman" panose="02020603050405020304" pitchFamily="18" charset="0"/>
              </a:rPr>
              <a:t>This graph shows the increase of spending within the NHS (adjusted for inflation)</a:t>
            </a:r>
            <a:br>
              <a:rPr lang="en-GB" b="1" dirty="0">
                <a:latin typeface="Times New Roman" panose="02020603050405020304" pitchFamily="18" charset="0"/>
                <a:cs typeface="Times New Roman" panose="02020603050405020304" pitchFamily="18" charset="0"/>
              </a:rPr>
            </a:br>
            <a:endParaRPr lang="en-GB" b="1" dirty="0">
              <a:latin typeface="Times New Roman" panose="02020603050405020304" pitchFamily="18" charset="0"/>
              <a:cs typeface="Times New Roman" panose="02020603050405020304" pitchFamily="18" charset="0"/>
            </a:endParaRPr>
          </a:p>
        </p:txBody>
      </p:sp>
      <p:pic>
        <p:nvPicPr>
          <p:cNvPr id="1026" name="Picture 2" descr="Graph: change in public health budget since 1956">
            <a:extLst>
              <a:ext uri="{FF2B5EF4-FFF2-40B4-BE49-F238E27FC236}">
                <a16:creationId xmlns:a16="http://schemas.microsoft.com/office/drawing/2014/main" id="{FA82C84D-669D-4ADA-A45C-A6BEF43032D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38200" y="2328069"/>
            <a:ext cx="5181600" cy="33464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997A39-FC28-4DA4-8030-978F58474BBF}"/>
              </a:ext>
            </a:extLst>
          </p:cNvPr>
          <p:cNvSpPr>
            <a:spLocks noGrp="1"/>
          </p:cNvSpPr>
          <p:nvPr>
            <p:ph sz="half" idx="2"/>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In 2017 around £150 billion was spent in the UK on health. </a:t>
            </a:r>
          </a:p>
          <a:p>
            <a:r>
              <a:rPr lang="en-GB" dirty="0">
                <a:latin typeface="Times New Roman" panose="02020603050405020304" pitchFamily="18" charset="0"/>
                <a:cs typeface="Times New Roman" panose="02020603050405020304" pitchFamily="18" charset="0"/>
              </a:rPr>
              <a:t>However, it is apparently not enough to cover the demand for healthcare within the UK.</a:t>
            </a:r>
          </a:p>
          <a:p>
            <a:r>
              <a:rPr lang="en-GB" dirty="0">
                <a:latin typeface="Times New Roman" panose="02020603050405020304" pitchFamily="18" charset="0"/>
                <a:cs typeface="Times New Roman" panose="02020603050405020304" pitchFamily="18" charset="0"/>
              </a:rPr>
              <a:t>A big proportion of public spending goes on health.</a:t>
            </a:r>
          </a:p>
          <a:p>
            <a:r>
              <a:rPr lang="en-GB" dirty="0">
                <a:latin typeface="Times New Roman" panose="02020603050405020304" pitchFamily="18" charset="0"/>
                <a:cs typeface="Times New Roman" panose="02020603050405020304" pitchFamily="18" charset="0"/>
              </a:rPr>
              <a:t>The NHS is considered to be buckling under the immense pressure from public need for healthcare and treatment (Institute for Fiscal Studies, 2017).</a:t>
            </a:r>
          </a:p>
        </p:txBody>
      </p:sp>
    </p:spTree>
    <p:extLst>
      <p:ext uri="{BB962C8B-B14F-4D97-AF65-F5344CB8AC3E}">
        <p14:creationId xmlns:p14="http://schemas.microsoft.com/office/powerpoint/2010/main" val="4082608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D8713-13CD-4DF7-8C23-016E2552989E}"/>
              </a:ext>
            </a:extLst>
          </p:cNvPr>
          <p:cNvSpPr>
            <a:spLocks noGrp="1"/>
          </p:cNvSpPr>
          <p:nvPr>
            <p:ph type="title"/>
          </p:nvPr>
        </p:nvSpPr>
        <p:spPr>
          <a:xfrm>
            <a:off x="393895" y="365125"/>
            <a:ext cx="10959905" cy="1325563"/>
          </a:xfrm>
        </p:spPr>
        <p:txBody>
          <a:bodyPr>
            <a:normAutofit/>
          </a:bodyPr>
          <a:lstStyle/>
          <a:p>
            <a:r>
              <a:rPr lang="en-GB" sz="6000" b="1" dirty="0">
                <a:latin typeface="Times New Roman" panose="02020603050405020304" pitchFamily="18" charset="0"/>
                <a:cs typeface="Times New Roman" panose="02020603050405020304" pitchFamily="18" charset="0"/>
              </a:rPr>
              <a:t>Ageing population</a:t>
            </a:r>
          </a:p>
        </p:txBody>
      </p:sp>
      <p:pic>
        <p:nvPicPr>
          <p:cNvPr id="1026" name="Picture 2" descr="Graph">
            <a:extLst>
              <a:ext uri="{FF2B5EF4-FFF2-40B4-BE49-F238E27FC236}">
                <a16:creationId xmlns:a16="http://schemas.microsoft.com/office/drawing/2014/main" id="{40B93687-D78B-42F2-8D80-34BC7F0DD36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3895" y="1842867"/>
            <a:ext cx="5625905" cy="402679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BE2E0AF-70F1-488D-852E-79AF525993C2}"/>
              </a:ext>
            </a:extLst>
          </p:cNvPr>
          <p:cNvSpPr>
            <a:spLocks noGrp="1"/>
          </p:cNvSpPr>
          <p:nvPr>
            <p:ph sz="half" idx="2"/>
          </p:nvPr>
        </p:nvSpPr>
        <p:spPr>
          <a:xfrm>
            <a:off x="6400800" y="1842867"/>
            <a:ext cx="5397304" cy="3882683"/>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Although the possibility of living longer is extremely comforting to most people, it could come with a price.</a:t>
            </a:r>
          </a:p>
          <a:p>
            <a:r>
              <a:rPr lang="en-GB" dirty="0">
                <a:latin typeface="Times New Roman" panose="02020603050405020304" pitchFamily="18" charset="0"/>
                <a:cs typeface="Times New Roman" panose="02020603050405020304" pitchFamily="18" charset="0"/>
              </a:rPr>
              <a:t>Long term chronic health conditions such as diabetes, heart disease and dementia could impact a person’s quality of life.</a:t>
            </a:r>
          </a:p>
          <a:p>
            <a:r>
              <a:rPr lang="en-GB" dirty="0">
                <a:latin typeface="Times New Roman" panose="02020603050405020304" pitchFamily="18" charset="0"/>
                <a:cs typeface="Times New Roman" panose="02020603050405020304" pitchFamily="18" charset="0"/>
              </a:rPr>
              <a:t>Some people will have one of these conditions by the time they reach 65, additionally, two conditions by the time they reach the age of 75 (Office of National Statistics, 2018).</a:t>
            </a:r>
          </a:p>
          <a:p>
            <a:pPr marL="0" indent="0">
              <a:buNone/>
            </a:pPr>
            <a:endParaRPr lang="en-GB" dirty="0"/>
          </a:p>
        </p:txBody>
      </p:sp>
    </p:spTree>
    <p:extLst>
      <p:ext uri="{BB962C8B-B14F-4D97-AF65-F5344CB8AC3E}">
        <p14:creationId xmlns:p14="http://schemas.microsoft.com/office/powerpoint/2010/main" val="2001009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3832-BEE2-4CFA-8435-62ECAA32A17E}"/>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Comparing NHS Spending On People By Age</a:t>
            </a:r>
          </a:p>
        </p:txBody>
      </p:sp>
      <p:pic>
        <p:nvPicPr>
          <p:cNvPr id="3074" name="Picture 2" descr="Graph">
            <a:extLst>
              <a:ext uri="{FF2B5EF4-FFF2-40B4-BE49-F238E27FC236}">
                <a16:creationId xmlns:a16="http://schemas.microsoft.com/office/drawing/2014/main" id="{8031AF19-7391-46EC-8691-FDA2AC8F946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38200" y="2161992"/>
            <a:ext cx="5181600" cy="36786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F203F49-0A0E-4826-A93E-5029BB9624E0}"/>
              </a:ext>
            </a:extLst>
          </p:cNvPr>
          <p:cNvSpPr>
            <a:spLocks noGrp="1"/>
          </p:cNvSpPr>
          <p:nvPr>
            <p:ph sz="half" idx="2"/>
          </p:nvPr>
        </p:nvSpPr>
        <p:spPr>
          <a:xfrm>
            <a:off x="6172202" y="1690688"/>
            <a:ext cx="5181600" cy="3992659"/>
          </a:xfrm>
        </p:spPr>
        <p:txBody>
          <a:bodyPr>
            <a:normAutofit/>
          </a:bodyPr>
          <a:lstStyle/>
          <a:p>
            <a:r>
              <a:rPr lang="en-GB" dirty="0">
                <a:latin typeface="Times New Roman" panose="02020603050405020304" pitchFamily="18" charset="0"/>
                <a:cs typeface="Times New Roman" panose="02020603050405020304" pitchFamily="18" charset="0"/>
              </a:rPr>
              <a:t>The average cost of care for a 65 year old person is 2 times the average cost of care of a 30 year old person. </a:t>
            </a:r>
          </a:p>
          <a:p>
            <a:r>
              <a:rPr lang="en-GB" dirty="0">
                <a:latin typeface="Times New Roman" panose="02020603050405020304" pitchFamily="18" charset="0"/>
                <a:cs typeface="Times New Roman" panose="02020603050405020304" pitchFamily="18" charset="0"/>
              </a:rPr>
              <a:t>The costs rises to over 5 times as much for an 85 year old person.</a:t>
            </a:r>
          </a:p>
          <a:p>
            <a:r>
              <a:rPr lang="en-GB" dirty="0">
                <a:latin typeface="Times New Roman" panose="02020603050405020304" pitchFamily="18" charset="0"/>
                <a:cs typeface="Times New Roman" panose="02020603050405020304" pitchFamily="18" charset="0"/>
              </a:rPr>
              <a:t>The NHS are considering capping the expenditure budget on drugs to 20 million a year.</a:t>
            </a:r>
          </a:p>
          <a:p>
            <a:pPr marL="0" indent="0">
              <a:buNone/>
            </a:pPr>
            <a:endParaRPr lang="en-GB" dirty="0"/>
          </a:p>
        </p:txBody>
      </p:sp>
    </p:spTree>
    <p:extLst>
      <p:ext uri="{BB962C8B-B14F-4D97-AF65-F5344CB8AC3E}">
        <p14:creationId xmlns:p14="http://schemas.microsoft.com/office/powerpoint/2010/main" val="3101074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6A50-B676-49EA-94A3-7365112AB570}"/>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Increasing Demand for Urgent Treatment</a:t>
            </a:r>
          </a:p>
        </p:txBody>
      </p:sp>
      <p:sp>
        <p:nvSpPr>
          <p:cNvPr id="3" name="Content Placeholder 2">
            <a:extLst>
              <a:ext uri="{FF2B5EF4-FFF2-40B4-BE49-F238E27FC236}">
                <a16:creationId xmlns:a16="http://schemas.microsoft.com/office/drawing/2014/main" id="{71DC4E35-E2DA-46C9-B6CF-AD47D0DC4173}"/>
              </a:ext>
            </a:extLst>
          </p:cNvPr>
          <p:cNvSpPr>
            <a:spLocks noGrp="1"/>
          </p:cNvSpPr>
          <p:nvPr>
            <p:ph sz="half" idx="2"/>
          </p:nvPr>
        </p:nvSpPr>
        <p:spPr/>
        <p:txBody>
          <a:bodyPr/>
          <a:lstStyle/>
          <a:p>
            <a:r>
              <a:rPr lang="en-GB" dirty="0">
                <a:latin typeface="Times New Roman" panose="02020603050405020304" pitchFamily="18" charset="0"/>
                <a:cs typeface="Times New Roman" panose="02020603050405020304" pitchFamily="18" charset="0"/>
              </a:rPr>
              <a:t>Why?</a:t>
            </a:r>
          </a:p>
        </p:txBody>
      </p:sp>
      <p:pic>
        <p:nvPicPr>
          <p:cNvPr id="1028" name="Picture 4">
            <a:extLst>
              <a:ext uri="{FF2B5EF4-FFF2-40B4-BE49-F238E27FC236}">
                <a16:creationId xmlns:a16="http://schemas.microsoft.com/office/drawing/2014/main" id="{D7ACE07D-B1C1-4C97-8010-F7BED0CACD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199" y="2705894"/>
            <a:ext cx="5787683" cy="2963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FD33C94-6B5A-4240-A52E-8483BBA5B26F}"/>
              </a:ext>
            </a:extLst>
          </p:cNvPr>
          <p:cNvSpPr txBox="1"/>
          <p:nvPr/>
        </p:nvSpPr>
        <p:spPr>
          <a:xfrm>
            <a:off x="295422" y="2277182"/>
            <a:ext cx="3294444" cy="584775"/>
          </a:xfrm>
          <a:prstGeom prst="rect">
            <a:avLst/>
          </a:prstGeom>
          <a:noFill/>
        </p:spPr>
        <p:txBody>
          <a:bodyPr wrap="square" rtlCol="0">
            <a:spAutoFit/>
          </a:bodyPr>
          <a:lstStyle/>
          <a:p>
            <a:r>
              <a:rPr lang="en-GB" sz="1400" dirty="0"/>
              <a:t>Visits to A&amp;E in England (in millions)</a:t>
            </a:r>
          </a:p>
          <a:p>
            <a:endParaRPr lang="en-GB" dirty="0"/>
          </a:p>
        </p:txBody>
      </p:sp>
    </p:spTree>
    <p:extLst>
      <p:ext uri="{BB962C8B-B14F-4D97-AF65-F5344CB8AC3E}">
        <p14:creationId xmlns:p14="http://schemas.microsoft.com/office/powerpoint/2010/main" val="4280481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2058-75D5-49BB-A57C-2AD11A414B77}"/>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Increasing Demand for Urgent Treatment Because of:</a:t>
            </a:r>
          </a:p>
        </p:txBody>
      </p:sp>
      <p:sp>
        <p:nvSpPr>
          <p:cNvPr id="3" name="Content Placeholder 2">
            <a:extLst>
              <a:ext uri="{FF2B5EF4-FFF2-40B4-BE49-F238E27FC236}">
                <a16:creationId xmlns:a16="http://schemas.microsoft.com/office/drawing/2014/main" id="{0D0F0B4E-0062-4B16-815D-B8CC0A715629}"/>
              </a:ext>
            </a:extLst>
          </p:cNvPr>
          <p:cNvSpPr>
            <a:spLocks noGrp="1"/>
          </p:cNvSpPr>
          <p:nvPr>
            <p:ph sz="half" idx="1"/>
          </p:nvPr>
        </p:nvSpPr>
        <p:spPr/>
        <p:txBody>
          <a:bodyPr/>
          <a:lstStyle/>
          <a:p>
            <a:r>
              <a:rPr lang="en-GB" dirty="0">
                <a:latin typeface="Times New Roman" panose="02020603050405020304" pitchFamily="18" charset="0"/>
                <a:cs typeface="Times New Roman" panose="02020603050405020304" pitchFamily="18" charset="0"/>
              </a:rPr>
              <a:t>Increase of chronic illnesses</a:t>
            </a:r>
            <a:r>
              <a:rPr lang="en-GB" dirty="0"/>
              <a:t>.</a:t>
            </a:r>
          </a:p>
          <a:p>
            <a:r>
              <a:rPr lang="en-GB" dirty="0">
                <a:latin typeface="Times New Roman" panose="02020603050405020304" pitchFamily="18" charset="0"/>
                <a:cs typeface="Times New Roman" panose="02020603050405020304" pitchFamily="18" charset="0"/>
              </a:rPr>
              <a:t>Shortage of district community nurses.</a:t>
            </a:r>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6C6A53B7-26E4-403A-BA12-14089BD9BD58}"/>
              </a:ext>
            </a:extLst>
          </p:cNvPr>
          <p:cNvSpPr>
            <a:spLocks noGrp="1"/>
          </p:cNvSpPr>
          <p:nvPr>
            <p:ph sz="half" idx="2"/>
          </p:nvPr>
        </p:nvSpPr>
        <p:spPr/>
        <p:txBody>
          <a:bodyPr/>
          <a:lstStyle/>
          <a:p>
            <a:r>
              <a:rPr lang="en-GB" dirty="0">
                <a:latin typeface="Times New Roman" panose="02020603050405020304" pitchFamily="18" charset="0"/>
                <a:cs typeface="Times New Roman" panose="02020603050405020304" pitchFamily="18" charset="0"/>
              </a:rPr>
              <a:t>Ageing population.</a:t>
            </a:r>
          </a:p>
          <a:p>
            <a:r>
              <a:rPr lang="en-GB" dirty="0">
                <a:latin typeface="Times New Roman" panose="02020603050405020304" pitchFamily="18" charset="0"/>
                <a:cs typeface="Times New Roman" panose="02020603050405020304" pitchFamily="18" charset="0"/>
              </a:rPr>
              <a:t>Lack of GP appointments.</a:t>
            </a:r>
            <a:endParaRPr lang="en-GB" dirty="0"/>
          </a:p>
        </p:txBody>
      </p:sp>
      <p:pic>
        <p:nvPicPr>
          <p:cNvPr id="6" name="Picture 5" descr="A picture containing object&#10;&#10;Description automatically generated">
            <a:extLst>
              <a:ext uri="{FF2B5EF4-FFF2-40B4-BE49-F238E27FC236}">
                <a16:creationId xmlns:a16="http://schemas.microsoft.com/office/drawing/2014/main" id="{A611E576-B731-4672-BF1E-0A5746B4DF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77867" y="3429000"/>
            <a:ext cx="6284779" cy="2456193"/>
          </a:xfrm>
          <a:prstGeom prst="rect">
            <a:avLst/>
          </a:prstGeom>
        </p:spPr>
      </p:pic>
    </p:spTree>
    <p:extLst>
      <p:ext uri="{BB962C8B-B14F-4D97-AF65-F5344CB8AC3E}">
        <p14:creationId xmlns:p14="http://schemas.microsoft.com/office/powerpoint/2010/main" val="425778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C422D-E032-4F89-9B3F-4A0CEAF604A1}"/>
              </a:ext>
            </a:extLst>
          </p:cNvPr>
          <p:cNvSpPr>
            <a:spLocks noGrp="1"/>
          </p:cNvSpPr>
          <p:nvPr>
            <p:ph type="title"/>
          </p:nvPr>
        </p:nvSpPr>
        <p:spPr>
          <a:xfrm>
            <a:off x="838200" y="365125"/>
            <a:ext cx="10515600" cy="1325563"/>
          </a:xfrm>
        </p:spPr>
        <p:txBody>
          <a:bodyPr>
            <a:normAutofit/>
          </a:bodyPr>
          <a:lstStyle/>
          <a:p>
            <a:r>
              <a:rPr lang="en-GB" b="1">
                <a:latin typeface="Times New Roman" panose="02020603050405020304" pitchFamily="18" charset="0"/>
                <a:cs typeface="Times New Roman" panose="02020603050405020304" pitchFamily="18" charset="0"/>
              </a:rPr>
              <a:t>Where are these issues taking place?</a:t>
            </a:r>
          </a:p>
        </p:txBody>
      </p:sp>
      <p:graphicFrame>
        <p:nvGraphicFramePr>
          <p:cNvPr id="5" name="Content Placeholder 2">
            <a:extLst>
              <a:ext uri="{FF2B5EF4-FFF2-40B4-BE49-F238E27FC236}">
                <a16:creationId xmlns:a16="http://schemas.microsoft.com/office/drawing/2014/main" id="{F6564D99-42AC-4E78-BADD-3023546F0389}"/>
              </a:ext>
            </a:extLst>
          </p:cNvPr>
          <p:cNvGraphicFramePr>
            <a:graphicFrameLocks noGrp="1"/>
          </p:cNvGraphicFramePr>
          <p:nvPr>
            <p:ph idx="1"/>
            <p:extLst>
              <p:ext uri="{D42A27DB-BD31-4B8C-83A1-F6EECF244321}">
                <p14:modId xmlns:p14="http://schemas.microsoft.com/office/powerpoint/2010/main" val="24130164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3064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AB5ADA-8135-417C-B48C-14CA95A08C5A}"/>
              </a:ext>
            </a:extLst>
          </p:cNvPr>
          <p:cNvSpPr>
            <a:spLocks noGrp="1"/>
          </p:cNvSpPr>
          <p:nvPr>
            <p:ph type="title"/>
          </p:nvPr>
        </p:nvSpPr>
        <p:spPr>
          <a:xfrm>
            <a:off x="838200" y="365125"/>
            <a:ext cx="10515600" cy="1325563"/>
          </a:xfrm>
        </p:spPr>
        <p:txBody>
          <a:bodyPr>
            <a:normAutofit/>
          </a:bodyPr>
          <a:lstStyle/>
          <a:p>
            <a:r>
              <a:rPr lang="en-GB" b="1">
                <a:latin typeface="Times New Roman" panose="02020603050405020304" pitchFamily="18" charset="0"/>
                <a:cs typeface="Times New Roman" panose="02020603050405020304" pitchFamily="18" charset="0"/>
              </a:rPr>
              <a:t>What are these issues?</a:t>
            </a:r>
          </a:p>
        </p:txBody>
      </p:sp>
      <p:graphicFrame>
        <p:nvGraphicFramePr>
          <p:cNvPr id="5" name="Content Placeholder 2">
            <a:extLst>
              <a:ext uri="{FF2B5EF4-FFF2-40B4-BE49-F238E27FC236}">
                <a16:creationId xmlns:a16="http://schemas.microsoft.com/office/drawing/2014/main" id="{93CBB776-45C5-4883-BD63-1E28B9ED1A8B}"/>
              </a:ext>
            </a:extLst>
          </p:cNvPr>
          <p:cNvGraphicFramePr>
            <a:graphicFrameLocks noGrp="1"/>
          </p:cNvGraphicFramePr>
          <p:nvPr>
            <p:ph idx="1"/>
            <p:extLst>
              <p:ext uri="{D42A27DB-BD31-4B8C-83A1-F6EECF244321}">
                <p14:modId xmlns:p14="http://schemas.microsoft.com/office/powerpoint/2010/main" val="12684360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3809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A1753-8D6A-4E62-ABCF-A87F119E6EA1}"/>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Why have these issues occurred within the NHS?</a:t>
            </a:r>
          </a:p>
        </p:txBody>
      </p:sp>
      <p:sp>
        <p:nvSpPr>
          <p:cNvPr id="3" name="Content Placeholder 2">
            <a:extLst>
              <a:ext uri="{FF2B5EF4-FFF2-40B4-BE49-F238E27FC236}">
                <a16:creationId xmlns:a16="http://schemas.microsoft.com/office/drawing/2014/main" id="{2B2BC6F2-B3FF-42BC-928B-64CA1054D4A0}"/>
              </a:ext>
            </a:extLst>
          </p:cNvPr>
          <p:cNvSpPr>
            <a:spLocks noGrp="1"/>
          </p:cNvSpPr>
          <p:nvPr>
            <p:ph idx="1"/>
          </p:nvPr>
        </p:nvSpPr>
        <p:spPr/>
        <p:txBody>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UK spends a lower proportion on health than other EU countries.</a:t>
            </a:r>
          </a:p>
          <a:p>
            <a:r>
              <a:rPr lang="en-GB" dirty="0">
                <a:latin typeface="Times New Roman" panose="02020603050405020304" pitchFamily="18" charset="0"/>
                <a:cs typeface="Times New Roman" panose="02020603050405020304" pitchFamily="18" charset="0"/>
              </a:rPr>
              <a:t>Ageing population.</a:t>
            </a:r>
          </a:p>
          <a:p>
            <a:r>
              <a:rPr lang="en-GB" dirty="0">
                <a:latin typeface="Times New Roman" panose="02020603050405020304" pitchFamily="18" charset="0"/>
                <a:cs typeface="Times New Roman" panose="02020603050405020304" pitchFamily="18" charset="0"/>
              </a:rPr>
              <a:t>Chronic health conditions.</a:t>
            </a:r>
          </a:p>
          <a:p>
            <a:r>
              <a:rPr lang="en-GB" dirty="0">
                <a:latin typeface="Times New Roman" panose="02020603050405020304" pitchFamily="18" charset="0"/>
                <a:cs typeface="Times New Roman" panose="02020603050405020304" pitchFamily="18" charset="0"/>
              </a:rPr>
              <a:t>Poor lifestyle behaviours.</a:t>
            </a:r>
          </a:p>
        </p:txBody>
      </p:sp>
    </p:spTree>
    <p:extLst>
      <p:ext uri="{BB962C8B-B14F-4D97-AF65-F5344CB8AC3E}">
        <p14:creationId xmlns:p14="http://schemas.microsoft.com/office/powerpoint/2010/main" val="3688673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19FCF-8EE3-41F1-A177-216556E2094B}"/>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 Recommendations for Improvement</a:t>
            </a:r>
          </a:p>
        </p:txBody>
      </p:sp>
      <p:sp>
        <p:nvSpPr>
          <p:cNvPr id="3" name="Content Placeholder 2">
            <a:extLst>
              <a:ext uri="{FF2B5EF4-FFF2-40B4-BE49-F238E27FC236}">
                <a16:creationId xmlns:a16="http://schemas.microsoft.com/office/drawing/2014/main" id="{A2F8B172-CC6A-476D-AE59-849A4F3E9FA4}"/>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Education on health behaviours.</a:t>
            </a:r>
          </a:p>
          <a:p>
            <a:r>
              <a:rPr lang="en-GB" dirty="0">
                <a:latin typeface="Times New Roman" panose="02020603050405020304" pitchFamily="18" charset="0"/>
                <a:cs typeface="Times New Roman" panose="02020603050405020304" pitchFamily="18" charset="0"/>
              </a:rPr>
              <a:t>Promote healthy living.</a:t>
            </a:r>
          </a:p>
          <a:p>
            <a:r>
              <a:rPr lang="en-GB" dirty="0">
                <a:latin typeface="Times New Roman" panose="02020603050405020304" pitchFamily="18" charset="0"/>
                <a:cs typeface="Times New Roman" panose="02020603050405020304" pitchFamily="18" charset="0"/>
              </a:rPr>
              <a:t>Tighter restrictions on the marketing of unhealthy food </a:t>
            </a:r>
            <a:r>
              <a:rPr lang="en-GB">
                <a:latin typeface="Times New Roman" panose="02020603050405020304" pitchFamily="18" charset="0"/>
                <a:cs typeface="Times New Roman" panose="02020603050405020304" pitchFamily="18" charset="0"/>
              </a:rPr>
              <a:t>and drink.</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 mindful of accessing unnecessary treatment and care.</a:t>
            </a:r>
          </a:p>
          <a:p>
            <a:r>
              <a:rPr lang="en-GB" dirty="0">
                <a:latin typeface="Times New Roman" panose="02020603050405020304" pitchFamily="18" charset="0"/>
                <a:cs typeface="Times New Roman" panose="02020603050405020304" pitchFamily="18" charset="0"/>
              </a:rPr>
              <a:t>More funding provided by the Government.</a:t>
            </a:r>
          </a:p>
        </p:txBody>
      </p:sp>
    </p:spTree>
    <p:extLst>
      <p:ext uri="{BB962C8B-B14F-4D97-AF65-F5344CB8AC3E}">
        <p14:creationId xmlns:p14="http://schemas.microsoft.com/office/powerpoint/2010/main" val="4105625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B8AB3BA-B5ED-4EB8-B72F-768C17AD4716}"/>
              </a:ext>
            </a:extLst>
          </p:cNvPr>
          <p:cNvSpPr>
            <a:spLocks noGrp="1"/>
          </p:cNvSpPr>
          <p:nvPr>
            <p:ph type="title"/>
          </p:nvPr>
        </p:nvSpPr>
        <p:spPr>
          <a:xfrm>
            <a:off x="960983" y="498143"/>
            <a:ext cx="10269613" cy="1278902"/>
          </a:xfrm>
        </p:spPr>
        <p:txBody>
          <a:bodyPr>
            <a:normAutofit/>
          </a:bodyPr>
          <a:lstStyle/>
          <a:p>
            <a:r>
              <a:rPr lang="en-GB" sz="4800" b="1" dirty="0">
                <a:solidFill>
                  <a:schemeClr val="bg1"/>
                </a:solidFill>
                <a:latin typeface="Times New Roman" panose="02020603050405020304" pitchFamily="18" charset="0"/>
                <a:cs typeface="Times New Roman" panose="02020603050405020304" pitchFamily="18" charset="0"/>
              </a:rPr>
              <a:t>Summarise</a:t>
            </a:r>
          </a:p>
        </p:txBody>
      </p:sp>
      <p:pic>
        <p:nvPicPr>
          <p:cNvPr id="7" name="Graphic 6" descr="Thought bubble">
            <a:extLst>
              <a:ext uri="{FF2B5EF4-FFF2-40B4-BE49-F238E27FC236}">
                <a16:creationId xmlns:a16="http://schemas.microsoft.com/office/drawing/2014/main" id="{4BFE3441-B651-4ABF-B4BD-A66BDD18CC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2463" y="2989536"/>
            <a:ext cx="2603386" cy="2603386"/>
          </a:xfrm>
          <a:prstGeom prst="rect">
            <a:avLst/>
          </a:prstGeom>
          <a:effectLst/>
        </p:spPr>
      </p:pic>
      <p:sp>
        <p:nvSpPr>
          <p:cNvPr id="3" name="Content Placeholder 2">
            <a:extLst>
              <a:ext uri="{FF2B5EF4-FFF2-40B4-BE49-F238E27FC236}">
                <a16:creationId xmlns:a16="http://schemas.microsoft.com/office/drawing/2014/main" id="{41EC4464-560E-4F52-B1F1-F5D02283A2ED}"/>
              </a:ext>
            </a:extLst>
          </p:cNvPr>
          <p:cNvSpPr>
            <a:spLocks noGrp="1"/>
          </p:cNvSpPr>
          <p:nvPr>
            <p:ph idx="1"/>
          </p:nvPr>
        </p:nvSpPr>
        <p:spPr>
          <a:xfrm>
            <a:off x="4389061" y="2944460"/>
            <a:ext cx="7294939" cy="2992106"/>
          </a:xfrm>
        </p:spPr>
        <p:txBody>
          <a:bodyPr>
            <a:normAutofit fontScale="92500"/>
          </a:bodyPr>
          <a:lstStyle/>
          <a:p>
            <a:pPr marL="0" indent="0">
              <a:buNone/>
            </a:pPr>
            <a:r>
              <a:rPr lang="en-GB" dirty="0">
                <a:latin typeface="Times New Roman" panose="02020603050405020304" pitchFamily="18" charset="0"/>
                <a:cs typeface="Times New Roman" panose="02020603050405020304" pitchFamily="18" charset="0"/>
              </a:rPr>
              <a:t>You should now be able to ; </a:t>
            </a:r>
          </a:p>
          <a:p>
            <a:r>
              <a:rPr lang="en-GB" dirty="0">
                <a:latin typeface="Times New Roman" panose="02020603050405020304" pitchFamily="18" charset="0"/>
                <a:cs typeface="Times New Roman" panose="02020603050405020304" pitchFamily="18" charset="0"/>
              </a:rPr>
              <a:t>Identify issues within the NHS.</a:t>
            </a:r>
          </a:p>
          <a:p>
            <a:r>
              <a:rPr lang="en-GB" dirty="0">
                <a:latin typeface="Times New Roman" panose="02020603050405020304" pitchFamily="18" charset="0"/>
                <a:cs typeface="Times New Roman" panose="02020603050405020304" pitchFamily="18" charset="0"/>
              </a:rPr>
              <a:t>Acknowledge who is responsible for these issues.</a:t>
            </a:r>
          </a:p>
          <a:p>
            <a:r>
              <a:rPr lang="en-GB" dirty="0">
                <a:latin typeface="Times New Roman" panose="02020603050405020304" pitchFamily="18" charset="0"/>
                <a:cs typeface="Times New Roman" panose="02020603050405020304" pitchFamily="18" charset="0"/>
              </a:rPr>
              <a:t>Explain where these issues are taking place.</a:t>
            </a:r>
          </a:p>
          <a:p>
            <a:r>
              <a:rPr lang="en-GB" dirty="0">
                <a:latin typeface="Times New Roman" panose="02020603050405020304" pitchFamily="18" charset="0"/>
                <a:cs typeface="Times New Roman" panose="02020603050405020304" pitchFamily="18" charset="0"/>
              </a:rPr>
              <a:t>Discuss why these issues occurred within the NHS.</a:t>
            </a:r>
          </a:p>
          <a:p>
            <a:r>
              <a:rPr lang="en-GB" dirty="0">
                <a:latin typeface="Times New Roman" panose="02020603050405020304" pitchFamily="18" charset="0"/>
                <a:cs typeface="Times New Roman" panose="02020603050405020304" pitchFamily="18" charset="0"/>
              </a:rPr>
              <a:t>Give recommendations for improvement.</a:t>
            </a:r>
          </a:p>
          <a:p>
            <a:endParaRPr lang="en-GB"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9805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24CA3B84-F55C-40CE-947C-B50895FE9C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58545" y="1369118"/>
            <a:ext cx="3789988" cy="3789988"/>
          </a:xfrm>
          <a:prstGeom prst="rect">
            <a:avLst/>
          </a:prstGeom>
        </p:spPr>
      </p:pic>
      <p:sp>
        <p:nvSpPr>
          <p:cNvPr id="19" name="Freeform 3">
            <a:extLst>
              <a:ext uri="{FF2B5EF4-FFF2-40B4-BE49-F238E27FC236}">
                <a16:creationId xmlns:a16="http://schemas.microsoft.com/office/drawing/2014/main" id="{97FCB4AC-74E0-4CC3-95D6-E6158D6EC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4">
            <a:extLst>
              <a:ext uri="{FF2B5EF4-FFF2-40B4-BE49-F238E27FC236}">
                <a16:creationId xmlns:a16="http://schemas.microsoft.com/office/drawing/2014/main" id="{5C4527E1-0008-421A-B31C-AEA4C2A6A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5D00F-8BAC-4442-9E44-DFBE15E55A6C}"/>
              </a:ext>
            </a:extLst>
          </p:cNvPr>
          <p:cNvSpPr>
            <a:spLocks noGrp="1"/>
          </p:cNvSpPr>
          <p:nvPr>
            <p:ph type="title"/>
          </p:nvPr>
        </p:nvSpPr>
        <p:spPr>
          <a:xfrm>
            <a:off x="804672" y="2600325"/>
            <a:ext cx="4948428" cy="2651200"/>
          </a:xfrm>
        </p:spPr>
        <p:txBody>
          <a:bodyPr vert="horz" lIns="91440" tIns="45720" rIns="91440" bIns="45720" rtlCol="0" anchor="t">
            <a:normAutofit/>
          </a:bodyPr>
          <a:lstStyle/>
          <a:p>
            <a:r>
              <a:rPr lang="en-US" sz="5400" b="1" kern="1200" dirty="0">
                <a:solidFill>
                  <a:schemeClr val="tx1"/>
                </a:solidFill>
                <a:latin typeface="Times New Roman" panose="02020603050405020304" pitchFamily="18" charset="0"/>
                <a:cs typeface="Times New Roman" panose="02020603050405020304" pitchFamily="18" charset="0"/>
              </a:rPr>
              <a:t>Any Questions?</a:t>
            </a:r>
          </a:p>
        </p:txBody>
      </p:sp>
    </p:spTree>
    <p:extLst>
      <p:ext uri="{BB962C8B-B14F-4D97-AF65-F5344CB8AC3E}">
        <p14:creationId xmlns:p14="http://schemas.microsoft.com/office/powerpoint/2010/main" val="38952961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1404A-5C17-4B41-86BD-DC24D0C471B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latin typeface="Times New Roman" panose="02020603050405020304" pitchFamily="18" charset="0"/>
                <a:cs typeface="Times New Roman" panose="02020603050405020304" pitchFamily="18" charset="0"/>
              </a:rPr>
              <a:t>Quote for Today</a:t>
            </a:r>
          </a:p>
        </p:txBody>
      </p:sp>
      <p:pic>
        <p:nvPicPr>
          <p:cNvPr id="1026" name="Picture 2" descr="Image result for The NHS will last as long as there are folk left with faith to fight for it&quot;">
            <a:extLst>
              <a:ext uri="{FF2B5EF4-FFF2-40B4-BE49-F238E27FC236}">
                <a16:creationId xmlns:a16="http://schemas.microsoft.com/office/drawing/2014/main" id="{6D9E4C15-DE74-43E6-9580-2ACD10B870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514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CAF1-880E-4C9F-9937-54F3146173C6}"/>
              </a:ext>
            </a:extLst>
          </p:cNvPr>
          <p:cNvSpPr>
            <a:spLocks noGrp="1"/>
          </p:cNvSpPr>
          <p:nvPr>
            <p:ph type="title"/>
          </p:nvPr>
        </p:nvSpPr>
        <p:spPr>
          <a:xfrm>
            <a:off x="576774" y="365125"/>
            <a:ext cx="10777025" cy="1325563"/>
          </a:xfrm>
        </p:spPr>
        <p:txBody>
          <a:bodyPr>
            <a:normAutofit/>
          </a:bodyPr>
          <a:lstStyle/>
          <a:p>
            <a:r>
              <a:rPr lang="en-GB" sz="54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7968833-5E98-4899-A335-6B47CACE57C5}"/>
              </a:ext>
            </a:extLst>
          </p:cNvPr>
          <p:cNvSpPr>
            <a:spLocks noGrp="1"/>
          </p:cNvSpPr>
          <p:nvPr>
            <p:ph idx="1"/>
          </p:nvPr>
        </p:nvSpPr>
        <p:spPr>
          <a:xfrm>
            <a:off x="464234" y="1825625"/>
            <a:ext cx="10889566" cy="4800258"/>
          </a:xfrm>
        </p:spPr>
        <p:txBody>
          <a:bodyPr>
            <a:normAutofit/>
          </a:bodyPr>
          <a:lstStyle/>
          <a:p>
            <a:r>
              <a:rPr lang="en-GB" sz="2200" dirty="0">
                <a:latin typeface="Times New Roman" panose="02020603050405020304" pitchFamily="18" charset="0"/>
                <a:cs typeface="Times New Roman" panose="02020603050405020304" pitchFamily="18" charset="0"/>
              </a:rPr>
              <a:t>Institute for Fiscal Studies, (2017) </a:t>
            </a:r>
            <a:r>
              <a:rPr lang="en-GB" sz="2200" i="1" dirty="0">
                <a:latin typeface="Times New Roman" panose="02020603050405020304" pitchFamily="18" charset="0"/>
                <a:cs typeface="Times New Roman" panose="02020603050405020304" pitchFamily="18" charset="0"/>
              </a:rPr>
              <a:t>UK Health and Social Care Spending</a:t>
            </a:r>
            <a:r>
              <a:rPr lang="en-GB" sz="2200" dirty="0">
                <a:latin typeface="Times New Roman" panose="02020603050405020304" pitchFamily="18" charset="0"/>
                <a:cs typeface="Times New Roman" panose="02020603050405020304" pitchFamily="18" charset="0"/>
              </a:rPr>
              <a:t>. Available at: https://www.ifs.org.uk/publications/8879 (Accessed 1oth February 2019)</a:t>
            </a:r>
          </a:p>
          <a:p>
            <a:r>
              <a:rPr lang="en-GB" sz="2200" dirty="0">
                <a:latin typeface="Times New Roman" panose="02020603050405020304" pitchFamily="18" charset="0"/>
                <a:cs typeface="Times New Roman" panose="02020603050405020304" pitchFamily="18" charset="0"/>
              </a:rPr>
              <a:t>Office of National Statistics, (2018) </a:t>
            </a:r>
            <a:r>
              <a:rPr lang="en-GB" sz="2200" i="1" dirty="0">
                <a:latin typeface="Times New Roman" panose="02020603050405020304" pitchFamily="18" charset="0"/>
                <a:cs typeface="Times New Roman" panose="02020603050405020304" pitchFamily="18" charset="0"/>
              </a:rPr>
              <a:t>NHS70: Marking 70 years of the National Health Service. </a:t>
            </a:r>
            <a:r>
              <a:rPr lang="en-GB" sz="2200" dirty="0">
                <a:latin typeface="Times New Roman" panose="02020603050405020304" pitchFamily="18" charset="0"/>
                <a:cs typeface="Times New Roman" panose="02020603050405020304" pitchFamily="18" charset="0"/>
              </a:rPr>
              <a:t>Available at: https://www.ons.gov.uk/peoplepopulationandcommunity/healthandsocialcare/healthandwellbeing/articles/nhs70marking70yearsofthenationalhealthservice/2018-06-26 (Accessed 10th February 2019)</a:t>
            </a:r>
          </a:p>
          <a:p>
            <a:r>
              <a:rPr lang="en-GB" sz="2200" dirty="0">
                <a:latin typeface="Times New Roman" panose="02020603050405020304" pitchFamily="18" charset="0"/>
                <a:cs typeface="Times New Roman" panose="02020603050405020304" pitchFamily="18" charset="0"/>
              </a:rPr>
              <a:t>The Kings Fund, (2018) </a:t>
            </a:r>
            <a:r>
              <a:rPr lang="en-GB" sz="2200" i="1" dirty="0">
                <a:latin typeface="Times New Roman" panose="02020603050405020304" pitchFamily="18" charset="0"/>
                <a:cs typeface="Times New Roman" panose="02020603050405020304" pitchFamily="18" charset="0"/>
              </a:rPr>
              <a:t>The NHS at 70: What's the problem with social care, and why do we need to do better? </a:t>
            </a:r>
            <a:r>
              <a:rPr lang="en-GB" sz="2200" dirty="0">
                <a:latin typeface="Times New Roman" panose="02020603050405020304" pitchFamily="18" charset="0"/>
                <a:cs typeface="Times New Roman" panose="02020603050405020304" pitchFamily="18" charset="0"/>
              </a:rPr>
              <a:t>Available at: https://www.kingsfund.org.uk/publications/nhs-70-whats-the-problem-with-social-care (Accessed 8</a:t>
            </a:r>
            <a:r>
              <a:rPr lang="en-GB" sz="2200" baseline="30000" dirty="0">
                <a:latin typeface="Times New Roman" panose="02020603050405020304" pitchFamily="18" charset="0"/>
                <a:cs typeface="Times New Roman" panose="02020603050405020304" pitchFamily="18" charset="0"/>
              </a:rPr>
              <a:t>th</a:t>
            </a:r>
            <a:r>
              <a:rPr lang="en-GB" sz="2200" dirty="0">
                <a:latin typeface="Times New Roman" panose="02020603050405020304" pitchFamily="18" charset="0"/>
                <a:cs typeface="Times New Roman" panose="02020603050405020304" pitchFamily="18" charset="0"/>
              </a:rPr>
              <a:t> February 2019) </a:t>
            </a:r>
          </a:p>
          <a:p>
            <a:r>
              <a:rPr lang="en-GB" sz="2200" dirty="0">
                <a:latin typeface="Times New Roman" panose="02020603050405020304" pitchFamily="18" charset="0"/>
                <a:cs typeface="Times New Roman" panose="02020603050405020304" pitchFamily="18" charset="0"/>
              </a:rPr>
              <a:t>Sky News, (2018) </a:t>
            </a:r>
            <a:r>
              <a:rPr lang="en-GB" sz="2200" i="1" dirty="0">
                <a:latin typeface="Times New Roman" panose="02020603050405020304" pitchFamily="18" charset="0"/>
                <a:cs typeface="Times New Roman" panose="02020603050405020304" pitchFamily="18" charset="0"/>
              </a:rPr>
              <a:t>NHS 70: The biggest struggle in 70 years</a:t>
            </a:r>
            <a:r>
              <a:rPr lang="en-GB" sz="2200" dirty="0">
                <a:latin typeface="Times New Roman" panose="02020603050405020304" pitchFamily="18" charset="0"/>
                <a:cs typeface="Times New Roman" panose="02020603050405020304" pitchFamily="18" charset="0"/>
              </a:rPr>
              <a:t>. Available at: https://news.sky.com/video/nhs-70-the-biggest-struggle-in-70-years-11423656 (Accessed 8th February 2019)</a:t>
            </a:r>
          </a:p>
          <a:p>
            <a:endParaRPr lang="en-GB" dirty="0"/>
          </a:p>
        </p:txBody>
      </p:sp>
    </p:spTree>
    <p:extLst>
      <p:ext uri="{BB962C8B-B14F-4D97-AF65-F5344CB8AC3E}">
        <p14:creationId xmlns:p14="http://schemas.microsoft.com/office/powerpoint/2010/main" val="1836030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794</Words>
  <Application>Microsoft Office PowerPoint</Application>
  <PresentationFormat>Widescreen</PresentationFormat>
  <Paragraphs>92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Issues Within The National Health Service</vt:lpstr>
      <vt:lpstr>Objectives</vt:lpstr>
      <vt:lpstr>Introduction</vt:lpstr>
      <vt:lpstr>NHS 70: The biggest struggle in 70 years</vt:lpstr>
      <vt:lpstr>Issues Within NHS</vt:lpstr>
      <vt:lpstr>Issues:</vt:lpstr>
      <vt:lpstr>Why Are Patients Wait Too Long To Access Treatment?</vt:lpstr>
      <vt:lpstr>Who Is responsible for these issues?</vt:lpstr>
      <vt:lpstr>This graph shows the increase of spending within the NHS (adjusted for inflation) </vt:lpstr>
      <vt:lpstr>Ageing population</vt:lpstr>
      <vt:lpstr>Comparing NHS Spending On People By Age</vt:lpstr>
      <vt:lpstr>Increasing Demand for Urgent Treatment</vt:lpstr>
      <vt:lpstr>Increasing Demand for Urgent Treatment Because of:</vt:lpstr>
      <vt:lpstr>Where are these issues taking place?</vt:lpstr>
      <vt:lpstr>What are these issues?</vt:lpstr>
      <vt:lpstr>Why have these issues occurred within the NHS?</vt:lpstr>
      <vt:lpstr> Recommendations for Improvement</vt:lpstr>
      <vt:lpstr>Summarise</vt:lpstr>
      <vt:lpstr>Any Questions?</vt:lpstr>
      <vt:lpstr>Quote for Today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Within The National Health Service</dc:title>
  <dc:creator>Joanna Fender</dc:creator>
  <cp:lastModifiedBy>Joanna Fender</cp:lastModifiedBy>
  <cp:revision>3</cp:revision>
  <dcterms:created xsi:type="dcterms:W3CDTF">2019-02-13T19:58:22Z</dcterms:created>
  <dcterms:modified xsi:type="dcterms:W3CDTF">2019-02-13T20:03:24Z</dcterms:modified>
</cp:coreProperties>
</file>