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14"/>
  </p:notesMasterIdLst>
  <p:sldIdLst>
    <p:sldId id="256" r:id="rId2"/>
    <p:sldId id="267" r:id="rId3"/>
    <p:sldId id="258" r:id="rId4"/>
    <p:sldId id="259" r:id="rId5"/>
    <p:sldId id="263" r:id="rId6"/>
    <p:sldId id="260" r:id="rId7"/>
    <p:sldId id="264" r:id="rId8"/>
    <p:sldId id="262" r:id="rId9"/>
    <p:sldId id="266" r:id="rId10"/>
    <p:sldId id="261" r:id="rId11"/>
    <p:sldId id="265"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8657" autoAdjust="0"/>
  </p:normalViewPr>
  <p:slideViewPr>
    <p:cSldViewPr snapToGrid="0">
      <p:cViewPr varScale="1">
        <p:scale>
          <a:sx n="69" d="100"/>
          <a:sy n="69" d="100"/>
        </p:scale>
        <p:origin x="123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A0FC68-E91B-46CB-B07C-F7CC4B752726}" type="datetimeFigureOut">
              <a:rPr lang="en-GB" smtClean="0"/>
              <a:t>20/03/2024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E7D20B-7B40-466F-BBA9-8DC5A6DBD35C}" type="slidenum">
              <a:rPr lang="en-GB" smtClean="0"/>
              <a:t>‹#›</a:t>
            </a:fld>
            <a:endParaRPr lang="en-GB"/>
          </a:p>
        </p:txBody>
      </p:sp>
    </p:spTree>
    <p:extLst>
      <p:ext uri="{BB962C8B-B14F-4D97-AF65-F5344CB8AC3E}">
        <p14:creationId xmlns:p14="http://schemas.microsoft.com/office/powerpoint/2010/main" val="14792088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Introduction. Today I am going to be talking to you about climate change and about how it is going to affect the lives of generations after us. I am also going to discuss the role of the youth worker in developing and an understanding and commitment to sustainable development and climate change in a youth work setting. </a:t>
            </a:r>
            <a:endParaRPr lang="en-GB" dirty="0"/>
          </a:p>
        </p:txBody>
      </p:sp>
      <p:sp>
        <p:nvSpPr>
          <p:cNvPr id="4" name="Slide Number Placeholder 3"/>
          <p:cNvSpPr>
            <a:spLocks noGrp="1"/>
          </p:cNvSpPr>
          <p:nvPr>
            <p:ph type="sldNum" sz="quarter" idx="5"/>
          </p:nvPr>
        </p:nvSpPr>
        <p:spPr/>
        <p:txBody>
          <a:bodyPr/>
          <a:lstStyle/>
          <a:p>
            <a:fld id="{62E7D20B-7B40-466F-BBA9-8DC5A6DBD35C}" type="slidenum">
              <a:rPr lang="en-GB" smtClean="0"/>
              <a:t>3</a:t>
            </a:fld>
            <a:endParaRPr lang="en-GB"/>
          </a:p>
        </p:txBody>
      </p:sp>
    </p:spTree>
    <p:extLst>
      <p:ext uri="{BB962C8B-B14F-4D97-AF65-F5344CB8AC3E}">
        <p14:creationId xmlns:p14="http://schemas.microsoft.com/office/powerpoint/2010/main" val="24640079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highlight>
                <a:srgbClr val="00FF00"/>
              </a:highlight>
            </a:endParaRPr>
          </a:p>
        </p:txBody>
      </p:sp>
      <p:sp>
        <p:nvSpPr>
          <p:cNvPr id="4" name="Slide Number Placeholder 3"/>
          <p:cNvSpPr>
            <a:spLocks noGrp="1"/>
          </p:cNvSpPr>
          <p:nvPr>
            <p:ph type="sldNum" sz="quarter" idx="5"/>
          </p:nvPr>
        </p:nvSpPr>
        <p:spPr/>
        <p:txBody>
          <a:bodyPr/>
          <a:lstStyle/>
          <a:p>
            <a:fld id="{62E7D20B-7B40-466F-BBA9-8DC5A6DBD35C}" type="slidenum">
              <a:rPr lang="en-GB" smtClean="0"/>
              <a:t>4</a:t>
            </a:fld>
            <a:endParaRPr lang="en-GB"/>
          </a:p>
        </p:txBody>
      </p:sp>
    </p:spTree>
    <p:extLst>
      <p:ext uri="{BB962C8B-B14F-4D97-AF65-F5344CB8AC3E}">
        <p14:creationId xmlns:p14="http://schemas.microsoft.com/office/powerpoint/2010/main" val="14984236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is net zero emissions?</a:t>
            </a:r>
          </a:p>
          <a:p>
            <a:r>
              <a:rPr lang="en-US" dirty="0"/>
              <a:t>When greenhouse gases (GHGs) are created and removed from the atmosphere in equal amounts, the result is referred to as net zero. This can be accomplished by combining emission removal with emission reduction. </a:t>
            </a:r>
          </a:p>
          <a:p>
            <a:endParaRPr lang="en-US" dirty="0"/>
          </a:p>
          <a:p>
            <a:r>
              <a:rPr lang="en-US" dirty="0"/>
              <a:t>Why is it important?</a:t>
            </a:r>
          </a:p>
          <a:p>
            <a:r>
              <a:rPr lang="en-US" dirty="0"/>
              <a:t>Net zero emission is important because it allows the amount of harmful emissions that contribute significantly to global warming to be reduced. </a:t>
            </a:r>
          </a:p>
          <a:p>
            <a:endParaRPr lang="en-US" dirty="0"/>
          </a:p>
          <a:p>
            <a:r>
              <a:rPr lang="en-US" dirty="0"/>
              <a:t>How do we become net zero?</a:t>
            </a:r>
          </a:p>
          <a:p>
            <a:r>
              <a:rPr lang="en-GB" dirty="0"/>
              <a:t>Levin, 2023, found that science suggests that reaching net zero between 2050-2060 will be the best outcome for the world. </a:t>
            </a:r>
            <a:r>
              <a:rPr lang="en-US" dirty="0"/>
              <a:t>All global systems will need to undergo significant change in order to attain net-zero emissions, including the ways in which we power our economy, move people and commodities, and feed a growing population.</a:t>
            </a:r>
          </a:p>
          <a:p>
            <a:endParaRPr lang="en-GB" dirty="0"/>
          </a:p>
        </p:txBody>
      </p:sp>
      <p:sp>
        <p:nvSpPr>
          <p:cNvPr id="4" name="Slide Number Placeholder 3"/>
          <p:cNvSpPr>
            <a:spLocks noGrp="1"/>
          </p:cNvSpPr>
          <p:nvPr>
            <p:ph type="sldNum" sz="quarter" idx="5"/>
          </p:nvPr>
        </p:nvSpPr>
        <p:spPr/>
        <p:txBody>
          <a:bodyPr/>
          <a:lstStyle/>
          <a:p>
            <a:fld id="{62E7D20B-7B40-466F-BBA9-8DC5A6DBD35C}" type="slidenum">
              <a:rPr lang="en-GB" smtClean="0"/>
              <a:t>6</a:t>
            </a:fld>
            <a:endParaRPr lang="en-GB"/>
          </a:p>
        </p:txBody>
      </p:sp>
    </p:spTree>
    <p:extLst>
      <p:ext uri="{BB962C8B-B14F-4D97-AF65-F5344CB8AC3E}">
        <p14:creationId xmlns:p14="http://schemas.microsoft.com/office/powerpoint/2010/main" val="5186704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is sustainable development?</a:t>
            </a:r>
          </a:p>
          <a:p>
            <a:r>
              <a:rPr lang="en-US" dirty="0"/>
              <a:t>If we want a better tomorrow, we must live in a way that promotes sustainable development, which means addressing current demands without jeopardizing the ability of future generations to fulfil their own. A broad phrase used to characterize investments, programs, and policies that benefit society, the environment, and human health without compromising those things in the long run is "sustainable development.“ (United Nations, 2023). </a:t>
            </a:r>
          </a:p>
          <a:p>
            <a:endParaRPr lang="en-US" dirty="0"/>
          </a:p>
          <a:p>
            <a:r>
              <a:rPr lang="en-US" dirty="0"/>
              <a:t>What can young people do to help sustainable development?. </a:t>
            </a:r>
          </a:p>
          <a:p>
            <a:r>
              <a:rPr lang="en-US" dirty="0"/>
              <a:t>Fashion. </a:t>
            </a:r>
          </a:p>
          <a:p>
            <a:r>
              <a:rPr lang="en-US" dirty="0"/>
              <a:t>Previously, the only deliberate choice we made about what to wear was whether it was suitable, fashionable, expressive, or flattering. Few people probably gave any thought to the 2,700 litres of water required to manufacture a cotton shirt or the 9,982 litres required to construct a single pair of pants. But as consumers and business executives get more knowledge, attitudes are shifting (United Nations, 2023).</a:t>
            </a:r>
          </a:p>
          <a:p>
            <a:endParaRPr lang="en-US" dirty="0"/>
          </a:p>
          <a:p>
            <a:r>
              <a:rPr lang="en-US" dirty="0"/>
              <a:t>Other ways to be sustainable with clothing is to shop in charity shops, on eBay or Vinted, all these places offer new life to old and used clothing it is just not ready to go to waste. With a few basic sewing skills, a person can make minor repairs to clothing, hem their trousers that are too long and upcycle clothing to make it unique (Net Zero company, 2024)</a:t>
            </a:r>
          </a:p>
          <a:p>
            <a:endParaRPr lang="en-US" dirty="0"/>
          </a:p>
          <a:p>
            <a:r>
              <a:rPr lang="en-US" dirty="0"/>
              <a:t>Going plastic-free. </a:t>
            </a:r>
          </a:p>
          <a:p>
            <a:r>
              <a:rPr lang="en-US" dirty="0"/>
              <a:t>A few ways of going plastic-free or lowering the amount of single-use plastic that you are using are carrying reusable shopping bags, giving up bottles of water, using a reusable coffee mug for buying coffee on the go, shopping at zero waste stores (My Plastic-free life, n/a).</a:t>
            </a:r>
          </a:p>
          <a:p>
            <a:endParaRPr lang="en-US" dirty="0"/>
          </a:p>
          <a:p>
            <a:r>
              <a:rPr lang="en-US" dirty="0"/>
              <a:t>Cars.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There are many simple ways to be greener when you own a car such as watching your speed, driving your vehicle between 40-60 MPH will not only use less fuel but it will save around 100 tons of CO2 from entering the atmosphere every year. By an electric car, electric cars do not produce any exhaust emissions making it safer for the environment (Eden TV, 2023). </a:t>
            </a:r>
          </a:p>
          <a:p>
            <a:r>
              <a:rPr lang="en-US" dirty="0"/>
              <a:t>. </a:t>
            </a:r>
          </a:p>
          <a:p>
            <a:endParaRPr lang="en-US" dirty="0"/>
          </a:p>
        </p:txBody>
      </p:sp>
      <p:sp>
        <p:nvSpPr>
          <p:cNvPr id="4" name="Slide Number Placeholder 3"/>
          <p:cNvSpPr>
            <a:spLocks noGrp="1"/>
          </p:cNvSpPr>
          <p:nvPr>
            <p:ph type="sldNum" sz="quarter" idx="5"/>
          </p:nvPr>
        </p:nvSpPr>
        <p:spPr/>
        <p:txBody>
          <a:bodyPr/>
          <a:lstStyle/>
          <a:p>
            <a:fld id="{62E7D20B-7B40-466F-BBA9-8DC5A6DBD35C}" type="slidenum">
              <a:rPr lang="en-GB" smtClean="0"/>
              <a:t>8</a:t>
            </a:fld>
            <a:endParaRPr lang="en-GB"/>
          </a:p>
        </p:txBody>
      </p:sp>
    </p:spTree>
    <p:extLst>
      <p:ext uri="{BB962C8B-B14F-4D97-AF65-F5344CB8AC3E}">
        <p14:creationId xmlns:p14="http://schemas.microsoft.com/office/powerpoint/2010/main" val="36094777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D96F2-02BD-E71F-EFBD-14FECCF2D331}"/>
              </a:ext>
            </a:extLst>
          </p:cNvPr>
          <p:cNvSpPr>
            <a:spLocks noGrp="1"/>
          </p:cNvSpPr>
          <p:nvPr>
            <p:ph type="ctrTitle"/>
          </p:nvPr>
        </p:nvSpPr>
        <p:spPr>
          <a:xfrm>
            <a:off x="1524000" y="1122362"/>
            <a:ext cx="7172325" cy="3152251"/>
          </a:xfrm>
        </p:spPr>
        <p:txBody>
          <a:bodyPr anchor="b">
            <a:normAutofit/>
          </a:bodyPr>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BBE90113-E8E1-4E48-41BC-583802BFC956}"/>
              </a:ext>
            </a:extLst>
          </p:cNvPr>
          <p:cNvSpPr>
            <a:spLocks noGrp="1"/>
          </p:cNvSpPr>
          <p:nvPr>
            <p:ph type="subTitle" idx="1"/>
          </p:nvPr>
        </p:nvSpPr>
        <p:spPr>
          <a:xfrm>
            <a:off x="1524000" y="4920137"/>
            <a:ext cx="7172325" cy="1122363"/>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FFAC7EE5-BFF0-D779-4261-E239DB450A69}"/>
              </a:ext>
            </a:extLst>
          </p:cNvPr>
          <p:cNvSpPr>
            <a:spLocks noGrp="1"/>
          </p:cNvSpPr>
          <p:nvPr>
            <p:ph type="dt" sz="half" idx="10"/>
          </p:nvPr>
        </p:nvSpPr>
        <p:spPr/>
        <p:txBody>
          <a:bodyPr/>
          <a:lstStyle/>
          <a:p>
            <a:fld id="{9D0D92BC-42A9-434B-8530-ADBF4485E407}" type="datetimeFigureOut">
              <a:rPr lang="en-US" smtClean="0"/>
              <a:t>3/20/2024</a:t>
            </a:fld>
            <a:endParaRPr lang="en-US"/>
          </a:p>
        </p:txBody>
      </p:sp>
      <p:sp>
        <p:nvSpPr>
          <p:cNvPr id="5" name="Footer Placeholder 4">
            <a:extLst>
              <a:ext uri="{FF2B5EF4-FFF2-40B4-BE49-F238E27FC236}">
                <a16:creationId xmlns:a16="http://schemas.microsoft.com/office/drawing/2014/main" id="{63789492-34ED-FE24-4F29-E4C8F5497B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B0C886-7F1E-7BC1-9A9E-B24C2AC2F0F5}"/>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8" name="Straight Connector 7">
            <a:extLst>
              <a:ext uri="{FF2B5EF4-FFF2-40B4-BE49-F238E27FC236}">
                <a16:creationId xmlns:a16="http://schemas.microsoft.com/office/drawing/2014/main" id="{1C74AEE6-9CA7-5247-DC34-99634247DF50}"/>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8496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532FD-157B-437C-E9D5-B66E8B3B195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1790A51-A7E8-7A6A-5FD0-F9B250BE41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578C8B8-F999-7D95-435D-17CE6ACCDC87}"/>
              </a:ext>
            </a:extLst>
          </p:cNvPr>
          <p:cNvSpPr>
            <a:spLocks noGrp="1"/>
          </p:cNvSpPr>
          <p:nvPr>
            <p:ph type="dt" sz="half" idx="10"/>
          </p:nvPr>
        </p:nvSpPr>
        <p:spPr/>
        <p:txBody>
          <a:bodyPr/>
          <a:lstStyle/>
          <a:p>
            <a:fld id="{9D0D92BC-42A9-434B-8530-ADBF4485E407}" type="datetimeFigureOut">
              <a:rPr lang="en-US" smtClean="0"/>
              <a:t>3/20/2024</a:t>
            </a:fld>
            <a:endParaRPr lang="en-US"/>
          </a:p>
        </p:txBody>
      </p:sp>
      <p:sp>
        <p:nvSpPr>
          <p:cNvPr id="5" name="Footer Placeholder 4">
            <a:extLst>
              <a:ext uri="{FF2B5EF4-FFF2-40B4-BE49-F238E27FC236}">
                <a16:creationId xmlns:a16="http://schemas.microsoft.com/office/drawing/2014/main" id="{6E427265-C89C-937F-1DA3-F377F68770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6EB89E-4530-3632-3485-F481DB042ED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6428797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8056A-761D-1DBC-276A-2A46D153C03F}"/>
              </a:ext>
            </a:extLst>
          </p:cNvPr>
          <p:cNvSpPr>
            <a:spLocks noGrp="1"/>
          </p:cNvSpPr>
          <p:nvPr>
            <p:ph type="title"/>
          </p:nvPr>
        </p:nvSpPr>
        <p:spPr>
          <a:xfrm>
            <a:off x="1471613" y="1355763"/>
            <a:ext cx="6972300" cy="2255794"/>
          </a:xfrm>
        </p:spPr>
        <p:txBody>
          <a:bodyPr anchor="t">
            <a:normAutofit/>
          </a:bodyPr>
          <a:lstStyle>
            <a:lvl1pPr>
              <a:lnSpc>
                <a:spcPct val="110000"/>
              </a:lnSpc>
              <a:defRPr sz="3600"/>
            </a:lvl1pPr>
          </a:lstStyle>
          <a:p>
            <a:r>
              <a:rPr lang="en-US" dirty="0"/>
              <a:t>Click to edit Master title style</a:t>
            </a:r>
          </a:p>
        </p:txBody>
      </p:sp>
      <p:sp>
        <p:nvSpPr>
          <p:cNvPr id="3" name="Text Placeholder 2">
            <a:extLst>
              <a:ext uri="{FF2B5EF4-FFF2-40B4-BE49-F238E27FC236}">
                <a16:creationId xmlns:a16="http://schemas.microsoft.com/office/drawing/2014/main" id="{193904B3-6AC1-19D5-3EAE-2009A3B4CE65}"/>
              </a:ext>
            </a:extLst>
          </p:cNvPr>
          <p:cNvSpPr>
            <a:spLocks noGrp="1"/>
          </p:cNvSpPr>
          <p:nvPr>
            <p:ph type="body" idx="1"/>
          </p:nvPr>
        </p:nvSpPr>
        <p:spPr>
          <a:xfrm>
            <a:off x="1524000" y="4921820"/>
            <a:ext cx="5524500" cy="1150934"/>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9FA2A86D-493D-5BF6-8AA6-F1231E3BAE7D}"/>
              </a:ext>
            </a:extLst>
          </p:cNvPr>
          <p:cNvSpPr>
            <a:spLocks noGrp="1"/>
          </p:cNvSpPr>
          <p:nvPr>
            <p:ph type="dt" sz="half" idx="10"/>
          </p:nvPr>
        </p:nvSpPr>
        <p:spPr/>
        <p:txBody>
          <a:bodyPr/>
          <a:lstStyle/>
          <a:p>
            <a:fld id="{9D0D92BC-42A9-434B-8530-ADBF4485E407}" type="datetimeFigureOut">
              <a:rPr lang="en-US" smtClean="0"/>
              <a:t>3/20/2024</a:t>
            </a:fld>
            <a:endParaRPr lang="en-US"/>
          </a:p>
        </p:txBody>
      </p:sp>
      <p:sp>
        <p:nvSpPr>
          <p:cNvPr id="5" name="Footer Placeholder 4">
            <a:extLst>
              <a:ext uri="{FF2B5EF4-FFF2-40B4-BE49-F238E27FC236}">
                <a16:creationId xmlns:a16="http://schemas.microsoft.com/office/drawing/2014/main" id="{79CCCD76-6623-164A-7BFA-207AFA0576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A64312-1F20-5486-62B0-A8BB8829D6CA}"/>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14" name="Straight Connector 13">
            <a:extLst>
              <a:ext uri="{FF2B5EF4-FFF2-40B4-BE49-F238E27FC236}">
                <a16:creationId xmlns:a16="http://schemas.microsoft.com/office/drawing/2014/main" id="{4703F1C9-9114-4426-6F07-F7FF9CCD5FC4}"/>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44526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CFC4C-4D16-E5A8-F934-8B158F6F273C}"/>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779BDE54-F935-945D-3E4F-B659695E84DA}"/>
              </a:ext>
            </a:extLst>
          </p:cNvPr>
          <p:cNvSpPr>
            <a:spLocks noGrp="1"/>
          </p:cNvSpPr>
          <p:nvPr>
            <p:ph sz="half" idx="1"/>
          </p:nvPr>
        </p:nvSpPr>
        <p:spPr>
          <a:xfrm>
            <a:off x="952500" y="2286002"/>
            <a:ext cx="5067300" cy="389096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28F3710-E06B-05DE-937A-C92E52569E34}"/>
              </a:ext>
            </a:extLst>
          </p:cNvPr>
          <p:cNvSpPr>
            <a:spLocks noGrp="1"/>
          </p:cNvSpPr>
          <p:nvPr>
            <p:ph sz="half" idx="2"/>
          </p:nvPr>
        </p:nvSpPr>
        <p:spPr>
          <a:xfrm>
            <a:off x="6172200" y="2286001"/>
            <a:ext cx="5067300" cy="38909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F7302EFD-42D3-11C1-677E-0E478B93F7B2}"/>
              </a:ext>
            </a:extLst>
          </p:cNvPr>
          <p:cNvSpPr>
            <a:spLocks noGrp="1"/>
          </p:cNvSpPr>
          <p:nvPr>
            <p:ph type="dt" sz="half" idx="10"/>
          </p:nvPr>
        </p:nvSpPr>
        <p:spPr/>
        <p:txBody>
          <a:bodyPr/>
          <a:lstStyle/>
          <a:p>
            <a:fld id="{9D0D92BC-42A9-434B-8530-ADBF4485E407}" type="datetimeFigureOut">
              <a:rPr lang="en-US" smtClean="0"/>
              <a:t>3/20/2024</a:t>
            </a:fld>
            <a:endParaRPr lang="en-US"/>
          </a:p>
        </p:txBody>
      </p:sp>
      <p:sp>
        <p:nvSpPr>
          <p:cNvPr id="6" name="Footer Placeholder 5">
            <a:extLst>
              <a:ext uri="{FF2B5EF4-FFF2-40B4-BE49-F238E27FC236}">
                <a16:creationId xmlns:a16="http://schemas.microsoft.com/office/drawing/2014/main" id="{224C2F08-0D93-B14B-6106-2925DF3E16B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A5DE81-F2AB-CCB9-8B68-5E4F31011FF8}"/>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1563680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2D81B-4E36-1511-E9A7-8FB931B41FCF}"/>
              </a:ext>
            </a:extLst>
          </p:cNvPr>
          <p:cNvSpPr>
            <a:spLocks noGrp="1"/>
          </p:cNvSpPr>
          <p:nvPr>
            <p:ph type="title"/>
          </p:nvPr>
        </p:nvSpPr>
        <p:spPr>
          <a:xfrm>
            <a:off x="952500" y="1004888"/>
            <a:ext cx="10287000" cy="90011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87FA73DE-183B-9473-20AD-2D3BFED8439F}"/>
              </a:ext>
            </a:extLst>
          </p:cNvPr>
          <p:cNvSpPr>
            <a:spLocks noGrp="1"/>
          </p:cNvSpPr>
          <p:nvPr>
            <p:ph type="body" idx="1"/>
          </p:nvPr>
        </p:nvSpPr>
        <p:spPr>
          <a:xfrm>
            <a:off x="952501" y="2085959"/>
            <a:ext cx="4886325" cy="590566"/>
          </a:xfrm>
        </p:spPr>
        <p:txBody>
          <a:bodyPr anchor="b">
            <a:normAutofit/>
          </a:bodyPr>
          <a:lstStyle>
            <a:lvl1pPr marL="0" indent="0">
              <a:buNone/>
              <a:defRPr sz="18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ED70FB3D-60AC-DEF2-4472-31B4E076CBCC}"/>
              </a:ext>
            </a:extLst>
          </p:cNvPr>
          <p:cNvSpPr>
            <a:spLocks noGrp="1"/>
          </p:cNvSpPr>
          <p:nvPr>
            <p:ph sz="half" idx="2"/>
          </p:nvPr>
        </p:nvSpPr>
        <p:spPr>
          <a:xfrm>
            <a:off x="952501" y="3048001"/>
            <a:ext cx="4886325" cy="3222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16E5BDB-B29C-788F-E2FB-6C154E8FE82E}"/>
              </a:ext>
            </a:extLst>
          </p:cNvPr>
          <p:cNvSpPr>
            <a:spLocks noGrp="1"/>
          </p:cNvSpPr>
          <p:nvPr>
            <p:ph type="body" sz="quarter" idx="3"/>
          </p:nvPr>
        </p:nvSpPr>
        <p:spPr>
          <a:xfrm>
            <a:off x="6353174" y="2085959"/>
            <a:ext cx="4886325" cy="590566"/>
          </a:xfrm>
        </p:spPr>
        <p:txBody>
          <a:bodyPr anchor="b">
            <a:normAutofit/>
          </a:bodyPr>
          <a:lstStyle>
            <a:lvl1pPr marL="0" indent="0">
              <a:buNone/>
              <a:defRPr sz="18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513FF49-3276-24CA-BC81-FA92C0A9309A}"/>
              </a:ext>
            </a:extLst>
          </p:cNvPr>
          <p:cNvSpPr>
            <a:spLocks noGrp="1"/>
          </p:cNvSpPr>
          <p:nvPr>
            <p:ph sz="quarter" idx="4"/>
          </p:nvPr>
        </p:nvSpPr>
        <p:spPr>
          <a:xfrm>
            <a:off x="6353174" y="3048000"/>
            <a:ext cx="4886325" cy="3222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9E8FA1C8-C196-9BE1-F603-3FC17EDD91F8}"/>
              </a:ext>
            </a:extLst>
          </p:cNvPr>
          <p:cNvSpPr>
            <a:spLocks noGrp="1"/>
          </p:cNvSpPr>
          <p:nvPr>
            <p:ph type="dt" sz="half" idx="10"/>
          </p:nvPr>
        </p:nvSpPr>
        <p:spPr/>
        <p:txBody>
          <a:bodyPr/>
          <a:lstStyle/>
          <a:p>
            <a:fld id="{9D0D92BC-42A9-434B-8530-ADBF4485E407}" type="datetimeFigureOut">
              <a:rPr lang="en-US" smtClean="0"/>
              <a:t>3/20/2024</a:t>
            </a:fld>
            <a:endParaRPr lang="en-US"/>
          </a:p>
        </p:txBody>
      </p:sp>
      <p:sp>
        <p:nvSpPr>
          <p:cNvPr id="8" name="Footer Placeholder 7">
            <a:extLst>
              <a:ext uri="{FF2B5EF4-FFF2-40B4-BE49-F238E27FC236}">
                <a16:creationId xmlns:a16="http://schemas.microsoft.com/office/drawing/2014/main" id="{CFB79692-E142-E1D7-AD17-30C5F13657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C90FCF2-7B78-2A2A-F878-58335FEA390C}"/>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11" name="Straight Connector 10">
            <a:extLst>
              <a:ext uri="{FF2B5EF4-FFF2-40B4-BE49-F238E27FC236}">
                <a16:creationId xmlns:a16="http://schemas.microsoft.com/office/drawing/2014/main" id="{BC2D0356-1ECF-682B-F87A-811BDD28B2CB}"/>
              </a:ext>
            </a:extLst>
          </p:cNvPr>
          <p:cNvCxnSpPr>
            <a:cxnSpLocks/>
          </p:cNvCxnSpPr>
          <p:nvPr/>
        </p:nvCxnSpPr>
        <p:spPr>
          <a:xfrm>
            <a:off x="1052513" y="287681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906CA06-9701-E645-C0A5-594B227B288F}"/>
              </a:ext>
            </a:extLst>
          </p:cNvPr>
          <p:cNvCxnSpPr>
            <a:cxnSpLocks/>
          </p:cNvCxnSpPr>
          <p:nvPr/>
        </p:nvCxnSpPr>
        <p:spPr>
          <a:xfrm>
            <a:off x="6435725" y="287681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17500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214DA-C0D4-E152-7F42-F6352C961E82}"/>
              </a:ext>
            </a:extLst>
          </p:cNvPr>
          <p:cNvSpPr>
            <a:spLocks noGrp="1"/>
          </p:cNvSpPr>
          <p:nvPr>
            <p:ph type="title"/>
          </p:nvPr>
        </p:nvSpPr>
        <p:spPr>
          <a:xfrm>
            <a:off x="1524000" y="914400"/>
            <a:ext cx="9715500" cy="9906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4EC2AA04-1E84-460C-F560-A228F930F0AF}"/>
              </a:ext>
            </a:extLst>
          </p:cNvPr>
          <p:cNvSpPr>
            <a:spLocks noGrp="1"/>
          </p:cNvSpPr>
          <p:nvPr>
            <p:ph type="dt" sz="half" idx="10"/>
          </p:nvPr>
        </p:nvSpPr>
        <p:spPr/>
        <p:txBody>
          <a:bodyPr/>
          <a:lstStyle/>
          <a:p>
            <a:fld id="{9D0D92BC-42A9-434B-8530-ADBF4485E407}" type="datetimeFigureOut">
              <a:rPr lang="en-US" smtClean="0"/>
              <a:t>3/20/2024</a:t>
            </a:fld>
            <a:endParaRPr lang="en-US"/>
          </a:p>
        </p:txBody>
      </p:sp>
      <p:sp>
        <p:nvSpPr>
          <p:cNvPr id="4" name="Footer Placeholder 3">
            <a:extLst>
              <a:ext uri="{FF2B5EF4-FFF2-40B4-BE49-F238E27FC236}">
                <a16:creationId xmlns:a16="http://schemas.microsoft.com/office/drawing/2014/main" id="{24AB260E-3910-7D1B-5074-24F5F0AB531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C2020F1-A878-9B80-6B4F-7D71406BBF38}"/>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713876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7652D6-7AE9-3E3B-5C1B-2B4399B150D5}"/>
              </a:ext>
            </a:extLst>
          </p:cNvPr>
          <p:cNvSpPr>
            <a:spLocks noGrp="1"/>
          </p:cNvSpPr>
          <p:nvPr>
            <p:ph type="dt" sz="half" idx="10"/>
          </p:nvPr>
        </p:nvSpPr>
        <p:spPr/>
        <p:txBody>
          <a:bodyPr/>
          <a:lstStyle/>
          <a:p>
            <a:fld id="{9D0D92BC-42A9-434B-8530-ADBF4485E407}" type="datetimeFigureOut">
              <a:rPr lang="en-US" smtClean="0"/>
              <a:t>3/20/2024</a:t>
            </a:fld>
            <a:endParaRPr lang="en-US"/>
          </a:p>
        </p:txBody>
      </p:sp>
      <p:sp>
        <p:nvSpPr>
          <p:cNvPr id="3" name="Footer Placeholder 2">
            <a:extLst>
              <a:ext uri="{FF2B5EF4-FFF2-40B4-BE49-F238E27FC236}">
                <a16:creationId xmlns:a16="http://schemas.microsoft.com/office/drawing/2014/main" id="{A9A7127E-2A63-6F45-4C40-83584363073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56FB79-D9D1-5381-0019-E24F8B4DAAB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107271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C23B5-7DA9-0E4F-DA39-4624DB8A252E}"/>
              </a:ext>
            </a:extLst>
          </p:cNvPr>
          <p:cNvSpPr>
            <a:spLocks noGrp="1"/>
          </p:cNvSpPr>
          <p:nvPr>
            <p:ph type="title"/>
          </p:nvPr>
        </p:nvSpPr>
        <p:spPr>
          <a:xfrm>
            <a:off x="1524000" y="1369065"/>
            <a:ext cx="3266536" cy="2312979"/>
          </a:xfrm>
        </p:spPr>
        <p:txBody>
          <a:bodyPr anchor="b">
            <a:no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B94A5E77-518A-1FB9-B473-E19CADE04669}"/>
              </a:ext>
            </a:extLst>
          </p:cNvPr>
          <p:cNvSpPr>
            <a:spLocks noGrp="1"/>
          </p:cNvSpPr>
          <p:nvPr>
            <p:ph idx="1"/>
          </p:nvPr>
        </p:nvSpPr>
        <p:spPr>
          <a:xfrm>
            <a:off x="5624423" y="987425"/>
            <a:ext cx="5615077" cy="4873625"/>
          </a:xfrm>
        </p:spPr>
        <p:txBody>
          <a:bodyPr anchor="ct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365344F-7D06-2406-D113-D24587835D69}"/>
              </a:ext>
            </a:extLst>
          </p:cNvPr>
          <p:cNvSpPr>
            <a:spLocks noGrp="1"/>
          </p:cNvSpPr>
          <p:nvPr>
            <p:ph type="body" sz="half" idx="2"/>
          </p:nvPr>
        </p:nvSpPr>
        <p:spPr>
          <a:xfrm>
            <a:off x="1524000" y="3947801"/>
            <a:ext cx="3266536" cy="2382838"/>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22BE708-BAD0-A0A6-9332-9D2179E673FB}"/>
              </a:ext>
            </a:extLst>
          </p:cNvPr>
          <p:cNvSpPr>
            <a:spLocks noGrp="1"/>
          </p:cNvSpPr>
          <p:nvPr>
            <p:ph type="dt" sz="half" idx="10"/>
          </p:nvPr>
        </p:nvSpPr>
        <p:spPr/>
        <p:txBody>
          <a:bodyPr/>
          <a:lstStyle/>
          <a:p>
            <a:fld id="{9D0D92BC-42A9-434B-8530-ADBF4485E407}" type="datetimeFigureOut">
              <a:rPr lang="en-US" smtClean="0"/>
              <a:t>3/20/2024</a:t>
            </a:fld>
            <a:endParaRPr lang="en-US"/>
          </a:p>
        </p:txBody>
      </p:sp>
      <p:sp>
        <p:nvSpPr>
          <p:cNvPr id="6" name="Footer Placeholder 5">
            <a:extLst>
              <a:ext uri="{FF2B5EF4-FFF2-40B4-BE49-F238E27FC236}">
                <a16:creationId xmlns:a16="http://schemas.microsoft.com/office/drawing/2014/main" id="{F8A70050-9362-4EC4-6B73-3A38445B71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CDA991-8608-CAB4-33FA-03D380D2F060}"/>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5294887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7B837-332D-9100-E007-7DE279481410}"/>
              </a:ext>
            </a:extLst>
          </p:cNvPr>
          <p:cNvSpPr>
            <a:spLocks noGrp="1"/>
          </p:cNvSpPr>
          <p:nvPr>
            <p:ph type="title"/>
          </p:nvPr>
        </p:nvSpPr>
        <p:spPr>
          <a:xfrm>
            <a:off x="1523999" y="1385457"/>
            <a:ext cx="3312543" cy="2304288"/>
          </a:xfrm>
        </p:spPr>
        <p:txBody>
          <a:bodyPr anchor="b">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3E0DE983-0B0E-07CC-8C57-4EA529E27D19}"/>
              </a:ext>
            </a:extLst>
          </p:cNvPr>
          <p:cNvSpPr>
            <a:spLocks noGrp="1"/>
          </p:cNvSpPr>
          <p:nvPr>
            <p:ph type="pic" idx="1"/>
          </p:nvPr>
        </p:nvSpPr>
        <p:spPr>
          <a:xfrm>
            <a:off x="5624423" y="957263"/>
            <a:ext cx="5372189" cy="4962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4CAB867-3FC6-5007-61B0-D9B7E5B0CED6}"/>
              </a:ext>
            </a:extLst>
          </p:cNvPr>
          <p:cNvSpPr>
            <a:spLocks noGrp="1"/>
          </p:cNvSpPr>
          <p:nvPr>
            <p:ph type="body" sz="half" idx="2"/>
          </p:nvPr>
        </p:nvSpPr>
        <p:spPr>
          <a:xfrm>
            <a:off x="1524000" y="3958315"/>
            <a:ext cx="3312542" cy="1961473"/>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6FC7E0F-BFE1-7134-163B-B777970B762A}"/>
              </a:ext>
            </a:extLst>
          </p:cNvPr>
          <p:cNvSpPr>
            <a:spLocks noGrp="1"/>
          </p:cNvSpPr>
          <p:nvPr>
            <p:ph type="dt" sz="half" idx="10"/>
          </p:nvPr>
        </p:nvSpPr>
        <p:spPr/>
        <p:txBody>
          <a:bodyPr/>
          <a:lstStyle/>
          <a:p>
            <a:fld id="{9D0D92BC-42A9-434B-8530-ADBF4485E407}" type="datetimeFigureOut">
              <a:rPr lang="en-US" smtClean="0"/>
              <a:t>3/20/2024</a:t>
            </a:fld>
            <a:endParaRPr lang="en-US"/>
          </a:p>
        </p:txBody>
      </p:sp>
      <p:sp>
        <p:nvSpPr>
          <p:cNvPr id="6" name="Footer Placeholder 5">
            <a:extLst>
              <a:ext uri="{FF2B5EF4-FFF2-40B4-BE49-F238E27FC236}">
                <a16:creationId xmlns:a16="http://schemas.microsoft.com/office/drawing/2014/main" id="{AD395D0B-4F98-F3BE-FB23-22D8C5D41F1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2FB2E3D-2188-B7A9-0ECE-978147358479}"/>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3635880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F4143-3C41-D626-8F64-36A9C9F1A606}"/>
              </a:ext>
            </a:extLst>
          </p:cNvPr>
          <p:cNvSpPr>
            <a:spLocks noGrp="1"/>
          </p:cNvSpPr>
          <p:nvPr>
            <p:ph type="title"/>
          </p:nvPr>
        </p:nvSpPr>
        <p:spPr>
          <a:xfrm>
            <a:off x="952500" y="914400"/>
            <a:ext cx="9962791" cy="990600"/>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452C4FB-B560-A0FC-6435-952981BC9A1D}"/>
              </a:ext>
            </a:extLst>
          </p:cNvPr>
          <p:cNvSpPr>
            <a:spLocks noGrp="1"/>
          </p:cNvSpPr>
          <p:nvPr>
            <p:ph type="body" orient="vert" idx="1"/>
          </p:nvPr>
        </p:nvSpPr>
        <p:spPr>
          <a:xfrm>
            <a:off x="952500" y="2285997"/>
            <a:ext cx="9962791" cy="38909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87CEC4F-0A90-11E2-E43E-B9E765AFBD3A}"/>
              </a:ext>
            </a:extLst>
          </p:cNvPr>
          <p:cNvSpPr>
            <a:spLocks noGrp="1"/>
          </p:cNvSpPr>
          <p:nvPr>
            <p:ph type="dt" sz="half" idx="10"/>
          </p:nvPr>
        </p:nvSpPr>
        <p:spPr/>
        <p:txBody>
          <a:bodyPr/>
          <a:lstStyle/>
          <a:p>
            <a:fld id="{9D0D92BC-42A9-434B-8530-ADBF4485E407}" type="datetimeFigureOut">
              <a:rPr lang="en-US" smtClean="0"/>
              <a:t>3/20/2024</a:t>
            </a:fld>
            <a:endParaRPr lang="en-US"/>
          </a:p>
        </p:txBody>
      </p:sp>
      <p:sp>
        <p:nvSpPr>
          <p:cNvPr id="5" name="Footer Placeholder 4">
            <a:extLst>
              <a:ext uri="{FF2B5EF4-FFF2-40B4-BE49-F238E27FC236}">
                <a16:creationId xmlns:a16="http://schemas.microsoft.com/office/drawing/2014/main" id="{51B2A5B4-1D77-B0AC-49E7-CAE9556B1C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396EF9-2FDA-8E87-D546-8840CEBF038C}"/>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41838511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085AB7-38B3-7F80-0B2D-7960F5637521}"/>
              </a:ext>
            </a:extLst>
          </p:cNvPr>
          <p:cNvSpPr>
            <a:spLocks noGrp="1"/>
          </p:cNvSpPr>
          <p:nvPr>
            <p:ph type="title" orient="vert"/>
          </p:nvPr>
        </p:nvSpPr>
        <p:spPr>
          <a:xfrm>
            <a:off x="9224513" y="1052423"/>
            <a:ext cx="1771292" cy="49170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B5ADBDC3-E9EA-8699-B2E4-4C7784455BA8}"/>
              </a:ext>
            </a:extLst>
          </p:cNvPr>
          <p:cNvSpPr>
            <a:spLocks noGrp="1"/>
          </p:cNvSpPr>
          <p:nvPr>
            <p:ph type="body" orient="vert" idx="1"/>
          </p:nvPr>
        </p:nvSpPr>
        <p:spPr>
          <a:xfrm>
            <a:off x="1006414" y="1052424"/>
            <a:ext cx="7873043" cy="49170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E1DBEDE-3A67-6FCA-25F3-B91F7C82ED89}"/>
              </a:ext>
            </a:extLst>
          </p:cNvPr>
          <p:cNvSpPr>
            <a:spLocks noGrp="1"/>
          </p:cNvSpPr>
          <p:nvPr>
            <p:ph type="dt" sz="half" idx="10"/>
          </p:nvPr>
        </p:nvSpPr>
        <p:spPr/>
        <p:txBody>
          <a:bodyPr/>
          <a:lstStyle/>
          <a:p>
            <a:fld id="{9D0D92BC-42A9-434B-8530-ADBF4485E407}" type="datetimeFigureOut">
              <a:rPr lang="en-US" smtClean="0"/>
              <a:t>3/20/2024</a:t>
            </a:fld>
            <a:endParaRPr lang="en-US"/>
          </a:p>
        </p:txBody>
      </p:sp>
      <p:sp>
        <p:nvSpPr>
          <p:cNvPr id="5" name="Footer Placeholder 4">
            <a:extLst>
              <a:ext uri="{FF2B5EF4-FFF2-40B4-BE49-F238E27FC236}">
                <a16:creationId xmlns:a16="http://schemas.microsoft.com/office/drawing/2014/main" id="{BB9EFF51-4318-20EA-3A3A-8FE203B1A7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CD9703-5BAD-DE95-98D9-0F30E7C0937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9909301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258B98-3BD5-0A20-B0E7-944EAEB2654A}"/>
              </a:ext>
            </a:extLst>
          </p:cNvPr>
          <p:cNvSpPr/>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C0D404C1-E8A5-65FC-C068-21EA0397ED63}"/>
              </a:ext>
            </a:extLst>
          </p:cNvPr>
          <p:cNvSpPr>
            <a:spLocks noGrp="1"/>
          </p:cNvSpPr>
          <p:nvPr>
            <p:ph type="title"/>
          </p:nvPr>
        </p:nvSpPr>
        <p:spPr>
          <a:xfrm>
            <a:off x="952500" y="757238"/>
            <a:ext cx="10287000" cy="1147762"/>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6DCFD78-F171-BA47-AAF3-C6EB75F94C78}"/>
              </a:ext>
            </a:extLst>
          </p:cNvPr>
          <p:cNvSpPr>
            <a:spLocks noGrp="1"/>
          </p:cNvSpPr>
          <p:nvPr>
            <p:ph type="body" idx="1"/>
          </p:nvPr>
        </p:nvSpPr>
        <p:spPr>
          <a:xfrm>
            <a:off x="952500" y="2285997"/>
            <a:ext cx="10287000" cy="389096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5965A77-B1AB-D608-A6C5-F0F99B6913D8}"/>
              </a:ext>
            </a:extLst>
          </p:cNvPr>
          <p:cNvSpPr>
            <a:spLocks noGrp="1"/>
          </p:cNvSpPr>
          <p:nvPr>
            <p:ph type="dt" sz="half" idx="2"/>
          </p:nvPr>
        </p:nvSpPr>
        <p:spPr>
          <a:xfrm rot="5400000">
            <a:off x="10568087" y="4756249"/>
            <a:ext cx="2476307"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9D0D92BC-42A9-434B-8530-ADBF4485E407}" type="datetimeFigureOut">
              <a:rPr lang="en-US" smtClean="0"/>
              <a:pPr/>
              <a:t>3/20/2024</a:t>
            </a:fld>
            <a:endParaRPr lang="en-US" dirty="0"/>
          </a:p>
        </p:txBody>
      </p:sp>
      <p:sp>
        <p:nvSpPr>
          <p:cNvPr id="5" name="Footer Placeholder 4">
            <a:extLst>
              <a:ext uri="{FF2B5EF4-FFF2-40B4-BE49-F238E27FC236}">
                <a16:creationId xmlns:a16="http://schemas.microsoft.com/office/drawing/2014/main" id="{05DE34E5-5E9B-7786-05B5-B93241EE2F42}"/>
              </a:ext>
            </a:extLst>
          </p:cNvPr>
          <p:cNvSpPr>
            <a:spLocks noGrp="1"/>
          </p:cNvSpPr>
          <p:nvPr>
            <p:ph type="ftr" sz="quarter" idx="3"/>
          </p:nvPr>
        </p:nvSpPr>
        <p:spPr>
          <a:xfrm rot="5400000">
            <a:off x="10589519" y="1758059"/>
            <a:ext cx="2433442"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525CD4B-611E-32FA-419D-326099EEF340}"/>
              </a:ext>
            </a:extLst>
          </p:cNvPr>
          <p:cNvSpPr>
            <a:spLocks noGrp="1"/>
          </p:cNvSpPr>
          <p:nvPr>
            <p:ph type="sldNum" sz="quarter" idx="4"/>
          </p:nvPr>
        </p:nvSpPr>
        <p:spPr>
          <a:xfrm>
            <a:off x="11539542" y="3246437"/>
            <a:ext cx="533399" cy="365125"/>
          </a:xfrm>
          <a:prstGeom prst="rect">
            <a:avLst/>
          </a:prstGeom>
        </p:spPr>
        <p:txBody>
          <a:bodyPr vert="horz" lIns="91440" tIns="45720" rIns="91440" bIns="45720" rtlCol="0" anchor="ctr"/>
          <a:lstStyle>
            <a:lvl1pPr algn="ctr">
              <a:defRPr sz="1600" b="1" cap="all" baseline="0">
                <a:solidFill>
                  <a:schemeClr val="tx1"/>
                </a:solidFill>
                <a:latin typeface="+mj-lt"/>
              </a:defRPr>
            </a:lvl1p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279755050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56032"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21208"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39496"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3210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web of dots connected">
            <a:extLst>
              <a:ext uri="{FF2B5EF4-FFF2-40B4-BE49-F238E27FC236}">
                <a16:creationId xmlns:a16="http://schemas.microsoft.com/office/drawing/2014/main" id="{20159441-3BC2-6E5A-E416-45085C7C49CF}"/>
              </a:ext>
            </a:extLst>
          </p:cNvPr>
          <p:cNvPicPr>
            <a:picLocks noChangeAspect="1"/>
          </p:cNvPicPr>
          <p:nvPr/>
        </p:nvPicPr>
        <p:blipFill rotWithShape="1">
          <a:blip r:embed="rId2">
            <a:alphaModFix/>
          </a:blip>
          <a:srcRect l="20426"/>
          <a:stretch/>
        </p:blipFill>
        <p:spPr>
          <a:xfrm>
            <a:off x="20" y="1571"/>
            <a:ext cx="12191980" cy="6856429"/>
          </a:xfrm>
          <a:prstGeom prst="rect">
            <a:avLst/>
          </a:prstGeom>
        </p:spPr>
      </p:pic>
      <p:sp>
        <p:nvSpPr>
          <p:cNvPr id="11" name="Freeform: Shape 10">
            <a:extLst>
              <a:ext uri="{FF2B5EF4-FFF2-40B4-BE49-F238E27FC236}">
                <a16:creationId xmlns:a16="http://schemas.microsoft.com/office/drawing/2014/main" id="{CEB96CAC-5A33-8303-9C73-1B3220A5D3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524" y="125034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gradFill>
            <a:gsLst>
              <a:gs pos="0">
                <a:schemeClr val="accent1">
                  <a:lumMod val="60000"/>
                  <a:lumOff val="40000"/>
                  <a:alpha val="20000"/>
                </a:schemeClr>
              </a:gs>
              <a:gs pos="7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A092684-6059-E856-2CA5-C778DB2376AD}"/>
              </a:ext>
            </a:extLst>
          </p:cNvPr>
          <p:cNvSpPr>
            <a:spLocks noGrp="1"/>
          </p:cNvSpPr>
          <p:nvPr>
            <p:ph type="ctrTitle"/>
          </p:nvPr>
        </p:nvSpPr>
        <p:spPr>
          <a:xfrm>
            <a:off x="1280159" y="2211977"/>
            <a:ext cx="3535679" cy="1450961"/>
          </a:xfrm>
        </p:spPr>
        <p:txBody>
          <a:bodyPr anchor="b">
            <a:normAutofit/>
          </a:bodyPr>
          <a:lstStyle/>
          <a:p>
            <a:pPr algn="ctr"/>
            <a:r>
              <a:rPr lang="en-US" dirty="0"/>
              <a:t>Climate Change. </a:t>
            </a:r>
            <a:endParaRPr lang="en-GB" dirty="0"/>
          </a:p>
        </p:txBody>
      </p:sp>
      <p:sp>
        <p:nvSpPr>
          <p:cNvPr id="3" name="Subtitle 2">
            <a:extLst>
              <a:ext uri="{FF2B5EF4-FFF2-40B4-BE49-F238E27FC236}">
                <a16:creationId xmlns:a16="http://schemas.microsoft.com/office/drawing/2014/main" id="{5B64776E-0B93-3039-DFE4-AA40DFB13517}"/>
              </a:ext>
            </a:extLst>
          </p:cNvPr>
          <p:cNvSpPr>
            <a:spLocks noGrp="1"/>
          </p:cNvSpPr>
          <p:nvPr>
            <p:ph type="subTitle" idx="1"/>
          </p:nvPr>
        </p:nvSpPr>
        <p:spPr>
          <a:xfrm>
            <a:off x="1523998" y="4244336"/>
            <a:ext cx="3048000" cy="877585"/>
          </a:xfrm>
        </p:spPr>
        <p:txBody>
          <a:bodyPr>
            <a:normAutofit/>
          </a:bodyPr>
          <a:lstStyle/>
          <a:p>
            <a:pPr algn="ctr"/>
            <a:r>
              <a:rPr lang="en-US" dirty="0"/>
              <a:t>By Cassie Thomas.</a:t>
            </a:r>
            <a:endParaRPr lang="en-GB" dirty="0"/>
          </a:p>
        </p:txBody>
      </p:sp>
      <p:cxnSp>
        <p:nvCxnSpPr>
          <p:cNvPr id="13" name="Straight Connector 12">
            <a:extLst>
              <a:ext uri="{FF2B5EF4-FFF2-40B4-BE49-F238E27FC236}">
                <a16:creationId xmlns:a16="http://schemas.microsoft.com/office/drawing/2014/main" id="{7454BE46-239F-BB50-4643-61FF5943B7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562423" y="395142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85174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321FA85-B423-37AF-7584-7918D01734B7}"/>
              </a:ext>
            </a:extLst>
          </p:cNvPr>
          <p:cNvSpPr/>
          <p:nvPr/>
        </p:nvSpPr>
        <p:spPr>
          <a:xfrm>
            <a:off x="3034479" y="-675853"/>
            <a:ext cx="6123042" cy="1351706"/>
          </a:xfrm>
          <a:prstGeom prst="rect">
            <a:avLst/>
          </a:prstGeom>
        </p:spPr>
        <p:txBody>
          <a:bodyPr vert="horz" lIns="91440" tIns="45720" rIns="91440" bIns="45720" rtlCol="0" anchor="b">
            <a:normAutofit/>
          </a:bodyPr>
          <a:lstStyle/>
          <a:p>
            <a:pPr algn="ctr">
              <a:lnSpc>
                <a:spcPct val="110000"/>
              </a:lnSpc>
              <a:spcBef>
                <a:spcPct val="0"/>
              </a:spcBef>
              <a:spcAft>
                <a:spcPts val="600"/>
              </a:spcAft>
            </a:pPr>
            <a:r>
              <a:rPr lang="en-US" sz="4000" b="1" cap="all" spc="600" dirty="0">
                <a:ln w="0"/>
                <a:effectLst>
                  <a:outerShdw blurRad="38100" dist="19050" dir="2700000" algn="tl" rotWithShape="0">
                    <a:schemeClr val="dk1">
                      <a:alpha val="40000"/>
                    </a:schemeClr>
                  </a:outerShdw>
                </a:effectLst>
                <a:latin typeface="+mj-lt"/>
                <a:ea typeface="+mj-ea"/>
                <a:cs typeface="+mj-cs"/>
              </a:rPr>
              <a:t>Aims and objectives. </a:t>
            </a:r>
            <a:endParaRPr lang="en-US" sz="1500" b="1" cap="all" spc="600" dirty="0">
              <a:ln w="0"/>
              <a:effectLst>
                <a:outerShdw blurRad="38100" dist="19050" dir="2700000" algn="tl" rotWithShape="0">
                  <a:schemeClr val="dk1">
                    <a:alpha val="40000"/>
                  </a:schemeClr>
                </a:outerShdw>
              </a:effectLst>
              <a:latin typeface="+mj-lt"/>
              <a:ea typeface="+mj-ea"/>
              <a:cs typeface="+mj-cs"/>
            </a:endParaRPr>
          </a:p>
        </p:txBody>
      </p:sp>
      <p:sp>
        <p:nvSpPr>
          <p:cNvPr id="3" name="TextBox 2">
            <a:extLst>
              <a:ext uri="{FF2B5EF4-FFF2-40B4-BE49-F238E27FC236}">
                <a16:creationId xmlns:a16="http://schemas.microsoft.com/office/drawing/2014/main" id="{CA31565E-0CCF-9DCC-9CA3-E5882877AA6B}"/>
              </a:ext>
            </a:extLst>
          </p:cNvPr>
          <p:cNvSpPr txBox="1"/>
          <p:nvPr/>
        </p:nvSpPr>
        <p:spPr>
          <a:xfrm>
            <a:off x="208547" y="1347537"/>
            <a:ext cx="11806990" cy="3970318"/>
          </a:xfrm>
          <a:prstGeom prst="rect">
            <a:avLst/>
          </a:prstGeom>
          <a:noFill/>
        </p:spPr>
        <p:txBody>
          <a:bodyPr wrap="square" rtlCol="0">
            <a:spAutoFit/>
          </a:bodyPr>
          <a:lstStyle/>
          <a:p>
            <a:pPr marL="285750" indent="-285750">
              <a:buFont typeface="Arial" panose="020B0604020202020204" pitchFamily="34" charset="0"/>
              <a:buChar char="•"/>
            </a:pPr>
            <a:r>
              <a:rPr lang="en-US" sz="3600" dirty="0"/>
              <a:t>To gain a better understanding of climate change and how it is affecting the world, and the lives of future generations. </a:t>
            </a:r>
          </a:p>
          <a:p>
            <a:pPr marL="285750" indent="-285750">
              <a:buFont typeface="Arial" panose="020B0604020202020204" pitchFamily="34" charset="0"/>
              <a:buChar char="•"/>
            </a:pPr>
            <a:r>
              <a:rPr lang="en-US" sz="3600" dirty="0"/>
              <a:t>To gain an understanding of changes you can make to help the world. </a:t>
            </a:r>
          </a:p>
          <a:p>
            <a:pPr marL="285750" indent="-285750">
              <a:buFont typeface="Arial" panose="020B0604020202020204" pitchFamily="34" charset="0"/>
              <a:buChar char="•"/>
            </a:pPr>
            <a:r>
              <a:rPr lang="en-US" sz="3600" dirty="0"/>
              <a:t>Gain an understanding of what net-zero emissions are. </a:t>
            </a:r>
          </a:p>
          <a:p>
            <a:pPr marL="285750" indent="-285750">
              <a:buFont typeface="Arial" panose="020B0604020202020204" pitchFamily="34" charset="0"/>
              <a:buChar char="•"/>
            </a:pPr>
            <a:r>
              <a:rPr lang="en-US" sz="3600" dirty="0"/>
              <a:t>Gain an understanding of little changes you can make to be more sustainable. </a:t>
            </a:r>
            <a:endParaRPr lang="en-GB" sz="3600" dirty="0"/>
          </a:p>
        </p:txBody>
      </p:sp>
    </p:spTree>
    <p:extLst>
      <p:ext uri="{BB962C8B-B14F-4D97-AF65-F5344CB8AC3E}">
        <p14:creationId xmlns:p14="http://schemas.microsoft.com/office/powerpoint/2010/main" val="2052664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1C74AEE6-9CA7-5247-DC34-99634247DF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736ACF6A-FC06-4E10-819E-2E7BC6978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5F12CF4-2DA8-61EA-0A5C-3753DDDAD1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3217781"/>
            <a:ext cx="6096000" cy="3640219"/>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1">
            <a:extLst>
              <a:ext uri="{FF2B5EF4-FFF2-40B4-BE49-F238E27FC236}">
                <a16:creationId xmlns:a16="http://schemas.microsoft.com/office/drawing/2014/main" id="{6805AAE8-B9FE-706F-7FAA-F0E9D611CDA9}"/>
              </a:ext>
            </a:extLst>
          </p:cNvPr>
          <p:cNvSpPr/>
          <p:nvPr/>
        </p:nvSpPr>
        <p:spPr>
          <a:xfrm>
            <a:off x="7175862" y="2453305"/>
            <a:ext cx="3936275" cy="1351706"/>
          </a:xfrm>
          <a:prstGeom prst="rect">
            <a:avLst/>
          </a:prstGeom>
        </p:spPr>
        <p:txBody>
          <a:bodyPr vert="horz" lIns="91440" tIns="45720" rIns="91440" bIns="45720" rtlCol="0" anchor="b">
            <a:normAutofit lnSpcReduction="10000"/>
          </a:bodyPr>
          <a:lstStyle/>
          <a:p>
            <a:pPr algn="ctr">
              <a:lnSpc>
                <a:spcPct val="110000"/>
              </a:lnSpc>
              <a:spcBef>
                <a:spcPct val="0"/>
              </a:spcBef>
              <a:spcAft>
                <a:spcPts val="600"/>
              </a:spcAft>
            </a:pPr>
            <a:r>
              <a:rPr lang="en-US" sz="4000" b="1" cap="all" spc="600" dirty="0">
                <a:ln w="0"/>
                <a:effectLst>
                  <a:outerShdw blurRad="38100" dist="19050" dir="2700000" algn="tl" rotWithShape="0">
                    <a:schemeClr val="dk1">
                      <a:alpha val="40000"/>
                    </a:schemeClr>
                  </a:outerShdw>
                </a:effectLst>
                <a:latin typeface="+mj-lt"/>
                <a:ea typeface="+mj-ea"/>
                <a:cs typeface="+mj-cs"/>
              </a:rPr>
              <a:t>climate   change</a:t>
            </a:r>
            <a:r>
              <a:rPr lang="en-US" sz="1500" b="1" cap="all" spc="600" dirty="0">
                <a:ln w="0"/>
                <a:effectLst>
                  <a:outerShdw blurRad="38100" dist="19050" dir="2700000" algn="tl" rotWithShape="0">
                    <a:schemeClr val="dk1">
                      <a:alpha val="40000"/>
                    </a:schemeClr>
                  </a:outerShdw>
                </a:effectLst>
                <a:latin typeface="+mj-lt"/>
                <a:ea typeface="+mj-ea"/>
                <a:cs typeface="+mj-cs"/>
              </a:rPr>
              <a:t>. </a:t>
            </a:r>
          </a:p>
        </p:txBody>
      </p:sp>
      <p:pic>
        <p:nvPicPr>
          <p:cNvPr id="4" name="Picture 3" descr="A planet earth on the ground&#10;&#10;Description automatically generated">
            <a:extLst>
              <a:ext uri="{FF2B5EF4-FFF2-40B4-BE49-F238E27FC236}">
                <a16:creationId xmlns:a16="http://schemas.microsoft.com/office/drawing/2014/main" id="{2218E688-F0D9-C065-52E0-686BD992DBBC}"/>
              </a:ext>
            </a:extLst>
          </p:cNvPr>
          <p:cNvPicPr>
            <a:picLocks noChangeAspect="1"/>
          </p:cNvPicPr>
          <p:nvPr/>
        </p:nvPicPr>
        <p:blipFill rotWithShape="1">
          <a:blip r:embed="rId3">
            <a:extLst>
              <a:ext uri="{28A0092B-C50C-407E-A947-70E740481C1C}">
                <a14:useLocalDpi xmlns:a14="http://schemas.microsoft.com/office/drawing/2010/main" val="0"/>
              </a:ext>
            </a:extLst>
          </a:blip>
          <a:srcRect l="22181" r="18485" b="-2"/>
          <a:stretch/>
        </p:blipFill>
        <p:spPr>
          <a:xfrm>
            <a:off x="-2" y="1"/>
            <a:ext cx="6096001" cy="6858000"/>
          </a:xfrm>
          <a:prstGeom prst="rect">
            <a:avLst/>
          </a:prstGeom>
        </p:spPr>
      </p:pic>
      <p:cxnSp>
        <p:nvCxnSpPr>
          <p:cNvPr id="17" name="Straight Connector 16">
            <a:extLst>
              <a:ext uri="{FF2B5EF4-FFF2-40B4-BE49-F238E27FC236}">
                <a16:creationId xmlns:a16="http://schemas.microsoft.com/office/drawing/2014/main" id="{7B9466E0-3884-B930-091B-5BB027876F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8422" y="395142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0B713C8-E8A6-D8FD-327D-138B6B5B3E6E}"/>
              </a:ext>
            </a:extLst>
          </p:cNvPr>
          <p:cNvSpPr txBox="1"/>
          <p:nvPr/>
        </p:nvSpPr>
        <p:spPr>
          <a:xfrm>
            <a:off x="6336631" y="6284876"/>
            <a:ext cx="3936275" cy="646331"/>
          </a:xfrm>
          <a:prstGeom prst="rect">
            <a:avLst/>
          </a:prstGeom>
          <a:noFill/>
        </p:spPr>
        <p:txBody>
          <a:bodyPr wrap="square" rtlCol="0">
            <a:spAutoFit/>
          </a:bodyPr>
          <a:lstStyle/>
          <a:p>
            <a:r>
              <a:rPr lang="en-US" dirty="0"/>
              <a:t>Image 1: university college London, (2023)</a:t>
            </a:r>
            <a:endParaRPr lang="en-GB" dirty="0"/>
          </a:p>
        </p:txBody>
      </p:sp>
    </p:spTree>
    <p:extLst>
      <p:ext uri="{BB962C8B-B14F-4D97-AF65-F5344CB8AC3E}">
        <p14:creationId xmlns:p14="http://schemas.microsoft.com/office/powerpoint/2010/main" val="3614348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492E8FB-078C-6D68-F5EE-5C88BB6A4B42}"/>
              </a:ext>
            </a:extLst>
          </p:cNvPr>
          <p:cNvSpPr txBox="1"/>
          <p:nvPr/>
        </p:nvSpPr>
        <p:spPr>
          <a:xfrm>
            <a:off x="224358" y="1993856"/>
            <a:ext cx="5951912" cy="3416320"/>
          </a:xfrm>
          <a:prstGeom prst="rect">
            <a:avLst/>
          </a:prstGeom>
          <a:noFill/>
        </p:spPr>
        <p:txBody>
          <a:bodyPr wrap="square" rtlCol="0">
            <a:spAutoFit/>
          </a:bodyPr>
          <a:lstStyle/>
          <a:p>
            <a:endParaRPr lang="en-US" dirty="0"/>
          </a:p>
          <a:p>
            <a:pPr marL="285750" indent="-285750">
              <a:buFont typeface="Arial" panose="020B0604020202020204" pitchFamily="34" charset="0"/>
              <a:buChar char="•"/>
            </a:pPr>
            <a:r>
              <a:rPr lang="en-US" dirty="0">
                <a:latin typeface="Abadi" panose="020B0604020104020204" pitchFamily="34" charset="0"/>
              </a:rPr>
              <a:t>Rising temperatures and unsettled weather patterns. </a:t>
            </a:r>
          </a:p>
          <a:p>
            <a:pPr marL="285750" indent="-285750">
              <a:buFont typeface="Arial" panose="020B0604020202020204" pitchFamily="34" charset="0"/>
              <a:buChar char="•"/>
            </a:pPr>
            <a:endParaRPr lang="en-US" dirty="0">
              <a:latin typeface="Abadi" panose="020B0604020104020204" pitchFamily="34" charset="0"/>
            </a:endParaRPr>
          </a:p>
          <a:p>
            <a:pPr marL="285750" indent="-285750">
              <a:buFont typeface="Arial" panose="020B0604020202020204" pitchFamily="34" charset="0"/>
              <a:buChar char="•"/>
            </a:pPr>
            <a:r>
              <a:rPr lang="en-US" dirty="0">
                <a:latin typeface="Abadi" panose="020B0604020104020204" pitchFamily="34" charset="0"/>
              </a:rPr>
              <a:t>Rising sea levels and melting ice caps. </a:t>
            </a:r>
          </a:p>
          <a:p>
            <a:pPr marL="285750" indent="-285750">
              <a:buFont typeface="Arial" panose="020B0604020202020204" pitchFamily="34" charset="0"/>
              <a:buChar char="•"/>
            </a:pPr>
            <a:endParaRPr lang="en-US" dirty="0">
              <a:latin typeface="Abadi" panose="020B0604020104020204" pitchFamily="34" charset="0"/>
            </a:endParaRPr>
          </a:p>
          <a:p>
            <a:pPr marL="285750" indent="-285750">
              <a:buFont typeface="Arial" panose="020B0604020202020204" pitchFamily="34" charset="0"/>
              <a:buChar char="•"/>
            </a:pPr>
            <a:r>
              <a:rPr lang="en-US" dirty="0">
                <a:latin typeface="Abadi" panose="020B0604020104020204" pitchFamily="34" charset="0"/>
              </a:rPr>
              <a:t>Loss of species. </a:t>
            </a:r>
          </a:p>
          <a:p>
            <a:pPr marL="285750" indent="-285750">
              <a:buFont typeface="Arial" panose="020B0604020202020204" pitchFamily="34" charset="0"/>
              <a:buChar char="•"/>
            </a:pPr>
            <a:endParaRPr lang="en-US" dirty="0">
              <a:latin typeface="Abadi" panose="020B0604020104020204" pitchFamily="34" charset="0"/>
            </a:endParaRPr>
          </a:p>
          <a:p>
            <a:pPr marL="285750" indent="-285750">
              <a:buFont typeface="Arial" panose="020B0604020202020204" pitchFamily="34" charset="0"/>
              <a:buChar char="•"/>
            </a:pPr>
            <a:r>
              <a:rPr lang="en-US" dirty="0">
                <a:latin typeface="Abadi" panose="020B0604020104020204" pitchFamily="34" charset="0"/>
              </a:rPr>
              <a:t>Not enough food </a:t>
            </a:r>
          </a:p>
          <a:p>
            <a:pPr marL="285750" indent="-285750">
              <a:buFont typeface="Arial" panose="020B0604020202020204" pitchFamily="34" charset="0"/>
              <a:buChar char="•"/>
            </a:pPr>
            <a:endParaRPr lang="en-US" dirty="0">
              <a:latin typeface="Abadi" panose="020B0604020104020204" pitchFamily="34" charset="0"/>
            </a:endParaRPr>
          </a:p>
          <a:p>
            <a:pPr marL="285750" indent="-285750">
              <a:buFont typeface="Arial" panose="020B0604020202020204" pitchFamily="34" charset="0"/>
              <a:buChar char="•"/>
            </a:pPr>
            <a:r>
              <a:rPr lang="en-GB" i="0" dirty="0">
                <a:solidFill>
                  <a:srgbClr val="333333"/>
                </a:solidFill>
                <a:effectLst/>
                <a:latin typeface="Abadi" panose="020B0604020104020204" pitchFamily="34" charset="0"/>
              </a:rPr>
              <a:t>Water quality could suffer </a:t>
            </a:r>
          </a:p>
          <a:p>
            <a:endParaRPr lang="en-US" dirty="0"/>
          </a:p>
          <a:p>
            <a:r>
              <a:rPr lang="en-US" dirty="0"/>
              <a:t> </a:t>
            </a:r>
            <a:endParaRPr lang="en-GB" dirty="0"/>
          </a:p>
        </p:txBody>
      </p:sp>
      <p:sp>
        <p:nvSpPr>
          <p:cNvPr id="3" name="Rectangle 2">
            <a:extLst>
              <a:ext uri="{FF2B5EF4-FFF2-40B4-BE49-F238E27FC236}">
                <a16:creationId xmlns:a16="http://schemas.microsoft.com/office/drawing/2014/main" id="{6431636F-8457-7B8A-4DF7-B5D73BFE96FF}"/>
              </a:ext>
            </a:extLst>
          </p:cNvPr>
          <p:cNvSpPr/>
          <p:nvPr/>
        </p:nvSpPr>
        <p:spPr>
          <a:xfrm>
            <a:off x="2598087" y="0"/>
            <a:ext cx="6995826" cy="1323439"/>
          </a:xfrm>
          <a:prstGeom prst="rect">
            <a:avLst/>
          </a:prstGeom>
          <a:noFill/>
        </p:spPr>
        <p:txBody>
          <a:bodyPr wrap="none" lIns="91440" tIns="45720" rIns="91440" bIns="45720">
            <a:spAutoFit/>
          </a:bodyPr>
          <a:lstStyle/>
          <a:p>
            <a:pPr algn="ctr"/>
            <a:r>
              <a:rPr lang="en-US" sz="8000" b="0" cap="none" spc="0" dirty="0">
                <a:ln w="0"/>
                <a:solidFill>
                  <a:schemeClr val="tx1"/>
                </a:solidFill>
                <a:effectLst>
                  <a:outerShdw blurRad="38100" dist="19050" dir="2700000" algn="tl" rotWithShape="0">
                    <a:schemeClr val="dk1">
                      <a:alpha val="40000"/>
                    </a:schemeClr>
                  </a:outerShdw>
                </a:effectLst>
              </a:rPr>
              <a:t>Climate change</a:t>
            </a:r>
          </a:p>
        </p:txBody>
      </p:sp>
      <p:pic>
        <p:nvPicPr>
          <p:cNvPr id="4" name="Picture 3">
            <a:extLst>
              <a:ext uri="{FF2B5EF4-FFF2-40B4-BE49-F238E27FC236}">
                <a16:creationId xmlns:a16="http://schemas.microsoft.com/office/drawing/2014/main" id="{9787964F-1C7F-9905-7799-0A68E46B2697}"/>
              </a:ext>
            </a:extLst>
          </p:cNvPr>
          <p:cNvPicPr>
            <a:picLocks noChangeAspect="1"/>
          </p:cNvPicPr>
          <p:nvPr/>
        </p:nvPicPr>
        <p:blipFill>
          <a:blip r:embed="rId3"/>
          <a:stretch>
            <a:fillRect/>
          </a:stretch>
        </p:blipFill>
        <p:spPr>
          <a:xfrm>
            <a:off x="9024707" y="4588043"/>
            <a:ext cx="2942936" cy="1958390"/>
          </a:xfrm>
          <a:prstGeom prst="rect">
            <a:avLst/>
          </a:prstGeom>
        </p:spPr>
      </p:pic>
      <p:pic>
        <p:nvPicPr>
          <p:cNvPr id="5" name="Picture 4">
            <a:extLst>
              <a:ext uri="{FF2B5EF4-FFF2-40B4-BE49-F238E27FC236}">
                <a16:creationId xmlns:a16="http://schemas.microsoft.com/office/drawing/2014/main" id="{FF85B62A-FA7A-7744-0D41-535CCF381E4F}"/>
              </a:ext>
            </a:extLst>
          </p:cNvPr>
          <p:cNvPicPr>
            <a:picLocks noChangeAspect="1"/>
          </p:cNvPicPr>
          <p:nvPr/>
        </p:nvPicPr>
        <p:blipFill>
          <a:blip r:embed="rId4"/>
          <a:stretch>
            <a:fillRect/>
          </a:stretch>
        </p:blipFill>
        <p:spPr>
          <a:xfrm>
            <a:off x="6448157" y="1814562"/>
            <a:ext cx="3145756" cy="1887454"/>
          </a:xfrm>
          <a:prstGeom prst="rect">
            <a:avLst/>
          </a:prstGeom>
        </p:spPr>
      </p:pic>
      <p:sp>
        <p:nvSpPr>
          <p:cNvPr id="6" name="TextBox 5">
            <a:extLst>
              <a:ext uri="{FF2B5EF4-FFF2-40B4-BE49-F238E27FC236}">
                <a16:creationId xmlns:a16="http://schemas.microsoft.com/office/drawing/2014/main" id="{4798BA70-FE4B-17AA-D13B-4874CF9E5E62}"/>
              </a:ext>
            </a:extLst>
          </p:cNvPr>
          <p:cNvSpPr txBox="1"/>
          <p:nvPr/>
        </p:nvSpPr>
        <p:spPr>
          <a:xfrm>
            <a:off x="9753600" y="1993856"/>
            <a:ext cx="2085474" cy="646331"/>
          </a:xfrm>
          <a:prstGeom prst="rect">
            <a:avLst/>
          </a:prstGeom>
          <a:noFill/>
        </p:spPr>
        <p:txBody>
          <a:bodyPr wrap="square" rtlCol="0">
            <a:spAutoFit/>
          </a:bodyPr>
          <a:lstStyle/>
          <a:p>
            <a:r>
              <a:rPr lang="en-US" dirty="0"/>
              <a:t>Image 2: </a:t>
            </a:r>
            <a:r>
              <a:rPr lang="en-US" dirty="0" err="1"/>
              <a:t>Kardam</a:t>
            </a:r>
            <a:r>
              <a:rPr lang="en-US" dirty="0"/>
              <a:t>, 2023</a:t>
            </a:r>
            <a:endParaRPr lang="en-GB" dirty="0"/>
          </a:p>
        </p:txBody>
      </p:sp>
      <p:sp>
        <p:nvSpPr>
          <p:cNvPr id="7" name="TextBox 6">
            <a:extLst>
              <a:ext uri="{FF2B5EF4-FFF2-40B4-BE49-F238E27FC236}">
                <a16:creationId xmlns:a16="http://schemas.microsoft.com/office/drawing/2014/main" id="{509798D4-3AF1-408A-1967-7CF9268627A6}"/>
              </a:ext>
            </a:extLst>
          </p:cNvPr>
          <p:cNvSpPr txBox="1"/>
          <p:nvPr/>
        </p:nvSpPr>
        <p:spPr>
          <a:xfrm>
            <a:off x="6745687" y="6149499"/>
            <a:ext cx="2550695" cy="646331"/>
          </a:xfrm>
          <a:prstGeom prst="rect">
            <a:avLst/>
          </a:prstGeom>
          <a:noFill/>
        </p:spPr>
        <p:txBody>
          <a:bodyPr wrap="square" rtlCol="0">
            <a:spAutoFit/>
          </a:bodyPr>
          <a:lstStyle/>
          <a:p>
            <a:r>
              <a:rPr lang="en-US" dirty="0"/>
              <a:t>Image 3: Harvey, E&amp;E News. 2018/</a:t>
            </a:r>
            <a:endParaRPr lang="en-GB" dirty="0"/>
          </a:p>
        </p:txBody>
      </p:sp>
    </p:spTree>
    <p:extLst>
      <p:ext uri="{BB962C8B-B14F-4D97-AF65-F5344CB8AC3E}">
        <p14:creationId xmlns:p14="http://schemas.microsoft.com/office/powerpoint/2010/main" val="2435982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 calcmode="lin" valueType="num">
                                      <p:cBhvr additive="base">
                                        <p:cTn id="23" dur="500" fill="hold"/>
                                        <p:tgtEl>
                                          <p:spTgt spid="6"/>
                                        </p:tgtEl>
                                        <p:attrNameLst>
                                          <p:attrName>ppt_x</p:attrName>
                                        </p:attrNameLst>
                                      </p:cBhvr>
                                      <p:tavLst>
                                        <p:tav tm="0">
                                          <p:val>
                                            <p:strVal val="#ppt_x"/>
                                          </p:val>
                                        </p:tav>
                                        <p:tav tm="100000">
                                          <p:val>
                                            <p:strVal val="#ppt_x"/>
                                          </p:val>
                                        </p:tav>
                                      </p:tavLst>
                                    </p:anim>
                                    <p:anim calcmode="lin" valueType="num">
                                      <p:cBhvr additive="base">
                                        <p:cTn id="2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4"/>
                                        </p:tgtEl>
                                        <p:attrNameLst>
                                          <p:attrName>style.visibility</p:attrName>
                                        </p:attrNameLst>
                                      </p:cBhvr>
                                      <p:to>
                                        <p:strVal val="visible"/>
                                      </p:to>
                                    </p:set>
                                    <p:anim calcmode="lin" valueType="num">
                                      <p:cBhvr additive="base">
                                        <p:cTn id="29" dur="500" fill="hold"/>
                                        <p:tgtEl>
                                          <p:spTgt spid="4"/>
                                        </p:tgtEl>
                                        <p:attrNameLst>
                                          <p:attrName>ppt_x</p:attrName>
                                        </p:attrNameLst>
                                      </p:cBhvr>
                                      <p:tavLst>
                                        <p:tav tm="0">
                                          <p:val>
                                            <p:strVal val="#ppt_x"/>
                                          </p:val>
                                        </p:tav>
                                        <p:tav tm="100000">
                                          <p:val>
                                            <p:strVal val="#ppt_x"/>
                                          </p:val>
                                        </p:tav>
                                      </p:tavLst>
                                    </p:anim>
                                    <p:anim calcmode="lin" valueType="num">
                                      <p:cBhvr additive="base">
                                        <p:cTn id="3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 calcmode="lin" valueType="num">
                                      <p:cBhvr additive="base">
                                        <p:cTn id="35" dur="500" fill="hold"/>
                                        <p:tgtEl>
                                          <p:spTgt spid="7"/>
                                        </p:tgtEl>
                                        <p:attrNameLst>
                                          <p:attrName>ppt_x</p:attrName>
                                        </p:attrNameLst>
                                      </p:cBhvr>
                                      <p:tavLst>
                                        <p:tav tm="0">
                                          <p:val>
                                            <p:strVal val="#ppt_x"/>
                                          </p:val>
                                        </p:tav>
                                        <p:tav tm="100000">
                                          <p:val>
                                            <p:strVal val="#ppt_x"/>
                                          </p:val>
                                        </p:tav>
                                      </p:tavLst>
                                    </p:anim>
                                    <p:anim calcmode="lin" valueType="num">
                                      <p:cBhvr additive="base">
                                        <p:cTn id="3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6" grpId="0"/>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E0E5CF3-C814-2BDA-9176-31D0B46991F5}"/>
              </a:ext>
            </a:extLst>
          </p:cNvPr>
          <p:cNvPicPr>
            <a:picLocks noChangeAspect="1"/>
          </p:cNvPicPr>
          <p:nvPr/>
        </p:nvPicPr>
        <p:blipFill rotWithShape="1">
          <a:blip r:embed="rId2"/>
          <a:srcRect l="19100" t="-589" r="21848" b="589"/>
          <a:stretch/>
        </p:blipFill>
        <p:spPr>
          <a:xfrm>
            <a:off x="0" y="0"/>
            <a:ext cx="7231706" cy="6858000"/>
          </a:xfrm>
          <a:prstGeom prst="rect">
            <a:avLst/>
          </a:prstGeom>
        </p:spPr>
      </p:pic>
      <p:sp>
        <p:nvSpPr>
          <p:cNvPr id="3" name="Rectangle 2">
            <a:extLst>
              <a:ext uri="{FF2B5EF4-FFF2-40B4-BE49-F238E27FC236}">
                <a16:creationId xmlns:a16="http://schemas.microsoft.com/office/drawing/2014/main" id="{AB5136AF-A99D-96DD-64A5-5DF8EDFD638E}"/>
              </a:ext>
            </a:extLst>
          </p:cNvPr>
          <p:cNvSpPr/>
          <p:nvPr/>
        </p:nvSpPr>
        <p:spPr>
          <a:xfrm>
            <a:off x="8080836" y="2545588"/>
            <a:ext cx="3936275" cy="1351706"/>
          </a:xfrm>
          <a:prstGeom prst="rect">
            <a:avLst/>
          </a:prstGeom>
        </p:spPr>
        <p:txBody>
          <a:bodyPr vert="horz" lIns="91440" tIns="45720" rIns="91440" bIns="45720" rtlCol="0" anchor="b">
            <a:normAutofit fontScale="92500" lnSpcReduction="10000"/>
          </a:bodyPr>
          <a:lstStyle/>
          <a:p>
            <a:pPr algn="ctr">
              <a:lnSpc>
                <a:spcPct val="110000"/>
              </a:lnSpc>
              <a:spcBef>
                <a:spcPct val="0"/>
              </a:spcBef>
              <a:spcAft>
                <a:spcPts val="600"/>
              </a:spcAft>
            </a:pPr>
            <a:r>
              <a:rPr lang="en-US" sz="4000" b="1" cap="all" spc="600" dirty="0">
                <a:ln w="0"/>
                <a:effectLst>
                  <a:outerShdw blurRad="38100" dist="19050" dir="2700000" algn="tl" rotWithShape="0">
                    <a:schemeClr val="dk1">
                      <a:alpha val="40000"/>
                    </a:schemeClr>
                  </a:outerShdw>
                </a:effectLst>
                <a:latin typeface="+mj-lt"/>
                <a:ea typeface="+mj-ea"/>
                <a:cs typeface="+mj-cs"/>
              </a:rPr>
              <a:t>Net-Zero</a:t>
            </a:r>
          </a:p>
          <a:p>
            <a:pPr algn="ctr">
              <a:lnSpc>
                <a:spcPct val="110000"/>
              </a:lnSpc>
              <a:spcBef>
                <a:spcPct val="0"/>
              </a:spcBef>
              <a:spcAft>
                <a:spcPts val="600"/>
              </a:spcAft>
            </a:pPr>
            <a:r>
              <a:rPr lang="en-US" sz="4000" b="1" cap="all" spc="600" dirty="0">
                <a:ln w="0"/>
                <a:effectLst>
                  <a:outerShdw blurRad="38100" dist="19050" dir="2700000" algn="tl" rotWithShape="0">
                    <a:schemeClr val="dk1">
                      <a:alpha val="40000"/>
                    </a:schemeClr>
                  </a:outerShdw>
                </a:effectLst>
                <a:latin typeface="+mj-lt"/>
                <a:ea typeface="+mj-ea"/>
                <a:cs typeface="+mj-cs"/>
              </a:rPr>
              <a:t>Emissions.</a:t>
            </a:r>
            <a:r>
              <a:rPr lang="en-US" sz="1500" b="1" cap="all" spc="600" dirty="0">
                <a:ln w="0"/>
                <a:effectLst>
                  <a:outerShdw blurRad="38100" dist="19050" dir="2700000" algn="tl" rotWithShape="0">
                    <a:schemeClr val="dk1">
                      <a:alpha val="40000"/>
                    </a:schemeClr>
                  </a:outerShdw>
                </a:effectLst>
                <a:latin typeface="+mj-lt"/>
                <a:ea typeface="+mj-ea"/>
                <a:cs typeface="+mj-cs"/>
              </a:rPr>
              <a:t> </a:t>
            </a:r>
          </a:p>
        </p:txBody>
      </p:sp>
      <p:sp>
        <p:nvSpPr>
          <p:cNvPr id="4" name="TextBox 3">
            <a:extLst>
              <a:ext uri="{FF2B5EF4-FFF2-40B4-BE49-F238E27FC236}">
                <a16:creationId xmlns:a16="http://schemas.microsoft.com/office/drawing/2014/main" id="{12FE729E-3849-2BFA-5DB6-D6091DDE2049}"/>
              </a:ext>
            </a:extLst>
          </p:cNvPr>
          <p:cNvSpPr txBox="1"/>
          <p:nvPr/>
        </p:nvSpPr>
        <p:spPr>
          <a:xfrm>
            <a:off x="7231706" y="6211669"/>
            <a:ext cx="2101516" cy="646331"/>
          </a:xfrm>
          <a:prstGeom prst="rect">
            <a:avLst/>
          </a:prstGeom>
          <a:noFill/>
        </p:spPr>
        <p:txBody>
          <a:bodyPr wrap="square" rtlCol="0">
            <a:spAutoFit/>
          </a:bodyPr>
          <a:lstStyle/>
          <a:p>
            <a:r>
              <a:rPr lang="en-US" dirty="0"/>
              <a:t>Image 4: Jennifer, L. 2022</a:t>
            </a:r>
            <a:endParaRPr lang="en-GB" dirty="0"/>
          </a:p>
        </p:txBody>
      </p:sp>
    </p:spTree>
    <p:extLst>
      <p:ext uri="{BB962C8B-B14F-4D97-AF65-F5344CB8AC3E}">
        <p14:creationId xmlns:p14="http://schemas.microsoft.com/office/powerpoint/2010/main" val="3900874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barn(inVertical)">
                                      <p:cBhvr>
                                        <p:cTn id="1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2283BD0-E8A4-DE7F-A217-1EFB8A9438CA}"/>
              </a:ext>
            </a:extLst>
          </p:cNvPr>
          <p:cNvSpPr/>
          <p:nvPr/>
        </p:nvSpPr>
        <p:spPr>
          <a:xfrm>
            <a:off x="2019048" y="82510"/>
            <a:ext cx="8414291" cy="1323439"/>
          </a:xfrm>
          <a:prstGeom prst="rect">
            <a:avLst/>
          </a:prstGeom>
          <a:noFill/>
        </p:spPr>
        <p:txBody>
          <a:bodyPr wrap="none" lIns="91440" tIns="45720" rIns="91440" bIns="45720">
            <a:spAutoFit/>
          </a:bodyPr>
          <a:lstStyle/>
          <a:p>
            <a:pPr algn="ctr"/>
            <a:r>
              <a:rPr lang="en-US" sz="8000" b="0" cap="none" spc="0" dirty="0">
                <a:ln w="0"/>
                <a:solidFill>
                  <a:schemeClr val="tx1"/>
                </a:solidFill>
                <a:effectLst>
                  <a:outerShdw blurRad="38100" dist="19050" dir="2700000" algn="tl" rotWithShape="0">
                    <a:schemeClr val="dk1">
                      <a:alpha val="40000"/>
                    </a:schemeClr>
                  </a:outerShdw>
                </a:effectLst>
              </a:rPr>
              <a:t>Net zero emissions</a:t>
            </a:r>
          </a:p>
        </p:txBody>
      </p:sp>
      <p:sp>
        <p:nvSpPr>
          <p:cNvPr id="4" name="Rectangle 3">
            <a:extLst>
              <a:ext uri="{FF2B5EF4-FFF2-40B4-BE49-F238E27FC236}">
                <a16:creationId xmlns:a16="http://schemas.microsoft.com/office/drawing/2014/main" id="{46DC7DB8-304D-B2E0-A98D-E14A391612FB}"/>
              </a:ext>
            </a:extLst>
          </p:cNvPr>
          <p:cNvSpPr/>
          <p:nvPr/>
        </p:nvSpPr>
        <p:spPr>
          <a:xfrm>
            <a:off x="1536789" y="2206704"/>
            <a:ext cx="2772362" cy="1107996"/>
          </a:xfrm>
          <a:prstGeom prst="rect">
            <a:avLst/>
          </a:prstGeom>
          <a:noFill/>
        </p:spPr>
        <p:txBody>
          <a:bodyPr wrap="none" lIns="91440" tIns="45720" rIns="91440" bIns="45720">
            <a:spAutoFit/>
          </a:bodyPr>
          <a:lstStyle/>
          <a:p>
            <a:pPr algn="ctr"/>
            <a:r>
              <a:rPr lang="en-US" sz="66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WHAT?</a:t>
            </a:r>
          </a:p>
        </p:txBody>
      </p:sp>
      <p:sp>
        <p:nvSpPr>
          <p:cNvPr id="5" name="Rectangle 4">
            <a:extLst>
              <a:ext uri="{FF2B5EF4-FFF2-40B4-BE49-F238E27FC236}">
                <a16:creationId xmlns:a16="http://schemas.microsoft.com/office/drawing/2014/main" id="{70F55881-F8DA-15B7-D3D9-650604B77C3E}"/>
              </a:ext>
            </a:extLst>
          </p:cNvPr>
          <p:cNvSpPr/>
          <p:nvPr/>
        </p:nvSpPr>
        <p:spPr>
          <a:xfrm>
            <a:off x="7644768" y="3314700"/>
            <a:ext cx="2297424" cy="1107996"/>
          </a:xfrm>
          <a:prstGeom prst="rect">
            <a:avLst/>
          </a:prstGeom>
          <a:noFill/>
        </p:spPr>
        <p:txBody>
          <a:bodyPr wrap="none" lIns="91440" tIns="45720" rIns="91440" bIns="45720">
            <a:spAutoFit/>
          </a:bodyPr>
          <a:lstStyle/>
          <a:p>
            <a:pPr algn="ctr"/>
            <a:r>
              <a:rPr lang="en-US" sz="66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WHY?</a:t>
            </a:r>
          </a:p>
        </p:txBody>
      </p:sp>
      <p:sp>
        <p:nvSpPr>
          <p:cNvPr id="6" name="Rectangle 5">
            <a:extLst>
              <a:ext uri="{FF2B5EF4-FFF2-40B4-BE49-F238E27FC236}">
                <a16:creationId xmlns:a16="http://schemas.microsoft.com/office/drawing/2014/main" id="{9FC7BF25-633E-329E-41A4-8A3D2EA91CC4}"/>
              </a:ext>
            </a:extLst>
          </p:cNvPr>
          <p:cNvSpPr/>
          <p:nvPr/>
        </p:nvSpPr>
        <p:spPr>
          <a:xfrm>
            <a:off x="3355951" y="4977229"/>
            <a:ext cx="2401619" cy="1107996"/>
          </a:xfrm>
          <a:prstGeom prst="rect">
            <a:avLst/>
          </a:prstGeom>
          <a:noFill/>
        </p:spPr>
        <p:txBody>
          <a:bodyPr wrap="none" lIns="91440" tIns="45720" rIns="91440" bIns="45720">
            <a:spAutoFit/>
          </a:bodyPr>
          <a:lstStyle/>
          <a:p>
            <a:pPr algn="ctr"/>
            <a:r>
              <a:rPr lang="en-US" sz="66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HOW?</a:t>
            </a:r>
          </a:p>
        </p:txBody>
      </p:sp>
    </p:spTree>
    <p:extLst>
      <p:ext uri="{BB962C8B-B14F-4D97-AF65-F5344CB8AC3E}">
        <p14:creationId xmlns:p14="http://schemas.microsoft.com/office/powerpoint/2010/main" val="1235733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 calcmode="lin" valueType="num">
                                      <p:cBhvr additive="base">
                                        <p:cTn id="22" dur="500" fill="hold"/>
                                        <p:tgtEl>
                                          <p:spTgt spid="6"/>
                                        </p:tgtEl>
                                        <p:attrNameLst>
                                          <p:attrName>ppt_x</p:attrName>
                                        </p:attrNameLst>
                                      </p:cBhvr>
                                      <p:tavLst>
                                        <p:tav tm="0">
                                          <p:val>
                                            <p:strVal val="#ppt_x"/>
                                          </p:val>
                                        </p:tav>
                                        <p:tav tm="100000">
                                          <p:val>
                                            <p:strVal val="#ppt_x"/>
                                          </p:val>
                                        </p:tav>
                                      </p:tavLst>
                                    </p:anim>
                                    <p:anim calcmode="lin" valueType="num">
                                      <p:cBhvr additive="base">
                                        <p:cTn id="2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1E8032E-BA44-D207-52F6-B7116D9512AA}"/>
              </a:ext>
            </a:extLst>
          </p:cNvPr>
          <p:cNvSpPr/>
          <p:nvPr/>
        </p:nvSpPr>
        <p:spPr>
          <a:xfrm>
            <a:off x="7703763" y="2658709"/>
            <a:ext cx="3936275" cy="1351706"/>
          </a:xfrm>
          <a:prstGeom prst="rect">
            <a:avLst/>
          </a:prstGeom>
        </p:spPr>
        <p:txBody>
          <a:bodyPr vert="horz" lIns="91440" tIns="45720" rIns="91440" bIns="45720" rtlCol="0" anchor="b">
            <a:normAutofit fontScale="92500"/>
          </a:bodyPr>
          <a:lstStyle/>
          <a:p>
            <a:pPr algn="ctr">
              <a:lnSpc>
                <a:spcPct val="110000"/>
              </a:lnSpc>
              <a:spcBef>
                <a:spcPct val="0"/>
              </a:spcBef>
              <a:spcAft>
                <a:spcPts val="600"/>
              </a:spcAft>
            </a:pPr>
            <a:r>
              <a:rPr lang="en-US" sz="4000" b="1" cap="all" spc="600" dirty="0">
                <a:ln w="0"/>
                <a:effectLst>
                  <a:outerShdw blurRad="38100" dist="19050" dir="2700000" algn="tl" rotWithShape="0">
                    <a:schemeClr val="dk1">
                      <a:alpha val="40000"/>
                    </a:schemeClr>
                  </a:outerShdw>
                </a:effectLst>
                <a:latin typeface="+mj-lt"/>
                <a:ea typeface="+mj-ea"/>
                <a:cs typeface="+mj-cs"/>
              </a:rPr>
              <a:t>Sustainable development.</a:t>
            </a:r>
            <a:r>
              <a:rPr lang="en-US" sz="1500" b="1" cap="all" spc="600" dirty="0">
                <a:ln w="0"/>
                <a:effectLst>
                  <a:outerShdw blurRad="38100" dist="19050" dir="2700000" algn="tl" rotWithShape="0">
                    <a:schemeClr val="dk1">
                      <a:alpha val="40000"/>
                    </a:schemeClr>
                  </a:outerShdw>
                </a:effectLst>
                <a:latin typeface="+mj-lt"/>
                <a:ea typeface="+mj-ea"/>
                <a:cs typeface="+mj-cs"/>
              </a:rPr>
              <a:t> </a:t>
            </a:r>
          </a:p>
        </p:txBody>
      </p:sp>
      <p:pic>
        <p:nvPicPr>
          <p:cNvPr id="1026" name="Picture 2" descr="The Sustainable Development Goals (SDGs) and Global Health - ISGLOBAL">
            <a:extLst>
              <a:ext uri="{FF2B5EF4-FFF2-40B4-BE49-F238E27FC236}">
                <a16:creationId xmlns:a16="http://schemas.microsoft.com/office/drawing/2014/main" id="{70088507-F33E-40F2-55C2-4F2B4815F38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527" r="25527"/>
          <a:stretch/>
        </p:blipFill>
        <p:spPr bwMode="auto">
          <a:xfrm>
            <a:off x="128336" y="952584"/>
            <a:ext cx="5967664" cy="576103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D428EE4-D0E9-BC8B-60B2-C9F31653E9D8}"/>
              </a:ext>
            </a:extLst>
          </p:cNvPr>
          <p:cNvSpPr txBox="1"/>
          <p:nvPr/>
        </p:nvSpPr>
        <p:spPr>
          <a:xfrm>
            <a:off x="6224337" y="6344289"/>
            <a:ext cx="4219073" cy="369332"/>
          </a:xfrm>
          <a:prstGeom prst="rect">
            <a:avLst/>
          </a:prstGeom>
          <a:noFill/>
        </p:spPr>
        <p:txBody>
          <a:bodyPr wrap="square" rtlCol="0">
            <a:spAutoFit/>
          </a:bodyPr>
          <a:lstStyle/>
          <a:p>
            <a:r>
              <a:rPr lang="en-US" dirty="0"/>
              <a:t>Image 5: IS Global Barcelona, unknown. </a:t>
            </a:r>
            <a:endParaRPr lang="en-GB" dirty="0"/>
          </a:p>
        </p:txBody>
      </p:sp>
    </p:spTree>
    <p:extLst>
      <p:ext uri="{BB962C8B-B14F-4D97-AF65-F5344CB8AC3E}">
        <p14:creationId xmlns:p14="http://schemas.microsoft.com/office/powerpoint/2010/main" val="195031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animEffect transition="in" filter="barn(inVertical)">
                                      <p:cBhvr>
                                        <p:cTn id="11"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A0B55EB-740F-89A5-2550-4BDFCC42925D}"/>
              </a:ext>
            </a:extLst>
          </p:cNvPr>
          <p:cNvSpPr/>
          <p:nvPr/>
        </p:nvSpPr>
        <p:spPr>
          <a:xfrm>
            <a:off x="2576741" y="0"/>
            <a:ext cx="7800533"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Sustainable development </a:t>
            </a:r>
          </a:p>
        </p:txBody>
      </p:sp>
      <p:sp>
        <p:nvSpPr>
          <p:cNvPr id="3" name="TextBox 2">
            <a:extLst>
              <a:ext uri="{FF2B5EF4-FFF2-40B4-BE49-F238E27FC236}">
                <a16:creationId xmlns:a16="http://schemas.microsoft.com/office/drawing/2014/main" id="{0B48D43E-5D66-7BA1-12A1-9B68CBD2734D}"/>
              </a:ext>
            </a:extLst>
          </p:cNvPr>
          <p:cNvSpPr txBox="1"/>
          <p:nvPr/>
        </p:nvSpPr>
        <p:spPr>
          <a:xfrm>
            <a:off x="335280" y="1584960"/>
            <a:ext cx="7391400" cy="369332"/>
          </a:xfrm>
          <a:prstGeom prst="rect">
            <a:avLst/>
          </a:prstGeom>
          <a:noFill/>
        </p:spPr>
        <p:txBody>
          <a:bodyPr wrap="square" rtlCol="0">
            <a:spAutoFit/>
          </a:bodyPr>
          <a:lstStyle/>
          <a:p>
            <a:r>
              <a:rPr lang="en-US" dirty="0"/>
              <a:t>What can young people do to be more sustainable. </a:t>
            </a:r>
            <a:endParaRPr lang="en-GB" dirty="0"/>
          </a:p>
        </p:txBody>
      </p:sp>
      <p:pic>
        <p:nvPicPr>
          <p:cNvPr id="4" name="Picture 3">
            <a:extLst>
              <a:ext uri="{FF2B5EF4-FFF2-40B4-BE49-F238E27FC236}">
                <a16:creationId xmlns:a16="http://schemas.microsoft.com/office/drawing/2014/main" id="{68B2281E-476B-37A4-43F3-6D4A8DF44B9D}"/>
              </a:ext>
            </a:extLst>
          </p:cNvPr>
          <p:cNvPicPr>
            <a:picLocks noChangeAspect="1"/>
          </p:cNvPicPr>
          <p:nvPr/>
        </p:nvPicPr>
        <p:blipFill>
          <a:blip r:embed="rId3"/>
          <a:stretch>
            <a:fillRect/>
          </a:stretch>
        </p:blipFill>
        <p:spPr>
          <a:xfrm>
            <a:off x="9274091" y="923330"/>
            <a:ext cx="2466975" cy="1847850"/>
          </a:xfrm>
          <a:prstGeom prst="rect">
            <a:avLst/>
          </a:prstGeom>
        </p:spPr>
      </p:pic>
      <p:pic>
        <p:nvPicPr>
          <p:cNvPr id="5" name="Picture 4">
            <a:extLst>
              <a:ext uri="{FF2B5EF4-FFF2-40B4-BE49-F238E27FC236}">
                <a16:creationId xmlns:a16="http://schemas.microsoft.com/office/drawing/2014/main" id="{C0924236-4C73-9F04-CEEA-796A33516824}"/>
              </a:ext>
            </a:extLst>
          </p:cNvPr>
          <p:cNvPicPr>
            <a:picLocks noChangeAspect="1"/>
          </p:cNvPicPr>
          <p:nvPr/>
        </p:nvPicPr>
        <p:blipFill>
          <a:blip r:embed="rId4"/>
          <a:stretch>
            <a:fillRect/>
          </a:stretch>
        </p:blipFill>
        <p:spPr>
          <a:xfrm>
            <a:off x="8907378" y="5273040"/>
            <a:ext cx="3200400" cy="1428750"/>
          </a:xfrm>
          <a:prstGeom prst="rect">
            <a:avLst/>
          </a:prstGeom>
        </p:spPr>
      </p:pic>
      <p:pic>
        <p:nvPicPr>
          <p:cNvPr id="7" name="Picture 6">
            <a:extLst>
              <a:ext uri="{FF2B5EF4-FFF2-40B4-BE49-F238E27FC236}">
                <a16:creationId xmlns:a16="http://schemas.microsoft.com/office/drawing/2014/main" id="{D41084EC-829F-0079-0FD2-CB80296311D2}"/>
              </a:ext>
            </a:extLst>
          </p:cNvPr>
          <p:cNvPicPr>
            <a:picLocks noChangeAspect="1"/>
          </p:cNvPicPr>
          <p:nvPr/>
        </p:nvPicPr>
        <p:blipFill>
          <a:blip r:embed="rId5"/>
          <a:stretch>
            <a:fillRect/>
          </a:stretch>
        </p:blipFill>
        <p:spPr>
          <a:xfrm>
            <a:off x="4573541" y="3027854"/>
            <a:ext cx="2619375" cy="1743075"/>
          </a:xfrm>
          <a:prstGeom prst="rect">
            <a:avLst/>
          </a:prstGeom>
        </p:spPr>
      </p:pic>
      <p:pic>
        <p:nvPicPr>
          <p:cNvPr id="8" name="Picture 7">
            <a:extLst>
              <a:ext uri="{FF2B5EF4-FFF2-40B4-BE49-F238E27FC236}">
                <a16:creationId xmlns:a16="http://schemas.microsoft.com/office/drawing/2014/main" id="{BF540591-FE69-768B-06DA-20858830A137}"/>
              </a:ext>
            </a:extLst>
          </p:cNvPr>
          <p:cNvPicPr>
            <a:picLocks noChangeAspect="1"/>
          </p:cNvPicPr>
          <p:nvPr/>
        </p:nvPicPr>
        <p:blipFill>
          <a:blip r:embed="rId6"/>
          <a:stretch>
            <a:fillRect/>
          </a:stretch>
        </p:blipFill>
        <p:spPr>
          <a:xfrm>
            <a:off x="84222" y="4903709"/>
            <a:ext cx="2779295" cy="1563353"/>
          </a:xfrm>
          <a:prstGeom prst="rect">
            <a:avLst/>
          </a:prstGeom>
        </p:spPr>
      </p:pic>
      <p:sp>
        <p:nvSpPr>
          <p:cNvPr id="9" name="TextBox 8">
            <a:extLst>
              <a:ext uri="{FF2B5EF4-FFF2-40B4-BE49-F238E27FC236}">
                <a16:creationId xmlns:a16="http://schemas.microsoft.com/office/drawing/2014/main" id="{79484F51-7971-3608-C5FE-E09D3D7CD0CC}"/>
              </a:ext>
            </a:extLst>
          </p:cNvPr>
          <p:cNvSpPr txBox="1"/>
          <p:nvPr/>
        </p:nvSpPr>
        <p:spPr>
          <a:xfrm>
            <a:off x="-20053" y="6492378"/>
            <a:ext cx="3822030" cy="369332"/>
          </a:xfrm>
          <a:prstGeom prst="rect">
            <a:avLst/>
          </a:prstGeom>
          <a:noFill/>
        </p:spPr>
        <p:txBody>
          <a:bodyPr wrap="square" rtlCol="0">
            <a:spAutoFit/>
          </a:bodyPr>
          <a:lstStyle/>
          <a:p>
            <a:r>
              <a:rPr lang="en-US" dirty="0"/>
              <a:t>Image 6: Lindholm, </a:t>
            </a:r>
            <a:r>
              <a:rPr lang="en-US" dirty="0" err="1"/>
              <a:t>Bodette</a:t>
            </a:r>
            <a:r>
              <a:rPr lang="en-US" dirty="0"/>
              <a:t>. 2021</a:t>
            </a:r>
            <a:endParaRPr lang="en-GB" dirty="0"/>
          </a:p>
        </p:txBody>
      </p:sp>
      <p:sp>
        <p:nvSpPr>
          <p:cNvPr id="10" name="TextBox 9">
            <a:extLst>
              <a:ext uri="{FF2B5EF4-FFF2-40B4-BE49-F238E27FC236}">
                <a16:creationId xmlns:a16="http://schemas.microsoft.com/office/drawing/2014/main" id="{06CAE342-EDB0-EDFE-F391-629FA5042C28}"/>
              </a:ext>
            </a:extLst>
          </p:cNvPr>
          <p:cNvSpPr txBox="1"/>
          <p:nvPr/>
        </p:nvSpPr>
        <p:spPr>
          <a:xfrm>
            <a:off x="4507832" y="5101389"/>
            <a:ext cx="2779295" cy="369332"/>
          </a:xfrm>
          <a:prstGeom prst="rect">
            <a:avLst/>
          </a:prstGeom>
          <a:noFill/>
        </p:spPr>
        <p:txBody>
          <a:bodyPr wrap="square" rtlCol="0">
            <a:spAutoFit/>
          </a:bodyPr>
          <a:lstStyle/>
          <a:p>
            <a:r>
              <a:rPr lang="en-US" dirty="0"/>
              <a:t>Image 7: Lambert, F. 2019</a:t>
            </a:r>
            <a:endParaRPr lang="en-GB" dirty="0"/>
          </a:p>
        </p:txBody>
      </p:sp>
    </p:spTree>
    <p:extLst>
      <p:ext uri="{BB962C8B-B14F-4D97-AF65-F5344CB8AC3E}">
        <p14:creationId xmlns:p14="http://schemas.microsoft.com/office/powerpoint/2010/main" val="4162282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9" grpId="0"/>
      <p:bldP spid="1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B609DFE-B4C0-CFC1-510D-B599204692C5}"/>
              </a:ext>
            </a:extLst>
          </p:cNvPr>
          <p:cNvPicPr>
            <a:picLocks noChangeAspect="1"/>
          </p:cNvPicPr>
          <p:nvPr/>
        </p:nvPicPr>
        <p:blipFill>
          <a:blip r:embed="rId2"/>
          <a:stretch>
            <a:fillRect/>
          </a:stretch>
        </p:blipFill>
        <p:spPr>
          <a:xfrm>
            <a:off x="2235095" y="712372"/>
            <a:ext cx="7279005" cy="4848794"/>
          </a:xfrm>
          <a:prstGeom prst="rect">
            <a:avLst/>
          </a:prstGeom>
        </p:spPr>
      </p:pic>
    </p:spTree>
    <p:extLst>
      <p:ext uri="{BB962C8B-B14F-4D97-AF65-F5344CB8AC3E}">
        <p14:creationId xmlns:p14="http://schemas.microsoft.com/office/powerpoint/2010/main" val="2190388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01BD89E-D0E6-899B-121C-B65658E1E85E}"/>
              </a:ext>
            </a:extLst>
          </p:cNvPr>
          <p:cNvSpPr/>
          <p:nvPr/>
        </p:nvSpPr>
        <p:spPr>
          <a:xfrm>
            <a:off x="4327354" y="-116379"/>
            <a:ext cx="3537315"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References</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4" name="TextBox 3">
            <a:extLst>
              <a:ext uri="{FF2B5EF4-FFF2-40B4-BE49-F238E27FC236}">
                <a16:creationId xmlns:a16="http://schemas.microsoft.com/office/drawing/2014/main" id="{7136A6EA-E184-E106-C334-5B53FCB3E4BB}"/>
              </a:ext>
            </a:extLst>
          </p:cNvPr>
          <p:cNvSpPr txBox="1"/>
          <p:nvPr/>
        </p:nvSpPr>
        <p:spPr>
          <a:xfrm>
            <a:off x="288758" y="612006"/>
            <a:ext cx="11903242" cy="6001643"/>
          </a:xfrm>
          <a:prstGeom prst="rect">
            <a:avLst/>
          </a:prstGeom>
          <a:noFill/>
        </p:spPr>
        <p:txBody>
          <a:bodyPr wrap="square" rtlCol="0">
            <a:spAutoFit/>
          </a:bodyPr>
          <a:lstStyle/>
          <a:p>
            <a:r>
              <a:rPr lang="en-US" sz="1200" b="0" i="0" dirty="0">
                <a:solidFill>
                  <a:srgbClr val="000000"/>
                </a:solidFill>
                <a:effectLst/>
                <a:latin typeface="Noto Sans" panose="020B0502040504020204" pitchFamily="34" charset="0"/>
              </a:rPr>
              <a:t>Eden. (2024). </a:t>
            </a:r>
            <a:r>
              <a:rPr lang="en-US" sz="1200" b="0" i="1" dirty="0">
                <a:solidFill>
                  <a:srgbClr val="000000"/>
                </a:solidFill>
                <a:effectLst/>
                <a:latin typeface="Noto Sans" panose="020B0502040504020204" pitchFamily="34" charset="0"/>
              </a:rPr>
              <a:t>How to be a Greener Driver</a:t>
            </a:r>
            <a:r>
              <a:rPr lang="en-US" sz="1200" b="0" i="0" dirty="0">
                <a:solidFill>
                  <a:srgbClr val="000000"/>
                </a:solidFill>
                <a:effectLst/>
                <a:latin typeface="Noto Sans" panose="020B0502040504020204" pitchFamily="34" charset="0"/>
              </a:rPr>
              <a:t>. [Online]. Eden TV. Last Updated: 2024. Available at: https://eden.uktv.co.uk/nature/green/article/how-to-be-a-greener-driver/ [Accessed 15th March 2024].</a:t>
            </a:r>
          </a:p>
          <a:p>
            <a:endParaRPr lang="en-US" sz="1200" b="0" i="0" dirty="0">
              <a:solidFill>
                <a:srgbClr val="000000"/>
              </a:solidFill>
              <a:effectLst/>
              <a:latin typeface="Abadi" panose="020B0604020104020204" pitchFamily="34" charset="0"/>
            </a:endParaRPr>
          </a:p>
          <a:p>
            <a:r>
              <a:rPr lang="en-US" sz="1200" b="0" i="0" dirty="0">
                <a:solidFill>
                  <a:srgbClr val="000000"/>
                </a:solidFill>
                <a:effectLst/>
                <a:latin typeface="Abadi" panose="020B0604020104020204" pitchFamily="34" charset="0"/>
              </a:rPr>
              <a:t>Edward, T. (2017). Sea Level Rise. </a:t>
            </a:r>
            <a:r>
              <a:rPr lang="en-US" sz="1200" b="0" i="1" dirty="0">
                <a:solidFill>
                  <a:srgbClr val="000000"/>
                </a:solidFill>
                <a:effectLst/>
                <a:latin typeface="Abadi" panose="020B0604020104020204" pitchFamily="34" charset="0"/>
              </a:rPr>
              <a:t>Future of the Sea: Current and Future Impacts of Sea Level Rise on the UK</a:t>
            </a:r>
            <a:r>
              <a:rPr lang="en-US" sz="1200" b="0" i="0" dirty="0">
                <a:solidFill>
                  <a:srgbClr val="000000"/>
                </a:solidFill>
                <a:effectLst/>
                <a:latin typeface="Abadi" panose="020B0604020104020204" pitchFamily="34" charset="0"/>
              </a:rPr>
              <a:t>. August 2017, p.6.</a:t>
            </a:r>
            <a:endParaRPr lang="en-US" sz="1200" dirty="0">
              <a:latin typeface="Abadi" panose="020B0604020104020204" pitchFamily="34" charset="0"/>
            </a:endParaRPr>
          </a:p>
          <a:p>
            <a:endParaRPr lang="en-US" sz="1200" dirty="0">
              <a:latin typeface="Abadi" panose="020B0604020104020204" pitchFamily="34" charset="0"/>
            </a:endParaRPr>
          </a:p>
          <a:p>
            <a:r>
              <a:rPr lang="en-US" sz="1200" dirty="0">
                <a:latin typeface="Abadi" panose="020B0604020104020204" pitchFamily="34" charset="0"/>
              </a:rPr>
              <a:t>Greenpeace. (2023). </a:t>
            </a:r>
            <a:r>
              <a:rPr lang="en-US" sz="1200" i="1" dirty="0">
                <a:latin typeface="Abadi" panose="020B0604020104020204" pitchFamily="34" charset="0"/>
              </a:rPr>
              <a:t>How will climate change affect the UK? </a:t>
            </a:r>
            <a:r>
              <a:rPr lang="en-US" sz="1200" dirty="0">
                <a:latin typeface="Abadi" panose="020B0604020104020204" pitchFamily="34" charset="0"/>
              </a:rPr>
              <a:t>Available at: https://www.greenpeace.org.uk/challenges/climate-change/how-will-climate-change-affect-the-uk/. [Accessed 11</a:t>
            </a:r>
            <a:r>
              <a:rPr lang="en-US" sz="1200" baseline="30000" dirty="0">
                <a:latin typeface="Abadi" panose="020B0604020104020204" pitchFamily="34" charset="0"/>
              </a:rPr>
              <a:t>th</a:t>
            </a:r>
            <a:r>
              <a:rPr lang="en-US" sz="1200" dirty="0">
                <a:latin typeface="Abadi" panose="020B0604020104020204" pitchFamily="34" charset="0"/>
              </a:rPr>
              <a:t> March 2024].</a:t>
            </a:r>
          </a:p>
          <a:p>
            <a:endParaRPr lang="en-US" sz="1200" dirty="0">
              <a:latin typeface="Abadi" panose="020B0604020104020204" pitchFamily="34" charset="0"/>
            </a:endParaRPr>
          </a:p>
          <a:p>
            <a:r>
              <a:rPr lang="en-US" sz="1200" b="0" i="0" dirty="0">
                <a:solidFill>
                  <a:srgbClr val="000000"/>
                </a:solidFill>
                <a:effectLst/>
                <a:latin typeface="Noto Sans" panose="020B0502040504020204" pitchFamily="34" charset="0"/>
              </a:rPr>
              <a:t>Levin, K. </a:t>
            </a:r>
            <a:r>
              <a:rPr lang="en-US" sz="1200" b="0" i="0" dirty="0" err="1">
                <a:solidFill>
                  <a:srgbClr val="000000"/>
                </a:solidFill>
                <a:effectLst/>
                <a:latin typeface="Noto Sans" panose="020B0502040504020204" pitchFamily="34" charset="0"/>
              </a:rPr>
              <a:t>Fransen</a:t>
            </a:r>
            <a:r>
              <a:rPr lang="en-US" sz="1200" b="0" i="0" dirty="0">
                <a:solidFill>
                  <a:srgbClr val="000000"/>
                </a:solidFill>
                <a:effectLst/>
                <a:latin typeface="Noto Sans" panose="020B0502040504020204" pitchFamily="34" charset="0"/>
              </a:rPr>
              <a:t>, T. Schumer, C. Davis, C. Boehm, S. (2023). What does "Net-Zero Emissions" Mean? 8 common questions answered.. </a:t>
            </a:r>
            <a:r>
              <a:rPr lang="en-US" sz="1200" b="0" i="1" dirty="0">
                <a:solidFill>
                  <a:srgbClr val="000000"/>
                </a:solidFill>
                <a:effectLst/>
                <a:latin typeface="Noto Sans" panose="020B0502040504020204" pitchFamily="34" charset="0"/>
              </a:rPr>
              <a:t>Explainer</a:t>
            </a:r>
            <a:r>
              <a:rPr lang="en-US" sz="1200" b="0" i="0" dirty="0">
                <a:solidFill>
                  <a:srgbClr val="000000"/>
                </a:solidFill>
                <a:effectLst/>
                <a:latin typeface="Noto Sans" panose="020B0502040504020204" pitchFamily="34" charset="0"/>
              </a:rPr>
              <a:t>. n/a(n/a), </a:t>
            </a:r>
            <a:r>
              <a:rPr lang="en-US" sz="1200" b="0" i="0" dirty="0" err="1">
                <a:solidFill>
                  <a:srgbClr val="000000"/>
                </a:solidFill>
                <a:effectLst/>
                <a:latin typeface="Noto Sans" panose="020B0502040504020204" pitchFamily="34" charset="0"/>
              </a:rPr>
              <a:t>p.n</a:t>
            </a:r>
            <a:r>
              <a:rPr lang="en-US" sz="1200" b="0" i="0" dirty="0">
                <a:solidFill>
                  <a:srgbClr val="000000"/>
                </a:solidFill>
                <a:effectLst/>
                <a:latin typeface="Noto Sans" panose="020B0502040504020204" pitchFamily="34" charset="0"/>
              </a:rPr>
              <a:t>/a. [Online]. Available at: https://www.wri.org/insights/net-zero-ghg-emissions-questions-answered [Accessed 12th March 2024].</a:t>
            </a:r>
            <a:endParaRPr lang="en-US" sz="1200" dirty="0">
              <a:latin typeface="Abadi" panose="020B0604020104020204" pitchFamily="34" charset="0"/>
            </a:endParaRPr>
          </a:p>
          <a:p>
            <a:endParaRPr lang="en-US" sz="1200" dirty="0">
              <a:latin typeface="Abadi" panose="020B0604020104020204" pitchFamily="34" charset="0"/>
            </a:endParaRPr>
          </a:p>
          <a:p>
            <a:r>
              <a:rPr lang="en-US" sz="1200" dirty="0">
                <a:latin typeface="Abadi" panose="020B0604020104020204" pitchFamily="34" charset="0"/>
              </a:rPr>
              <a:t>Mancini, F. Boyd, R. </a:t>
            </a:r>
            <a:r>
              <a:rPr lang="en-US" sz="1200" dirty="0" err="1">
                <a:latin typeface="Abadi" panose="020B0604020104020204" pitchFamily="34" charset="0"/>
              </a:rPr>
              <a:t>Pescott</a:t>
            </a:r>
            <a:r>
              <a:rPr lang="en-US" sz="1200" dirty="0">
                <a:latin typeface="Abadi" panose="020B0604020104020204" pitchFamily="34" charset="0"/>
              </a:rPr>
              <a:t>, O. (2023). Landmark report shows UK’s Terrestrial Wildlife is continuing to decline. </a:t>
            </a:r>
            <a:r>
              <a:rPr lang="en-US" sz="1200" i="1" dirty="0">
                <a:latin typeface="Abadi" panose="020B0604020104020204" pitchFamily="34" charset="0"/>
              </a:rPr>
              <a:t>Available at: https://www.ceh.ac.uk/news-and-media/news/landmark-report-shows-uk-terrestrial-wildlife-continuing-decline#:~:text=Highlights%20from%20the%20State%20of,and%20terrestrial%20mammals%20(26%25).. [Accessed 10</a:t>
            </a:r>
            <a:r>
              <a:rPr lang="en-US" sz="1200" i="1" baseline="30000" dirty="0">
                <a:latin typeface="Abadi" panose="020B0604020104020204" pitchFamily="34" charset="0"/>
              </a:rPr>
              <a:t>th</a:t>
            </a:r>
            <a:r>
              <a:rPr lang="en-US" sz="1200" i="1" dirty="0">
                <a:latin typeface="Abadi" panose="020B0604020104020204" pitchFamily="34" charset="0"/>
              </a:rPr>
              <a:t> March 2024]. </a:t>
            </a:r>
            <a:endParaRPr lang="en-US" sz="1200" dirty="0">
              <a:latin typeface="Abadi" panose="020B0604020104020204" pitchFamily="34" charset="0"/>
            </a:endParaRPr>
          </a:p>
          <a:p>
            <a:endParaRPr lang="en-US" sz="1200" dirty="0">
              <a:latin typeface="Abadi" panose="020B0604020104020204" pitchFamily="34" charset="0"/>
            </a:endParaRPr>
          </a:p>
          <a:p>
            <a:r>
              <a:rPr lang="en-US" sz="1200" dirty="0">
                <a:latin typeface="Abadi" panose="020B0604020104020204" pitchFamily="34" charset="0"/>
              </a:rPr>
              <a:t>Met Office. (2023). </a:t>
            </a:r>
            <a:r>
              <a:rPr lang="en-US" sz="1200" i="1" dirty="0">
                <a:latin typeface="Abadi" panose="020B0604020104020204" pitchFamily="34" charset="0"/>
              </a:rPr>
              <a:t>Effects of climate change</a:t>
            </a:r>
            <a:r>
              <a:rPr lang="en-US" sz="1200" dirty="0">
                <a:latin typeface="Abadi" panose="020B0604020104020204" pitchFamily="34" charset="0"/>
              </a:rPr>
              <a:t>. Available at: https://www.metoffice.gov.uk/weather/climate-change/effects-of-climate change#:~:text=The%20Earth%20is%20warming%2C%20rainfall,floods%2C%20droughts%2C%20and%20fires.. [Accessed 11</a:t>
            </a:r>
            <a:r>
              <a:rPr lang="en-US" sz="1200" baseline="30000" dirty="0">
                <a:latin typeface="Abadi" panose="020B0604020104020204" pitchFamily="34" charset="0"/>
              </a:rPr>
              <a:t>th</a:t>
            </a:r>
            <a:r>
              <a:rPr lang="en-US" sz="1200" dirty="0">
                <a:latin typeface="Abadi" panose="020B0604020104020204" pitchFamily="34" charset="0"/>
              </a:rPr>
              <a:t> March 2024] </a:t>
            </a:r>
          </a:p>
          <a:p>
            <a:endParaRPr lang="en-US" sz="1200" dirty="0">
              <a:latin typeface="Abadi" panose="020B0604020104020204" pitchFamily="34" charset="0"/>
            </a:endParaRPr>
          </a:p>
          <a:p>
            <a:r>
              <a:rPr lang="en-US" sz="1200" dirty="0">
                <a:latin typeface="Abadi" panose="020B0604020104020204" pitchFamily="34" charset="0"/>
              </a:rPr>
              <a:t>Image 1: </a:t>
            </a:r>
            <a:r>
              <a:rPr lang="en-US" sz="1200" b="0" i="0" dirty="0">
                <a:solidFill>
                  <a:srgbClr val="000000"/>
                </a:solidFill>
                <a:effectLst/>
                <a:latin typeface="Noto Sans" panose="020B0502040504020204" pitchFamily="34" charset="0"/>
              </a:rPr>
              <a:t>University college London. (n/a). </a:t>
            </a:r>
            <a:r>
              <a:rPr lang="en-US" sz="1200" b="0" i="1" dirty="0">
                <a:solidFill>
                  <a:srgbClr val="000000"/>
                </a:solidFill>
                <a:effectLst/>
                <a:latin typeface="Noto Sans" panose="020B0502040504020204" pitchFamily="34" charset="0"/>
              </a:rPr>
              <a:t>New Study: Climate Change To Push Countless Species Over Abrupt Tipping Points</a:t>
            </a:r>
            <a:r>
              <a:rPr lang="en-US" sz="1200" b="0" i="0" dirty="0">
                <a:solidFill>
                  <a:srgbClr val="000000"/>
                </a:solidFill>
                <a:effectLst/>
                <a:latin typeface="Noto Sans" panose="020B0502040504020204" pitchFamily="34" charset="0"/>
              </a:rPr>
              <a:t>. [Photograph]. </a:t>
            </a:r>
            <a:r>
              <a:rPr lang="en-US" sz="1200" b="0" i="0" dirty="0" err="1">
                <a:solidFill>
                  <a:srgbClr val="000000"/>
                </a:solidFill>
                <a:effectLst/>
                <a:latin typeface="Noto Sans" panose="020B0502040504020204" pitchFamily="34" charset="0"/>
              </a:rPr>
              <a:t>london</a:t>
            </a:r>
            <a:r>
              <a:rPr lang="en-US" sz="1200" b="0" i="0" dirty="0">
                <a:solidFill>
                  <a:srgbClr val="000000"/>
                </a:solidFill>
                <a:effectLst/>
                <a:latin typeface="Noto Sans" panose="020B0502040504020204" pitchFamily="34" charset="0"/>
              </a:rPr>
              <a:t>: university college London.</a:t>
            </a:r>
          </a:p>
          <a:p>
            <a:endParaRPr lang="en-US" sz="1200" dirty="0">
              <a:solidFill>
                <a:srgbClr val="000000"/>
              </a:solidFill>
              <a:latin typeface="Noto Sans" panose="020B0502040504020204" pitchFamily="34" charset="0"/>
            </a:endParaRPr>
          </a:p>
          <a:p>
            <a:r>
              <a:rPr lang="en-US" sz="1200" dirty="0">
                <a:solidFill>
                  <a:srgbClr val="000000"/>
                </a:solidFill>
                <a:latin typeface="Noto Sans" panose="020B0502040504020204" pitchFamily="34" charset="0"/>
              </a:rPr>
              <a:t>Image 2: </a:t>
            </a:r>
            <a:r>
              <a:rPr lang="en-US" sz="1200" b="0" i="0" dirty="0" err="1">
                <a:solidFill>
                  <a:srgbClr val="000000"/>
                </a:solidFill>
                <a:effectLst/>
                <a:latin typeface="Noto Sans" panose="020B0502040504020204" pitchFamily="34" charset="0"/>
              </a:rPr>
              <a:t>kardam</a:t>
            </a:r>
            <a:r>
              <a:rPr lang="en-US" sz="1200" b="0" i="0" dirty="0">
                <a:solidFill>
                  <a:srgbClr val="000000"/>
                </a:solidFill>
                <a:effectLst/>
                <a:latin typeface="Noto Sans" panose="020B0502040504020204" pitchFamily="34" charset="0"/>
              </a:rPr>
              <a:t>, T. (2023). </a:t>
            </a:r>
            <a:r>
              <a:rPr lang="en-US" sz="1200" b="0" i="1" dirty="0">
                <a:solidFill>
                  <a:srgbClr val="000000"/>
                </a:solidFill>
                <a:effectLst/>
                <a:latin typeface="Noto Sans" panose="020B0502040504020204" pitchFamily="34" charset="0"/>
              </a:rPr>
              <a:t>Biodiversity loss worryingly high</a:t>
            </a:r>
            <a:r>
              <a:rPr lang="en-US" sz="1200" b="0" i="0" dirty="0">
                <a:solidFill>
                  <a:srgbClr val="000000"/>
                </a:solidFill>
                <a:effectLst/>
                <a:latin typeface="Noto Sans" panose="020B0502040504020204" pitchFamily="34" charset="0"/>
              </a:rPr>
              <a:t>. [Photograph]. India: </a:t>
            </a:r>
            <a:r>
              <a:rPr lang="en-US" sz="1200" b="0" i="0" dirty="0" err="1">
                <a:solidFill>
                  <a:srgbClr val="000000"/>
                </a:solidFill>
                <a:effectLst/>
                <a:latin typeface="Noto Sans" panose="020B0502040504020204" pitchFamily="34" charset="0"/>
              </a:rPr>
              <a:t>hans</a:t>
            </a:r>
            <a:r>
              <a:rPr lang="en-US" sz="1200" b="0" i="0" dirty="0">
                <a:solidFill>
                  <a:srgbClr val="000000"/>
                </a:solidFill>
                <a:effectLst/>
                <a:latin typeface="Noto Sans" panose="020B0502040504020204" pitchFamily="34" charset="0"/>
              </a:rPr>
              <a:t> news service.</a:t>
            </a:r>
          </a:p>
          <a:p>
            <a:endParaRPr lang="en-US" sz="1200" dirty="0">
              <a:solidFill>
                <a:srgbClr val="000000"/>
              </a:solidFill>
              <a:latin typeface="Noto Sans" panose="020B0502040504020204" pitchFamily="34" charset="0"/>
            </a:endParaRPr>
          </a:p>
          <a:p>
            <a:r>
              <a:rPr lang="en-US" sz="1200" dirty="0">
                <a:solidFill>
                  <a:srgbClr val="000000"/>
                </a:solidFill>
                <a:latin typeface="Noto Sans" panose="020B0502040504020204" pitchFamily="34" charset="0"/>
              </a:rPr>
              <a:t>Image 3 </a:t>
            </a:r>
            <a:r>
              <a:rPr lang="en-US" sz="1200" b="0" i="0" dirty="0">
                <a:solidFill>
                  <a:srgbClr val="000000"/>
                </a:solidFill>
                <a:effectLst/>
                <a:latin typeface="Noto Sans" panose="020B0502040504020204" pitchFamily="34" charset="0"/>
              </a:rPr>
              <a:t>Harvey, C. E&amp;E News. (2018). </a:t>
            </a:r>
            <a:r>
              <a:rPr lang="en-US" sz="1200" b="0" i="1" dirty="0">
                <a:solidFill>
                  <a:srgbClr val="000000"/>
                </a:solidFill>
                <a:effectLst/>
                <a:latin typeface="Noto Sans" panose="020B0502040504020204" pitchFamily="34" charset="0"/>
              </a:rPr>
              <a:t>Why Are Glaciers Melting from the Bottom? It’s Complicated</a:t>
            </a:r>
            <a:r>
              <a:rPr lang="en-US" sz="1200" b="0" i="0" dirty="0">
                <a:solidFill>
                  <a:srgbClr val="000000"/>
                </a:solidFill>
                <a:effectLst/>
                <a:latin typeface="Noto Sans" panose="020B0502040504020204" pitchFamily="34" charset="0"/>
              </a:rPr>
              <a:t>. [Photograph]. unknown.: Scientific American.</a:t>
            </a:r>
            <a:br>
              <a:rPr lang="en-US" sz="1200" dirty="0"/>
            </a:br>
            <a:endParaRPr lang="en-US" sz="1200" dirty="0"/>
          </a:p>
          <a:p>
            <a:r>
              <a:rPr lang="en-US" sz="1200" dirty="0">
                <a:latin typeface="Abadi" panose="020B0604020104020204" pitchFamily="34" charset="0"/>
              </a:rPr>
              <a:t>Image 4:</a:t>
            </a:r>
            <a:r>
              <a:rPr lang="en-US" sz="1200" b="0" i="0" dirty="0">
                <a:solidFill>
                  <a:srgbClr val="000000"/>
                </a:solidFill>
                <a:effectLst/>
                <a:latin typeface="Noto Sans" panose="020B0502040504020204" pitchFamily="34" charset="0"/>
              </a:rPr>
              <a:t>Jennifer, L. (2022). </a:t>
            </a:r>
            <a:r>
              <a:rPr lang="en-US" sz="1200" b="0" i="1" dirty="0">
                <a:solidFill>
                  <a:srgbClr val="000000"/>
                </a:solidFill>
                <a:effectLst/>
                <a:latin typeface="Noto Sans" panose="020B0502040504020204" pitchFamily="34" charset="0"/>
              </a:rPr>
              <a:t>What Does “Net Zero Emissions” Really Mean?</a:t>
            </a:r>
            <a:r>
              <a:rPr lang="en-US" sz="1200" b="0" i="0" dirty="0">
                <a:solidFill>
                  <a:srgbClr val="000000"/>
                </a:solidFill>
                <a:effectLst/>
                <a:latin typeface="Noto Sans" panose="020B0502040504020204" pitchFamily="34" charset="0"/>
              </a:rPr>
              <a:t>. [Photograph]. unknown: Carbon Credits.</a:t>
            </a:r>
          </a:p>
          <a:p>
            <a:endParaRPr lang="en-US" sz="1200" dirty="0">
              <a:solidFill>
                <a:srgbClr val="000000"/>
              </a:solidFill>
              <a:latin typeface="Noto Sans" panose="020B0502040504020204" pitchFamily="34" charset="0"/>
            </a:endParaRPr>
          </a:p>
          <a:p>
            <a:r>
              <a:rPr lang="en-US" sz="1200" dirty="0">
                <a:solidFill>
                  <a:srgbClr val="000000"/>
                </a:solidFill>
                <a:latin typeface="Noto Sans" panose="020B0502040504020204" pitchFamily="34" charset="0"/>
              </a:rPr>
              <a:t>Image 5: </a:t>
            </a:r>
            <a:r>
              <a:rPr lang="en-US" sz="1200" b="0" i="0" dirty="0">
                <a:solidFill>
                  <a:srgbClr val="000000"/>
                </a:solidFill>
                <a:effectLst/>
                <a:latin typeface="Noto Sans" panose="020B0502040504020204" pitchFamily="34" charset="0"/>
              </a:rPr>
              <a:t>IS Global Barcelona. (unknown). </a:t>
            </a:r>
            <a:r>
              <a:rPr lang="en-US" sz="1200" b="0" i="1" dirty="0">
                <a:solidFill>
                  <a:srgbClr val="000000"/>
                </a:solidFill>
                <a:effectLst/>
                <a:latin typeface="Noto Sans" panose="020B0502040504020204" pitchFamily="34" charset="0"/>
              </a:rPr>
              <a:t>The Sustainable Development Goals (SDGs) and Global Health</a:t>
            </a:r>
            <a:r>
              <a:rPr lang="en-US" sz="1200" b="0" i="0" dirty="0">
                <a:solidFill>
                  <a:srgbClr val="000000"/>
                </a:solidFill>
                <a:effectLst/>
                <a:latin typeface="Noto Sans" panose="020B0502040504020204" pitchFamily="34" charset="0"/>
              </a:rPr>
              <a:t>. [Photograph]. unknown: unknown.</a:t>
            </a:r>
          </a:p>
          <a:p>
            <a:endParaRPr lang="en-US" sz="1200" dirty="0">
              <a:solidFill>
                <a:srgbClr val="000000"/>
              </a:solidFill>
              <a:latin typeface="Noto Sans" panose="020B0502040504020204" pitchFamily="34" charset="0"/>
            </a:endParaRPr>
          </a:p>
          <a:p>
            <a:r>
              <a:rPr lang="en-US" sz="1200" dirty="0">
                <a:solidFill>
                  <a:srgbClr val="000000"/>
                </a:solidFill>
                <a:latin typeface="Noto Sans" panose="020B0502040504020204" pitchFamily="34" charset="0"/>
              </a:rPr>
              <a:t>Image 6: </a:t>
            </a:r>
            <a:r>
              <a:rPr lang="en-US" sz="1200" b="0" i="0" dirty="0">
                <a:solidFill>
                  <a:srgbClr val="000000"/>
                </a:solidFill>
                <a:effectLst/>
                <a:latin typeface="Noto Sans" panose="020B0502040504020204" pitchFamily="34" charset="0"/>
              </a:rPr>
              <a:t>Lindholm, J. </a:t>
            </a:r>
            <a:r>
              <a:rPr lang="en-US" sz="1200" b="0" i="0" dirty="0" err="1">
                <a:solidFill>
                  <a:srgbClr val="000000"/>
                </a:solidFill>
                <a:effectLst/>
                <a:latin typeface="Noto Sans" panose="020B0502040504020204" pitchFamily="34" charset="0"/>
              </a:rPr>
              <a:t>Bodette</a:t>
            </a:r>
            <a:r>
              <a:rPr lang="en-US" sz="1200" b="0" i="0" dirty="0">
                <a:solidFill>
                  <a:srgbClr val="000000"/>
                </a:solidFill>
                <a:effectLst/>
                <a:latin typeface="Noto Sans" panose="020B0502040504020204" pitchFamily="34" charset="0"/>
              </a:rPr>
              <a:t>, M. (2021). </a:t>
            </a:r>
            <a:r>
              <a:rPr lang="en-US" sz="1200" b="0" i="1" dirty="0">
                <a:solidFill>
                  <a:srgbClr val="000000"/>
                </a:solidFill>
                <a:effectLst/>
                <a:latin typeface="Noto Sans" panose="020B0502040504020204" pitchFamily="34" charset="0"/>
              </a:rPr>
              <a:t>Why Do We Wear Clothes?</a:t>
            </a:r>
            <a:r>
              <a:rPr lang="en-US" sz="1200" b="0" i="0" dirty="0">
                <a:solidFill>
                  <a:srgbClr val="000000"/>
                </a:solidFill>
                <a:effectLst/>
                <a:latin typeface="Noto Sans" panose="020B0502040504020204" pitchFamily="34" charset="0"/>
              </a:rPr>
              <a:t>. [Photograph]. unknown: unknown.</a:t>
            </a:r>
          </a:p>
          <a:p>
            <a:endParaRPr lang="en-US" sz="1200" dirty="0">
              <a:solidFill>
                <a:srgbClr val="000000"/>
              </a:solidFill>
              <a:latin typeface="Noto Sans" panose="020B0502040504020204" pitchFamily="34" charset="0"/>
            </a:endParaRPr>
          </a:p>
          <a:p>
            <a:r>
              <a:rPr lang="en-US" sz="1200" dirty="0">
                <a:solidFill>
                  <a:srgbClr val="000000"/>
                </a:solidFill>
                <a:latin typeface="Noto Sans" panose="020B0502040504020204" pitchFamily="34" charset="0"/>
              </a:rPr>
              <a:t>Image 7: </a:t>
            </a:r>
            <a:r>
              <a:rPr lang="en-US" sz="1200" b="0" i="0" dirty="0">
                <a:solidFill>
                  <a:srgbClr val="000000"/>
                </a:solidFill>
                <a:effectLst/>
                <a:latin typeface="Noto Sans" panose="020B0502040504020204" pitchFamily="34" charset="0"/>
              </a:rPr>
              <a:t>Lambert, F. (2019). </a:t>
            </a:r>
            <a:r>
              <a:rPr lang="en-US" sz="1200" b="0" i="1" dirty="0">
                <a:solidFill>
                  <a:srgbClr val="000000"/>
                </a:solidFill>
                <a:effectLst/>
                <a:latin typeface="Noto Sans" panose="020B0502040504020204" pitchFamily="34" charset="0"/>
              </a:rPr>
              <a:t>New study claiming electric cars are dirtier than diesel debunked</a:t>
            </a:r>
            <a:r>
              <a:rPr lang="en-US" sz="1200" b="0" i="0" dirty="0">
                <a:solidFill>
                  <a:srgbClr val="000000"/>
                </a:solidFill>
                <a:effectLst/>
                <a:latin typeface="Noto Sans" panose="020B0502040504020204" pitchFamily="34" charset="0"/>
              </a:rPr>
              <a:t>. [Photograph]. unknown: unknown.</a:t>
            </a:r>
            <a:endParaRPr lang="en-US" sz="1200" dirty="0">
              <a:latin typeface="Abadi" panose="020B0604020104020204" pitchFamily="34" charset="0"/>
            </a:endParaRPr>
          </a:p>
        </p:txBody>
      </p:sp>
    </p:spTree>
    <p:extLst>
      <p:ext uri="{BB962C8B-B14F-4D97-AF65-F5344CB8AC3E}">
        <p14:creationId xmlns:p14="http://schemas.microsoft.com/office/powerpoint/2010/main" val="30067010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7FDD39B-8D0F-87DF-A059-F549FF359634}"/>
              </a:ext>
            </a:extLst>
          </p:cNvPr>
          <p:cNvSpPr txBox="1"/>
          <p:nvPr/>
        </p:nvSpPr>
        <p:spPr>
          <a:xfrm>
            <a:off x="0" y="304800"/>
            <a:ext cx="11704320" cy="5909310"/>
          </a:xfrm>
          <a:prstGeom prst="rect">
            <a:avLst/>
          </a:prstGeom>
          <a:noFill/>
        </p:spPr>
        <p:txBody>
          <a:bodyPr wrap="square" rtlCol="0">
            <a:spAutoFit/>
          </a:bodyPr>
          <a:lstStyle/>
          <a:p>
            <a:endParaRPr lang="en-US" sz="1800" b="0" i="0" dirty="0">
              <a:solidFill>
                <a:srgbClr val="000000"/>
              </a:solidFill>
              <a:effectLst/>
              <a:latin typeface="Noto Sans" panose="020B0502040504020204" pitchFamily="34" charset="0"/>
            </a:endParaRPr>
          </a:p>
          <a:p>
            <a:r>
              <a:rPr lang="en-US" sz="1800" b="0" i="0" dirty="0">
                <a:solidFill>
                  <a:srgbClr val="000000"/>
                </a:solidFill>
                <a:effectLst/>
                <a:latin typeface="Noto Sans" panose="020B0502040504020204" pitchFamily="34" charset="0"/>
              </a:rPr>
              <a:t>My plastic-free life. (n/a). </a:t>
            </a:r>
            <a:r>
              <a:rPr lang="en-US" sz="1800" b="0" i="1" dirty="0">
                <a:solidFill>
                  <a:srgbClr val="000000"/>
                </a:solidFill>
                <a:effectLst/>
                <a:latin typeface="Noto Sans" panose="020B0502040504020204" pitchFamily="34" charset="0"/>
              </a:rPr>
              <a:t>100 Steps to a Plastic-Free Life</a:t>
            </a:r>
            <a:r>
              <a:rPr lang="en-US" sz="1800" b="0" i="0" dirty="0">
                <a:solidFill>
                  <a:srgbClr val="000000"/>
                </a:solidFill>
                <a:effectLst/>
                <a:latin typeface="Noto Sans" panose="020B0502040504020204" pitchFamily="34" charset="0"/>
              </a:rPr>
              <a:t>. [Online]. my plastic-free life. Last Updated: n/a. Available at: https://myplasticfreelife.com/plasticfreeguide/ [Accessed 15th March 2024].</a:t>
            </a:r>
            <a:endParaRPr lang="en-US" sz="1800" dirty="0">
              <a:latin typeface="Abadi" panose="020B0604020104020204" pitchFamily="34" charset="0"/>
            </a:endParaRPr>
          </a:p>
          <a:p>
            <a:endParaRPr lang="en-US" sz="1800" dirty="0">
              <a:latin typeface="Abadi" panose="020B0604020104020204" pitchFamily="34" charset="0"/>
            </a:endParaRPr>
          </a:p>
          <a:p>
            <a:r>
              <a:rPr lang="en-US" sz="1800" dirty="0">
                <a:latin typeface="Abadi" panose="020B0604020104020204" pitchFamily="34" charset="0"/>
              </a:rPr>
              <a:t>Natural Resources Wales. (2023</a:t>
            </a:r>
            <a:r>
              <a:rPr lang="en-US" sz="1800" i="1" dirty="0">
                <a:latin typeface="Abadi" panose="020B0604020104020204" pitchFamily="34" charset="0"/>
              </a:rPr>
              <a:t>). Experts call for urgent action to save Welsh nature as new report reveals devastating decline in species. </a:t>
            </a:r>
            <a:r>
              <a:rPr lang="en-US" sz="1800" dirty="0">
                <a:latin typeface="Abadi" panose="020B0604020104020204" pitchFamily="34" charset="0"/>
              </a:rPr>
              <a:t>Available at: https://naturalresources.wales/about-us/news-and-blogs/news/experts-call-for-urgent-action-to-save-welsh-nature-as-new-report-reveals-devastating-decline-in-species/?lang=en#:~:text=The%20abundance%20of%20land%20and,nature%20depleted%20countries%20on%20Earth.. [Accessed 11</a:t>
            </a:r>
            <a:r>
              <a:rPr lang="en-US" sz="1800" baseline="30000" dirty="0">
                <a:latin typeface="Abadi" panose="020B0604020104020204" pitchFamily="34" charset="0"/>
              </a:rPr>
              <a:t>th</a:t>
            </a:r>
            <a:r>
              <a:rPr lang="en-US" sz="1800" dirty="0">
                <a:latin typeface="Abadi" panose="020B0604020104020204" pitchFamily="34" charset="0"/>
              </a:rPr>
              <a:t> March 2024]</a:t>
            </a:r>
          </a:p>
          <a:p>
            <a:endParaRPr lang="en-US" sz="1800" i="1" dirty="0">
              <a:latin typeface="Abadi" panose="020B0604020104020204" pitchFamily="34" charset="0"/>
            </a:endParaRPr>
          </a:p>
          <a:p>
            <a:r>
              <a:rPr lang="en-US" sz="1800" b="0" i="0" dirty="0">
                <a:solidFill>
                  <a:srgbClr val="000000"/>
                </a:solidFill>
                <a:effectLst/>
                <a:latin typeface="Noto Sans" panose="020B0502040504020204" pitchFamily="34" charset="0"/>
              </a:rPr>
              <a:t>Net Zero Company. (2024). </a:t>
            </a:r>
            <a:r>
              <a:rPr lang="en-US" sz="1800" b="0" i="1" dirty="0">
                <a:solidFill>
                  <a:srgbClr val="000000"/>
                </a:solidFill>
                <a:effectLst/>
                <a:latin typeface="Noto Sans" panose="020B0502040504020204" pitchFamily="34" charset="0"/>
              </a:rPr>
              <a:t>Ways to revamp your wardrobe</a:t>
            </a:r>
            <a:r>
              <a:rPr lang="en-US" sz="1800" b="0" i="0" dirty="0">
                <a:solidFill>
                  <a:srgbClr val="000000"/>
                </a:solidFill>
                <a:effectLst/>
                <a:latin typeface="Noto Sans" panose="020B0502040504020204" pitchFamily="34" charset="0"/>
              </a:rPr>
              <a:t>. [Online]. Net Zero Company. Last Updated: 2024. Available at: https://www.netzerocompany.com/blogs/news/pre-loved-wardrobe-tips-for-zero-waste-living [Accessed 15th March 2024].</a:t>
            </a:r>
            <a:endParaRPr lang="en-US" sz="1800" i="1" dirty="0">
              <a:latin typeface="Abadi" panose="020B0604020104020204" pitchFamily="34" charset="0"/>
            </a:endParaRPr>
          </a:p>
          <a:p>
            <a:endParaRPr lang="en-US" sz="1800" dirty="0">
              <a:latin typeface="Abadi" panose="020B0604020104020204" pitchFamily="34" charset="0"/>
            </a:endParaRPr>
          </a:p>
          <a:p>
            <a:r>
              <a:rPr lang="en-US" sz="1800" dirty="0">
                <a:latin typeface="Abadi" panose="020B0604020104020204" pitchFamily="34" charset="0"/>
              </a:rPr>
              <a:t>The National Centre for Atmospheric Science. (2023). </a:t>
            </a:r>
            <a:r>
              <a:rPr lang="en-US" sz="1800" i="1" dirty="0">
                <a:latin typeface="Abadi" panose="020B0604020104020204" pitchFamily="34" charset="0"/>
              </a:rPr>
              <a:t>What causes weather?. </a:t>
            </a:r>
            <a:r>
              <a:rPr lang="en-US" sz="1800" dirty="0">
                <a:latin typeface="Abadi" panose="020B0604020104020204" pitchFamily="34" charset="0"/>
              </a:rPr>
              <a:t>Available at: https://ncas.ac.uk/learn/what-causes-weather/. [Accessed: 10</a:t>
            </a:r>
            <a:r>
              <a:rPr lang="en-US" sz="1800" baseline="30000" dirty="0">
                <a:latin typeface="Abadi" panose="020B0604020104020204" pitchFamily="34" charset="0"/>
              </a:rPr>
              <a:t>th</a:t>
            </a:r>
            <a:r>
              <a:rPr lang="en-US" sz="1800" dirty="0">
                <a:latin typeface="Abadi" panose="020B0604020104020204" pitchFamily="34" charset="0"/>
              </a:rPr>
              <a:t> March 2024]</a:t>
            </a:r>
          </a:p>
          <a:p>
            <a:endParaRPr lang="en-US" sz="1800" dirty="0">
              <a:latin typeface="Abadi" panose="020B0604020104020204" pitchFamily="34" charset="0"/>
            </a:endParaRPr>
          </a:p>
          <a:p>
            <a:r>
              <a:rPr lang="en-US" sz="1800" dirty="0">
                <a:latin typeface="Abadi" panose="020B0604020104020204" pitchFamily="34" charset="0"/>
              </a:rPr>
              <a:t>UK Climate Risk. (2021). </a:t>
            </a:r>
            <a:r>
              <a:rPr lang="en-US" sz="1800" i="1" dirty="0">
                <a:latin typeface="Abadi" panose="020B0604020104020204" pitchFamily="34" charset="0"/>
              </a:rPr>
              <a:t>Flooding and coastal change. </a:t>
            </a:r>
            <a:r>
              <a:rPr lang="en-US" sz="1800" dirty="0">
                <a:latin typeface="Abadi" panose="020B0604020104020204" pitchFamily="34" charset="0"/>
              </a:rPr>
              <a:t>Available at: chrome-extension://</a:t>
            </a:r>
            <a:r>
              <a:rPr lang="en-US" sz="1800" dirty="0" err="1">
                <a:latin typeface="Abadi" panose="020B0604020104020204" pitchFamily="34" charset="0"/>
              </a:rPr>
              <a:t>efaidnbmnnnibpcajpcglclefindmkaj</a:t>
            </a:r>
            <a:r>
              <a:rPr lang="en-US" sz="1800" dirty="0">
                <a:latin typeface="Abadi" panose="020B0604020104020204" pitchFamily="34" charset="0"/>
              </a:rPr>
              <a:t>/https://www.ukclimaterisk.org/wp-content/uploads/2021/06/CCRA3-Briefing-Flooding-and-Coastal-Change.pdf. [Accessed: 10</a:t>
            </a:r>
            <a:r>
              <a:rPr lang="en-US" sz="1800" baseline="30000" dirty="0">
                <a:latin typeface="Abadi" panose="020B0604020104020204" pitchFamily="34" charset="0"/>
              </a:rPr>
              <a:t>th</a:t>
            </a:r>
            <a:r>
              <a:rPr lang="en-US" sz="1800" dirty="0">
                <a:latin typeface="Abadi" panose="020B0604020104020204" pitchFamily="34" charset="0"/>
              </a:rPr>
              <a:t> March 2024]. </a:t>
            </a:r>
          </a:p>
          <a:p>
            <a:endParaRPr lang="en-US" sz="1800" dirty="0">
              <a:latin typeface="Abadi" panose="020B0604020104020204" pitchFamily="34" charset="0"/>
            </a:endParaRPr>
          </a:p>
        </p:txBody>
      </p:sp>
    </p:spTree>
    <p:extLst>
      <p:ext uri="{BB962C8B-B14F-4D97-AF65-F5344CB8AC3E}">
        <p14:creationId xmlns:p14="http://schemas.microsoft.com/office/powerpoint/2010/main" val="3998174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9F15D91-0E73-8F7A-551D-86D5B280FB2C}"/>
              </a:ext>
            </a:extLst>
          </p:cNvPr>
          <p:cNvSpPr txBox="1"/>
          <p:nvPr/>
        </p:nvSpPr>
        <p:spPr>
          <a:xfrm>
            <a:off x="401053" y="753979"/>
            <a:ext cx="11502189" cy="3139321"/>
          </a:xfrm>
          <a:prstGeom prst="rect">
            <a:avLst/>
          </a:prstGeom>
          <a:noFill/>
        </p:spPr>
        <p:txBody>
          <a:bodyPr wrap="square" rtlCol="0">
            <a:spAutoFit/>
          </a:bodyPr>
          <a:lstStyle/>
          <a:p>
            <a:r>
              <a:rPr lang="en-US" sz="1800" dirty="0">
                <a:latin typeface="Abadi" panose="020B0604020104020204" pitchFamily="34" charset="0"/>
              </a:rPr>
              <a:t>Water UK. (2024). </a:t>
            </a:r>
            <a:r>
              <a:rPr lang="en-US" sz="1800" i="1" dirty="0">
                <a:latin typeface="Abadi" panose="020B0604020104020204" pitchFamily="34" charset="0"/>
              </a:rPr>
              <a:t>The water industry is playing its part in tackling climate change. </a:t>
            </a:r>
            <a:r>
              <a:rPr lang="en-US" sz="1800" dirty="0">
                <a:latin typeface="Abadi" panose="020B0604020104020204" pitchFamily="34" charset="0"/>
              </a:rPr>
              <a:t>Available at: https://www.water.org.uk/protecting-environment/climate-change. [Accessed: 11</a:t>
            </a:r>
            <a:r>
              <a:rPr lang="en-US" sz="1800" baseline="30000" dirty="0">
                <a:latin typeface="Abadi" panose="020B0604020104020204" pitchFamily="34" charset="0"/>
              </a:rPr>
              <a:t>th</a:t>
            </a:r>
            <a:r>
              <a:rPr lang="en-US" sz="1800" dirty="0">
                <a:latin typeface="Abadi" panose="020B0604020104020204" pitchFamily="34" charset="0"/>
              </a:rPr>
              <a:t> March 2024]</a:t>
            </a:r>
          </a:p>
          <a:p>
            <a:endParaRPr lang="en-US" dirty="0">
              <a:latin typeface="Abadi" panose="020B0604020104020204" pitchFamily="34" charset="0"/>
            </a:endParaRPr>
          </a:p>
          <a:p>
            <a:r>
              <a:rPr lang="en-US" sz="1800" dirty="0">
                <a:latin typeface="Abadi" panose="020B0604020104020204" pitchFamily="34" charset="0"/>
              </a:rPr>
              <a:t>Worldwide Foundation (WWF). (2023). </a:t>
            </a:r>
            <a:r>
              <a:rPr lang="en-US" sz="1800" i="1" dirty="0">
                <a:latin typeface="Abadi" panose="020B0604020104020204" pitchFamily="34" charset="0"/>
              </a:rPr>
              <a:t>9 UK species affected by climate change. </a:t>
            </a:r>
            <a:r>
              <a:rPr lang="en-US" sz="1800" dirty="0">
                <a:latin typeface="Abadi" panose="020B0604020104020204" pitchFamily="34" charset="0"/>
              </a:rPr>
              <a:t>Available at: https://www.wwf.org.uk/updates/9-uk-species-affected-climate-change. [Accessed 11</a:t>
            </a:r>
            <a:r>
              <a:rPr lang="en-US" sz="1800" baseline="30000" dirty="0">
                <a:latin typeface="Abadi" panose="020B0604020104020204" pitchFamily="34" charset="0"/>
              </a:rPr>
              <a:t>th</a:t>
            </a:r>
            <a:r>
              <a:rPr lang="en-US" sz="1800" dirty="0">
                <a:latin typeface="Abadi" panose="020B0604020104020204" pitchFamily="34" charset="0"/>
              </a:rPr>
              <a:t> March 2024]</a:t>
            </a:r>
            <a:endParaRPr lang="en-US" b="0" i="0" dirty="0">
              <a:solidFill>
                <a:srgbClr val="000000"/>
              </a:solidFill>
              <a:effectLst/>
              <a:latin typeface="Noto Sans" panose="020B0502040504020204" pitchFamily="34" charset="0"/>
            </a:endParaRPr>
          </a:p>
          <a:p>
            <a:endParaRPr lang="en-US" dirty="0">
              <a:solidFill>
                <a:srgbClr val="000000"/>
              </a:solidFill>
              <a:latin typeface="Noto Sans" panose="020B0502040504020204" pitchFamily="34" charset="0"/>
            </a:endParaRPr>
          </a:p>
          <a:p>
            <a:r>
              <a:rPr lang="en-US" b="0" i="0" dirty="0">
                <a:solidFill>
                  <a:srgbClr val="000000"/>
                </a:solidFill>
                <a:effectLst/>
                <a:latin typeface="Noto Sans" panose="020B0502040504020204" pitchFamily="34" charset="0"/>
              </a:rPr>
              <a:t>United nations. (2023). </a:t>
            </a:r>
            <a:r>
              <a:rPr lang="en-US" b="0" i="1" dirty="0">
                <a:solidFill>
                  <a:srgbClr val="000000"/>
                </a:solidFill>
                <a:effectLst/>
                <a:latin typeface="Noto Sans" panose="020B0502040504020204" pitchFamily="34" charset="0"/>
              </a:rPr>
              <a:t>Fast Facts – What is Sustainable Development?</a:t>
            </a:r>
            <a:r>
              <a:rPr lang="en-US" b="0" i="0" dirty="0">
                <a:solidFill>
                  <a:srgbClr val="000000"/>
                </a:solidFill>
                <a:effectLst/>
                <a:latin typeface="Noto Sans" panose="020B0502040504020204" pitchFamily="34" charset="0"/>
              </a:rPr>
              <a:t>. [Online]. united nations. Last Updated: 8th August 2023. Available at: https://www.un.org/sustainabledevelopment/blog/2023/08/what-is-sustainable-development/ [Accessed 15 March 2024].</a:t>
            </a:r>
            <a:endParaRPr lang="en-GB" dirty="0"/>
          </a:p>
          <a:p>
            <a:endParaRPr lang="en-GB" dirty="0"/>
          </a:p>
        </p:txBody>
      </p:sp>
    </p:spTree>
    <p:extLst>
      <p:ext uri="{BB962C8B-B14F-4D97-AF65-F5344CB8AC3E}">
        <p14:creationId xmlns:p14="http://schemas.microsoft.com/office/powerpoint/2010/main" val="3965138812"/>
      </p:ext>
    </p:extLst>
  </p:cSld>
  <p:clrMapOvr>
    <a:masterClrMapping/>
  </p:clrMapOvr>
</p:sld>
</file>

<file path=ppt/theme/theme1.xml><?xml version="1.0" encoding="utf-8"?>
<a:theme xmlns:a="http://schemas.openxmlformats.org/drawingml/2006/main" name="AfterglowVTI">
  <a:themeElements>
    <a:clrScheme name="AnalogousFromLightSeedRightStep">
      <a:dk1>
        <a:srgbClr val="000000"/>
      </a:dk1>
      <a:lt1>
        <a:srgbClr val="FFFFFF"/>
      </a:lt1>
      <a:dk2>
        <a:srgbClr val="413424"/>
      </a:dk2>
      <a:lt2>
        <a:srgbClr val="E2E5E8"/>
      </a:lt2>
      <a:accent1>
        <a:srgbClr val="D19651"/>
      </a:accent1>
      <a:accent2>
        <a:srgbClr val="A9A64F"/>
      </a:accent2>
      <a:accent3>
        <a:srgbClr val="90AB63"/>
      </a:accent3>
      <a:accent4>
        <a:srgbClr val="66B253"/>
      </a:accent4>
      <a:accent5>
        <a:srgbClr val="58B46B"/>
      </a:accent5>
      <a:accent6>
        <a:srgbClr val="53B28E"/>
      </a:accent6>
      <a:hlink>
        <a:srgbClr val="6283AA"/>
      </a:hlink>
      <a:folHlink>
        <a:srgbClr val="7F7F7F"/>
      </a:folHlink>
    </a:clrScheme>
    <a:fontScheme name="Trade Gothic">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fterglowVTI" id="{804DBEB7-1920-4C72-A0CB-091339F1875F}" vid="{D4C59F5A-9ECA-4C96-BDFD-0606A75324E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8683</TotalTime>
  <Words>1690</Words>
  <Application>Microsoft Office PowerPoint</Application>
  <PresentationFormat>Widescreen</PresentationFormat>
  <Paragraphs>105</Paragraphs>
  <Slides>12</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Abadi</vt:lpstr>
      <vt:lpstr>Aptos</vt:lpstr>
      <vt:lpstr>Arial</vt:lpstr>
      <vt:lpstr>Noto Sans</vt:lpstr>
      <vt:lpstr>Trade Gothic Next Cond</vt:lpstr>
      <vt:lpstr>Trade Gothic Next Light</vt:lpstr>
      <vt:lpstr>AfterglowVTI</vt:lpstr>
      <vt:lpstr>Climate Change.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Climate Change.</dc:title>
  <dc:creator>cassie thomas</dc:creator>
  <cp:lastModifiedBy>THOMAS C. (1914331)</cp:lastModifiedBy>
  <cp:revision>26</cp:revision>
  <dcterms:created xsi:type="dcterms:W3CDTF">2024-03-05T11:02:25Z</dcterms:created>
  <dcterms:modified xsi:type="dcterms:W3CDTF">2024-03-21T00:15:43Z</dcterms:modified>
</cp:coreProperties>
</file>