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60" r:id="rId2"/>
  </p:sldMasterIdLst>
  <p:notesMasterIdLst>
    <p:notesMasterId r:id="rId27"/>
  </p:notesMasterIdLst>
  <p:handoutMasterIdLst>
    <p:handoutMasterId r:id="rId28"/>
  </p:handoutMasterIdLst>
  <p:sldIdLst>
    <p:sldId id="296" r:id="rId3"/>
    <p:sldId id="268" r:id="rId4"/>
    <p:sldId id="273" r:id="rId5"/>
    <p:sldId id="271" r:id="rId6"/>
    <p:sldId id="275" r:id="rId7"/>
    <p:sldId id="276" r:id="rId8"/>
    <p:sldId id="277" r:id="rId9"/>
    <p:sldId id="279" r:id="rId10"/>
    <p:sldId id="282" r:id="rId11"/>
    <p:sldId id="283" r:id="rId12"/>
    <p:sldId id="278" r:id="rId13"/>
    <p:sldId id="280" r:id="rId14"/>
    <p:sldId id="281" r:id="rId15"/>
    <p:sldId id="272" r:id="rId16"/>
    <p:sldId id="284" r:id="rId17"/>
    <p:sldId id="294" r:id="rId18"/>
    <p:sldId id="295" r:id="rId19"/>
    <p:sldId id="285" r:id="rId20"/>
    <p:sldId id="286" r:id="rId21"/>
    <p:sldId id="287" r:id="rId22"/>
    <p:sldId id="288" r:id="rId23"/>
    <p:sldId id="289" r:id="rId24"/>
    <p:sldId id="291" r:id="rId25"/>
    <p:sldId id="29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7Cv2i81YgRh+9Yt8h8HBw==" hashData="m/5Y4bahguhzzLRofw6UkjacmB1N5T699fWdaE+/QanfWRu2FeWD19R+lxbY6O/LwizEDUOM07bY+olzRkCk/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94710" autoAdjust="0"/>
  </p:normalViewPr>
  <p:slideViewPr>
    <p:cSldViewPr snapToGrid="0">
      <p:cViewPr varScale="1">
        <p:scale>
          <a:sx n="53" d="100"/>
          <a:sy n="53" d="100"/>
        </p:scale>
        <p:origin x="1176" y="40"/>
      </p:cViewPr>
      <p:guideLst/>
    </p:cSldViewPr>
  </p:slideViewPr>
  <p:notesTextViewPr>
    <p:cViewPr>
      <p:scale>
        <a:sx n="1" d="1"/>
        <a:sy n="1" d="1"/>
      </p:scale>
      <p:origin x="0" y="-28"/>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bob.swp-rest.police.int/sorce/beacon/singlepageview.aspx?contentType=Videos&amp;row=6054547&amp;SPVPrimaryMenu=5&amp;SPVReferrer=ProfessionalStandardsDepartment"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Lesson Aim:</a:t>
            </a:r>
          </a:p>
          <a:p>
            <a:r>
              <a:rPr lang="en-GB" dirty="0"/>
              <a:t>To develop student officers understanding of the necessity of maintaining Professional Standards as well as performing ethically within the police service – on or off duty</a:t>
            </a:r>
          </a:p>
          <a:p>
            <a:endParaRPr lang="en-GB" dirty="0"/>
          </a:p>
          <a:p>
            <a:r>
              <a:rPr lang="en-GB" dirty="0"/>
              <a:t>Objectives: </a:t>
            </a:r>
          </a:p>
          <a:p>
            <a:r>
              <a:rPr lang="en-GB" dirty="0"/>
              <a:t>01. State the Police Regulations Act 2020</a:t>
            </a:r>
          </a:p>
          <a:p>
            <a:r>
              <a:rPr lang="en-GB" dirty="0"/>
              <a:t>-Conduct</a:t>
            </a:r>
          </a:p>
          <a:p>
            <a:r>
              <a:rPr lang="en-GB" dirty="0"/>
              <a:t>-Complaint</a:t>
            </a:r>
          </a:p>
          <a:p>
            <a:r>
              <a:rPr lang="en-GB" dirty="0"/>
              <a:t>-Misconduct</a:t>
            </a:r>
          </a:p>
          <a:p>
            <a:r>
              <a:rPr lang="en-GB" dirty="0"/>
              <a:t>-Performance</a:t>
            </a:r>
          </a:p>
          <a:p>
            <a:r>
              <a:rPr lang="en-GB" dirty="0"/>
              <a:t>02. Describe the Code of Ethics</a:t>
            </a:r>
          </a:p>
          <a:p>
            <a:r>
              <a:rPr lang="en-GB" dirty="0"/>
              <a:t>03. Describe the roles and responsibilities</a:t>
            </a:r>
          </a:p>
          <a:p>
            <a:r>
              <a:rPr lang="en-GB" dirty="0"/>
              <a:t>04. Identify unprofessional behaviour</a:t>
            </a:r>
          </a:p>
          <a:p>
            <a:r>
              <a:rPr lang="en-GB" dirty="0"/>
              <a:t>05. Explain the process for dealing with external complaints</a:t>
            </a:r>
          </a:p>
          <a:p>
            <a:endParaRPr lang="en-GB" dirty="0"/>
          </a:p>
          <a:p>
            <a:r>
              <a:rPr lang="en-GB" dirty="0"/>
              <a:t>The PSD are in existence to ensure that rogue officers are dealt with accordingly, whether that is through internal disciplinary action or by carrying out the</a:t>
            </a:r>
            <a:r>
              <a:rPr lang="en-GB" baseline="0" dirty="0"/>
              <a:t> legal process and charging said officers to court for offences.</a:t>
            </a:r>
          </a:p>
          <a:p>
            <a:r>
              <a:rPr lang="en-GB" baseline="0" dirty="0"/>
              <a:t>During this lesson, we will be looking at the Police Regulations Act 2020, case studies, as well as group activity for your own learning.</a:t>
            </a:r>
          </a:p>
          <a:p>
            <a:r>
              <a:rPr lang="en-GB" baseline="0" dirty="0"/>
              <a:t>They deal with complaints from members of the public as well as acting upon information from internal source e.g. the confidentiality line; direct information; complaints in person etc.</a:t>
            </a:r>
          </a:p>
          <a:p>
            <a:endParaRPr lang="en-GB" baseline="0" dirty="0"/>
          </a:p>
          <a:p>
            <a:r>
              <a:rPr lang="en-GB" sz="1200" b="1" kern="1200" dirty="0">
                <a:solidFill>
                  <a:schemeClr val="tx1"/>
                </a:solidFill>
                <a:effectLst/>
                <a:latin typeface="+mn-lt"/>
                <a:ea typeface="+mn-ea"/>
                <a:cs typeface="+mn-cs"/>
              </a:rPr>
              <a:t>QTS: </a:t>
            </a:r>
            <a:r>
              <a:rPr lang="en-GB" sz="1200" kern="1200" dirty="0">
                <a:solidFill>
                  <a:schemeClr val="tx1"/>
                </a:solidFill>
                <a:effectLst/>
                <a:latin typeface="+mn-lt"/>
                <a:ea typeface="+mn-ea"/>
                <a:cs typeface="+mn-cs"/>
              </a:rPr>
              <a:t>(Before showing slide 4)</a:t>
            </a:r>
          </a:p>
          <a:p>
            <a:r>
              <a:rPr lang="en-GB" sz="1200" b="1" kern="1200" dirty="0">
                <a:solidFill>
                  <a:schemeClr val="tx1"/>
                </a:solidFill>
                <a:effectLst/>
                <a:latin typeface="+mn-lt"/>
                <a:ea typeface="+mn-ea"/>
                <a:cs typeface="+mn-cs"/>
              </a:rPr>
              <a:t>What is the Code of Ethics?</a:t>
            </a:r>
            <a:endParaRPr lang="en-GB" sz="1200" kern="1200" dirty="0">
              <a:solidFill>
                <a:schemeClr val="tx1"/>
              </a:solidFill>
              <a:effectLst/>
              <a:latin typeface="+mn-lt"/>
              <a:ea typeface="+mn-ea"/>
              <a:cs typeface="+mn-cs"/>
            </a:endParaRPr>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087457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Code of Ethics: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to explain that The Code of Ethics is something in which, we as police officers must adhere to at all times, both on and off duty.</a:t>
            </a:r>
          </a:p>
          <a:p>
            <a:r>
              <a:rPr lang="en-GB" sz="1200" kern="1200" dirty="0">
                <a:solidFill>
                  <a:schemeClr val="tx1"/>
                </a:solidFill>
                <a:effectLst/>
                <a:latin typeface="+mn-lt"/>
                <a:ea typeface="+mn-ea"/>
                <a:cs typeface="+mn-cs"/>
              </a:rPr>
              <a:t>Breaching the code of ethics could lead to disciplinary procedures, dismissal from the force and barring from re-joining the police by being registered at the College of Policing, or criminal proceedings being brought against you.</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Group Work</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Trainer to split class into 3 groups, each group to work on assigned Code of Ethics titles they are to research the Code of Ethics and present their findings back to their peers.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Trainer to debrief and fill in any gaps in knowledge from the presentations.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does fitness for work mean to you? </a:t>
            </a:r>
            <a:r>
              <a:rPr lang="en-GB" sz="1200" b="1" kern="1200" dirty="0">
                <a:solidFill>
                  <a:schemeClr val="tx1"/>
                </a:solidFill>
                <a:effectLst/>
                <a:latin typeface="+mn-lt"/>
                <a:ea typeface="+mn-ea"/>
                <a:cs typeface="+mn-cs"/>
              </a:rPr>
              <a:t>Answers can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Sobriety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Health and well being</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Physically able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does confidentiality mean to you? </a:t>
            </a:r>
            <a:r>
              <a:rPr lang="en-GB" sz="1200" b="1" kern="1200" dirty="0">
                <a:solidFill>
                  <a:schemeClr val="tx1"/>
                </a:solidFill>
                <a:effectLst/>
                <a:latin typeface="+mn-lt"/>
                <a:ea typeface="+mn-ea"/>
                <a:cs typeface="+mn-cs"/>
              </a:rPr>
              <a:t>Answers can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Respecting personal life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Not disclosing information unless as part of your duty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Privacy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Data storage</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Trainer to tell students:</a:t>
            </a:r>
            <a:r>
              <a:rPr lang="en-GB" sz="1200" kern="1200" dirty="0">
                <a:solidFill>
                  <a:schemeClr val="tx1"/>
                </a:solidFill>
                <a:effectLst/>
                <a:latin typeface="+mn-lt"/>
                <a:ea typeface="+mn-ea"/>
                <a:cs typeface="+mn-cs"/>
              </a:rPr>
              <a:t> ‘being a police officer does not exempt you from law, we must uphold the law and in effect, be beyond reproach in regards to our behaviour.</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786508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Explain to me what you know about the Police Regulations Act 2020?</a:t>
            </a:r>
            <a:endParaRPr lang="en-GB" sz="1200" kern="1200" dirty="0">
              <a:solidFill>
                <a:schemeClr val="tx1"/>
              </a:solidFill>
              <a:effectLst/>
              <a:latin typeface="+mn-lt"/>
              <a:ea typeface="+mn-ea"/>
              <a:cs typeface="+mn-cs"/>
            </a:endParaRPr>
          </a:p>
          <a:p>
            <a:endParaRPr lang="en-GB" dirty="0"/>
          </a:p>
          <a:p>
            <a:r>
              <a:rPr lang="en-GB" sz="1200" b="1" kern="1200" dirty="0">
                <a:solidFill>
                  <a:schemeClr val="tx1"/>
                </a:solidFill>
                <a:effectLst/>
                <a:latin typeface="+mn-lt"/>
                <a:ea typeface="+mn-ea"/>
                <a:cs typeface="+mn-cs"/>
              </a:rPr>
              <a:t>Answers could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Students to state that the regulations may be cited as Police (Conduct) Regulations 2020.</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It came into force on 1</a:t>
            </a:r>
            <a:r>
              <a:rPr lang="en-GB" sz="1200" b="1" kern="1200" baseline="30000" dirty="0">
                <a:solidFill>
                  <a:schemeClr val="tx1"/>
                </a:solidFill>
                <a:effectLst/>
                <a:latin typeface="+mn-lt"/>
                <a:ea typeface="+mn-ea"/>
                <a:cs typeface="+mn-cs"/>
              </a:rPr>
              <a:t>st</a:t>
            </a:r>
            <a:r>
              <a:rPr lang="en-GB" sz="1200" b="1" kern="1200" dirty="0">
                <a:solidFill>
                  <a:schemeClr val="tx1"/>
                </a:solidFill>
                <a:effectLst/>
                <a:latin typeface="+mn-lt"/>
                <a:ea typeface="+mn-ea"/>
                <a:cs typeface="+mn-cs"/>
              </a:rPr>
              <a:t> February 2020</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It is a new act of law in relation to behaviour and within three areas: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Gross misconduct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Misconduct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Performance requiring improvement</a:t>
            </a:r>
            <a:endParaRPr lang="en-GB" sz="1200" kern="1200" dirty="0">
              <a:solidFill>
                <a:schemeClr val="tx1"/>
              </a:solidFill>
              <a:effectLst/>
              <a:latin typeface="+mn-lt"/>
              <a:ea typeface="+mn-ea"/>
              <a:cs typeface="+mn-cs"/>
            </a:endParaRPr>
          </a:p>
          <a:p>
            <a:endParaRPr lang="en-GB" dirty="0"/>
          </a:p>
          <a:p>
            <a:r>
              <a:rPr lang="en-GB" dirty="0"/>
              <a:t>These Regulations may be cited as the Police (Conduct) Regulations 2020 and come into force on 1st February 2020.</a:t>
            </a:r>
          </a:p>
          <a:p>
            <a:endParaRPr lang="en-GB" dirty="0"/>
          </a:p>
          <a:p>
            <a:r>
              <a:rPr lang="en-GB" dirty="0"/>
              <a:t>It is in relation to the investigation policies that are in</a:t>
            </a:r>
            <a:r>
              <a:rPr lang="en-GB" baseline="0" dirty="0"/>
              <a:t> place and how an officer can be treated within the regulations, what is allowed by the investigators and the process of disciplinary hearings.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056106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Group work – in same groups: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Each group to be given ‘Type of Allegation’ tile, and will need to present the following:</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Definition </a:t>
            </a:r>
          </a:p>
          <a:p>
            <a:pPr lvl="0"/>
            <a:r>
              <a:rPr lang="en-GB" sz="1200" kern="1200" dirty="0">
                <a:solidFill>
                  <a:schemeClr val="tx1"/>
                </a:solidFill>
                <a:effectLst/>
                <a:latin typeface="+mn-lt"/>
                <a:ea typeface="+mn-ea"/>
                <a:cs typeface="+mn-cs"/>
              </a:rPr>
              <a:t>How it is to be dealt with</a:t>
            </a:r>
          </a:p>
          <a:p>
            <a:pPr lvl="0"/>
            <a:r>
              <a:rPr lang="en-GB" sz="1200" kern="1200" dirty="0">
                <a:solidFill>
                  <a:schemeClr val="tx1"/>
                </a:solidFill>
                <a:effectLst/>
                <a:latin typeface="+mn-lt"/>
                <a:ea typeface="+mn-ea"/>
                <a:cs typeface="+mn-cs"/>
              </a:rPr>
              <a:t>Outcome of hearing</a:t>
            </a:r>
          </a:p>
          <a:p>
            <a:pPr lvl="0"/>
            <a:r>
              <a:rPr lang="en-GB" sz="1200" kern="1200" dirty="0">
                <a:solidFill>
                  <a:schemeClr val="tx1"/>
                </a:solidFill>
                <a:effectLst/>
                <a:latin typeface="+mn-lt"/>
                <a:ea typeface="+mn-ea"/>
                <a:cs typeface="+mn-cs"/>
              </a:rPr>
              <a:t>An example of breach</a:t>
            </a:r>
          </a:p>
          <a:p>
            <a:endParaRPr lang="en-GB" dirty="0"/>
          </a:p>
          <a:p>
            <a:endParaRPr lang="en-GB" dirty="0"/>
          </a:p>
          <a:p>
            <a:r>
              <a:rPr lang="en-GB" sz="1200" kern="1200" dirty="0">
                <a:solidFill>
                  <a:schemeClr val="tx1"/>
                </a:solidFill>
                <a:effectLst/>
                <a:latin typeface="+mn-lt"/>
                <a:ea typeface="+mn-ea"/>
                <a:cs typeface="+mn-cs"/>
              </a:rPr>
              <a:t>In same groups, each group to research the nominated type of allegation and present back to their peers on flip chart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Group 1: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Type of allegation: Gross misconduct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Group 2:</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Type of Allegation: Misconduct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Group 3:</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Type of allegation: Practice requiring improvement (PRI)</a:t>
            </a:r>
            <a:endParaRPr lang="en-GB" sz="1200" kern="1200" dirty="0">
              <a:solidFill>
                <a:schemeClr val="tx1"/>
              </a:solidFill>
              <a:effectLst/>
              <a:latin typeface="+mn-lt"/>
              <a:ea typeface="+mn-ea"/>
              <a:cs typeface="+mn-cs"/>
            </a:endParaRPr>
          </a:p>
          <a:p>
            <a:endParaRPr lang="en-GB" dirty="0"/>
          </a:p>
          <a:p>
            <a:endParaRPr lang="en-GB" dirty="0"/>
          </a:p>
          <a:p>
            <a:endParaRPr lang="en-GB" dirty="0"/>
          </a:p>
          <a:p>
            <a:r>
              <a:rPr lang="en-GB" dirty="0"/>
              <a:t>There are many areas in which police officers can be dealt with for misconduct by</a:t>
            </a:r>
            <a:r>
              <a:rPr lang="en-GB" baseline="0" dirty="0"/>
              <a:t> their supervisors and above or by other departments, like PSD. </a:t>
            </a:r>
          </a:p>
          <a:p>
            <a:endParaRPr lang="en-GB" baseline="0" dirty="0"/>
          </a:p>
          <a:p>
            <a:r>
              <a:rPr lang="en-GB" baseline="0" dirty="0"/>
              <a:t>Gross Misconduct: </a:t>
            </a:r>
          </a:p>
          <a:p>
            <a:r>
              <a:rPr lang="en-GB" baseline="0" dirty="0"/>
              <a:t>Breaching of the Standards of Professional Behaviour, that it could lead to dismissal</a:t>
            </a:r>
          </a:p>
          <a:p>
            <a:endParaRPr lang="en-GB" baseline="0" dirty="0"/>
          </a:p>
          <a:p>
            <a:r>
              <a:rPr lang="en-GB" baseline="0" dirty="0"/>
              <a:t>Misconduct:</a:t>
            </a:r>
          </a:p>
          <a:p>
            <a:r>
              <a:rPr lang="en-GB" baseline="0" dirty="0"/>
              <a:t>Breaching the Standards of Professional Behaviour, that is could lead to disciplinary action e.g. a warning; final written warning etc.</a:t>
            </a:r>
          </a:p>
          <a:p>
            <a:endParaRPr lang="en-GB" baseline="0" dirty="0"/>
          </a:p>
          <a:p>
            <a:r>
              <a:rPr lang="en-GB" baseline="0" dirty="0"/>
              <a:t>One of the key changes in the new policing regulations, that demotion in rank can be an outcome of disciplinary action as a result of the outcome of a Hearing, this was not previously a disciplinary outcome.</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baseline="0" dirty="0">
                <a:solidFill>
                  <a:schemeClr val="tx1"/>
                </a:solidFill>
                <a:effectLst/>
                <a:latin typeface="+mn-lt"/>
                <a:ea typeface="+mn-ea"/>
                <a:cs typeface="+mn-cs"/>
              </a:rPr>
              <a:t>The 2020 </a:t>
            </a:r>
            <a:r>
              <a:rPr lang="en-GB" sz="1200" b="0" kern="1200" baseline="0" dirty="0" err="1">
                <a:solidFill>
                  <a:schemeClr val="tx1"/>
                </a:solidFill>
                <a:effectLst/>
                <a:latin typeface="+mn-lt"/>
                <a:ea typeface="+mn-ea"/>
                <a:cs typeface="+mn-cs"/>
              </a:rPr>
              <a:t>regs</a:t>
            </a:r>
            <a:r>
              <a:rPr lang="en-GB" sz="1200" b="0" kern="1200" baseline="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are aimed at ensuring that Professional Standards Departments and the IOPC are investigating serious cases of alleged wrongdoing - not every mistake</a:t>
            </a:r>
            <a:r>
              <a:rPr lang="en-GB" sz="1200" b="0" kern="1200" baseline="0" dirty="0">
                <a:solidFill>
                  <a:schemeClr val="tx1"/>
                </a:solidFill>
                <a:effectLst/>
                <a:latin typeface="+mn-lt"/>
                <a:ea typeface="+mn-ea"/>
                <a:cs typeface="+mn-cs"/>
              </a:rPr>
              <a:t> is a </a:t>
            </a:r>
            <a:r>
              <a:rPr lang="en-GB" sz="1200" b="0" kern="1200" dirty="0">
                <a:solidFill>
                  <a:schemeClr val="tx1"/>
                </a:solidFill>
                <a:effectLst/>
                <a:latin typeface="+mn-lt"/>
                <a:ea typeface="+mn-ea"/>
                <a:cs typeface="+mn-cs"/>
              </a:rPr>
              <a:t>performance issue or low-level misconduct. However, it is right that serious allegations are fully investigated and where necessary individuals held to account.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 genuine mistake may not result in disciplinary action, however, hiding the mistakes e.g. covering them up, can let your</a:t>
            </a:r>
            <a:r>
              <a:rPr lang="en-GB" sz="1200" b="0" kern="1200" baseline="0" dirty="0">
                <a:solidFill>
                  <a:schemeClr val="tx1"/>
                </a:solidFill>
                <a:effectLst/>
                <a:latin typeface="+mn-lt"/>
                <a:ea typeface="+mn-ea"/>
                <a:cs typeface="+mn-cs"/>
              </a:rPr>
              <a:t> supervisor or professional standards to think that you have something to hide and not being honest.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baseline="0" dirty="0">
                <a:solidFill>
                  <a:schemeClr val="tx1"/>
                </a:solidFill>
                <a:effectLst/>
                <a:latin typeface="+mn-lt"/>
                <a:ea typeface="+mn-ea"/>
                <a:cs typeface="+mn-cs"/>
              </a:rPr>
              <a:t>The first part of the code of ethics that we have to work by is honesty and integrity – which we will look at later in this lesson.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baseline="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type of incidents have you heard about in relation to Gross Misconduct involving police officers?</a:t>
            </a:r>
          </a:p>
          <a:p>
            <a:r>
              <a:rPr lang="en-GB" sz="1200" b="1" kern="1200" dirty="0">
                <a:solidFill>
                  <a:schemeClr val="tx1"/>
                </a:solidFill>
                <a:effectLst/>
                <a:latin typeface="+mn-lt"/>
                <a:ea typeface="+mn-ea"/>
                <a:cs typeface="+mn-cs"/>
              </a:rPr>
              <a:t>Answers to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Sexual behaviour on duty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Theft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Data protection breaches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720916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Practice Requiring improvement or PRI, is a new concept introduced by the 2020 Conduct regulations and is defined as underperformance or conduct, not amounting to misconduct or gross misconduct, which falls short of the expectations of the public and the police service as set out in the policing Code of Ethics.</a:t>
            </a:r>
          </a:p>
          <a:p>
            <a:endParaRPr lang="en-GB" dirty="0"/>
          </a:p>
          <a:p>
            <a:r>
              <a:rPr lang="en-GB" dirty="0"/>
              <a:t>PRI is lower level, but is still recorded</a:t>
            </a:r>
            <a:r>
              <a:rPr lang="en-GB" baseline="0" dirty="0"/>
              <a:t> as an outcome in relation to behaviour.</a:t>
            </a:r>
          </a:p>
          <a:p>
            <a:r>
              <a:rPr lang="en-GB" baseline="0" dirty="0"/>
              <a:t>PSD will take the initial review of the case in question and make the recommendation to carry out the PRI which will fall to the BCU supervisors or management.</a:t>
            </a:r>
          </a:p>
          <a:p>
            <a:r>
              <a:rPr lang="en-GB" baseline="0" dirty="0"/>
              <a:t>It will be carried out through the Reflective Practice Review Process – a non-adversarial process… not quite a bit of a chat, not enough to be part of the disciplinary process.</a:t>
            </a:r>
          </a:p>
          <a:p>
            <a:endParaRPr lang="en-GB" baseline="0" dirty="0"/>
          </a:p>
          <a:p>
            <a:r>
              <a:rPr lang="en-GB" baseline="0" dirty="0"/>
              <a:t>Just for information purposes, it is the PSD will oversee and communicate with the supervisors who are carrying out the process.</a:t>
            </a:r>
          </a:p>
          <a:p>
            <a:endParaRPr lang="en-GB" baseline="0" dirty="0"/>
          </a:p>
          <a:p>
            <a:r>
              <a:rPr lang="en-GB" baseline="0" dirty="0"/>
              <a:t>Centurion is the computer programme that PSD use, it is their version of NICHE</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665232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Management Action could be seen as ‘finger pointing’ and apportioning blame, whereas, Reflective Practice is positive and focused on learning and development!</a:t>
            </a:r>
          </a:p>
          <a:p>
            <a:r>
              <a:rPr lang="en-GB" baseline="0" dirty="0"/>
              <a:t>Very often, Management Action has no recourse in relation to it, whereby this process, as stated on the screen is not Management Action.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907415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How many of you have had to reflect on something in work which fell below the expectation of the organisation? </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baseline="0" dirty="0"/>
              <a:t>As already discussed, reflective practice is an essential skill for continuous professional development as effective learning is achieved by creating knowledge through the transformation of the experiences.</a:t>
            </a:r>
          </a:p>
          <a:p>
            <a:endParaRPr lang="en-GB" baseline="0" dirty="0"/>
          </a:p>
          <a:p>
            <a:r>
              <a:rPr lang="en-GB" baseline="0" dirty="0"/>
              <a:t>A model that is being widely used across police forces for this purpose is Gibbs Reflective Cycle. </a:t>
            </a:r>
          </a:p>
          <a:p>
            <a:endParaRPr lang="en-GB" baseline="0" dirty="0"/>
          </a:p>
          <a:p>
            <a:r>
              <a:rPr lang="en-GB" baseline="0" dirty="0"/>
              <a:t>Professor Graham Gibbs published his Reflective Cycle in his 1988 book "Learning by Doing." It's particularly useful for helping people learn from situations that they experience regularly, especially when these don't go well.</a:t>
            </a:r>
          </a:p>
          <a:p>
            <a:endParaRPr lang="en-GB" baseline="0" dirty="0"/>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How many of you have had to reflect on something in work which fell below the expectation of the organisation?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Practice Requiring Improvement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 introduce Gibbs Reflective Cycle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to explain the new process of Practice Requiring Improvement, it is not now management Action.</a:t>
            </a:r>
          </a:p>
          <a:p>
            <a:r>
              <a:rPr lang="en-GB" sz="1200" kern="1200" dirty="0">
                <a:solidFill>
                  <a:schemeClr val="tx1"/>
                </a:solidFill>
                <a:effectLst/>
                <a:latin typeface="+mn-lt"/>
                <a:ea typeface="+mn-ea"/>
                <a:cs typeface="+mn-cs"/>
              </a:rPr>
              <a:t>It is a low level procedure that will all those going through the process a reflection on behaviour.</a:t>
            </a:r>
          </a:p>
          <a:p>
            <a:r>
              <a:rPr lang="en-GB" sz="1200" kern="1200" dirty="0">
                <a:solidFill>
                  <a:schemeClr val="tx1"/>
                </a:solidFill>
                <a:effectLst/>
                <a:latin typeface="+mn-lt"/>
                <a:ea typeface="+mn-ea"/>
                <a:cs typeface="+mn-cs"/>
              </a:rPr>
              <a:t>It is not a chat with supervisors, not enough to go through disciplinary procedures, it is also overseen by PSD.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Group Work: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 write Gibbs Reflective Practice headings on the whiteboard, students to write what each heading means to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Headings:</a:t>
            </a:r>
          </a:p>
          <a:p>
            <a:pPr lvl="0"/>
            <a:r>
              <a:rPr lang="en-GB" sz="1200" kern="1200" dirty="0">
                <a:solidFill>
                  <a:schemeClr val="tx1"/>
                </a:solidFill>
                <a:effectLst/>
                <a:latin typeface="+mn-lt"/>
                <a:ea typeface="+mn-ea"/>
                <a:cs typeface="+mn-cs"/>
              </a:rPr>
              <a:t>Description (What has happened)</a:t>
            </a:r>
          </a:p>
          <a:p>
            <a:pPr lvl="0"/>
            <a:r>
              <a:rPr lang="en-GB" sz="1200" kern="1200" dirty="0">
                <a:solidFill>
                  <a:schemeClr val="tx1"/>
                </a:solidFill>
                <a:effectLst/>
                <a:latin typeface="+mn-lt"/>
                <a:ea typeface="+mn-ea"/>
                <a:cs typeface="+mn-cs"/>
              </a:rPr>
              <a:t>Feelings</a:t>
            </a:r>
          </a:p>
          <a:p>
            <a:pPr lvl="0"/>
            <a:r>
              <a:rPr lang="en-GB" sz="1200" kern="1200" dirty="0">
                <a:solidFill>
                  <a:schemeClr val="tx1"/>
                </a:solidFill>
                <a:effectLst/>
                <a:latin typeface="+mn-lt"/>
                <a:ea typeface="+mn-ea"/>
                <a:cs typeface="+mn-cs"/>
              </a:rPr>
              <a:t>Evaluation</a:t>
            </a:r>
          </a:p>
          <a:p>
            <a:pPr lvl="0"/>
            <a:r>
              <a:rPr lang="en-GB" sz="1200" kern="1200" dirty="0">
                <a:solidFill>
                  <a:schemeClr val="tx1"/>
                </a:solidFill>
                <a:effectLst/>
                <a:latin typeface="+mn-lt"/>
                <a:ea typeface="+mn-ea"/>
                <a:cs typeface="+mn-cs"/>
              </a:rPr>
              <a:t>Description (What sense can you make of this situation)</a:t>
            </a:r>
          </a:p>
          <a:p>
            <a:pPr lvl="0"/>
            <a:r>
              <a:rPr lang="en-GB" sz="1200" kern="1200" dirty="0">
                <a:solidFill>
                  <a:schemeClr val="tx1"/>
                </a:solidFill>
                <a:effectLst/>
                <a:latin typeface="+mn-lt"/>
                <a:ea typeface="+mn-ea"/>
                <a:cs typeface="+mn-cs"/>
              </a:rPr>
              <a:t>Conclusion</a:t>
            </a:r>
          </a:p>
          <a:p>
            <a:pPr lvl="0"/>
            <a:r>
              <a:rPr lang="en-GB" sz="1200" kern="1200" dirty="0">
                <a:solidFill>
                  <a:schemeClr val="tx1"/>
                </a:solidFill>
                <a:effectLst/>
                <a:latin typeface="+mn-lt"/>
                <a:ea typeface="+mn-ea"/>
                <a:cs typeface="+mn-cs"/>
              </a:rPr>
              <a:t>Action Plan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to facilitate discussion through the answers on the board by asking students to elaborate on their answers by what each answer means to them.</a:t>
            </a:r>
          </a:p>
          <a:p>
            <a:endParaRPr lang="en-GB" baseline="0" dirty="0"/>
          </a:p>
          <a:p>
            <a:endParaRPr lang="en-GB" baseline="0" dirty="0"/>
          </a:p>
          <a:p>
            <a:r>
              <a:rPr lang="en-GB" b="1" baseline="0" dirty="0"/>
              <a:t>The below helpful questions, you can ask one or two for each topic, to emphasise the topic</a:t>
            </a:r>
            <a:r>
              <a:rPr lang="en-GB" baseline="0" dirty="0"/>
              <a:t>.</a:t>
            </a:r>
          </a:p>
          <a:p>
            <a:endParaRPr lang="en-GB" baseline="0" dirty="0"/>
          </a:p>
          <a:p>
            <a:r>
              <a:rPr lang="en-GB" baseline="0" dirty="0"/>
              <a:t>The questions below are some of the questions that your Sergeant will ask you in relation to PRI:</a:t>
            </a:r>
          </a:p>
          <a:p>
            <a:endParaRPr lang="en-GB" baseline="0" dirty="0"/>
          </a:p>
          <a:p>
            <a:r>
              <a:rPr lang="en-GB" baseline="0" dirty="0"/>
              <a:t>Step 1: Description</a:t>
            </a:r>
          </a:p>
          <a:p>
            <a:endParaRPr lang="en-GB" baseline="0" dirty="0"/>
          </a:p>
          <a:p>
            <a:r>
              <a:rPr lang="en-GB" baseline="0" dirty="0"/>
              <a:t>Helpful questions :</a:t>
            </a:r>
          </a:p>
          <a:p>
            <a:r>
              <a:rPr lang="en-GB" baseline="0" dirty="0"/>
              <a:t>When and where did this happen?</a:t>
            </a:r>
          </a:p>
          <a:p>
            <a:endParaRPr lang="en-GB" baseline="0" dirty="0"/>
          </a:p>
          <a:p>
            <a:r>
              <a:rPr lang="en-GB" baseline="0" dirty="0"/>
              <a:t>Step 2: Feelings</a:t>
            </a:r>
          </a:p>
          <a:p>
            <a:endParaRPr lang="en-GB" baseline="0" dirty="0"/>
          </a:p>
          <a:p>
            <a:r>
              <a:rPr lang="en-GB" baseline="0" dirty="0"/>
              <a:t>Helpful questions:</a:t>
            </a:r>
          </a:p>
          <a:p>
            <a:r>
              <a:rPr lang="en-GB" baseline="0" dirty="0"/>
              <a:t>What did you feel before this situation took place?</a:t>
            </a:r>
          </a:p>
          <a:p>
            <a:endParaRPr lang="en-GB" baseline="0" dirty="0"/>
          </a:p>
          <a:p>
            <a:r>
              <a:rPr lang="en-GB" baseline="0" dirty="0"/>
              <a:t>It might be difficult for some people to talk honestly about their feelings. </a:t>
            </a:r>
          </a:p>
          <a:p>
            <a:endParaRPr lang="en-GB" baseline="0" dirty="0"/>
          </a:p>
          <a:p>
            <a:r>
              <a:rPr lang="en-GB" baseline="0" dirty="0"/>
              <a:t>Step 3: Evaluation</a:t>
            </a:r>
          </a:p>
          <a:p>
            <a:r>
              <a:rPr lang="en-GB" baseline="0" dirty="0"/>
              <a:t>The individual must look objectively at what approaches worked, and which ones didn't. Helpful questions:</a:t>
            </a:r>
          </a:p>
          <a:p>
            <a:endParaRPr lang="en-GB" baseline="0" dirty="0"/>
          </a:p>
          <a:p>
            <a:r>
              <a:rPr lang="en-GB" baseline="0" dirty="0"/>
              <a:t>Step 4: Description</a:t>
            </a:r>
          </a:p>
          <a:p>
            <a:endParaRPr lang="en-GB" baseline="0" dirty="0"/>
          </a:p>
          <a:p>
            <a:r>
              <a:rPr lang="en-GB" baseline="0" dirty="0"/>
              <a:t>Once they have evaluated the situation, they can draw conclusions about what happened.</a:t>
            </a:r>
          </a:p>
          <a:p>
            <a:r>
              <a:rPr lang="en-GB" baseline="0" dirty="0"/>
              <a:t>They can think about the situation again, using the information that they have collected so far.</a:t>
            </a:r>
          </a:p>
          <a:p>
            <a:endParaRPr lang="en-GB" baseline="0" dirty="0"/>
          </a:p>
          <a:p>
            <a:r>
              <a:rPr lang="en-GB" baseline="0" dirty="0"/>
              <a:t>Step 5 : Conclusion</a:t>
            </a:r>
          </a:p>
          <a:p>
            <a:r>
              <a:rPr lang="en-GB" baseline="0" dirty="0"/>
              <a:t>Conclusions</a:t>
            </a:r>
          </a:p>
          <a:p>
            <a:r>
              <a:rPr lang="en-GB" baseline="0" dirty="0"/>
              <a:t>In this section they can make conclusions about what happened. This is where they summarise their learning and highlight what changes to their actions could improve the outcome in the future. It should be a natural response to the previous sections.</a:t>
            </a:r>
          </a:p>
          <a:p>
            <a:endParaRPr lang="en-GB" baseline="0" dirty="0"/>
          </a:p>
          <a:p>
            <a:r>
              <a:rPr lang="en-GB" baseline="0" dirty="0"/>
              <a:t>Step 6: Action Plan</a:t>
            </a:r>
          </a:p>
          <a:p>
            <a:endParaRPr lang="en-GB" baseline="0" dirty="0"/>
          </a:p>
          <a:p>
            <a:r>
              <a:rPr lang="en-GB" baseline="0" dirty="0"/>
              <a:t>At this step they plan for what they would do differently in a similar or related situation in the future. </a:t>
            </a:r>
          </a:p>
          <a:p>
            <a:r>
              <a:rPr lang="en-GB" sz="1200" kern="1200" dirty="0">
                <a:solidFill>
                  <a:schemeClr val="tx1"/>
                </a:solidFill>
                <a:effectLst/>
                <a:latin typeface="+mn-lt"/>
                <a:ea typeface="+mn-ea"/>
                <a:cs typeface="+mn-cs"/>
              </a:rPr>
              <a:t>The cycle can be helpful to allow people to think for themselves and how to act differently – and to ensure that they make sure their actual change </a:t>
            </a:r>
          </a:p>
          <a:p>
            <a:endParaRPr lang="en-GB" sz="1200" kern="1200" baseline="0" dirty="0">
              <a:solidFill>
                <a:schemeClr val="tx1"/>
              </a:solidFill>
              <a:effectLst/>
              <a:latin typeface="+mn-lt"/>
              <a:ea typeface="+mn-ea"/>
              <a:cs typeface="+mn-cs"/>
            </a:endParaRPr>
          </a:p>
          <a:p>
            <a:r>
              <a:rPr lang="en-GB" baseline="0" dirty="0"/>
              <a:t>Helpful questions:</a:t>
            </a:r>
          </a:p>
          <a:p>
            <a:r>
              <a:rPr lang="en-GB" baseline="0" dirty="0"/>
              <a:t>If I had to do the same thing again, what would I do differently?</a:t>
            </a:r>
          </a:p>
          <a:p>
            <a:r>
              <a:rPr lang="en-GB" baseline="0" dirty="0"/>
              <a:t>How will I develop the required skills I need?</a:t>
            </a:r>
          </a:p>
          <a:p>
            <a:r>
              <a:rPr lang="en-GB" baseline="0" dirty="0"/>
              <a:t>How can I make sure that I can act differently next time?</a:t>
            </a:r>
          </a:p>
          <a:p>
            <a:endParaRPr lang="en-GB" baseline="0" dirty="0"/>
          </a:p>
          <a:p>
            <a:endParaRPr lang="en-GB" baseline="0" dirty="0"/>
          </a:p>
          <a:p>
            <a:endParaRPr lang="en-GB" dirty="0"/>
          </a:p>
          <a:p>
            <a:pPr marL="180000" indent="-180000" eaLnBrk="1" hangingPunct="1">
              <a:spcBef>
                <a:spcPts val="1000"/>
              </a:spcBef>
              <a:spcAft>
                <a:spcPts val="1200"/>
              </a:spcAft>
              <a:buFont typeface="Arial" pitchFamily="34" charset="0"/>
              <a:buChar char="•"/>
              <a:defRPr/>
            </a:pPr>
            <a:endParaRPr lang="en-GB" sz="1200" dirty="0">
              <a:latin typeface="Arial" charset="0"/>
              <a:cs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AC9379-5077-4052-BBBA-994D3CD010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7199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Explain to me how people on social media are influenced by the things you post? </a:t>
            </a:r>
            <a:endParaRPr lang="en-GB" sz="1200" kern="1200" dirty="0">
              <a:solidFill>
                <a:schemeClr val="tx1"/>
              </a:solidFill>
              <a:effectLst/>
              <a:latin typeface="+mn-lt"/>
              <a:ea typeface="+mn-ea"/>
              <a:cs typeface="+mn-cs"/>
            </a:endParaRPr>
          </a:p>
          <a:p>
            <a:endParaRPr lang="en-GB" b="1" baseline="0" dirty="0"/>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Explain to me how people on social media are influenced by the things you post? </a:t>
            </a:r>
          </a:p>
          <a:p>
            <a:r>
              <a:rPr lang="en-GB" sz="1200" b="1" kern="1200" dirty="0">
                <a:solidFill>
                  <a:schemeClr val="tx1"/>
                </a:solidFill>
                <a:effectLst/>
                <a:latin typeface="+mn-lt"/>
                <a:ea typeface="+mn-ea"/>
                <a:cs typeface="+mn-cs"/>
              </a:rPr>
              <a:t>Students answers can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Buying/selling items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Sexualised postings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Racist comments or jokes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Fun loving</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Off duty conduct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On duty conduct</a:t>
            </a:r>
            <a:endParaRPr lang="en-GB" sz="1200" kern="1200" dirty="0">
              <a:solidFill>
                <a:schemeClr val="tx1"/>
              </a:solidFill>
              <a:effectLst/>
              <a:latin typeface="+mn-lt"/>
              <a:ea typeface="+mn-ea"/>
              <a:cs typeface="+mn-cs"/>
            </a:endParaRPr>
          </a:p>
          <a:p>
            <a:endParaRPr lang="en-GB" b="1" baseline="0" dirty="0"/>
          </a:p>
          <a:p>
            <a:r>
              <a:rPr lang="en-GB" sz="1200" b="1" kern="1200" dirty="0">
                <a:solidFill>
                  <a:schemeClr val="tx1"/>
                </a:solidFill>
                <a:effectLst/>
                <a:latin typeface="+mn-lt"/>
                <a:ea typeface="+mn-ea"/>
                <a:cs typeface="+mn-cs"/>
              </a:rPr>
              <a:t>Group work: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Class to be split into four groups</a:t>
            </a:r>
          </a:p>
          <a:p>
            <a:r>
              <a:rPr lang="en-GB" sz="1200" kern="1200" dirty="0">
                <a:solidFill>
                  <a:schemeClr val="tx1"/>
                </a:solidFill>
                <a:effectLst/>
                <a:latin typeface="+mn-lt"/>
                <a:ea typeface="+mn-ea"/>
                <a:cs typeface="+mn-cs"/>
              </a:rPr>
              <a:t>Each group are to be given the same four headings. Trainer to give each group flip chart paper and pens: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Give an explanation as to your role and the responsibility you now have as a police officer for each topic: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Social Media –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Political Alignment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 interests –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Hospitality and gifts - </a:t>
            </a:r>
          </a:p>
          <a:p>
            <a:r>
              <a:rPr lang="en-GB" sz="1200" kern="1200" dirty="0">
                <a:solidFill>
                  <a:schemeClr val="tx1"/>
                </a:solidFill>
                <a:effectLst/>
                <a:latin typeface="+mn-lt"/>
                <a:ea typeface="+mn-ea"/>
                <a:cs typeface="+mn-cs"/>
              </a:rPr>
              <a:t>Trainer to facilitate discussion based on student answers</a:t>
            </a:r>
          </a:p>
          <a:p>
            <a:endParaRPr lang="en-GB" baseline="0" dirty="0"/>
          </a:p>
          <a:p>
            <a:r>
              <a:rPr lang="en-GB" sz="1200" b="1" kern="1200" dirty="0">
                <a:solidFill>
                  <a:schemeClr val="tx1"/>
                </a:solidFill>
                <a:effectLst/>
                <a:latin typeface="+mn-lt"/>
                <a:ea typeface="+mn-ea"/>
                <a:cs typeface="+mn-cs"/>
              </a:rPr>
              <a:t>Answers to topics to include: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Social Media: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Political alignment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Public perception of police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Attitude can come across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On/off duty behaviour</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Nudity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Bullying/Cyber bullying/Stalking</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Political Alignment: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we can vote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we can’t be publicly aligned to any party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comments made on policing resources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anti-establishment</a:t>
            </a:r>
            <a:endParaRPr lang="en-GB" sz="1200" kern="1200" dirty="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we cannot </a:t>
            </a:r>
            <a:r>
              <a:rPr lang="en-GB" sz="1200" b="1" kern="1200" dirty="0">
                <a:solidFill>
                  <a:schemeClr val="tx1"/>
                </a:solidFill>
                <a:effectLst/>
                <a:latin typeface="+mn-lt"/>
                <a:ea typeface="+mn-ea"/>
                <a:cs typeface="+mn-cs"/>
              </a:rPr>
              <a:t>join or support Extreme right wing alignment </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Business Interest: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Officers and staff need to obtain permission from PSD in relation to earning money, obtaining expenses or receiving goods as part of an endorsement on social media.</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Hospitality and gifts: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Officers are to record any offer or acceptance of gifts or gratuity given to them.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PSD will have a register.</a:t>
            </a:r>
            <a:endParaRPr lang="en-GB" sz="1200" kern="1200" dirty="0">
              <a:solidFill>
                <a:schemeClr val="tx1"/>
              </a:solidFill>
              <a:effectLst/>
              <a:latin typeface="+mn-lt"/>
              <a:ea typeface="+mn-ea"/>
              <a:cs typeface="+mn-cs"/>
            </a:endParaRPr>
          </a:p>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036411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QTS:</a:t>
            </a:r>
          </a:p>
          <a:p>
            <a:r>
              <a:rPr lang="en-GB" b="1" baseline="0" dirty="0"/>
              <a:t>How many friends can you have on Facebook? 5000 max – do we really know 5000 personally? </a:t>
            </a:r>
          </a:p>
          <a:p>
            <a:endParaRPr lang="en-GB" b="0" baseline="0" dirty="0"/>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You have attended a call with a colleague, the colleague you are with has taken a shine to the informant/victim, and have taken a photograph of them on their own phone as well as looked up their Facebook profile, what would you do?</a:t>
            </a:r>
            <a:endParaRPr lang="en-GB" sz="1200" kern="1200" dirty="0">
              <a:solidFill>
                <a:schemeClr val="tx1"/>
              </a:solidFill>
              <a:effectLst/>
              <a:latin typeface="+mn-lt"/>
              <a:ea typeface="+mn-ea"/>
              <a:cs typeface="+mn-cs"/>
            </a:endParaRPr>
          </a:p>
          <a:p>
            <a:r>
              <a:rPr lang="en-GB" b="0" baseline="0" dirty="0"/>
              <a:t>Answers should include report to supervisor, challenge behaviour.</a:t>
            </a:r>
          </a:p>
          <a:p>
            <a:endParaRPr lang="en-GB" b="1" baseline="0" dirty="0"/>
          </a:p>
          <a:p>
            <a:r>
              <a:rPr lang="en-GB" b="1" baseline="0" dirty="0"/>
              <a:t>Board blast:</a:t>
            </a:r>
          </a:p>
          <a:p>
            <a:r>
              <a:rPr lang="en-GB" b="1" baseline="0" dirty="0"/>
              <a:t>What could have been the outcome in relation to the officer doing that?</a:t>
            </a:r>
          </a:p>
          <a:p>
            <a:endParaRPr lang="en-GB" b="1" baseline="0" dirty="0"/>
          </a:p>
          <a:p>
            <a:endParaRPr lang="en-GB" b="1" baseline="0" dirty="0"/>
          </a:p>
          <a:p>
            <a:r>
              <a:rPr lang="en-GB" b="0" baseline="0" dirty="0"/>
              <a:t>Trainer to go through the list on the board.</a:t>
            </a:r>
          </a:p>
          <a:p>
            <a:r>
              <a:rPr lang="en-GB" b="0" baseline="0" dirty="0"/>
              <a:t>Areas for consideration:</a:t>
            </a:r>
          </a:p>
          <a:p>
            <a:endParaRPr lang="en-GB" b="0" baseline="0" dirty="0"/>
          </a:p>
          <a:p>
            <a:r>
              <a:rPr lang="en-GB" b="0" baseline="0" dirty="0"/>
              <a:t>Arrest</a:t>
            </a:r>
          </a:p>
          <a:p>
            <a:r>
              <a:rPr lang="en-GB" b="0" baseline="0" dirty="0"/>
              <a:t>Complaint of harassment</a:t>
            </a:r>
          </a:p>
          <a:p>
            <a:r>
              <a:rPr lang="en-GB" b="0" baseline="0" dirty="0"/>
              <a:t>Complaint of sexual assault/rape</a:t>
            </a:r>
          </a:p>
          <a:p>
            <a:r>
              <a:rPr lang="en-GB" b="0" baseline="0" dirty="0"/>
              <a:t>Bringing the police force into disrepute</a:t>
            </a:r>
          </a:p>
          <a:p>
            <a:r>
              <a:rPr lang="en-GB" b="0" baseline="0" dirty="0"/>
              <a:t>Implication on other officers being drawn into the investigation for not challenging the officer – could this be neglect of duty?</a:t>
            </a:r>
          </a:p>
          <a:p>
            <a:r>
              <a:rPr lang="en-GB" b="0" baseline="0" dirty="0"/>
              <a:t>Supervisory – lack of supervisory action on this matter</a:t>
            </a:r>
          </a:p>
          <a:p>
            <a:r>
              <a:rPr lang="en-GB" baseline="0" dirty="0"/>
              <a:t>Open to blackmail … “I’ll make a complaint about you if you do not find out about ….” </a:t>
            </a:r>
          </a:p>
          <a:p>
            <a:r>
              <a:rPr lang="en-GB" baseline="0" dirty="0"/>
              <a:t>This would be a corruption threat, which officers may face at any time, however, if you have been above reproach, any investigation can go in your favour…e.g. did not have sex with a person you have met as part of your duty.</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That question is based on a series of actual incidents in which a probationer was involved in. The officer in question received a telling off from the Sergeant but nothing further had occurred.</a:t>
            </a:r>
          </a:p>
          <a:p>
            <a:endParaRPr lang="en-GB" baseline="0" dirty="0"/>
          </a:p>
          <a:p>
            <a:endParaRPr lang="en-GB" baseline="0" dirty="0"/>
          </a:p>
          <a:p>
            <a:r>
              <a:rPr lang="en-GB" baseline="0" dirty="0"/>
              <a:t>Previously, a different officer contacted a witness off duty, the witness made a complaint of harassment, which was sexual in nature. The investigation showed that the officer not only contacted the witness outside of working necessity, but the text messages sent were sexually deviant in nature. PSD then contacted people who were sent similar messages by the officer who he had contacted outside of his working purposes.</a:t>
            </a:r>
          </a:p>
          <a:p>
            <a:r>
              <a:rPr lang="en-GB" baseline="0" dirty="0"/>
              <a:t>He was asked to resign as part of his disciplinary process.</a:t>
            </a:r>
          </a:p>
          <a:p>
            <a:endParaRPr lang="en-GB" baseline="0" dirty="0"/>
          </a:p>
          <a:p>
            <a:r>
              <a:rPr lang="en-GB" b="1" baseline="0" dirty="0"/>
              <a:t>QTS:</a:t>
            </a:r>
          </a:p>
          <a:p>
            <a:r>
              <a:rPr lang="en-GB" b="1" baseline="0" dirty="0"/>
              <a:t>If you became aware of this sort of behaviour, what do you think the implications could be for you?</a:t>
            </a:r>
          </a:p>
          <a:p>
            <a:endParaRPr lang="en-GB" b="1" baseline="0" dirty="0"/>
          </a:p>
          <a:p>
            <a:r>
              <a:rPr lang="en-GB" sz="1200" b="1" kern="1200" dirty="0">
                <a:solidFill>
                  <a:schemeClr val="tx1"/>
                </a:solidFill>
                <a:effectLst/>
                <a:latin typeface="+mn-lt"/>
                <a:ea typeface="+mn-ea"/>
                <a:cs typeface="+mn-cs"/>
              </a:rPr>
              <a:t>Student answers to include: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Arrest;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Complaint of harassment;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Complaint of sexual assault/rape;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Implication of being drawn into the issue for not challenging or reporting it.</a:t>
            </a:r>
            <a:endParaRPr lang="en-GB" sz="1200" kern="1200" dirty="0">
              <a:solidFill>
                <a:schemeClr val="tx1"/>
              </a:solidFill>
              <a:effectLst/>
              <a:latin typeface="+mn-lt"/>
              <a:ea typeface="+mn-ea"/>
              <a:cs typeface="+mn-cs"/>
            </a:endParaRPr>
          </a:p>
          <a:p>
            <a:endParaRPr lang="en-GB" b="1" baseline="0" dirty="0"/>
          </a:p>
          <a:p>
            <a:endParaRPr lang="en-GB" baseline="0" dirty="0"/>
          </a:p>
          <a:p>
            <a:r>
              <a:rPr lang="en-GB" b="1" baseline="0" dirty="0"/>
              <a:t>Open discussion – </a:t>
            </a:r>
          </a:p>
          <a:p>
            <a:r>
              <a:rPr lang="en-GB" b="1" baseline="0" dirty="0"/>
              <a:t>Lack of trust in policing</a:t>
            </a:r>
          </a:p>
          <a:p>
            <a:r>
              <a:rPr lang="en-GB" b="1" baseline="0" dirty="0"/>
              <a:t>Social media being shown text messages – ‘look what this </a:t>
            </a:r>
            <a:r>
              <a:rPr lang="en-GB" b="1" baseline="0" dirty="0" err="1"/>
              <a:t>perv</a:t>
            </a:r>
            <a:r>
              <a:rPr lang="en-GB" b="1" baseline="0" dirty="0"/>
              <a:t> of a cop sent me…’</a:t>
            </a:r>
          </a:p>
          <a:p>
            <a:endParaRPr lang="en-GB" baseline="0" dirty="0"/>
          </a:p>
          <a:p>
            <a:r>
              <a:rPr lang="en-GB" b="1" baseline="0" dirty="0"/>
              <a:t>QTS:</a:t>
            </a:r>
          </a:p>
          <a:p>
            <a:r>
              <a:rPr lang="en-GB" b="1" baseline="0" dirty="0"/>
              <a:t>Friending someone on Social Media as part of investigation, where do you think you stand on this?</a:t>
            </a:r>
          </a:p>
          <a:p>
            <a:endParaRPr lang="en-GB" baseline="0" dirty="0"/>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Student answers to include: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Specialist roles that can do this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Open source research via intelligence units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Digital policing footprint – you can show up as ‘someone you may know’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Lack of trust in policing/in the individual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Comments could be made to bring your integrity into question: ‘look what that </a:t>
            </a:r>
            <a:r>
              <a:rPr lang="en-GB" sz="1200" b="1" kern="1200" dirty="0" err="1">
                <a:solidFill>
                  <a:schemeClr val="tx1"/>
                </a:solidFill>
                <a:effectLst/>
                <a:latin typeface="+mn-lt"/>
                <a:ea typeface="+mn-ea"/>
                <a:cs typeface="+mn-cs"/>
              </a:rPr>
              <a:t>pervy</a:t>
            </a:r>
            <a:r>
              <a:rPr lang="en-GB" sz="1200" b="1" kern="1200" dirty="0">
                <a:solidFill>
                  <a:schemeClr val="tx1"/>
                </a:solidFill>
                <a:effectLst/>
                <a:latin typeface="+mn-lt"/>
                <a:ea typeface="+mn-ea"/>
                <a:cs typeface="+mn-cs"/>
              </a:rPr>
              <a:t> cop sent me’</a:t>
            </a:r>
            <a:endParaRPr lang="en-GB" sz="1200" kern="1200" dirty="0">
              <a:solidFill>
                <a:schemeClr val="tx1"/>
              </a:solidFill>
              <a:effectLst/>
              <a:latin typeface="+mn-lt"/>
              <a:ea typeface="+mn-ea"/>
              <a:cs typeface="+mn-cs"/>
            </a:endParaRPr>
          </a:p>
          <a:p>
            <a:endParaRPr lang="en-GB" baseline="0" dirty="0"/>
          </a:p>
          <a:p>
            <a:endParaRPr lang="en-GB" baseline="0" dirty="0"/>
          </a:p>
          <a:p>
            <a:r>
              <a:rPr lang="en-GB" sz="1200" b="1" kern="1200" dirty="0">
                <a:solidFill>
                  <a:schemeClr val="tx1"/>
                </a:solidFill>
                <a:effectLst/>
                <a:latin typeface="+mn-lt"/>
                <a:ea typeface="+mn-ea"/>
                <a:cs typeface="+mn-cs"/>
              </a:rPr>
              <a:t>QTS: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your opinion on using your own phone for taking photographs of injuries/damage etc. when attending a scene?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Student answers can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Can do it, but phone may need to be seized as evidence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Data protection issues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Not best practice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Accidentally sharing it on social media or two friend whilst trying to share a different photograph.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baseline="0" dirty="0"/>
          </a:p>
          <a:p>
            <a:r>
              <a:rPr lang="en-GB" baseline="0" dirty="0"/>
              <a:t>Also, people will now look at you differently, and we need to be cautious with who we now associate with.</a:t>
            </a:r>
          </a:p>
          <a:p>
            <a:r>
              <a:rPr lang="en-GB" baseline="0" dirty="0"/>
              <a:t>PSD have a form for notifiable associations, as sometimes, beyond our control, we may have family members who may have criminal records.</a:t>
            </a:r>
          </a:p>
          <a:p>
            <a:r>
              <a:rPr lang="en-GB" baseline="0" dirty="0"/>
              <a:t>Generally, we cannot associate with criminals, or form relationships with victims, witnesses or suspects.</a:t>
            </a:r>
          </a:p>
          <a:p>
            <a:r>
              <a:rPr lang="en-GB" baseline="0" dirty="0"/>
              <a:t>However, if we already have the relationship e.g. dad been caught shoplifting and has a criminal conviction, we have a duty to notify PSD in relation </a:t>
            </a:r>
            <a:r>
              <a:rPr lang="en-GB" baseline="0"/>
              <a:t>to this.</a:t>
            </a:r>
            <a:endParaRPr lang="en-GB" baseline="0" dirty="0"/>
          </a:p>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625338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previous employment, were you aware of the disciplinary process within that company?</a:t>
            </a:r>
            <a:endParaRPr lang="en-GB" sz="1200" kern="1200" dirty="0">
              <a:solidFill>
                <a:schemeClr val="tx1"/>
              </a:solidFill>
              <a:effectLst/>
              <a:latin typeface="+mn-lt"/>
              <a:ea typeface="+mn-ea"/>
              <a:cs typeface="+mn-cs"/>
            </a:endParaRPr>
          </a:p>
          <a:p>
            <a:endParaRPr lang="en-GB" baseline="0" dirty="0"/>
          </a:p>
          <a:p>
            <a:endParaRPr lang="en-GB" baseline="0" dirty="0"/>
          </a:p>
          <a:p>
            <a:r>
              <a:rPr lang="en-GB" sz="1200" b="1" kern="1200" dirty="0">
                <a:solidFill>
                  <a:schemeClr val="tx1"/>
                </a:solidFill>
                <a:effectLst/>
                <a:latin typeface="+mn-lt"/>
                <a:ea typeface="+mn-ea"/>
                <a:cs typeface="+mn-cs"/>
              </a:rPr>
              <a:t>Group work: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pairs, students are to give an explanatory  list of discipline areas that will fall under a hearing panel</a:t>
            </a:r>
          </a:p>
          <a:p>
            <a:r>
              <a:rPr lang="en-GB" sz="1200" b="1" kern="1200" dirty="0">
                <a:solidFill>
                  <a:schemeClr val="tx1"/>
                </a:solidFill>
                <a:effectLst/>
                <a:latin typeface="+mn-lt"/>
                <a:ea typeface="+mn-ea"/>
                <a:cs typeface="+mn-cs"/>
              </a:rPr>
              <a:t>Student answers to included:</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Process designed to provide support to officers who are unable to perform at the required level for their role – may include an inability to perform duties to a satisfactory level or where a pattern of poor performance is a concern</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Unsatisfactory performance - inability/failure of an officer to perform the duties of their rank or the role they are currently undertaking to a satisfactory standard or level </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Gross incompetence – serious inability/failure of an officer to perform the duties of their rank or the role they are currently undertaking to a satisfactory standard or level to the extent that dismissal would be justified. The more serious incidents that require a hearing are chaired by a legally qualified person, and will have a member of ACPO on the panel as well as civilian panel member/s. They may invite the press to the hearing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marL="285750" indent="-285750" algn="just">
              <a:buFont typeface="Wingdings" panose="05000000000000000000" pitchFamily="2" charset="2"/>
              <a:buChar char="§"/>
            </a:pPr>
            <a:endParaRPr lang="en-GB" sz="1200" dirty="0">
              <a:solidFill>
                <a:schemeClr val="tx2"/>
              </a:solidFill>
              <a:latin typeface="Tahoma" panose="020B0604030504040204" pitchFamily="34" charset="0"/>
              <a:ea typeface="Tahoma" panose="020B0604030504040204" pitchFamily="34" charset="0"/>
              <a:cs typeface="Tahoma" panose="020B0604030504040204" pitchFamily="34" charset="0"/>
            </a:endParaRPr>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550393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285750" indent="-285750" algn="just">
              <a:buFont typeface="Wingdings" panose="05000000000000000000" pitchFamily="2" charset="2"/>
              <a:buChar char="§"/>
            </a:pPr>
            <a:r>
              <a:rPr lang="en-GB" sz="1200" dirty="0">
                <a:solidFill>
                  <a:schemeClr val="tx2"/>
                </a:solidFill>
                <a:latin typeface="Tahoma" panose="020B0604030504040204" pitchFamily="34" charset="0"/>
                <a:ea typeface="Tahoma" panose="020B0604030504040204" pitchFamily="34" charset="0"/>
                <a:cs typeface="Tahoma" panose="020B0604030504040204" pitchFamily="34" charset="0"/>
              </a:rPr>
              <a:t>Gross incompetence – serious inability/failure of an officer to perform the duties of their rank or the role they are currently undertaking to a satisfactory standard or level to the extent that dismissal would be justified</a:t>
            </a:r>
            <a:r>
              <a:rPr lang="en-GB" sz="1200" baseline="0" dirty="0">
                <a:solidFill>
                  <a:schemeClr val="tx2"/>
                </a:solidFill>
                <a:latin typeface="Tahoma" panose="020B0604030504040204" pitchFamily="34" charset="0"/>
                <a:ea typeface="Tahoma" panose="020B0604030504040204" pitchFamily="34" charset="0"/>
                <a:cs typeface="Tahoma" panose="020B0604030504040204" pitchFamily="34" charset="0"/>
              </a:rPr>
              <a:t>. </a:t>
            </a:r>
            <a:r>
              <a:rPr lang="en-GB" baseline="0" dirty="0"/>
              <a:t>The more serious incidents that require a hearing are chaired by a legally qualified person, and will have a member of ACPO on the panel as well as civilian panel member/s. They may invite the press to the hearing.</a:t>
            </a:r>
          </a:p>
          <a:p>
            <a:r>
              <a:rPr lang="en-GB" baseline="0" dirty="0"/>
              <a:t>        You may think that is wrong, however, we are publically accountable, and as such, we need to be open and transparent in how we operate.</a:t>
            </a:r>
          </a:p>
          <a:p>
            <a:endParaRPr lang="en-GB" baseline="0" dirty="0"/>
          </a:p>
          <a:p>
            <a:pPr marL="171450" indent="-171450">
              <a:buFont typeface="Arial" panose="020B0604020202020204" pitchFamily="34" charset="0"/>
              <a:buChar char="•"/>
            </a:pPr>
            <a:r>
              <a:rPr lang="en-GB" baseline="0" dirty="0"/>
              <a:t>    If you resign prior to the hearing, they can refuse your resignation, and dismiss you, which then, will allow them to contact the College of Policing, and add your name to the barring list.</a:t>
            </a: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508132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your previous employment involved customers, what was your company’s policy on customer complaints</a:t>
            </a:r>
          </a:p>
          <a:p>
            <a:r>
              <a:rPr lang="en-GB" sz="1200" b="1" kern="1200" dirty="0">
                <a:solidFill>
                  <a:schemeClr val="tx1"/>
                </a:solidFill>
                <a:effectLst/>
                <a:latin typeface="+mn-lt"/>
                <a:ea typeface="+mn-ea"/>
                <a:cs typeface="+mn-cs"/>
              </a:rPr>
              <a:t>Students should answer appropriately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can you tell me about how we deal with customer complaints?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Student answers should include: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First Contact Resolution or There and Then: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01.	Apologise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02.	Fix the problem or signpost where the member of the public can go to have their problem fixed</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03.	Make reference to PSD/IOPC to the member of the public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probationer, what do you think you can do in relation to a complaint from a member of the public?</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Students should answer appropriately and should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Signposting to the local main station</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Call 101 to lodge a complaint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Speak to a Sergeant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Confidentiality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can you tell me about confidentiality?</a:t>
            </a:r>
          </a:p>
          <a:p>
            <a:r>
              <a:rPr lang="en-GB" sz="1200" b="1" kern="1200" dirty="0">
                <a:solidFill>
                  <a:schemeClr val="tx1"/>
                </a:solidFill>
                <a:effectLst/>
                <a:latin typeface="+mn-lt"/>
                <a:ea typeface="+mn-ea"/>
                <a:cs typeface="+mn-cs"/>
              </a:rPr>
              <a:t>Student answers to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Gossip</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Reputational damage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Just because everyone saying it…is it really true?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Would I like to be gossiped about?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Objective 5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17134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Who can tell me what do the initials IOPC means?</a:t>
            </a:r>
            <a:endParaRPr lang="en-GB" sz="1200" kern="1200" dirty="0">
              <a:solidFill>
                <a:schemeClr val="tx1"/>
              </a:solidFill>
              <a:effectLst/>
              <a:latin typeface="+mn-lt"/>
              <a:ea typeface="+mn-ea"/>
              <a:cs typeface="+mn-cs"/>
            </a:endParaRPr>
          </a:p>
          <a:p>
            <a:endParaRPr lang="en-GB" dirty="0"/>
          </a:p>
          <a:p>
            <a:r>
              <a:rPr lang="en-GB" dirty="0"/>
              <a:t>Along with PSD, there is an organisation called the IOPC, to which investigate more serious crimes and may take ownership of certain</a:t>
            </a:r>
            <a:r>
              <a:rPr lang="en-GB" baseline="0" dirty="0"/>
              <a:t> crimes officers have done, or guide the PSD upon referral to them.</a:t>
            </a:r>
          </a:p>
          <a:p>
            <a:r>
              <a:rPr lang="en-GB" baseline="0" dirty="0"/>
              <a:t>The IOPC stands for Independent Office of Police Conduct, and have changed from the IPCC – Independent Police Complaints Commission.</a:t>
            </a:r>
          </a:p>
          <a:p>
            <a:endParaRPr lang="en-GB" baseline="0" dirty="0"/>
          </a:p>
          <a:p>
            <a:r>
              <a:rPr lang="en-GB" baseline="0" dirty="0"/>
              <a:t>Part of their work is to ensure that complaints are dealt with correctly, however, sometimes, they do take some time in reaching their conclusion whilst dealing with matters. </a:t>
            </a:r>
          </a:p>
          <a:p>
            <a:r>
              <a:rPr lang="en-GB" baseline="0" dirty="0"/>
              <a:t>The organisation is independent of the police and of the College of Policing.</a:t>
            </a:r>
          </a:p>
          <a:p>
            <a:endParaRPr lang="en-GB" baseline="0" dirty="0"/>
          </a:p>
          <a:p>
            <a:r>
              <a:rPr lang="en-GB" baseline="0" dirty="0"/>
              <a:t>Their website has full details of what they do, and also have contact details.</a:t>
            </a:r>
          </a:p>
          <a:p>
            <a:endParaRPr lang="en-GB" baseline="0" dirty="0"/>
          </a:p>
          <a:p>
            <a:r>
              <a:rPr lang="en-GB" baseline="0" dirty="0"/>
              <a:t>They deal with: </a:t>
            </a:r>
          </a:p>
          <a:p>
            <a:endParaRPr lang="en-GB" baseline="0" dirty="0"/>
          </a:p>
          <a:p>
            <a:r>
              <a:rPr lang="en-GB" baseline="0" dirty="0"/>
              <a:t>Complaints</a:t>
            </a:r>
          </a:p>
          <a:p>
            <a:r>
              <a:rPr lang="en-GB" baseline="0" dirty="0"/>
              <a:t>Reviews and appeals</a:t>
            </a:r>
          </a:p>
          <a:p>
            <a:r>
              <a:rPr lang="en-GB" baseline="0" dirty="0"/>
              <a:t>Information for police forces</a:t>
            </a:r>
          </a:p>
          <a:p>
            <a:r>
              <a:rPr lang="en-GB" baseline="0" dirty="0"/>
              <a:t>Statutory guidance</a:t>
            </a:r>
          </a:p>
          <a:p>
            <a:r>
              <a:rPr lang="en-GB" baseline="0" dirty="0"/>
              <a:t>Super Complaints</a:t>
            </a:r>
          </a:p>
          <a:p>
            <a:endParaRPr lang="en-GB" baseline="0" dirty="0"/>
          </a:p>
          <a:p>
            <a:r>
              <a:rPr lang="en-GB" b="1" baseline="0" dirty="0"/>
              <a:t>QTS: What is a super complaint</a:t>
            </a:r>
          </a:p>
          <a:p>
            <a:r>
              <a:rPr lang="en-GB" b="1" dirty="0"/>
              <a:t>The super-complaints system was launched in November 2018 and is administered by Her Majesty’s Inspectorate of Constabulary and Fire &amp; Rescue services (HMICFRS). The system allows ‘designated organisations’ (such as charities) to raise broad or systemic issues that could affect public confidence in policing – for example, the handling of domestic abuse cases.</a:t>
            </a:r>
          </a:p>
          <a:p>
            <a:endParaRPr lang="en-GB" b="1" dirty="0"/>
          </a:p>
          <a:p>
            <a:r>
              <a:rPr lang="en-GB" b="1" dirty="0"/>
              <a:t>Super-complaints are not an alternative way to raise an individual conduct matter. Rather, super-complaints could prompt action in a particular area of policing that could lead to a change of standards by the College of Policing, an inspection by HMICFRS or a recommendation to change a practice at one or more forces.</a:t>
            </a:r>
          </a:p>
          <a:p>
            <a:endParaRPr lang="en-GB" b="1" dirty="0"/>
          </a:p>
          <a:p>
            <a:r>
              <a:rPr lang="en-GB" b="0" dirty="0"/>
              <a:t>IOPC will also liaise</a:t>
            </a:r>
            <a:r>
              <a:rPr lang="en-GB" b="0" baseline="0" dirty="0"/>
              <a:t> with PSD to help guide or take charge of investigations of the more serious investigations into police corruption. They will also liaise with the College of Policing.</a:t>
            </a:r>
          </a:p>
          <a:p>
            <a:r>
              <a:rPr lang="en-GB" b="0" baseline="0" dirty="0"/>
              <a:t>The College of Policing will maintain a register of all police officers and staff, and should they be charged with an offence or sacked through the disciplinary process, they will add said person to a list of barred people.</a:t>
            </a:r>
          </a:p>
          <a:p>
            <a:r>
              <a:rPr lang="en-GB" b="0" baseline="0" dirty="0"/>
              <a:t>This could be for life or for a number of years, however, generally, people once barred, would not really want to come back into policing, though there be the option if only barred for a few years.</a:t>
            </a:r>
          </a:p>
          <a:p>
            <a:endParaRPr lang="en-GB" b="0" baseline="0" dirty="0"/>
          </a:p>
          <a:p>
            <a:r>
              <a:rPr lang="en-GB" b="0" baseline="0" dirty="0"/>
              <a:t>One thing to bear in mind, if there is a corrupt officer, the knock on effect to the police service as a whole can be detrimental. </a:t>
            </a:r>
            <a:endParaRPr lang="en-GB" b="0"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5227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are your initial responsibilities as a police officer</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Student answers should be: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Save life and limb</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Save animals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Save property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Arrest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investigate</a:t>
            </a:r>
            <a:endParaRPr lang="en-GB" sz="1200" kern="1200" dirty="0">
              <a:solidFill>
                <a:schemeClr val="tx1"/>
              </a:solidFill>
              <a:effectLst/>
              <a:latin typeface="+mn-lt"/>
              <a:ea typeface="+mn-ea"/>
              <a:cs typeface="+mn-cs"/>
            </a:endParaRPr>
          </a:p>
          <a:p>
            <a:endParaRPr lang="en-GB" b="0" dirty="0"/>
          </a:p>
          <a:p>
            <a:endParaRPr lang="en-GB" b="0" dirty="0"/>
          </a:p>
          <a:p>
            <a:r>
              <a:rPr lang="en-GB" b="0" dirty="0"/>
              <a:t>Throughout the course, you will</a:t>
            </a:r>
            <a:r>
              <a:rPr lang="en-GB" b="0" baseline="0" dirty="0"/>
              <a:t> hear a lot of references about Stephen Lawrence and Fiona Pilkington, both very high profile cases, through which brought forward changes in which the police and statutory partner agencies work and liaise with each other.</a:t>
            </a:r>
          </a:p>
          <a:p>
            <a:endParaRPr lang="en-GB" b="0" baseline="0" dirty="0"/>
          </a:p>
          <a:p>
            <a:r>
              <a:rPr lang="en-GB" b="0" baseline="0" dirty="0"/>
              <a:t>The term Institutional Racism in reference to the Stephen Lawrence inquiry, it did not mean that individual police officers were racist per se, it meant that as an organisation, the police service had little knowledge of how to deal with members of the public from different backgrounds. Although there was more to the inquiry, this is a very brief overview in order to have a realisation that some members of the public are from such diverse backgrounds, that we as an organisation will need help to reach in and support members of the community that can be classed as hard to reach.</a:t>
            </a:r>
          </a:p>
          <a:p>
            <a:r>
              <a:rPr lang="en-GB" b="0" baseline="0" dirty="0"/>
              <a:t>We have community safety departments in place, and although they may have a little knowledge on how to deal with sensitive community members, they may be able to sign post you to appropriate support agencies who will in turn liaise with you and help build the bridges. </a:t>
            </a:r>
          </a:p>
          <a:p>
            <a:r>
              <a:rPr lang="en-GB" b="0" baseline="0" dirty="0"/>
              <a:t>By this, we can combat Institutional Racism on an operational procedure level, however, there may be practices that your colleagues may have that could be questionable, and you will be duty bound to report any unethical behaviour.</a:t>
            </a:r>
          </a:p>
          <a:p>
            <a:endParaRPr lang="en-GB" b="0" baseline="0" dirty="0"/>
          </a:p>
          <a:p>
            <a:r>
              <a:rPr lang="en-GB" b="0" baseline="0" dirty="0"/>
              <a:t>There was also institutional failures in relation to Fiona Pilkington, and other cases whereby the police and/or local authorities have failed to act in some capacity, which ultimately led to the death of complainants.</a:t>
            </a:r>
          </a:p>
          <a:p>
            <a:endParaRPr lang="en-GB" b="0" baseline="0" dirty="0"/>
          </a:p>
          <a:p>
            <a:endParaRPr lang="en-GB" b="0" baseline="0" dirty="0"/>
          </a:p>
          <a:p>
            <a:r>
              <a:rPr lang="en-GB" b="0" baseline="0" dirty="0"/>
              <a:t>This is not an exhaustive list – and ensure officers that they are in a protected learning environment – and there are no right or wrong answers</a:t>
            </a:r>
          </a:p>
          <a:p>
            <a:endParaRPr lang="en-GB" b="0" baseline="0" dirty="0"/>
          </a:p>
          <a:p>
            <a:r>
              <a:rPr lang="en-GB" b="0" baseline="0" dirty="0"/>
              <a:t>. </a:t>
            </a: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42696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r>
              <a:rPr lang="en-GB" b="1" baseline="0" dirty="0"/>
              <a:t>QTS</a:t>
            </a:r>
          </a:p>
          <a:p>
            <a:r>
              <a:rPr lang="en-GB" b="1" baseline="0" dirty="0"/>
              <a:t>As the passenger of the police van, what would you do in relation to what was shouted out the window? Board Blast</a:t>
            </a:r>
          </a:p>
          <a:p>
            <a:endParaRPr lang="en-GB" b="0" baseline="0" dirty="0"/>
          </a:p>
          <a:p>
            <a:r>
              <a:rPr lang="en-GB" b="0" baseline="0" dirty="0"/>
              <a:t>Discussion:</a:t>
            </a:r>
          </a:p>
          <a:p>
            <a:r>
              <a:rPr lang="en-GB" b="0" baseline="0" dirty="0"/>
              <a:t>Tell the officer directly?</a:t>
            </a:r>
          </a:p>
          <a:p>
            <a:r>
              <a:rPr lang="en-GB" b="0" baseline="0" dirty="0"/>
              <a:t>Report the officer through the integrity line?</a:t>
            </a:r>
          </a:p>
          <a:p>
            <a:r>
              <a:rPr lang="en-GB" b="0" baseline="0" dirty="0"/>
              <a:t>Speak to your supervisor for advice?</a:t>
            </a:r>
          </a:p>
          <a:p>
            <a:r>
              <a:rPr lang="en-GB" b="0" baseline="0" dirty="0" err="1"/>
              <a:t>ePNB</a:t>
            </a:r>
            <a:r>
              <a:rPr lang="en-GB" b="0" baseline="0" dirty="0"/>
              <a:t>?</a:t>
            </a:r>
          </a:p>
          <a:p>
            <a:r>
              <a:rPr lang="en-GB" b="0" baseline="0" dirty="0"/>
              <a:t>Make a direct complaint to PSD?</a:t>
            </a:r>
          </a:p>
          <a:p>
            <a:r>
              <a:rPr lang="en-GB" b="0" baseline="0" dirty="0"/>
              <a:t>Ignore that matter as the member of public concerned did not hear anything?</a:t>
            </a:r>
          </a:p>
          <a:p>
            <a:endParaRPr lang="en-GB" b="0" baseline="0" dirty="0"/>
          </a:p>
          <a:p>
            <a:endParaRPr lang="en-GB" b="0" baseline="0" dirty="0"/>
          </a:p>
          <a:p>
            <a:r>
              <a:rPr lang="en-GB" b="0" baseline="0" dirty="0"/>
              <a:t>This is not an exhaustive list – and ensure officers that they are in a protected learning environment – and there are no right or wrong answers</a:t>
            </a:r>
          </a:p>
          <a:p>
            <a:endParaRPr lang="en-GB" b="0" baseline="0" dirty="0"/>
          </a:p>
          <a:p>
            <a:r>
              <a:rPr lang="en-GB" b="0" baseline="0" dirty="0"/>
              <a:t>We are duty bound to deal with Institutional Racism, discrimination, harassment and bullying where we see it.</a:t>
            </a:r>
          </a:p>
          <a:p>
            <a:r>
              <a:rPr lang="en-GB" b="0" baseline="0" dirty="0"/>
              <a:t>We are all leaders regardless of rank, and if there is something going on that you are not happy with, there are ways of highlighting behaviour that can be detrimental to us as an organisation</a:t>
            </a:r>
          </a:p>
          <a:p>
            <a:endParaRPr lang="en-GB" b="0" baseline="0" dirty="0"/>
          </a:p>
          <a:p>
            <a:r>
              <a:rPr lang="en-GB" b="0" baseline="0" dirty="0"/>
              <a:t>As it happens, the officer was reported, and suspended. </a:t>
            </a:r>
          </a:p>
          <a:p>
            <a:r>
              <a:rPr lang="en-GB" b="0" baseline="0" dirty="0"/>
              <a:t>There had been a lot of covert investigations into his behaviour anyway, and he resigned. </a:t>
            </a:r>
          </a:p>
          <a:p>
            <a:r>
              <a:rPr lang="en-GB" b="0" baseline="0" dirty="0"/>
              <a:t>Due to the circumstances of his behaviour, no criminal charges were brought to him in order to protect some victims of crime.</a:t>
            </a:r>
          </a:p>
          <a:p>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The taxi driver did not hear what was shouted as far as we can tell.</a:t>
            </a:r>
          </a:p>
          <a:p>
            <a:endParaRPr lang="en-GB" b="0" baseline="0" dirty="0"/>
          </a:p>
          <a:p>
            <a:endParaRPr lang="en-GB" b="0" baseline="0" dirty="0"/>
          </a:p>
          <a:p>
            <a:r>
              <a:rPr lang="en-GB" b="1" baseline="0" dirty="0"/>
              <a:t>Information to Students: What happens to you as a whistle blower – PSD have procedures in place</a:t>
            </a:r>
          </a:p>
          <a:p>
            <a:endParaRPr lang="en-GB" b="1"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369280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r>
              <a:rPr lang="en-GB" sz="1200" b="1" kern="1200" dirty="0">
                <a:solidFill>
                  <a:schemeClr val="tx1"/>
                </a:solidFill>
                <a:effectLst/>
                <a:latin typeface="+mn-lt"/>
                <a:ea typeface="+mn-ea"/>
                <a:cs typeface="+mn-cs"/>
              </a:rPr>
              <a:t>Answers should include: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pressure to achieve these targets,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unethical behaviour of the officers to achieve the targets e.g. winding someone up in order to arrest for public order;</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arresting someone when a lower level disposal method could be used, such as using a Fixed Penalty Notice;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Falsifying reports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Illegal arrests</a:t>
            </a:r>
            <a:endParaRPr lang="en-GB" sz="1200" kern="1200" dirty="0">
              <a:solidFill>
                <a:schemeClr val="tx1"/>
              </a:solidFill>
              <a:effectLst/>
              <a:latin typeface="+mn-lt"/>
              <a:ea typeface="+mn-ea"/>
              <a:cs typeface="+mn-cs"/>
            </a:endParaRP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676037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p>
          <a:p>
            <a:r>
              <a:rPr lang="en-GB" b="1" dirty="0"/>
              <a:t>What was the last bad press issue you have seen in relation to police officer behaviour?</a:t>
            </a:r>
          </a:p>
          <a:p>
            <a:endParaRPr lang="en-GB" b="0" dirty="0"/>
          </a:p>
          <a:p>
            <a:endParaRPr lang="en-GB" b="0" dirty="0"/>
          </a:p>
          <a:p>
            <a:r>
              <a:rPr lang="en-GB" b="0" dirty="0"/>
              <a:t>Jamie Slater was a Police Officer in Bridgend, and then on Roads</a:t>
            </a:r>
            <a:r>
              <a:rPr lang="en-GB" b="0" baseline="0" dirty="0"/>
              <a:t> Policing</a:t>
            </a:r>
            <a:r>
              <a:rPr lang="en-GB" b="0" dirty="0"/>
              <a:t>.</a:t>
            </a:r>
          </a:p>
          <a:p>
            <a:r>
              <a:rPr lang="en-GB" b="0" baseline="0" dirty="0"/>
              <a:t>He was charged with eight counts of Misconduct in Public Office on him, which could in certain cases carry a life sentence.</a:t>
            </a:r>
          </a:p>
          <a:p>
            <a:endParaRPr lang="en-GB" b="0" baseline="0" dirty="0"/>
          </a:p>
          <a:p>
            <a:r>
              <a:rPr lang="en-GB" b="0" baseline="0" dirty="0"/>
              <a:t>Slater’s predatory sexual behaviour included:</a:t>
            </a:r>
          </a:p>
          <a:p>
            <a:endParaRPr lang="en-GB" b="0" baseline="0" dirty="0"/>
          </a:p>
          <a:p>
            <a:r>
              <a:rPr lang="en-GB" b="0" baseline="0" dirty="0"/>
              <a:t>Sex with two prostitutes in a police vehicle.</a:t>
            </a:r>
          </a:p>
          <a:p>
            <a:endParaRPr lang="en-GB" b="0" baseline="0" dirty="0"/>
          </a:p>
          <a:p>
            <a:r>
              <a:rPr lang="en-GB" b="0" baseline="0" dirty="0"/>
              <a:t>Stalking one woman, who to avoid him, had changed her shifts and her car to throw him off the scent, and yet, he sent her a picture of herself in her new car, as well as texting her with the wording stating: I hope you and your husband rot in hell</a:t>
            </a:r>
          </a:p>
          <a:p>
            <a:endParaRPr lang="en-GB" b="0" baseline="0" dirty="0"/>
          </a:p>
          <a:p>
            <a:r>
              <a:rPr lang="en-GB" b="0" baseline="0" dirty="0"/>
              <a:t>Two of his victims were prostitutes, who had also known Slater as a customer</a:t>
            </a:r>
          </a:p>
          <a:p>
            <a:endParaRPr lang="en-GB" b="0" baseline="0" dirty="0"/>
          </a:p>
          <a:p>
            <a:r>
              <a:rPr lang="en-GB" b="0" baseline="0" dirty="0"/>
              <a:t>Another of the victims was a 19 year old girl, who did not know who was texting her lewd messages, and pestered her to meet up for sex.</a:t>
            </a:r>
          </a:p>
          <a:p>
            <a:r>
              <a:rPr lang="en-GB" b="0" baseline="0" dirty="0"/>
              <a:t>In order to find out who was messaging her, she arranged to meet, and waiting a short distance away from the meeting place, only to see Slater turn up in a police car.</a:t>
            </a:r>
          </a:p>
          <a:p>
            <a:endParaRPr lang="en-GB" b="0" baseline="0" dirty="0"/>
          </a:p>
          <a:p>
            <a:r>
              <a:rPr lang="en-GB" b="0" baseline="0" dirty="0"/>
              <a:t>He used the police computers to find out information in relation to the ladies that he had encountered.</a:t>
            </a:r>
          </a:p>
          <a:p>
            <a:endParaRPr lang="en-GB" b="0" baseline="0" dirty="0"/>
          </a:p>
          <a:p>
            <a:r>
              <a:rPr lang="en-GB" b="0" baseline="0" dirty="0"/>
              <a:t>He had sent a husband of one lady stating what he was doing to his wife – no need to be explicit</a:t>
            </a:r>
          </a:p>
          <a:p>
            <a:endParaRPr lang="en-GB" b="0" baseline="0" dirty="0"/>
          </a:p>
          <a:p>
            <a:r>
              <a:rPr lang="en-GB" b="0" baseline="0" dirty="0"/>
              <a:t>One lady had confronted Slater’s wife</a:t>
            </a:r>
          </a:p>
          <a:p>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He was charged with eight counts of Misconduct in Public Office on him, which could in certain cases carry a life sentence.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He was sentenced to three and a half years in prison.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Upon his release, South Wales Police issued an internal intelligence memo stating that he was being released.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It was stated that whilst trying to gain information on Slater, PSD had carried covert operations on him, and within half an hour, they had enough information on him to deal with him appropriately.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The women that he encountered have their impression of the police damaged forever. </a:t>
            </a:r>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448897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Phillips</a:t>
            </a:r>
            <a:r>
              <a:rPr lang="en-GB" b="0" baseline="0" dirty="0"/>
              <a:t> worked on the drug squad and had many great hits in removing drugs and drug dealers from the streets of the Western area of South Wales Police Force, liaising with different forces and leading a supposedly successful team.</a:t>
            </a:r>
          </a:p>
          <a:p>
            <a:endParaRPr lang="en-GB" b="0" baseline="0" dirty="0"/>
          </a:p>
          <a:p>
            <a:r>
              <a:rPr lang="en-GB" b="0" baseline="0" dirty="0"/>
              <a:t>There was some questions in relation to a lot of his actions, and a complaint was forthcoming in relation to missing money.</a:t>
            </a:r>
          </a:p>
          <a:p>
            <a:endParaRPr lang="en-GB" b="0" baseline="0" dirty="0"/>
          </a:p>
          <a:p>
            <a:r>
              <a:rPr lang="en-GB" b="0" baseline="0" dirty="0"/>
              <a:t>As such, a multi-force operation as instigated against him and his team.</a:t>
            </a:r>
          </a:p>
          <a:p>
            <a:endParaRPr lang="en-GB" b="0" baseline="0" dirty="0"/>
          </a:p>
          <a:p>
            <a:r>
              <a:rPr lang="en-GB" b="0" baseline="0" dirty="0"/>
              <a:t>An IVA is an Individual Voluntary Agreement – a formal debt repayment process, just below bankruptcy, it can stop interest, fees and charges on debts – and you must agree to pay a certain amount each month to pay off core debts.</a:t>
            </a:r>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4294125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Evans worked with Phillips on the drugs team, and both were asked to carry out a house search on behalf of</a:t>
            </a:r>
            <a:r>
              <a:rPr lang="en-GB" b="0" baseline="0" dirty="0"/>
              <a:t> another force, to which they obliged.</a:t>
            </a:r>
          </a:p>
          <a:p>
            <a:endParaRPr lang="en-GB" b="0" baseline="0" dirty="0"/>
          </a:p>
          <a:p>
            <a:r>
              <a:rPr lang="en-GB" b="0" baseline="0" dirty="0"/>
              <a:t>The multi-force operation placed them under surveillance, to which a quantity of money was put in place, and duly seized by Phillips.</a:t>
            </a:r>
          </a:p>
          <a:p>
            <a:r>
              <a:rPr lang="en-GB" b="0" baseline="0" dirty="0"/>
              <a:t>Upon them going to meet their colleagues from another force, Phillips had stopped and used gambling machine in a road side services, using money seized from the house.</a:t>
            </a:r>
          </a:p>
          <a:p>
            <a:endParaRPr lang="en-GB" b="0" baseline="0" dirty="0"/>
          </a:p>
          <a:p>
            <a:r>
              <a:rPr lang="en-GB" b="0" baseline="0" dirty="0"/>
              <a:t>Evans had taken some other items</a:t>
            </a:r>
          </a:p>
          <a:p>
            <a:endParaRPr lang="en-GB" b="0" baseline="0" dirty="0"/>
          </a:p>
          <a:p>
            <a:r>
              <a:rPr lang="en-GB" b="0" baseline="0" dirty="0"/>
              <a:t>Upon handing the money over to their colleague a short time later, their colleagues had told PSD operatives that money was missing and Phillips and Evans were duly arrested.</a:t>
            </a:r>
          </a:p>
          <a:p>
            <a:endParaRPr lang="en-GB" b="0" baseline="0" dirty="0"/>
          </a:p>
          <a:p>
            <a:r>
              <a:rPr lang="en-GB" b="0" baseline="0" dirty="0"/>
              <a:t>Both had received custodial sentences for theft.</a:t>
            </a:r>
          </a:p>
          <a:p>
            <a:endParaRPr lang="en-GB" b="0" baseline="0" dirty="0"/>
          </a:p>
          <a:p>
            <a:r>
              <a:rPr lang="en-GB" b="0" baseline="0" dirty="0"/>
              <a:t>The photographs will show Evans placing something in his pocket</a:t>
            </a:r>
          </a:p>
          <a:p>
            <a:r>
              <a:rPr lang="en-GB" b="0" baseline="0" dirty="0"/>
              <a:t> </a:t>
            </a:r>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2595569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They both have family still working for the police.</a:t>
            </a:r>
          </a:p>
          <a:p>
            <a:endParaRPr lang="en-GB" b="0" baseline="0" dirty="0"/>
          </a:p>
          <a:p>
            <a:r>
              <a:rPr lang="en-GB" b="1" baseline="0" dirty="0"/>
              <a:t>QTS:</a:t>
            </a:r>
          </a:p>
          <a:p>
            <a:r>
              <a:rPr lang="en-GB" b="1" baseline="0" dirty="0"/>
              <a:t>What do you think the impact on them is?</a:t>
            </a:r>
          </a:p>
          <a:p>
            <a:endParaRPr lang="en-GB" b="0" baseline="0" dirty="0"/>
          </a:p>
          <a:p>
            <a:r>
              <a:rPr lang="en-GB" b="0" dirty="0"/>
              <a:t>Do they feel embarrassed?</a:t>
            </a:r>
          </a:p>
          <a:p>
            <a:r>
              <a:rPr lang="en-GB" b="0" dirty="0"/>
              <a:t>Are</a:t>
            </a:r>
            <a:r>
              <a:rPr lang="en-GB" b="0" baseline="0" dirty="0"/>
              <a:t> they paranoid about people on shift on in depts. Talking about them?</a:t>
            </a:r>
          </a:p>
          <a:p>
            <a:endParaRPr lang="en-GB" b="0" baseline="0" dirty="0"/>
          </a:p>
          <a:p>
            <a:r>
              <a:rPr lang="en-GB" b="1" baseline="0" dirty="0"/>
              <a:t>Notifiable associations: </a:t>
            </a:r>
            <a:r>
              <a:rPr lang="en-GB" b="0" baseline="0" dirty="0"/>
              <a:t>officers who are in some way connected to persons who you know may have criminal convictions, mainly family members, but could also be on friendship levels, you are duty bound to have this recorded. An officer has recorded that his brother has a criminal past, and is actively involved in criminal activity. There was no issues raised, the officer was open and honest, as well as this, he also stated that he was estranged from him and had no contact with him. </a:t>
            </a:r>
          </a:p>
          <a:p>
            <a:endParaRPr lang="en-GB" b="0" baseline="0" dirty="0"/>
          </a:p>
          <a:p>
            <a:r>
              <a:rPr lang="en-GB" b="0" baseline="0" dirty="0"/>
              <a:t>This is a clear example of how corruption has an impact on the wider policing family and falling back onto your own family and friends, especially when the matter reaches the press, which is now world wide.</a:t>
            </a:r>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5228542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 Stokes worked on the same team as Phillips</a:t>
            </a:r>
          </a:p>
          <a:p>
            <a:endParaRPr lang="en-GB" b="0" baseline="0" dirty="0"/>
          </a:p>
          <a:p>
            <a:r>
              <a:rPr lang="en-GB" b="0" baseline="0" dirty="0"/>
              <a:t>Stokes received a two year prison sentence, whilst Phillips was sentenced to a further two years as a result of further information received as a result on ongoing enquiries.</a:t>
            </a:r>
          </a:p>
          <a:p>
            <a:endParaRPr lang="en-GB" b="0" baseline="0" dirty="0"/>
          </a:p>
          <a:p>
            <a:r>
              <a:rPr lang="en-GB" b="0" baseline="0" dirty="0"/>
              <a:t>So, can you imagine the shame their families have to endure whilst all this was going on in the press!</a:t>
            </a:r>
          </a:p>
          <a:p>
            <a:endParaRPr lang="en-GB" b="0" baseline="0" dirty="0"/>
          </a:p>
          <a:p>
            <a:r>
              <a:rPr lang="en-GB" b="0" baseline="0" dirty="0"/>
              <a:t>As police officers, we have to be open and transparent in our behaviour at all times, both on and off duty</a:t>
            </a:r>
          </a:p>
          <a:p>
            <a:endParaRPr lang="en-GB" b="0" baseline="0" dirty="0"/>
          </a:p>
          <a:p>
            <a:r>
              <a:rPr lang="en-GB" b="0" baseline="0" dirty="0"/>
              <a:t>Ensure officer welfare before showing the next slide, as it is of a sensitive nature.</a:t>
            </a:r>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6966193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Dean Roberts – ex police officer had been caught raping a baby.</a:t>
            </a:r>
          </a:p>
          <a:p>
            <a:endParaRPr lang="en-GB" b="0" dirty="0"/>
          </a:p>
          <a:p>
            <a:r>
              <a:rPr lang="en-GB" b="0" dirty="0"/>
              <a:t>Roberts pictured on the left of the slide was caught after John Guess on the right hand side of the slide was arrested for paedophile activities – whereby he was sharing pictures to others on ‘the group’.</a:t>
            </a:r>
          </a:p>
          <a:p>
            <a:r>
              <a:rPr lang="en-GB" b="0" dirty="0"/>
              <a:t>Guess</a:t>
            </a:r>
            <a:r>
              <a:rPr lang="en-GB" b="0" baseline="0" dirty="0"/>
              <a:t> had been sentenced to 26 years – and must serve a minimum of 20 years</a:t>
            </a:r>
          </a:p>
          <a:p>
            <a:r>
              <a:rPr lang="en-GB" b="0" baseline="0" dirty="0"/>
              <a:t>Guess had a job as a high ranking lawyer with the Welsh Government.</a:t>
            </a:r>
          </a:p>
          <a:p>
            <a:endParaRPr lang="en-GB" b="0" baseline="0" dirty="0"/>
          </a:p>
          <a:p>
            <a:r>
              <a:rPr lang="en-GB" b="0" baseline="0" dirty="0"/>
              <a:t>Investigators had traced one of the numbers back to Roberts.</a:t>
            </a:r>
          </a:p>
          <a:p>
            <a:r>
              <a:rPr lang="en-GB" b="0" baseline="0" dirty="0"/>
              <a:t>Roberts had filmed himself raping a helpless baby and sent the footage to his group members. </a:t>
            </a:r>
          </a:p>
          <a:p>
            <a:endParaRPr lang="en-GB" b="0" baseline="0" dirty="0"/>
          </a:p>
          <a:p>
            <a:r>
              <a:rPr lang="en-GB" b="0" baseline="0" dirty="0"/>
              <a:t>Both had colluded to film themselves and share the footage with each other.</a:t>
            </a:r>
          </a:p>
          <a:p>
            <a:endParaRPr lang="en-GB" b="0" baseline="0" dirty="0"/>
          </a:p>
          <a:p>
            <a:r>
              <a:rPr lang="en-GB" b="0" baseline="0" dirty="0"/>
              <a:t>Roberts admitted rape, sexual assault of a child, possessing and distributing indecent images of children.</a:t>
            </a:r>
          </a:p>
          <a:p>
            <a:r>
              <a:rPr lang="en-GB" b="0" baseline="0" dirty="0"/>
              <a:t>He was sentenced to 16 years in prison and must serve at least 12 of those years.</a:t>
            </a:r>
          </a:p>
          <a:p>
            <a:endParaRPr lang="en-GB" b="0" baseline="0" dirty="0"/>
          </a:p>
          <a:p>
            <a:r>
              <a:rPr lang="en-GB" b="1" baseline="0" dirty="0"/>
              <a:t>Welfare check – offer student officers a chance to talk privately </a:t>
            </a:r>
            <a:r>
              <a:rPr lang="en-GB" b="0" baseline="0" dirty="0"/>
              <a:t>(or openly if they are comfortable in doing so) </a:t>
            </a:r>
            <a:r>
              <a:rPr lang="en-GB" b="1" baseline="0" dirty="0"/>
              <a:t>if this matter has upset them in some way.</a:t>
            </a:r>
            <a:endParaRPr lang="en-GB" b="0" baseline="0" dirty="0"/>
          </a:p>
          <a:p>
            <a:endParaRPr lang="en-GB" b="0" baseline="0" dirty="0"/>
          </a:p>
          <a:p>
            <a:endParaRPr lang="en-GB" b="0" baseline="0" dirty="0"/>
          </a:p>
          <a:p>
            <a:r>
              <a:rPr lang="en-GB" b="0" baseline="0" dirty="0"/>
              <a:t>Trainers to explain that there are rights of appeal under the Police Appeals Tribunal Act 2020, which will look into the internal disciplinary processes and formulate an opinion on decision made therein</a:t>
            </a:r>
          </a:p>
          <a:p>
            <a:endParaRPr lang="en-GB" b="0" baseline="0" dirty="0"/>
          </a:p>
          <a:p>
            <a:r>
              <a:rPr lang="en-GB" dirty="0">
                <a:hlinkClick r:id="rId3"/>
              </a:rPr>
              <a:t>Sexual harassment - 60 second standards (police.int)</a:t>
            </a:r>
            <a:endParaRPr lang="en-GB" b="0" baseline="0"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8507445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endParaRPr lang="en-GB" b="0" baseline="0" dirty="0"/>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43151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0924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2020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78365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26243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8115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796751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783336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51519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901953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9842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8760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17199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2015936"/>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Maintaining Professional Standards.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79622348-52F3-45CF-A2C9-2970F1202448}"/>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6912209" y="1980548"/>
            <a:ext cx="4979012" cy="3734258"/>
          </a:xfrm>
          <a:prstGeom prst="rect">
            <a:avLst/>
          </a:prstGeom>
        </p:spPr>
      </p:pic>
    </p:spTree>
    <p:extLst>
      <p:ext uri="{BB962C8B-B14F-4D97-AF65-F5344CB8AC3E}">
        <p14:creationId xmlns:p14="http://schemas.microsoft.com/office/powerpoint/2010/main" val="475411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98306" y="365125"/>
            <a:ext cx="7969719"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Introduction </a:t>
            </a:r>
          </a:p>
        </p:txBody>
      </p:sp>
      <p:sp>
        <p:nvSpPr>
          <p:cNvPr id="5" name="Rectangle 4"/>
          <p:cNvSpPr/>
          <p:nvPr/>
        </p:nvSpPr>
        <p:spPr>
          <a:xfrm>
            <a:off x="1175657" y="1464908"/>
            <a:ext cx="9854294" cy="738664"/>
          </a:xfrm>
          <a:prstGeom prst="rect">
            <a:avLst/>
          </a:prstGeom>
        </p:spPr>
        <p:txBody>
          <a:bodyPr wrap="square">
            <a:spAutoFit/>
          </a:bodyPr>
          <a:lstStyle/>
          <a:p>
            <a:r>
              <a:rPr lang="en-GB" sz="2400" b="1" dirty="0"/>
              <a:t>Lesson Aim:  </a:t>
            </a:r>
            <a:r>
              <a:rPr lang="en-GB" dirty="0"/>
              <a:t>To develop understanding of student officers in the necessity of maintaining Professional Standards as well as performing ethically within the police service – on or off duty</a:t>
            </a:r>
          </a:p>
        </p:txBody>
      </p:sp>
      <p:sp>
        <p:nvSpPr>
          <p:cNvPr id="6" name="Rectangle 5"/>
          <p:cNvSpPr/>
          <p:nvPr/>
        </p:nvSpPr>
        <p:spPr>
          <a:xfrm>
            <a:off x="1175656" y="2481942"/>
            <a:ext cx="9423920" cy="2954655"/>
          </a:xfrm>
          <a:prstGeom prst="rect">
            <a:avLst/>
          </a:prstGeom>
        </p:spPr>
        <p:txBody>
          <a:bodyPr wrap="square">
            <a:spAutoFit/>
          </a:bodyPr>
          <a:lstStyle/>
          <a:p>
            <a:r>
              <a:rPr lang="en-GB" sz="2400" b="1" dirty="0"/>
              <a:t>Objectives: </a:t>
            </a:r>
          </a:p>
          <a:p>
            <a:pPr marL="342900" indent="-342900">
              <a:buFont typeface="+mj-lt"/>
              <a:buAutoNum type="arabicPeriod"/>
            </a:pPr>
            <a:r>
              <a:rPr lang="en-GB" dirty="0"/>
              <a:t>Explain the Code of Ethics</a:t>
            </a:r>
          </a:p>
          <a:p>
            <a:pPr marL="342900" indent="-342900">
              <a:buFont typeface="+mj-lt"/>
              <a:buAutoNum type="arabicPeriod"/>
            </a:pPr>
            <a:r>
              <a:rPr lang="en-GB" dirty="0"/>
              <a:t>Summarise the Police Regulations Act 2020</a:t>
            </a:r>
          </a:p>
          <a:p>
            <a:r>
              <a:rPr lang="en-GB" dirty="0"/>
              <a:t>-Conduct</a:t>
            </a:r>
          </a:p>
          <a:p>
            <a:r>
              <a:rPr lang="en-GB" dirty="0"/>
              <a:t>-Complaint</a:t>
            </a:r>
          </a:p>
          <a:p>
            <a:r>
              <a:rPr lang="en-GB" dirty="0"/>
              <a:t>-Misconduct</a:t>
            </a:r>
          </a:p>
          <a:p>
            <a:r>
              <a:rPr lang="en-GB" dirty="0"/>
              <a:t>-Performance</a:t>
            </a:r>
          </a:p>
          <a:p>
            <a:pPr marL="342900" indent="-342900">
              <a:buFont typeface="+mj-lt"/>
              <a:buAutoNum type="arabicPeriod" startAt="3"/>
            </a:pPr>
            <a:r>
              <a:rPr lang="en-GB" dirty="0"/>
              <a:t>Describe the roles and responsibilities of a Police Officer</a:t>
            </a:r>
          </a:p>
          <a:p>
            <a:pPr marL="342900" indent="-342900">
              <a:buFont typeface="+mj-lt"/>
              <a:buAutoNum type="arabicPeriod" startAt="3"/>
            </a:pPr>
            <a:r>
              <a:rPr lang="en-GB" dirty="0"/>
              <a:t>Identify unprofessional behaviour within Policing</a:t>
            </a:r>
          </a:p>
          <a:p>
            <a:pPr marL="342900" indent="-342900">
              <a:buFont typeface="+mj-lt"/>
              <a:buAutoNum type="arabicPeriod" startAt="3"/>
            </a:pPr>
            <a:r>
              <a:rPr lang="en-GB" dirty="0"/>
              <a:t>Explain the process for dealing with external complaints</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 calcmode="lin" valueType="num">
                                      <p:cBhvr additive="base">
                                        <p:cTn id="2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6">
                                            <p:txEl>
                                              <p:pRg st="4" end="4"/>
                                            </p:txEl>
                                          </p:spTgt>
                                        </p:tgtEl>
                                        <p:attrNameLst>
                                          <p:attrName>style.visibility</p:attrName>
                                        </p:attrNameLst>
                                      </p:cBhvr>
                                      <p:to>
                                        <p:strVal val="visible"/>
                                      </p:to>
                                    </p:set>
                                    <p:anim calcmode="lin" valueType="num">
                                      <p:cBhvr additive="base">
                                        <p:cTn id="3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 calcmode="lin" valueType="num">
                                      <p:cBhvr additive="base">
                                        <p:cTn id="4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6">
                                            <p:txEl>
                                              <p:pRg st="7" end="7"/>
                                            </p:txEl>
                                          </p:spTgt>
                                        </p:tgtEl>
                                        <p:attrNameLst>
                                          <p:attrName>style.visibility</p:attrName>
                                        </p:attrNameLst>
                                      </p:cBhvr>
                                      <p:to>
                                        <p:strVal val="visible"/>
                                      </p:to>
                                    </p:set>
                                    <p:anim calcmode="lin" valueType="num">
                                      <p:cBhvr additive="base">
                                        <p:cTn id="4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6">
                                            <p:txEl>
                                              <p:pRg st="8" end="8"/>
                                            </p:txEl>
                                          </p:spTgt>
                                        </p:tgtEl>
                                        <p:attrNameLst>
                                          <p:attrName>style.visibility</p:attrName>
                                        </p:attrNameLst>
                                      </p:cBhvr>
                                      <p:to>
                                        <p:strVal val="visible"/>
                                      </p:to>
                                    </p:set>
                                    <p:anim calcmode="lin" valueType="num">
                                      <p:cBhvr additive="base">
                                        <p:cTn id="53"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6">
                                            <p:txEl>
                                              <p:pRg st="9" end="9"/>
                                            </p:txEl>
                                          </p:spTgt>
                                        </p:tgtEl>
                                        <p:attrNameLst>
                                          <p:attrName>style.visibility</p:attrName>
                                        </p:attrNameLst>
                                      </p:cBhvr>
                                      <p:to>
                                        <p:strVal val="visible"/>
                                      </p:to>
                                    </p:set>
                                    <p:anim calcmode="lin" valueType="num">
                                      <p:cBhvr additive="base">
                                        <p:cTn id="59"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3689" y="260350"/>
            <a:ext cx="10029372"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Code of Ethics</a:t>
            </a:r>
          </a:p>
        </p:txBody>
      </p:sp>
      <p:sp>
        <p:nvSpPr>
          <p:cNvPr id="5" name="Rectangle 4"/>
          <p:cNvSpPr/>
          <p:nvPr/>
        </p:nvSpPr>
        <p:spPr>
          <a:xfrm>
            <a:off x="1104900" y="1466851"/>
            <a:ext cx="4181475" cy="2600324"/>
          </a:xfrm>
          <a:prstGeom prst="rect">
            <a:avLst/>
          </a:prstGeom>
        </p:spPr>
        <p:txBody>
          <a:bodyPr wrap="square">
            <a:spAutoFit/>
          </a:bodyPr>
          <a:lstStyle/>
          <a:p>
            <a:r>
              <a:rPr lang="en-GB" dirty="0"/>
              <a:t>01.	Honesty and Integrity</a:t>
            </a:r>
          </a:p>
          <a:p>
            <a:endParaRPr lang="en-GB" dirty="0"/>
          </a:p>
          <a:p>
            <a:r>
              <a:rPr lang="en-GB" dirty="0"/>
              <a:t>02.	Authority, respect and courtesy </a:t>
            </a:r>
          </a:p>
          <a:p>
            <a:endParaRPr lang="en-GB" dirty="0"/>
          </a:p>
          <a:p>
            <a:r>
              <a:rPr lang="en-GB" dirty="0"/>
              <a:t>03.	Equality and diversity</a:t>
            </a:r>
          </a:p>
          <a:p>
            <a:endParaRPr lang="en-GB" dirty="0"/>
          </a:p>
          <a:p>
            <a:r>
              <a:rPr lang="en-GB" dirty="0"/>
              <a:t>04.	Use of Force</a:t>
            </a:r>
          </a:p>
          <a:p>
            <a:endParaRPr lang="en-GB" dirty="0"/>
          </a:p>
          <a:p>
            <a:r>
              <a:rPr lang="en-GB" dirty="0"/>
              <a:t>05.	Orders and instructions</a:t>
            </a:r>
          </a:p>
        </p:txBody>
      </p:sp>
      <p:sp>
        <p:nvSpPr>
          <p:cNvPr id="6" name="Rectangle 5"/>
          <p:cNvSpPr/>
          <p:nvPr/>
        </p:nvSpPr>
        <p:spPr>
          <a:xfrm>
            <a:off x="6400800" y="1371600"/>
            <a:ext cx="3962400" cy="2862322"/>
          </a:xfrm>
          <a:prstGeom prst="rect">
            <a:avLst/>
          </a:prstGeom>
        </p:spPr>
        <p:txBody>
          <a:bodyPr wrap="square">
            <a:spAutoFit/>
          </a:bodyPr>
          <a:lstStyle/>
          <a:p>
            <a:r>
              <a:rPr lang="en-GB" dirty="0"/>
              <a:t>06.	Duties and responsibilities</a:t>
            </a:r>
          </a:p>
          <a:p>
            <a:endParaRPr lang="en-GB" dirty="0"/>
          </a:p>
          <a:p>
            <a:r>
              <a:rPr lang="en-GB" dirty="0"/>
              <a:t>07.	Confidentiality</a:t>
            </a:r>
          </a:p>
          <a:p>
            <a:endParaRPr lang="en-GB" dirty="0"/>
          </a:p>
          <a:p>
            <a:r>
              <a:rPr lang="en-GB" dirty="0"/>
              <a:t>08.	Fitness for work</a:t>
            </a:r>
          </a:p>
          <a:p>
            <a:endParaRPr lang="en-GB" dirty="0"/>
          </a:p>
          <a:p>
            <a:r>
              <a:rPr lang="en-GB" dirty="0"/>
              <a:t>09.	Conduct</a:t>
            </a:r>
          </a:p>
          <a:p>
            <a:endParaRPr lang="en-GB" dirty="0"/>
          </a:p>
          <a:p>
            <a:r>
              <a:rPr lang="en-GB" dirty="0"/>
              <a:t>10.	Challenging and reporting improper behaviour</a:t>
            </a:r>
          </a:p>
        </p:txBody>
      </p:sp>
    </p:spTree>
    <p:extLst>
      <p:ext uri="{BB962C8B-B14F-4D97-AF65-F5344CB8AC3E}">
        <p14:creationId xmlns:p14="http://schemas.microsoft.com/office/powerpoint/2010/main" val="119037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anim calcmode="lin" valueType="num">
                                      <p:cBhvr additive="base">
                                        <p:cTn id="1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anim calcmode="lin" valueType="num">
                                      <p:cBhvr additive="base">
                                        <p:cTn id="2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 calcmode="lin" valueType="num">
                                      <p:cBhvr additive="base">
                                        <p:cTn id="2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anim calcmode="lin" valueType="num">
                                      <p:cBhvr additive="base">
                                        <p:cTn id="3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 calcmode="lin" valueType="num">
                                      <p:cBhvr additive="base">
                                        <p:cTn id="4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6">
                                            <p:txEl>
                                              <p:pRg st="8" end="8"/>
                                            </p:txEl>
                                          </p:spTgt>
                                        </p:tgtEl>
                                        <p:attrNameLst>
                                          <p:attrName>style.visibility</p:attrName>
                                        </p:attrNameLst>
                                      </p:cBhvr>
                                      <p:to>
                                        <p:strVal val="visible"/>
                                      </p:to>
                                    </p:set>
                                    <p:anim calcmode="lin" valueType="num">
                                      <p:cBhvr additive="base">
                                        <p:cTn id="4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559"/>
          </a:xfrm>
          <a:solidFill>
            <a:srgbClr val="002060"/>
          </a:solidFill>
        </p:spPr>
        <p:txBody>
          <a:bodyPr>
            <a:normAutofit/>
          </a:bodyPr>
          <a:lstStyle/>
          <a:p>
            <a:pPr algn="ctr"/>
            <a:r>
              <a:rPr lang="en-GB" sz="3600" dirty="0">
                <a:solidFill>
                  <a:schemeClr val="bg1"/>
                </a:solidFill>
                <a:latin typeface="+mn-lt"/>
              </a:rPr>
              <a:t>Police Regulations Act 2020</a:t>
            </a:r>
          </a:p>
        </p:txBody>
      </p:sp>
      <p:sp>
        <p:nvSpPr>
          <p:cNvPr id="3" name="Rectangle 2"/>
          <p:cNvSpPr/>
          <p:nvPr/>
        </p:nvSpPr>
        <p:spPr>
          <a:xfrm>
            <a:off x="838200" y="1140366"/>
            <a:ext cx="10221686" cy="954107"/>
          </a:xfrm>
          <a:prstGeom prst="rect">
            <a:avLst/>
          </a:prstGeom>
        </p:spPr>
        <p:txBody>
          <a:bodyPr wrap="square">
            <a:spAutoFit/>
          </a:bodyPr>
          <a:lstStyle/>
          <a:p>
            <a:pPr algn="ctr"/>
            <a:r>
              <a:rPr lang="en-GB" sz="2800" dirty="0"/>
              <a:t>This Act covers:</a:t>
            </a:r>
          </a:p>
          <a:p>
            <a:pPr algn="ctr"/>
            <a:r>
              <a:rPr lang="en-GB" sz="2800" dirty="0"/>
              <a:t>The Conduct, Complaint, Misconduct and Performance of police</a:t>
            </a:r>
          </a:p>
        </p:txBody>
      </p:sp>
      <p:pic>
        <p:nvPicPr>
          <p:cNvPr id="5" name="Picture 4"/>
          <p:cNvPicPr>
            <a:picLocks noChangeAspect="1"/>
          </p:cNvPicPr>
          <p:nvPr/>
        </p:nvPicPr>
        <p:blipFill>
          <a:blip r:embed="rId3"/>
          <a:stretch>
            <a:fillRect/>
          </a:stretch>
        </p:blipFill>
        <p:spPr>
          <a:xfrm>
            <a:off x="2828522" y="2152088"/>
            <a:ext cx="6339541" cy="3565546"/>
          </a:xfrm>
          <a:prstGeom prst="rect">
            <a:avLst/>
          </a:prstGeom>
        </p:spPr>
      </p:pic>
    </p:spTree>
    <p:extLst>
      <p:ext uri="{BB962C8B-B14F-4D97-AF65-F5344CB8AC3E}">
        <p14:creationId xmlns:p14="http://schemas.microsoft.com/office/powerpoint/2010/main" val="275470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65051" y="231775"/>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Police Regulation Act 2020 : Overview</a:t>
            </a:r>
          </a:p>
        </p:txBody>
      </p:sp>
      <p:pic>
        <p:nvPicPr>
          <p:cNvPr id="2" name="Picture 1"/>
          <p:cNvPicPr>
            <a:picLocks noChangeAspect="1"/>
          </p:cNvPicPr>
          <p:nvPr/>
        </p:nvPicPr>
        <p:blipFill>
          <a:blip r:embed="rId3"/>
          <a:stretch>
            <a:fillRect/>
          </a:stretch>
        </p:blipFill>
        <p:spPr>
          <a:xfrm>
            <a:off x="895350" y="1339276"/>
            <a:ext cx="10363322" cy="4443757"/>
          </a:xfrm>
          <a:prstGeom prst="rect">
            <a:avLst/>
          </a:prstGeom>
        </p:spPr>
      </p:pic>
    </p:spTree>
    <p:extLst>
      <p:ext uri="{BB962C8B-B14F-4D97-AF65-F5344CB8AC3E}">
        <p14:creationId xmlns:p14="http://schemas.microsoft.com/office/powerpoint/2010/main" val="1824001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656" y="365125"/>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Police Regulation Act 2020 : PRI</a:t>
            </a:r>
          </a:p>
        </p:txBody>
      </p:sp>
      <p:pic>
        <p:nvPicPr>
          <p:cNvPr id="3" name="Picture 2"/>
          <p:cNvPicPr>
            <a:picLocks noChangeAspect="1"/>
          </p:cNvPicPr>
          <p:nvPr/>
        </p:nvPicPr>
        <p:blipFill>
          <a:blip r:embed="rId3"/>
          <a:stretch>
            <a:fillRect/>
          </a:stretch>
        </p:blipFill>
        <p:spPr>
          <a:xfrm>
            <a:off x="1864116" y="1532965"/>
            <a:ext cx="8611143" cy="3815214"/>
          </a:xfrm>
          <a:prstGeom prst="rect">
            <a:avLst/>
          </a:prstGeom>
        </p:spPr>
      </p:pic>
    </p:spTree>
    <p:extLst>
      <p:ext uri="{BB962C8B-B14F-4D97-AF65-F5344CB8AC3E}">
        <p14:creationId xmlns:p14="http://schemas.microsoft.com/office/powerpoint/2010/main" val="1087325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656" y="365125"/>
            <a:ext cx="9820424"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Police Regulation Act 2020 : PRI</a:t>
            </a:r>
          </a:p>
        </p:txBody>
      </p:sp>
      <p:pic>
        <p:nvPicPr>
          <p:cNvPr id="2" name="Picture 1"/>
          <p:cNvPicPr>
            <a:picLocks noChangeAspect="1"/>
          </p:cNvPicPr>
          <p:nvPr/>
        </p:nvPicPr>
        <p:blipFill>
          <a:blip r:embed="rId3"/>
          <a:stretch>
            <a:fillRect/>
          </a:stretch>
        </p:blipFill>
        <p:spPr>
          <a:xfrm>
            <a:off x="1175656" y="1352333"/>
            <a:ext cx="9820424" cy="4543619"/>
          </a:xfrm>
          <a:prstGeom prst="rect">
            <a:avLst/>
          </a:prstGeom>
        </p:spPr>
      </p:pic>
    </p:spTree>
    <p:extLst>
      <p:ext uri="{BB962C8B-B14F-4D97-AF65-F5344CB8AC3E}">
        <p14:creationId xmlns:p14="http://schemas.microsoft.com/office/powerpoint/2010/main" val="810268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285267" y="154586"/>
            <a:ext cx="4144297" cy="50699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Gibbs Reflective Cycle</a:t>
            </a:r>
          </a:p>
        </p:txBody>
      </p:sp>
      <p:sp>
        <p:nvSpPr>
          <p:cNvPr id="2" name="Donut 1"/>
          <p:cNvSpPr/>
          <p:nvPr/>
        </p:nvSpPr>
        <p:spPr>
          <a:xfrm>
            <a:off x="3693357" y="706170"/>
            <a:ext cx="5265174" cy="5014452"/>
          </a:xfrm>
          <a:prstGeom prst="donut">
            <a:avLst>
              <a:gd name="adj" fmla="val 8729"/>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Right Arrow 2"/>
          <p:cNvSpPr/>
          <p:nvPr/>
        </p:nvSpPr>
        <p:spPr>
          <a:xfrm>
            <a:off x="5604388" y="274336"/>
            <a:ext cx="2035278"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Description</a:t>
            </a:r>
          </a:p>
        </p:txBody>
      </p:sp>
      <p:sp>
        <p:nvSpPr>
          <p:cNvPr id="8" name="Right Arrow 7"/>
          <p:cNvSpPr/>
          <p:nvPr/>
        </p:nvSpPr>
        <p:spPr>
          <a:xfrm flipH="1">
            <a:off x="5182829" y="4972698"/>
            <a:ext cx="2035278"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Description</a:t>
            </a:r>
          </a:p>
        </p:txBody>
      </p:sp>
      <p:sp>
        <p:nvSpPr>
          <p:cNvPr id="9" name="Right Arrow 8"/>
          <p:cNvSpPr/>
          <p:nvPr/>
        </p:nvSpPr>
        <p:spPr>
          <a:xfrm rot="2638563">
            <a:off x="7504568" y="1751612"/>
            <a:ext cx="2035278"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Feelings </a:t>
            </a:r>
          </a:p>
        </p:txBody>
      </p:sp>
      <p:sp>
        <p:nvSpPr>
          <p:cNvPr id="10" name="Right Arrow 9"/>
          <p:cNvSpPr/>
          <p:nvPr/>
        </p:nvSpPr>
        <p:spPr>
          <a:xfrm rot="19273799" flipH="1">
            <a:off x="7386557" y="3883081"/>
            <a:ext cx="2070644"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Evaluation </a:t>
            </a:r>
          </a:p>
        </p:txBody>
      </p:sp>
      <p:sp>
        <p:nvSpPr>
          <p:cNvPr id="11" name="Right Arrow 10"/>
          <p:cNvSpPr/>
          <p:nvPr/>
        </p:nvSpPr>
        <p:spPr>
          <a:xfrm rot="3139944" flipH="1">
            <a:off x="3093868" y="3640076"/>
            <a:ext cx="2035278"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Conclusion </a:t>
            </a:r>
          </a:p>
        </p:txBody>
      </p:sp>
      <p:sp>
        <p:nvSpPr>
          <p:cNvPr id="12" name="Right Arrow 11"/>
          <p:cNvSpPr/>
          <p:nvPr/>
        </p:nvSpPr>
        <p:spPr>
          <a:xfrm rot="19088786">
            <a:off x="3267883" y="1312962"/>
            <a:ext cx="2035278" cy="1135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Action Plan</a:t>
            </a:r>
          </a:p>
        </p:txBody>
      </p:sp>
      <p:sp>
        <p:nvSpPr>
          <p:cNvPr id="4" name="TextBox 3"/>
          <p:cNvSpPr txBox="1"/>
          <p:nvPr/>
        </p:nvSpPr>
        <p:spPr>
          <a:xfrm>
            <a:off x="7395618" y="95627"/>
            <a:ext cx="309716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What happened? </a:t>
            </a:r>
          </a:p>
        </p:txBody>
      </p:sp>
      <p:sp>
        <p:nvSpPr>
          <p:cNvPr id="14" name="TextBox 13"/>
          <p:cNvSpPr txBox="1"/>
          <p:nvPr/>
        </p:nvSpPr>
        <p:spPr>
          <a:xfrm>
            <a:off x="8704833" y="1409962"/>
            <a:ext cx="342757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What were you thinking and feeling?</a:t>
            </a:r>
          </a:p>
        </p:txBody>
      </p:sp>
      <p:sp>
        <p:nvSpPr>
          <p:cNvPr id="15" name="TextBox 14"/>
          <p:cNvSpPr txBox="1"/>
          <p:nvPr/>
        </p:nvSpPr>
        <p:spPr>
          <a:xfrm>
            <a:off x="9503219" y="3611800"/>
            <a:ext cx="3480490"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What were the positives and negatives of the experience?</a:t>
            </a:r>
          </a:p>
        </p:txBody>
      </p:sp>
      <p:sp>
        <p:nvSpPr>
          <p:cNvPr id="16" name="TextBox 15"/>
          <p:cNvSpPr txBox="1"/>
          <p:nvPr/>
        </p:nvSpPr>
        <p:spPr>
          <a:xfrm>
            <a:off x="1556882" y="5305123"/>
            <a:ext cx="38074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 What sense can you make of the situation?</a:t>
            </a:r>
          </a:p>
        </p:txBody>
      </p:sp>
      <p:sp>
        <p:nvSpPr>
          <p:cNvPr id="17" name="TextBox 16"/>
          <p:cNvSpPr txBox="1"/>
          <p:nvPr/>
        </p:nvSpPr>
        <p:spPr>
          <a:xfrm>
            <a:off x="366439" y="3735221"/>
            <a:ext cx="309716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What else could you have done?</a:t>
            </a:r>
          </a:p>
        </p:txBody>
      </p:sp>
      <p:sp>
        <p:nvSpPr>
          <p:cNvPr id="18" name="TextBox 17"/>
          <p:cNvSpPr txBox="1"/>
          <p:nvPr/>
        </p:nvSpPr>
        <p:spPr>
          <a:xfrm>
            <a:off x="285267" y="1620531"/>
            <a:ext cx="309716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6) If the situation arose again, what would you do?</a:t>
            </a:r>
          </a:p>
        </p:txBody>
      </p:sp>
    </p:spTree>
    <p:extLst>
      <p:ext uri="{BB962C8B-B14F-4D97-AF65-F5344CB8AC3E}">
        <p14:creationId xmlns:p14="http://schemas.microsoft.com/office/powerpoint/2010/main" val="3663988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97003" y="231775"/>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On/Off Duty Conduct</a:t>
            </a:r>
          </a:p>
        </p:txBody>
      </p:sp>
      <p:pic>
        <p:nvPicPr>
          <p:cNvPr id="3" name="Picture 2"/>
          <p:cNvPicPr>
            <a:picLocks noChangeAspect="1"/>
          </p:cNvPicPr>
          <p:nvPr/>
        </p:nvPicPr>
        <p:blipFill>
          <a:blip r:embed="rId3"/>
          <a:stretch>
            <a:fillRect/>
          </a:stretch>
        </p:blipFill>
        <p:spPr>
          <a:xfrm>
            <a:off x="2230582" y="1227927"/>
            <a:ext cx="7356763" cy="4729527"/>
          </a:xfrm>
          <a:prstGeom prst="rect">
            <a:avLst/>
          </a:prstGeom>
        </p:spPr>
      </p:pic>
    </p:spTree>
    <p:extLst>
      <p:ext uri="{BB962C8B-B14F-4D97-AF65-F5344CB8AC3E}">
        <p14:creationId xmlns:p14="http://schemas.microsoft.com/office/powerpoint/2010/main" val="406503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656" y="365125"/>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On/Off Duty Conduct</a:t>
            </a:r>
          </a:p>
        </p:txBody>
      </p:sp>
      <p:pic>
        <p:nvPicPr>
          <p:cNvPr id="2" name="Picture 1"/>
          <p:cNvPicPr>
            <a:picLocks noChangeAspect="1"/>
          </p:cNvPicPr>
          <p:nvPr/>
        </p:nvPicPr>
        <p:blipFill>
          <a:blip r:embed="rId3"/>
          <a:stretch>
            <a:fillRect/>
          </a:stretch>
        </p:blipFill>
        <p:spPr>
          <a:xfrm>
            <a:off x="6191009" y="1359478"/>
            <a:ext cx="4878773" cy="4293177"/>
          </a:xfrm>
          <a:prstGeom prst="rect">
            <a:avLst/>
          </a:prstGeom>
        </p:spPr>
      </p:pic>
      <p:sp>
        <p:nvSpPr>
          <p:cNvPr id="5" name="Rectangle 4"/>
          <p:cNvSpPr/>
          <p:nvPr/>
        </p:nvSpPr>
        <p:spPr>
          <a:xfrm>
            <a:off x="761999" y="1468581"/>
            <a:ext cx="4793673" cy="4154984"/>
          </a:xfrm>
          <a:prstGeom prst="rect">
            <a:avLst/>
          </a:prstGeom>
        </p:spPr>
        <p:txBody>
          <a:bodyPr wrap="square">
            <a:spAutoFit/>
          </a:bodyPr>
          <a:lstStyle/>
          <a:p>
            <a:r>
              <a:rPr lang="en-GB" sz="2200" dirty="0"/>
              <a:t>Areas where professional standards may impact upon personal life- </a:t>
            </a:r>
          </a:p>
          <a:p>
            <a:pPr marL="285750" indent="-285750">
              <a:buFontTx/>
              <a:buChar char="-"/>
            </a:pPr>
            <a:r>
              <a:rPr lang="en-GB" sz="2200" dirty="0"/>
              <a:t>Use of social media</a:t>
            </a:r>
          </a:p>
          <a:p>
            <a:pPr marL="285750" indent="-285750">
              <a:buFontTx/>
              <a:buChar char="-"/>
            </a:pPr>
            <a:r>
              <a:rPr lang="en-GB" sz="2200" dirty="0"/>
              <a:t>Use of own digital products to record photographs e.g. smartphones </a:t>
            </a:r>
          </a:p>
          <a:p>
            <a:pPr marL="285750" indent="-285750">
              <a:buFontTx/>
              <a:buChar char="-"/>
            </a:pPr>
            <a:r>
              <a:rPr lang="en-GB" sz="2200" dirty="0"/>
              <a:t>Friending anonymously on social media for investigation purposes </a:t>
            </a:r>
          </a:p>
          <a:p>
            <a:pPr marL="285750" indent="-285750">
              <a:buFontTx/>
              <a:buChar char="-"/>
            </a:pPr>
            <a:r>
              <a:rPr lang="en-GB" sz="2200" dirty="0"/>
              <a:t>Personal life influences e.g. appropriate personal relationships: financial stability                                                                                                                                                              </a:t>
            </a:r>
          </a:p>
          <a:p>
            <a:pPr marL="285750" indent="-285750">
              <a:buFontTx/>
              <a:buChar char="-"/>
            </a:pPr>
            <a:r>
              <a:rPr lang="en-GB" sz="2200" dirty="0"/>
              <a:t>Abuse of position/integrity agenda</a:t>
            </a:r>
          </a:p>
          <a:p>
            <a:pPr marL="285750" indent="-285750">
              <a:buFontTx/>
              <a:buChar char="-"/>
            </a:pPr>
            <a:r>
              <a:rPr lang="en-GB" sz="2200" dirty="0"/>
              <a:t>Corruption threats</a:t>
            </a:r>
          </a:p>
        </p:txBody>
      </p:sp>
    </p:spTree>
    <p:extLst>
      <p:ext uri="{BB962C8B-B14F-4D97-AF65-F5344CB8AC3E}">
        <p14:creationId xmlns:p14="http://schemas.microsoft.com/office/powerpoint/2010/main" val="83729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20270" y="203200"/>
            <a:ext cx="10340209"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Disciplinary Process: Stages</a:t>
            </a:r>
          </a:p>
        </p:txBody>
      </p:sp>
      <p:pic>
        <p:nvPicPr>
          <p:cNvPr id="3" name="Picture 2"/>
          <p:cNvPicPr>
            <a:picLocks noChangeAspect="1"/>
          </p:cNvPicPr>
          <p:nvPr/>
        </p:nvPicPr>
        <p:blipFill>
          <a:blip r:embed="rId3"/>
          <a:stretch>
            <a:fillRect/>
          </a:stretch>
        </p:blipFill>
        <p:spPr>
          <a:xfrm>
            <a:off x="820271" y="1251284"/>
            <a:ext cx="10340209" cy="4736923"/>
          </a:xfrm>
          <a:prstGeom prst="rect">
            <a:avLst/>
          </a:prstGeom>
        </p:spPr>
      </p:pic>
    </p:spTree>
    <p:extLst>
      <p:ext uri="{BB962C8B-B14F-4D97-AF65-F5344CB8AC3E}">
        <p14:creationId xmlns:p14="http://schemas.microsoft.com/office/powerpoint/2010/main" val="2816562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656" y="165100"/>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Disciplinary Process: Stages</a:t>
            </a:r>
          </a:p>
        </p:txBody>
      </p:sp>
      <p:pic>
        <p:nvPicPr>
          <p:cNvPr id="2" name="Picture 1"/>
          <p:cNvPicPr>
            <a:picLocks noChangeAspect="1"/>
          </p:cNvPicPr>
          <p:nvPr/>
        </p:nvPicPr>
        <p:blipFill>
          <a:blip r:embed="rId3"/>
          <a:stretch>
            <a:fillRect/>
          </a:stretch>
        </p:blipFill>
        <p:spPr>
          <a:xfrm>
            <a:off x="1175656" y="1251284"/>
            <a:ext cx="9486049" cy="4726065"/>
          </a:xfrm>
          <a:prstGeom prst="rect">
            <a:avLst/>
          </a:prstGeom>
        </p:spPr>
      </p:pic>
    </p:spTree>
    <p:extLst>
      <p:ext uri="{BB962C8B-B14F-4D97-AF65-F5344CB8AC3E}">
        <p14:creationId xmlns:p14="http://schemas.microsoft.com/office/powerpoint/2010/main" val="1495094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23281" y="288925"/>
            <a:ext cx="9423920" cy="886159"/>
          </a:xfrm>
          <a:solidFill>
            <a:srgbClr val="002060"/>
          </a:solidFill>
          <a:ln>
            <a:solidFill>
              <a:srgbClr val="002060"/>
            </a:solidFill>
          </a:ln>
        </p:spPr>
        <p:txBody>
          <a:bodyPr>
            <a:normAutofit/>
          </a:bodyPr>
          <a:lstStyle/>
          <a:p>
            <a:pPr algn="ctr"/>
            <a:r>
              <a:rPr lang="en-GB" dirty="0">
                <a:solidFill>
                  <a:schemeClr val="bg1"/>
                </a:solidFill>
                <a:effectLst>
                  <a:outerShdw blurRad="38100" dist="38100" dir="2700000" algn="tl">
                    <a:srgbClr val="000000">
                      <a:alpha val="43137"/>
                    </a:srgbClr>
                  </a:outerShdw>
                </a:effectLst>
              </a:rPr>
              <a:t>Complaints from the public</a:t>
            </a:r>
          </a:p>
        </p:txBody>
      </p:sp>
      <p:pic>
        <p:nvPicPr>
          <p:cNvPr id="3" name="Picture 2"/>
          <p:cNvPicPr>
            <a:picLocks noChangeAspect="1"/>
          </p:cNvPicPr>
          <p:nvPr/>
        </p:nvPicPr>
        <p:blipFill>
          <a:blip r:embed="rId3"/>
          <a:stretch>
            <a:fillRect/>
          </a:stretch>
        </p:blipFill>
        <p:spPr>
          <a:xfrm>
            <a:off x="4155141" y="1856334"/>
            <a:ext cx="3751730" cy="3831772"/>
          </a:xfrm>
          <a:prstGeom prst="rect">
            <a:avLst/>
          </a:prstGeom>
        </p:spPr>
      </p:pic>
    </p:spTree>
    <p:extLst>
      <p:ext uri="{BB962C8B-B14F-4D97-AF65-F5344CB8AC3E}">
        <p14:creationId xmlns:p14="http://schemas.microsoft.com/office/powerpoint/2010/main" val="1232414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23950" y="260350"/>
            <a:ext cx="9797143"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IOPC </a:t>
            </a:r>
          </a:p>
        </p:txBody>
      </p:sp>
      <p:pic>
        <p:nvPicPr>
          <p:cNvPr id="2" name="Picture 1"/>
          <p:cNvPicPr>
            <a:picLocks noChangeAspect="1"/>
          </p:cNvPicPr>
          <p:nvPr/>
        </p:nvPicPr>
        <p:blipFill>
          <a:blip r:embed="rId3"/>
          <a:stretch>
            <a:fillRect/>
          </a:stretch>
        </p:blipFill>
        <p:spPr>
          <a:xfrm>
            <a:off x="1123950" y="1514475"/>
            <a:ext cx="9797143" cy="3562350"/>
          </a:xfrm>
          <a:prstGeom prst="rect">
            <a:avLst/>
          </a:prstGeom>
        </p:spPr>
      </p:pic>
    </p:spTree>
    <p:extLst>
      <p:ext uri="{BB962C8B-B14F-4D97-AF65-F5344CB8AC3E}">
        <p14:creationId xmlns:p14="http://schemas.microsoft.com/office/powerpoint/2010/main" val="2716408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98306" y="365125"/>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Your Role &amp; Responsibilities </a:t>
            </a:r>
          </a:p>
        </p:txBody>
      </p:sp>
      <p:pic>
        <p:nvPicPr>
          <p:cNvPr id="3" name="Picture 2"/>
          <p:cNvPicPr>
            <a:picLocks noChangeAspect="1"/>
          </p:cNvPicPr>
          <p:nvPr/>
        </p:nvPicPr>
        <p:blipFill>
          <a:blip r:embed="rId3"/>
          <a:stretch>
            <a:fillRect/>
          </a:stretch>
        </p:blipFill>
        <p:spPr>
          <a:xfrm>
            <a:off x="3776383" y="1572697"/>
            <a:ext cx="4613564" cy="3877334"/>
          </a:xfrm>
          <a:prstGeom prst="rect">
            <a:avLst/>
          </a:prstGeom>
        </p:spPr>
      </p:pic>
      <p:pic>
        <p:nvPicPr>
          <p:cNvPr id="5" name="Picture 4"/>
          <p:cNvPicPr>
            <a:picLocks noChangeAspect="1"/>
          </p:cNvPicPr>
          <p:nvPr/>
        </p:nvPicPr>
        <p:blipFill>
          <a:blip r:embed="rId4"/>
          <a:stretch>
            <a:fillRect/>
          </a:stretch>
        </p:blipFill>
        <p:spPr>
          <a:xfrm>
            <a:off x="637308" y="1572697"/>
            <a:ext cx="3791917" cy="2277105"/>
          </a:xfrm>
          <a:prstGeom prst="rect">
            <a:avLst/>
          </a:prstGeom>
        </p:spPr>
      </p:pic>
      <p:pic>
        <p:nvPicPr>
          <p:cNvPr id="6" name="Picture 5"/>
          <p:cNvPicPr>
            <a:picLocks noChangeAspect="1"/>
          </p:cNvPicPr>
          <p:nvPr/>
        </p:nvPicPr>
        <p:blipFill>
          <a:blip r:embed="rId5"/>
          <a:stretch>
            <a:fillRect/>
          </a:stretch>
        </p:blipFill>
        <p:spPr>
          <a:xfrm>
            <a:off x="7682345" y="3154939"/>
            <a:ext cx="4080164" cy="2295092"/>
          </a:xfrm>
          <a:prstGeom prst="rect">
            <a:avLst/>
          </a:prstGeom>
        </p:spPr>
      </p:pic>
    </p:spTree>
    <p:extLst>
      <p:ext uri="{BB962C8B-B14F-4D97-AF65-F5344CB8AC3E}">
        <p14:creationId xmlns:p14="http://schemas.microsoft.com/office/powerpoint/2010/main" val="672565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98306" y="365125"/>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Your Role &amp; Responsibilities </a:t>
            </a:r>
          </a:p>
        </p:txBody>
      </p:sp>
      <p:sp>
        <p:nvSpPr>
          <p:cNvPr id="2" name="Rectangle 1"/>
          <p:cNvSpPr/>
          <p:nvPr/>
        </p:nvSpPr>
        <p:spPr>
          <a:xfrm>
            <a:off x="1426464" y="1536192"/>
            <a:ext cx="9948672" cy="1200329"/>
          </a:xfrm>
          <a:prstGeom prst="rect">
            <a:avLst/>
          </a:prstGeom>
        </p:spPr>
        <p:txBody>
          <a:bodyPr wrap="square">
            <a:spAutoFit/>
          </a:bodyPr>
          <a:lstStyle/>
          <a:p>
            <a:r>
              <a:rPr lang="en-GB" dirty="0"/>
              <a:t>There was an incident when a police officer driving a van travelling behind a taxi.</a:t>
            </a:r>
          </a:p>
          <a:p>
            <a:r>
              <a:rPr lang="en-GB" dirty="0"/>
              <a:t>The taxi slammed on the brakes due to a drunk person laying on the road.</a:t>
            </a:r>
          </a:p>
          <a:p>
            <a:r>
              <a:rPr lang="en-GB" dirty="0"/>
              <a:t>The police officer shouted out the window to the taxi driver using a racist term whilst doing so.</a:t>
            </a:r>
          </a:p>
          <a:p>
            <a:r>
              <a:rPr lang="en-GB" dirty="0"/>
              <a:t>There was another police officer in the van as a passenger</a:t>
            </a:r>
          </a:p>
        </p:txBody>
      </p:sp>
      <p:sp>
        <p:nvSpPr>
          <p:cNvPr id="7" name="Rectangle 6"/>
          <p:cNvSpPr/>
          <p:nvPr/>
        </p:nvSpPr>
        <p:spPr>
          <a:xfrm>
            <a:off x="1426464" y="3105835"/>
            <a:ext cx="9657848" cy="646331"/>
          </a:xfrm>
          <a:prstGeom prst="rect">
            <a:avLst/>
          </a:prstGeom>
        </p:spPr>
        <p:txBody>
          <a:bodyPr wrap="square">
            <a:spAutoFit/>
          </a:bodyPr>
          <a:lstStyle/>
          <a:p>
            <a:r>
              <a:rPr lang="en-GB" b="1" dirty="0"/>
              <a:t>As the passenger of the police van, what would you do in relation to what was shouted out the window?   </a:t>
            </a:r>
          </a:p>
        </p:txBody>
      </p:sp>
    </p:spTree>
    <p:extLst>
      <p:ext uri="{BB962C8B-B14F-4D97-AF65-F5344CB8AC3E}">
        <p14:creationId xmlns:p14="http://schemas.microsoft.com/office/powerpoint/2010/main" val="1319484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98306" y="365125"/>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Your Role &amp; Responsibilities </a:t>
            </a:r>
          </a:p>
        </p:txBody>
      </p:sp>
      <p:sp>
        <p:nvSpPr>
          <p:cNvPr id="2" name="Rectangle 1"/>
          <p:cNvSpPr/>
          <p:nvPr/>
        </p:nvSpPr>
        <p:spPr>
          <a:xfrm>
            <a:off x="1426464" y="1536192"/>
            <a:ext cx="9948672" cy="923330"/>
          </a:xfrm>
          <a:prstGeom prst="rect">
            <a:avLst/>
          </a:prstGeom>
        </p:spPr>
        <p:txBody>
          <a:bodyPr wrap="square">
            <a:spAutoFit/>
          </a:bodyPr>
          <a:lstStyle/>
          <a:p>
            <a:r>
              <a:rPr lang="en-GB" b="1" dirty="0"/>
              <a:t>You are on shift, and you have been told that over the set of 6 shifts you are given performance indicators by your Sergeant, you must get 3 arrests and 5 stop searches as a minimum, how do you think this impacts on you and your colleagues?</a:t>
            </a:r>
            <a:r>
              <a:rPr lang="en-GB" b="1" i="1" dirty="0"/>
              <a:t> </a:t>
            </a:r>
            <a:endParaRPr lang="en-GB" dirty="0"/>
          </a:p>
        </p:txBody>
      </p:sp>
      <p:sp>
        <p:nvSpPr>
          <p:cNvPr id="7" name="Rectangle 6"/>
          <p:cNvSpPr/>
          <p:nvPr/>
        </p:nvSpPr>
        <p:spPr>
          <a:xfrm>
            <a:off x="1426464" y="3105835"/>
            <a:ext cx="9657848" cy="369332"/>
          </a:xfrm>
          <a:prstGeom prst="rect">
            <a:avLst/>
          </a:prstGeom>
        </p:spPr>
        <p:txBody>
          <a:bodyPr wrap="square">
            <a:spAutoFit/>
          </a:bodyPr>
          <a:lstStyle/>
          <a:p>
            <a:r>
              <a:rPr lang="en-GB" b="1" dirty="0"/>
              <a:t>In your pairs, give reasons why this order can be illegal</a:t>
            </a:r>
          </a:p>
        </p:txBody>
      </p:sp>
    </p:spTree>
    <p:extLst>
      <p:ext uri="{BB962C8B-B14F-4D97-AF65-F5344CB8AC3E}">
        <p14:creationId xmlns:p14="http://schemas.microsoft.com/office/powerpoint/2010/main" val="238450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8700" y="365125"/>
            <a:ext cx="10096500"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2" name="Picture 1"/>
          <p:cNvPicPr>
            <a:picLocks noChangeAspect="1"/>
          </p:cNvPicPr>
          <p:nvPr/>
        </p:nvPicPr>
        <p:blipFill>
          <a:blip r:embed="rId3"/>
          <a:stretch>
            <a:fillRect/>
          </a:stretch>
        </p:blipFill>
        <p:spPr>
          <a:xfrm>
            <a:off x="1028701" y="2460800"/>
            <a:ext cx="2857500" cy="2951018"/>
          </a:xfrm>
          <a:prstGeom prst="rect">
            <a:avLst/>
          </a:prstGeom>
        </p:spPr>
      </p:pic>
      <p:pic>
        <p:nvPicPr>
          <p:cNvPr id="9" name="Picture 8"/>
          <p:cNvPicPr>
            <a:picLocks noChangeAspect="1"/>
          </p:cNvPicPr>
          <p:nvPr/>
        </p:nvPicPr>
        <p:blipFill>
          <a:blip r:embed="rId4"/>
          <a:stretch>
            <a:fillRect/>
          </a:stretch>
        </p:blipFill>
        <p:spPr>
          <a:xfrm>
            <a:off x="8081359" y="2460800"/>
            <a:ext cx="3043841" cy="2951018"/>
          </a:xfrm>
          <a:prstGeom prst="rect">
            <a:avLst/>
          </a:prstGeom>
        </p:spPr>
      </p:pic>
      <p:pic>
        <p:nvPicPr>
          <p:cNvPr id="14" name="Picture 13"/>
          <p:cNvPicPr>
            <a:picLocks noChangeAspect="1"/>
          </p:cNvPicPr>
          <p:nvPr/>
        </p:nvPicPr>
        <p:blipFill>
          <a:blip r:embed="rId5"/>
          <a:stretch>
            <a:fillRect/>
          </a:stretch>
        </p:blipFill>
        <p:spPr>
          <a:xfrm>
            <a:off x="4072541" y="1377493"/>
            <a:ext cx="4008818" cy="627942"/>
          </a:xfrm>
          <a:prstGeom prst="rect">
            <a:avLst/>
          </a:prstGeom>
        </p:spPr>
      </p:pic>
      <p:sp>
        <p:nvSpPr>
          <p:cNvPr id="3" name="Rectangle 2"/>
          <p:cNvSpPr/>
          <p:nvPr/>
        </p:nvSpPr>
        <p:spPr>
          <a:xfrm>
            <a:off x="4072541" y="2967335"/>
            <a:ext cx="3509360" cy="2677656"/>
          </a:xfrm>
          <a:prstGeom prst="rect">
            <a:avLst/>
          </a:prstGeom>
        </p:spPr>
        <p:txBody>
          <a:bodyPr wrap="square">
            <a:spAutoFit/>
          </a:bodyPr>
          <a:lstStyle/>
          <a:p>
            <a:r>
              <a:rPr lang="en-GB" sz="2800" dirty="0"/>
              <a:t>Headlines read:</a:t>
            </a:r>
          </a:p>
          <a:p>
            <a:r>
              <a:rPr lang="en-GB" sz="2800" dirty="0"/>
              <a:t>Traffic PC Jailed for having sex with women in exchange for letting them off driving offences</a:t>
            </a:r>
          </a:p>
        </p:txBody>
      </p:sp>
    </p:spTree>
    <p:extLst>
      <p:ext uri="{BB962C8B-B14F-4D97-AF65-F5344CB8AC3E}">
        <p14:creationId xmlns:p14="http://schemas.microsoft.com/office/powerpoint/2010/main" val="397953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5" name="Picture 4"/>
          <p:cNvPicPr>
            <a:picLocks noChangeAspect="1"/>
          </p:cNvPicPr>
          <p:nvPr/>
        </p:nvPicPr>
        <p:blipFill>
          <a:blip r:embed="rId3"/>
          <a:stretch>
            <a:fillRect/>
          </a:stretch>
        </p:blipFill>
        <p:spPr>
          <a:xfrm>
            <a:off x="886225" y="1362075"/>
            <a:ext cx="3785420" cy="4335422"/>
          </a:xfrm>
          <a:prstGeom prst="rect">
            <a:avLst/>
          </a:prstGeom>
        </p:spPr>
      </p:pic>
      <p:pic>
        <p:nvPicPr>
          <p:cNvPr id="6" name="Picture 5"/>
          <p:cNvPicPr>
            <a:picLocks noChangeAspect="1"/>
          </p:cNvPicPr>
          <p:nvPr/>
        </p:nvPicPr>
        <p:blipFill>
          <a:blip r:embed="rId4"/>
          <a:stretch>
            <a:fillRect/>
          </a:stretch>
        </p:blipFill>
        <p:spPr>
          <a:xfrm>
            <a:off x="5211419" y="2050100"/>
            <a:ext cx="2196043" cy="2959372"/>
          </a:xfrm>
          <a:prstGeom prst="rect">
            <a:avLst/>
          </a:prstGeom>
        </p:spPr>
      </p:pic>
      <p:pic>
        <p:nvPicPr>
          <p:cNvPr id="7" name="Picture 6"/>
          <p:cNvPicPr>
            <a:picLocks noChangeAspect="1"/>
          </p:cNvPicPr>
          <p:nvPr/>
        </p:nvPicPr>
        <p:blipFill>
          <a:blip r:embed="rId5"/>
          <a:stretch>
            <a:fillRect/>
          </a:stretch>
        </p:blipFill>
        <p:spPr>
          <a:xfrm>
            <a:off x="7947236" y="1362076"/>
            <a:ext cx="3141662" cy="4335422"/>
          </a:xfrm>
          <a:prstGeom prst="rect">
            <a:avLst/>
          </a:prstGeom>
        </p:spPr>
      </p:pic>
    </p:spTree>
    <p:extLst>
      <p:ext uri="{BB962C8B-B14F-4D97-AF65-F5344CB8AC3E}">
        <p14:creationId xmlns:p14="http://schemas.microsoft.com/office/powerpoint/2010/main" val="35587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2" name="Picture 1"/>
          <p:cNvPicPr>
            <a:picLocks noChangeAspect="1"/>
          </p:cNvPicPr>
          <p:nvPr/>
        </p:nvPicPr>
        <p:blipFill>
          <a:blip r:embed="rId3"/>
          <a:stretch>
            <a:fillRect/>
          </a:stretch>
        </p:blipFill>
        <p:spPr>
          <a:xfrm>
            <a:off x="7205003" y="1225297"/>
            <a:ext cx="3369059" cy="4667276"/>
          </a:xfrm>
          <a:prstGeom prst="rect">
            <a:avLst/>
          </a:prstGeom>
        </p:spPr>
      </p:pic>
      <p:pic>
        <p:nvPicPr>
          <p:cNvPr id="3" name="Picture 2"/>
          <p:cNvPicPr>
            <a:picLocks noChangeAspect="1"/>
          </p:cNvPicPr>
          <p:nvPr/>
        </p:nvPicPr>
        <p:blipFill>
          <a:blip r:embed="rId4"/>
          <a:stretch>
            <a:fillRect/>
          </a:stretch>
        </p:blipFill>
        <p:spPr>
          <a:xfrm>
            <a:off x="1565121" y="1177636"/>
            <a:ext cx="1965440" cy="4714937"/>
          </a:xfrm>
          <a:prstGeom prst="rect">
            <a:avLst/>
          </a:prstGeom>
        </p:spPr>
      </p:pic>
      <p:pic>
        <p:nvPicPr>
          <p:cNvPr id="8" name="Picture 7"/>
          <p:cNvPicPr>
            <a:picLocks noChangeAspect="1"/>
          </p:cNvPicPr>
          <p:nvPr/>
        </p:nvPicPr>
        <p:blipFill>
          <a:blip r:embed="rId5"/>
          <a:stretch>
            <a:fillRect/>
          </a:stretch>
        </p:blipFill>
        <p:spPr>
          <a:xfrm>
            <a:off x="4416593" y="1177635"/>
            <a:ext cx="1902377" cy="4714937"/>
          </a:xfrm>
          <a:prstGeom prst="rect">
            <a:avLst/>
          </a:prstGeom>
        </p:spPr>
      </p:pic>
    </p:spTree>
    <p:extLst>
      <p:ext uri="{BB962C8B-B14F-4D97-AF65-F5344CB8AC3E}">
        <p14:creationId xmlns:p14="http://schemas.microsoft.com/office/powerpoint/2010/main" val="1394333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5" name="Picture 4"/>
          <p:cNvPicPr>
            <a:picLocks noChangeAspect="1"/>
          </p:cNvPicPr>
          <p:nvPr/>
        </p:nvPicPr>
        <p:blipFill>
          <a:blip r:embed="rId3"/>
          <a:stretch>
            <a:fillRect/>
          </a:stretch>
        </p:blipFill>
        <p:spPr>
          <a:xfrm>
            <a:off x="3863284" y="1109452"/>
            <a:ext cx="3993860" cy="4581485"/>
          </a:xfrm>
          <a:prstGeom prst="rect">
            <a:avLst/>
          </a:prstGeom>
        </p:spPr>
      </p:pic>
    </p:spTree>
    <p:extLst>
      <p:ext uri="{BB962C8B-B14F-4D97-AF65-F5344CB8AC3E}">
        <p14:creationId xmlns:p14="http://schemas.microsoft.com/office/powerpoint/2010/main" val="3738418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2" name="Picture 1"/>
          <p:cNvPicPr>
            <a:picLocks noChangeAspect="1"/>
          </p:cNvPicPr>
          <p:nvPr/>
        </p:nvPicPr>
        <p:blipFill>
          <a:blip r:embed="rId3"/>
          <a:stretch>
            <a:fillRect/>
          </a:stretch>
        </p:blipFill>
        <p:spPr>
          <a:xfrm>
            <a:off x="1698127" y="1163781"/>
            <a:ext cx="2672116" cy="4908981"/>
          </a:xfrm>
          <a:prstGeom prst="rect">
            <a:avLst/>
          </a:prstGeom>
        </p:spPr>
      </p:pic>
      <p:pic>
        <p:nvPicPr>
          <p:cNvPr id="3" name="Picture 2"/>
          <p:cNvPicPr>
            <a:picLocks noChangeAspect="1"/>
          </p:cNvPicPr>
          <p:nvPr/>
        </p:nvPicPr>
        <p:blipFill>
          <a:blip r:embed="rId4"/>
          <a:stretch>
            <a:fillRect/>
          </a:stretch>
        </p:blipFill>
        <p:spPr>
          <a:xfrm>
            <a:off x="4792335" y="1163781"/>
            <a:ext cx="5493091" cy="4835467"/>
          </a:xfrm>
          <a:prstGeom prst="rect">
            <a:avLst/>
          </a:prstGeom>
        </p:spPr>
      </p:pic>
    </p:spTree>
    <p:extLst>
      <p:ext uri="{BB962C8B-B14F-4D97-AF65-F5344CB8AC3E}">
        <p14:creationId xmlns:p14="http://schemas.microsoft.com/office/powerpoint/2010/main" val="39082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Case Studies</a:t>
            </a:r>
          </a:p>
        </p:txBody>
      </p:sp>
      <p:pic>
        <p:nvPicPr>
          <p:cNvPr id="2" name="Picture 1"/>
          <p:cNvPicPr>
            <a:picLocks noChangeAspect="1"/>
          </p:cNvPicPr>
          <p:nvPr/>
        </p:nvPicPr>
        <p:blipFill>
          <a:blip r:embed="rId3"/>
          <a:stretch>
            <a:fillRect/>
          </a:stretch>
        </p:blipFill>
        <p:spPr>
          <a:xfrm>
            <a:off x="1063336" y="2009775"/>
            <a:ext cx="3470818" cy="3726007"/>
          </a:xfrm>
          <a:prstGeom prst="rect">
            <a:avLst/>
          </a:prstGeom>
        </p:spPr>
      </p:pic>
      <p:pic>
        <p:nvPicPr>
          <p:cNvPr id="3" name="Picture 2"/>
          <p:cNvPicPr>
            <a:picLocks noChangeAspect="1"/>
          </p:cNvPicPr>
          <p:nvPr/>
        </p:nvPicPr>
        <p:blipFill>
          <a:blip r:embed="rId4"/>
          <a:stretch>
            <a:fillRect/>
          </a:stretch>
        </p:blipFill>
        <p:spPr>
          <a:xfrm>
            <a:off x="7413437" y="1913184"/>
            <a:ext cx="3553301" cy="3822597"/>
          </a:xfrm>
          <a:prstGeom prst="rect">
            <a:avLst/>
          </a:prstGeom>
        </p:spPr>
      </p:pic>
      <p:sp>
        <p:nvSpPr>
          <p:cNvPr id="5" name="Rectangle 4"/>
          <p:cNvSpPr/>
          <p:nvPr/>
        </p:nvSpPr>
        <p:spPr>
          <a:xfrm>
            <a:off x="3192811" y="1130351"/>
            <a:ext cx="5614454" cy="750975"/>
          </a:xfrm>
          <a:prstGeom prst="rect">
            <a:avLst/>
          </a:prstGeom>
        </p:spPr>
        <p:txBody>
          <a:bodyPr wrap="square">
            <a:spAutoFit/>
          </a:bodyPr>
          <a:lstStyle/>
          <a:p>
            <a:pPr>
              <a:lnSpc>
                <a:spcPct val="107000"/>
              </a:lnSpc>
              <a:spcAft>
                <a:spcPts val="800"/>
              </a:spcAft>
            </a:pPr>
            <a:r>
              <a:rPr lang="en-GB" sz="4000" b="1" u="sng" spc="-75" dirty="0">
                <a:solidFill>
                  <a:srgbClr val="141414"/>
                </a:solidFill>
                <a:latin typeface="Arial" panose="020B0604020202020204" pitchFamily="34" charset="0"/>
                <a:ea typeface="Calibri" panose="020F0502020204030204" pitchFamily="34" charset="0"/>
                <a:cs typeface="Times New Roman" panose="02020603050405020304" pitchFamily="18" charset="0"/>
              </a:rPr>
              <a:t>42 years between them</a:t>
            </a:r>
          </a:p>
        </p:txBody>
      </p:sp>
    </p:spTree>
    <p:extLst>
      <p:ext uri="{BB962C8B-B14F-4D97-AF65-F5344CB8AC3E}">
        <p14:creationId xmlns:p14="http://schemas.microsoft.com/office/powerpoint/2010/main" val="205067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15179" y="115743"/>
            <a:ext cx="7969719" cy="886159"/>
          </a:xfrm>
          <a:solidFill>
            <a:srgbClr val="002060"/>
          </a:solidFill>
          <a:ln>
            <a:solidFill>
              <a:srgbClr val="002060"/>
            </a:solidFill>
          </a:ln>
        </p:spPr>
        <p:txBody>
          <a:bodyPr>
            <a:normAutofit/>
          </a:bodyPr>
          <a:lstStyle/>
          <a:p>
            <a:pPr algn="ctr"/>
            <a:r>
              <a:rPr lang="en-GB" b="1" dirty="0">
                <a:solidFill>
                  <a:schemeClr val="bg1"/>
                </a:solidFill>
                <a:effectLst>
                  <a:outerShdw blurRad="38100" dist="38100" dir="2700000" algn="tl">
                    <a:srgbClr val="000000">
                      <a:alpha val="43137"/>
                    </a:srgbClr>
                  </a:outerShdw>
                </a:effectLst>
              </a:rPr>
              <a:t>Maintaining Professional Standards</a:t>
            </a:r>
          </a:p>
        </p:txBody>
      </p:sp>
      <p:pic>
        <p:nvPicPr>
          <p:cNvPr id="6" name="Picture 5"/>
          <p:cNvPicPr>
            <a:picLocks noChangeAspect="1"/>
          </p:cNvPicPr>
          <p:nvPr/>
        </p:nvPicPr>
        <p:blipFill>
          <a:blip r:embed="rId3"/>
          <a:stretch>
            <a:fillRect/>
          </a:stretch>
        </p:blipFill>
        <p:spPr>
          <a:xfrm>
            <a:off x="3340369" y="1417145"/>
            <a:ext cx="5511262" cy="4023709"/>
          </a:xfrm>
          <a:prstGeom prst="rect">
            <a:avLst/>
          </a:prstGeom>
        </p:spPr>
      </p:pic>
    </p:spTree>
    <p:extLst>
      <p:ext uri="{BB962C8B-B14F-4D97-AF65-F5344CB8AC3E}">
        <p14:creationId xmlns:p14="http://schemas.microsoft.com/office/powerpoint/2010/main" val="389388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1781</TotalTime>
  <Words>5936</Words>
  <Application>Microsoft Office PowerPoint</Application>
  <PresentationFormat>Widescreen</PresentationFormat>
  <Paragraphs>663</Paragraphs>
  <Slides>24</Slides>
  <Notes>23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24</vt:i4>
      </vt:variant>
    </vt:vector>
  </HeadingPairs>
  <TitlesOfParts>
    <vt:vector size="34" baseType="lpstr">
      <vt:lpstr>Arial</vt:lpstr>
      <vt:lpstr>Arial Nova</vt:lpstr>
      <vt:lpstr>Arial Nova Cond</vt:lpstr>
      <vt:lpstr>Calibri</vt:lpstr>
      <vt:lpstr>Calibri Light</vt:lpstr>
      <vt:lpstr>Microsoft Sans Serif</vt:lpstr>
      <vt:lpstr>Tahoma</vt:lpstr>
      <vt:lpstr>Wingdings</vt:lpstr>
      <vt:lpstr>Office Theme</vt:lpstr>
      <vt:lpstr>1_Office Theme</vt:lpstr>
      <vt:lpstr>PowerPoint Presentation</vt:lpstr>
      <vt:lpstr>Introduction </vt:lpstr>
      <vt:lpstr>Code of Ethics</vt:lpstr>
      <vt:lpstr>Police Regulations Act 2020</vt:lpstr>
      <vt:lpstr>Police Regulation Act 2020 : Overview</vt:lpstr>
      <vt:lpstr>Police Regulation Act 2020 : PRI</vt:lpstr>
      <vt:lpstr>Police Regulation Act 2020 : PRI</vt:lpstr>
      <vt:lpstr>PowerPoint Presentation</vt:lpstr>
      <vt:lpstr>On/Off Duty Conduct</vt:lpstr>
      <vt:lpstr>On/Off Duty Conduct</vt:lpstr>
      <vt:lpstr>Disciplinary Process: Stages</vt:lpstr>
      <vt:lpstr>Disciplinary Process: Stages</vt:lpstr>
      <vt:lpstr>Complaints from the public</vt:lpstr>
      <vt:lpstr>IOPC </vt:lpstr>
      <vt:lpstr>Your Role &amp; Responsibilities </vt:lpstr>
      <vt:lpstr>Your Role &amp; Responsibilities </vt:lpstr>
      <vt:lpstr>Your Role &amp; Responsibilities </vt:lpstr>
      <vt:lpstr>Case Studies</vt:lpstr>
      <vt:lpstr>Case Studies</vt:lpstr>
      <vt:lpstr>Case Studies</vt:lpstr>
      <vt:lpstr>Case Studies</vt:lpstr>
      <vt:lpstr>Case Studies</vt:lpstr>
      <vt:lpstr>Case Studies</vt:lpstr>
      <vt:lpstr>Maintaining Professional Standards</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127</cp:revision>
  <dcterms:created xsi:type="dcterms:W3CDTF">2018-01-30T11:09:50Z</dcterms:created>
  <dcterms:modified xsi:type="dcterms:W3CDTF">2022-06-30T12:29:03Z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2022-06-30T12:28:41Z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b1a44b49-7620-4bad-9fac-a2d93082c3e4</vt:lpwstr>
  </property>
  <property fmtid="{D5CDD505-2E9C-101B-9397-08002B2CF9AE}" pid="11" name="MSIP_Label_66cf8fe5-b7b7-4df7-b38d-1c61ac2f6639_ContentBits">
    <vt:lpwstr>0</vt:lpwstr>
  </property>
</Properties>
</file>